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Amatic SC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Selma Yilma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maticSC-bold.fntdata"/><Relationship Id="rId30" Type="http://schemas.openxmlformats.org/officeDocument/2006/relationships/font" Target="fonts/AmaticSC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0-24T17:53:55.269">
    <p:pos x="156" y="2253"/>
    <p:text>remove</p:text>
  </p:cm>
  <p:cm authorId="0" idx="2" dt="2024-10-24T17:54:15.801">
    <p:pos x="156" y="2353"/>
    <p:text>Remove, and add "Systems Lab,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10-24T18:04:08.495">
    <p:pos x="297" y="1208"/>
    <p:text>Get into more details</p:text>
  </p:cm>
  <p:cm authorId="0" idx="4" dt="2024-10-24T18:07:37.969">
    <p:pos x="297" y="1308"/>
    <p:text>Consider using a flow diagram instead
Also create a dedicated slide for encoding nd how you are creating the database, and explain semantic similarity calculation by an example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dd1531c4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dd1531c4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dd1531c4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dd1531c4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9354487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9354487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bf1023f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bf1023f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9354487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9354487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0563e5b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0563e5b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9354487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9354487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b2ff529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b2ff529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dd1531c4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dd1531c4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dd1531c4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dd1531c4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dd1531c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dd1531c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dd1531c4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dd1531c4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9354487b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9354487b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92de8a57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92de8a57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92de8a57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92de8a57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92de8a57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92de8a57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92de8a57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92de8a57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dd1531c4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dd1531c4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i.org/10.1007/s40979-023-00140-5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ptzero.me/" TargetMode="External"/><Relationship Id="rId4" Type="http://schemas.openxmlformats.org/officeDocument/2006/relationships/hyperlink" Target="https://copyleaks.com/" TargetMode="External"/><Relationship Id="rId5" Type="http://schemas.openxmlformats.org/officeDocument/2006/relationships/hyperlink" Target="https://app.crossplag.com/individual/detecto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better AI detector using </a:t>
            </a:r>
            <a:r>
              <a:rPr lang="en"/>
              <a:t>retrieval</a:t>
            </a:r>
            <a:r>
              <a:rPr lang="en"/>
              <a:t>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48250" y="3576850"/>
            <a:ext cx="8705100" cy="13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5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55"/>
              <a:t>Group members: </a:t>
            </a:r>
            <a:r>
              <a:rPr lang="en" sz="1455"/>
              <a:t>Dev Bhatia</a:t>
            </a:r>
            <a:endParaRPr sz="145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55"/>
              <a:t>Teacher: </a:t>
            </a:r>
            <a:r>
              <a:rPr lang="en" sz="1455"/>
              <a:t>Dr. Yilmaz</a:t>
            </a:r>
            <a:endParaRPr sz="145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55"/>
              <a:t>Period: 3</a:t>
            </a:r>
            <a:endParaRPr sz="145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55"/>
              <a:t>Date: 10/15/2024</a:t>
            </a:r>
            <a:endParaRPr sz="145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55"/>
              <a:t>Project Presentation 1 </a:t>
            </a:r>
            <a:endParaRPr sz="145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5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5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</a:t>
            </a:r>
            <a:r>
              <a:rPr lang="en"/>
              <a:t>retrieval</a:t>
            </a:r>
            <a:r>
              <a:rPr lang="en"/>
              <a:t> methods (not used on common AI detectors) on GPT 4.0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database of AI generations to tell whether text is a paraphrasing of AI generated text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semantic similarity scores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Find any matches to previous generations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will remain high even as the amount of </a:t>
            </a:r>
            <a:r>
              <a:rPr lang="en"/>
              <a:t>paraphrasing</a:t>
            </a:r>
            <a:r>
              <a:rPr lang="en"/>
              <a:t> goes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se on “mixing attacks”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Texts that has both human </a:t>
            </a:r>
            <a:r>
              <a:rPr lang="en"/>
              <a:t>written</a:t>
            </a:r>
            <a:r>
              <a:rPr lang="en"/>
              <a:t> elements and AI generated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accuracy than current AI detecting algorithms have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school by teachers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more reliable way to check AI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Trustworth source of AI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Maintains</a:t>
            </a:r>
            <a:r>
              <a:rPr lang="en"/>
              <a:t> integrity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 fair learning environment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</a:t>
            </a:r>
            <a:r>
              <a:rPr lang="en"/>
              <a:t>retrieval</a:t>
            </a:r>
            <a:r>
              <a:rPr lang="en"/>
              <a:t> </a:t>
            </a:r>
            <a:r>
              <a:rPr lang="en"/>
              <a:t>encoded sequences</a:t>
            </a:r>
            <a:r>
              <a:rPr lang="en"/>
              <a:t> of text that were generated by GPT 4.0 in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 in input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retriever encoder to encode input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to see if input text matches database text (semantic similarity)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the threshold (T), if the text score is higher than T, then it is </a:t>
            </a:r>
            <a:r>
              <a:rPr lang="en"/>
              <a:t>judged as not similar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whether the text is detected as GPT 4.0 generated or not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Systems Architecture</a:t>
            </a:r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20950" y="2299050"/>
            <a:ext cx="1777500" cy="1006800"/>
          </a:xfrm>
          <a:prstGeom prst="rect">
            <a:avLst/>
          </a:prstGeom>
          <a:noFill/>
          <a:ln cap="flat" cmpd="sng" w="9525">
            <a:solidFill>
              <a:srgbClr val="2125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Input Text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" name="Google Shape;144;p25"/>
          <p:cNvCxnSpPr>
            <a:stCxn id="143" idx="3"/>
            <a:endCxn id="145" idx="1"/>
          </p:cNvCxnSpPr>
          <p:nvPr/>
        </p:nvCxnSpPr>
        <p:spPr>
          <a:xfrm>
            <a:off x="1798450" y="2802450"/>
            <a:ext cx="7548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5"/>
          <p:cNvSpPr/>
          <p:nvPr/>
        </p:nvSpPr>
        <p:spPr>
          <a:xfrm>
            <a:off x="5101500" y="2208500"/>
            <a:ext cx="1777500" cy="110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Check semantic similarity with text in database (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closest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match to input)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" name="Google Shape;147;p25"/>
          <p:cNvCxnSpPr>
            <a:stCxn id="146" idx="3"/>
          </p:cNvCxnSpPr>
          <p:nvPr/>
        </p:nvCxnSpPr>
        <p:spPr>
          <a:xfrm>
            <a:off x="6879000" y="2763050"/>
            <a:ext cx="5916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5"/>
          <p:cNvSpPr/>
          <p:nvPr/>
        </p:nvSpPr>
        <p:spPr>
          <a:xfrm>
            <a:off x="2553325" y="2310900"/>
            <a:ext cx="1777500" cy="1006800"/>
          </a:xfrm>
          <a:prstGeom prst="rect">
            <a:avLst/>
          </a:prstGeom>
          <a:noFill/>
          <a:ln cap="flat" cmpd="sng" w="9525">
            <a:solidFill>
              <a:srgbClr val="2125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Encode the text using retrieval encoder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" name="Google Shape;148;p25"/>
          <p:cNvCxnSpPr/>
          <p:nvPr/>
        </p:nvCxnSpPr>
        <p:spPr>
          <a:xfrm>
            <a:off x="4330825" y="2796450"/>
            <a:ext cx="7548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5"/>
          <p:cNvSpPr/>
          <p:nvPr/>
        </p:nvSpPr>
        <p:spPr>
          <a:xfrm>
            <a:off x="7470600" y="2299050"/>
            <a:ext cx="1673400" cy="1006800"/>
          </a:xfrm>
          <a:prstGeom prst="rect">
            <a:avLst/>
          </a:prstGeom>
          <a:noFill/>
          <a:ln cap="flat" cmpd="sng" w="9525">
            <a:solidFill>
              <a:srgbClr val="2125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Output whether its AI generated or not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hope to measure 85% </a:t>
            </a:r>
            <a:r>
              <a:rPr lang="en"/>
              <a:t>accuracy</a:t>
            </a:r>
            <a:r>
              <a:rPr lang="en"/>
              <a:t> or better on </a:t>
            </a:r>
            <a:r>
              <a:rPr lang="en"/>
              <a:t>detecting</a:t>
            </a:r>
            <a:r>
              <a:rPr lang="en"/>
              <a:t> text generated by GPT 4.0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</a:t>
            </a:r>
            <a:r>
              <a:rPr lang="en"/>
              <a:t> takes input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be paraphrased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be mixed in with human content,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tells whether it was AI generated or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 better performance than current AI detectors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with shorter number of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using watermarking and statistical outlier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</a:t>
            </a:r>
            <a:r>
              <a:rPr lang="en"/>
              <a:t>potential</a:t>
            </a:r>
            <a:r>
              <a:rPr lang="en"/>
              <a:t> AI’s (besides GPT 4.0)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</a:t>
            </a:r>
            <a:r>
              <a:rPr lang="en"/>
              <a:t> to more than 15 million generations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languages AI detection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 and Future Work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/>
              <a:t>retrieval</a:t>
            </a:r>
            <a:r>
              <a:rPr lang="en"/>
              <a:t> </a:t>
            </a:r>
            <a:r>
              <a:rPr lang="en"/>
              <a:t>method along with other methods (watermarking, statistical outlier) to improve shorter text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 </a:t>
            </a:r>
            <a:r>
              <a:rPr lang="en"/>
              <a:t>retrieval</a:t>
            </a:r>
            <a:r>
              <a:rPr lang="en"/>
              <a:t> methods with other AI’s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accuracy with more than 15 million generations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translation to detect AI </a:t>
            </a:r>
            <a:r>
              <a:rPr lang="en"/>
              <a:t>content</a:t>
            </a:r>
            <a:r>
              <a:rPr lang="en"/>
              <a:t> in multiple languages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A. Singh, "A Comparison Study on AI Language Detector," </a:t>
            </a:r>
            <a:r>
              <a:rPr i="1"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2023 IEEE 13th Annual Computing and Communication Workshop and Conference (CCWC)</a:t>
            </a:r>
            <a:r>
              <a:rPr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, Las Vegas, NV, USA, 2023, pp. 0489-0493, doi: 10.1109/CCWC57344.2023.10099219.</a:t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D. Dukić, D. Keča and D. Stipić, "Are You Human? Detecting Bots on Twitter Using BERT," </a:t>
            </a:r>
            <a:r>
              <a:rPr i="1"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2020 IEEE 7th International Conference on Data Science and Advanced Analytics (DSAA)</a:t>
            </a:r>
            <a:r>
              <a:rPr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, Sydney, NSW, Australia, 2020, pp. 631-636, doi: 10.1109/DSAA49011.2020.00089.</a:t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Elkhatat, A.M., Elsaid, K. &amp; Almeer, S. Evaluating the efficacy of AI content detection tools in differentiating between human and AI-generated text. </a:t>
            </a:r>
            <a:r>
              <a:rPr i="1"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Int J Educ Integr</a:t>
            </a:r>
            <a:r>
              <a:rPr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19, 17 (2023). </a:t>
            </a:r>
            <a:r>
              <a:rPr lang="en" sz="1000" u="sng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https://doi.org/10.1007/s40979-023-00140-5</a:t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Krishna, Kalpesh, et al. "Paraphrasing evades detectors of ai-generated text, but retrieval is an effective defense." </a:t>
            </a:r>
            <a:r>
              <a:rPr i="1"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Advances in Neural Information Processing Systems</a:t>
            </a:r>
            <a:r>
              <a:rPr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36 (2024).</a:t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Perkins, Mike, et al. "Simple Techniques to Bypass GenAI Text Detectors: Implications for Inclusive Education: Revista De Universidad y Sociedad Del Conocimiento."</a:t>
            </a:r>
            <a:r>
              <a:rPr i="1"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International Journal of Educational Technology in Higher Education</a:t>
            </a:r>
            <a:r>
              <a:rPr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, vol. 21, no. 1, 2024, pp. 53</a:t>
            </a:r>
            <a:r>
              <a:rPr i="1"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. ProQuest</a:t>
            </a:r>
            <a:r>
              <a:rPr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, https://www.proquest.com/scholarly-journals/simple-techniques-bypass-genai-text-detectors/docview/3101842024/se-2, doi:https://doi.org/10.1186/s41239-024-00487-w.</a:t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                                   </a:t>
            </a:r>
            <a:r>
              <a:rPr b="1" lang="en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used very prominently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tend to paraphrase AI content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Difficulty telling original work from AI generated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AI detectors don’t work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lack of knowledge for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gives untrustworthy or false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better detection mechanism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AI detectors out there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varies significantly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Unreliable for teacher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Possibility</a:t>
            </a:r>
            <a:r>
              <a:rPr lang="en"/>
              <a:t> of false positives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close to 100% accuracy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Solutions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0" y="1919075"/>
            <a:ext cx="39636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prominent AI detectors: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GPTZero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Copyleaks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CrossPlag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Detectors do not perform well against GPT 4.0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false negatives and uncertain classifications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599" y="1808775"/>
            <a:ext cx="5061300" cy="322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Solutions Continued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these AI detectors work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GPTZero: 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Amount of predictability in the text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Looks at the variance in the sentences, AI generated text typically has less variety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Copyleaks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Scans the document against different sources to see if it matches anything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Sentence by sentence detection against human writing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CrossPlag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Text analysis using Natural Language Processing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Using a dataset created by human and AI content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Pros: Detect well on older GPT generations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Cons: Fail on GPT 4.0 and paraphrased AI generations, inconsistencies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current solutions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350"/>
              <a:t>GPTZero: </a:t>
            </a:r>
            <a:r>
              <a:rPr lang="en" sz="3350" u="sng">
                <a:solidFill>
                  <a:schemeClr val="hlink"/>
                </a:solidFill>
                <a:hlinkClick r:id="rId3"/>
              </a:rPr>
              <a:t>https://gptzero.me/</a:t>
            </a:r>
            <a:endParaRPr sz="3350"/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350"/>
              <a:t>CopyLeaks: </a:t>
            </a:r>
            <a:r>
              <a:rPr lang="en" sz="3350" u="sng">
                <a:solidFill>
                  <a:schemeClr val="hlink"/>
                </a:solidFill>
                <a:hlinkClick r:id="rId4"/>
              </a:rPr>
              <a:t>https://copyleaks.com/</a:t>
            </a:r>
            <a:r>
              <a:rPr lang="en" sz="3350"/>
              <a:t> (</a:t>
            </a:r>
            <a:r>
              <a:rPr lang="en" sz="3350"/>
              <a:t>doesn't</a:t>
            </a:r>
            <a:r>
              <a:rPr lang="en" sz="3350"/>
              <a:t> seem to work without subscription)</a:t>
            </a:r>
            <a:endParaRPr sz="3350"/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350"/>
              <a:t>CrossPlag: </a:t>
            </a:r>
            <a:r>
              <a:rPr lang="en" sz="3350" u="sng">
                <a:solidFill>
                  <a:schemeClr val="hlink"/>
                </a:solidFill>
                <a:hlinkClick r:id="rId5"/>
              </a:rPr>
              <a:t>https://app.crossplag.com/individual/detector</a:t>
            </a:r>
            <a:endParaRPr sz="3350"/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350"/>
              <a:t>Sample AI generated text: “Playing basketball is always exciting. The moment I step onto the court, I feel the energy rise. The sound of the ball bouncing and sneakers squeaking on the floor makes me focus on the game. I enjoy dribbling the ball, passing to my teammates, and shooting for the basket. Each time the ball goes in, it’s a rush of excitement. Working with the team, moving fast, and thinking on my feet keeps me engaged. Basketball is not just a sport to me, it’s a fun way to stay active and connect with others.”</a:t>
            </a:r>
            <a:endParaRPr sz="3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Detectors with paraphrasing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525" y="1776698"/>
            <a:ext cx="5310925" cy="15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6525" y="3608675"/>
            <a:ext cx="5310925" cy="153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Detectors with paraphrasing continued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3660" r="0" t="0"/>
          <a:stretch/>
        </p:blipFill>
        <p:spPr>
          <a:xfrm>
            <a:off x="1733350" y="3510675"/>
            <a:ext cx="6848650" cy="14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350" y="1843775"/>
            <a:ext cx="6723850" cy="13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Mine Better?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that is more accurate on GPT 4.0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detectors struggle on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that is better with paraphrased GPT 4.0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GPT 4.0 content that </a:t>
            </a:r>
            <a:r>
              <a:rPr lang="en"/>
              <a:t>people</a:t>
            </a:r>
            <a:r>
              <a:rPr lang="en"/>
              <a:t> paraphrase but the meaning is the same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that gives more consistency in detecting GPT 4.0 content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