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"/>
      <p:regular r:id="rId30"/>
      <p:bold r:id="rId31"/>
      <p:italic r:id="rId32"/>
      <p:boldItalic r:id="rId33"/>
    </p:embeddedFont>
    <p:embeddedFont>
      <p:font typeface="Amatic SC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7" name="Selma Yilmaz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.fntdata"/><Relationship Id="rId30" Type="http://schemas.openxmlformats.org/officeDocument/2006/relationships/font" Target="fonts/Roboto-regular.fntdata"/><Relationship Id="rId11" Type="http://schemas.openxmlformats.org/officeDocument/2006/relationships/slide" Target="slides/slide5.xml"/><Relationship Id="rId33" Type="http://schemas.openxmlformats.org/officeDocument/2006/relationships/font" Target="fonts/Robot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-italic.fntdata"/><Relationship Id="rId13" Type="http://schemas.openxmlformats.org/officeDocument/2006/relationships/slide" Target="slides/slide7.xml"/><Relationship Id="rId35" Type="http://schemas.openxmlformats.org/officeDocument/2006/relationships/font" Target="fonts/AmaticSC-bold.fntdata"/><Relationship Id="rId12" Type="http://schemas.openxmlformats.org/officeDocument/2006/relationships/slide" Target="slides/slide6.xml"/><Relationship Id="rId34" Type="http://schemas.openxmlformats.org/officeDocument/2006/relationships/font" Target="fonts/AmaticSC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1-23T15:03:53.218">
    <p:pos x="2496" y="1139"/>
    <p:text>Please remove figure number</p:text>
  </p:cm>
  <p:cm authorId="0" idx="2" dt="2025-01-23T15:04:17.876">
    <p:pos x="0" y="1208"/>
    <p:text>Please add in text citations for each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5-01-23T15:05:16.611">
    <p:pos x="1091" y="1161"/>
    <p:text>Can you make them bigger so that  it can be read easier? You have space.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5-01-23T15:06:48.710">
    <p:pos x="297" y="1208"/>
    <p:text>Need to explain this somewhere. How do you calculate it? Given an example maybe.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5-01-23T15:56:53.868">
    <p:pos x="776" y="1220"/>
    <p:text>An arrow is missing between the first row and second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6" dt="2025-01-23T16:12:49.404">
    <p:pos x="297" y="1208"/>
    <p:text>Could expand more and give an example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7" dt="2025-01-23T16:13:36.984">
    <p:pos x="613" y="2563"/>
    <p:text>This should come way before when you are mentioning cosine similarity.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dd1531c4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dd1531c4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9354487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9354487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bf1023f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fbf1023f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fedc5c3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fedc5c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081c4ee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081c4ee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081c4eef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081c4ee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d05adfd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d05adfd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f9354487b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f9354487b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0563e5b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0563e5b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9354487b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9354487b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dd1531c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dd1531c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fedc5c3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fedc5c3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b2ff529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fb2ff529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dd1531c4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dd1531c4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edd1531c4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edd1531c4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dd1531c4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dd1531c4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9354487b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9354487b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92de8a57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92de8a57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92de8a57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92de8a57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92de8a57f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92de8a57f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edd1531c4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edd1531c4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dd1531c4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dd1531c4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4.xml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5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6.xml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i.org/10.1007/s40979-023-00140-5" TargetMode="External"/><Relationship Id="rId4" Type="http://schemas.openxmlformats.org/officeDocument/2006/relationships/hyperlink" Target="https://doi.org/10.1186/s41239-024-00487-w" TargetMode="External"/><Relationship Id="rId5" Type="http://schemas.openxmlformats.org/officeDocument/2006/relationships/hyperlink" Target="https://gptzero.me/" TargetMode="External"/><Relationship Id="rId6" Type="http://schemas.openxmlformats.org/officeDocument/2006/relationships/hyperlink" Target="https://copyleaks.com/" TargetMode="External"/><Relationship Id="rId7" Type="http://schemas.openxmlformats.org/officeDocument/2006/relationships/hyperlink" Target="https://app.crossplag.com/individual/detecto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ptzero.me/" TargetMode="External"/><Relationship Id="rId4" Type="http://schemas.openxmlformats.org/officeDocument/2006/relationships/hyperlink" Target="https://copyleaks.com/" TargetMode="External"/><Relationship Id="rId5" Type="http://schemas.openxmlformats.org/officeDocument/2006/relationships/hyperlink" Target="https://app.crossplag.com/individual/detector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better AI detector using </a:t>
            </a:r>
            <a:r>
              <a:rPr lang="en"/>
              <a:t>retrieval</a:t>
            </a:r>
            <a:r>
              <a:rPr lang="en"/>
              <a:t> methods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248250" y="3576850"/>
            <a:ext cx="8705100" cy="13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5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55"/>
              <a:t>Dev Bhatia</a:t>
            </a:r>
            <a:endParaRPr sz="145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55"/>
              <a:t>Computer Systems Lab</a:t>
            </a:r>
            <a:r>
              <a:rPr lang="en" sz="1455"/>
              <a:t> </a:t>
            </a:r>
            <a:r>
              <a:rPr lang="en" sz="1455"/>
              <a:t>Dr. Yilmaz</a:t>
            </a:r>
            <a:endParaRPr sz="145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55"/>
              <a:t>Period: 3</a:t>
            </a:r>
            <a:endParaRPr sz="145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55"/>
              <a:t>Date: 12/12/2024</a:t>
            </a:r>
            <a:endParaRPr sz="145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455"/>
              <a:t>Project Presentation 2</a:t>
            </a:r>
            <a:endParaRPr sz="145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5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5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in school by teachers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more reliable way to check AI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Trustworthy source of AI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Maintains</a:t>
            </a:r>
            <a:r>
              <a:rPr lang="en"/>
              <a:t> integrity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a fair learning environment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</a:t>
            </a:r>
            <a:r>
              <a:rPr lang="en"/>
              <a:t>Word2Vec</a:t>
            </a:r>
            <a:r>
              <a:rPr lang="en"/>
              <a:t> encoded </a:t>
            </a:r>
            <a:r>
              <a:rPr lang="en"/>
              <a:t>sequences</a:t>
            </a:r>
            <a:r>
              <a:rPr lang="en"/>
              <a:t> of text that were generated by GPT 4.0 in database in a web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Feed in input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Word2Vec encoder to encode input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to see if input text matches database text (cosine similarity)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the threshold (T), if the text score is higher than T, then it is </a:t>
            </a:r>
            <a:r>
              <a:rPr lang="en"/>
              <a:t>judged as not similar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whether the text is detected as GPT 4.0 generated or not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Method: Systems Architecture</a:t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375" y="1937800"/>
            <a:ext cx="6484349" cy="306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</a:t>
            </a:r>
            <a:r>
              <a:rPr lang="en"/>
              <a:t> 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Encoding using a </a:t>
            </a:r>
            <a:r>
              <a:rPr lang="en"/>
              <a:t>Word2Vec</a:t>
            </a:r>
            <a:r>
              <a:rPr lang="en"/>
              <a:t>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Finds the semantic relationship between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Captures the meaning of the 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Layer Neural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Continuous Bag of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a vector </a:t>
            </a:r>
            <a:r>
              <a:rPr lang="en"/>
              <a:t>representation</a:t>
            </a:r>
            <a:r>
              <a:rPr lang="en"/>
              <a:t> of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large corpus of text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</a:t>
            </a:r>
            <a:r>
              <a:rPr lang="en"/>
              <a:t> using generations around a prompt or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Teacher can put a prompt in and generate AI responses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</a:t>
            </a:r>
            <a:r>
              <a:rPr lang="en"/>
              <a:t>generate hundreds of pieces of text for the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the LLM output and encode it as a vector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 the vector in the database (Word2Vec)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Contrastive Learning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Positive and Negative pairs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Positive pairs are associated closer together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Paraphrased AI generations and AI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Negative pairs are further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Human and machine written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Distance can be used to see </a:t>
            </a:r>
            <a:r>
              <a:rPr lang="en"/>
              <a:t>similarities between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closest entry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 input to closest piece of text in the database with cosine similarity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3650" y="4069275"/>
            <a:ext cx="2791348" cy="107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" y="2074825"/>
            <a:ext cx="5027801" cy="292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7803" y="1687975"/>
            <a:ext cx="3811396" cy="3310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hope to measure 85% </a:t>
            </a:r>
            <a:r>
              <a:rPr lang="en"/>
              <a:t>accuracy</a:t>
            </a:r>
            <a:r>
              <a:rPr lang="en"/>
              <a:t> or better on </a:t>
            </a:r>
            <a:r>
              <a:rPr lang="en"/>
              <a:t>detecting</a:t>
            </a:r>
            <a:r>
              <a:rPr lang="en"/>
              <a:t> text generated by GPT 4.0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</a:t>
            </a:r>
            <a:r>
              <a:rPr lang="en"/>
              <a:t> takes input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be paraphrased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be mixed in with human content,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tells whether it was AI generated or 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 better performance than current AI detectors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not generated by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Text with shorter number of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using watermarking and statistical outlier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</a:t>
            </a:r>
            <a:r>
              <a:rPr lang="en"/>
              <a:t>potential</a:t>
            </a:r>
            <a:r>
              <a:rPr lang="en"/>
              <a:t> AI’s (besides GPT 4.0)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</a:t>
            </a:r>
            <a:r>
              <a:rPr lang="en"/>
              <a:t> to more than 15 million generations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Improvements in text generated for other things besides school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/>
              <a:t>retrieval</a:t>
            </a:r>
            <a:r>
              <a:rPr lang="en"/>
              <a:t> </a:t>
            </a:r>
            <a:r>
              <a:rPr lang="en"/>
              <a:t>method along with other methods (watermarking, statistical outlier) to improve shorter text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Experiment </a:t>
            </a:r>
            <a:r>
              <a:rPr lang="en"/>
              <a:t>retrieval</a:t>
            </a:r>
            <a:r>
              <a:rPr lang="en"/>
              <a:t> methods with other AI’s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accuracy with more than 15 million generations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used very prominently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People tend to paraphrase AI content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Difficulty telling original work from AI generated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AI detectors don’t work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lack of knowledge for students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 gives untrustworthy or false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better detection mechanism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 solved the </a:t>
            </a:r>
            <a:r>
              <a:rPr lang="en"/>
              <a:t>problem</a:t>
            </a:r>
            <a:r>
              <a:rPr lang="en"/>
              <a:t> of AI Detection using Retrieval Methods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[1] A. Singh, "A Comparison Study on AI Language Detector," </a:t>
            </a:r>
            <a:r>
              <a:rPr i="1"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2023 IEEE 13th Annual Computing and Communication Workshop and Conference (CCWC)</a:t>
            </a:r>
            <a:r>
              <a:rPr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, Las Vegas, NV, USA, 2023, pp. 0489-0493, doi: 10.1109/CCWC57344.2023.10099219.</a:t>
            </a:r>
            <a:endParaRPr sz="1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[2] D. Dukić, D. Keča and D. Stipić, "Are You Human? Detecting Bots on Twitter Using BERT," </a:t>
            </a:r>
            <a:r>
              <a:rPr i="1"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2020 IEEE 7th International Conference on Data Science and Advanced Analytics (DSAA)</a:t>
            </a:r>
            <a:r>
              <a:rPr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, Sydney, NSW, Australia, 2020, pp. 631-636, doi: 10.1109/DSAA49011.2020.00089.</a:t>
            </a:r>
            <a:endParaRPr sz="1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Elkhatat, A.M., Elsaid, K. &amp; Almeer, S. Evaluating the efficacy of AI content detection tools in differentiating between human and AI-generated text. </a:t>
            </a:r>
            <a:r>
              <a:rPr i="1"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Int J Educ Integr</a:t>
            </a:r>
            <a:r>
              <a:rPr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19, 17 (2023). </a:t>
            </a:r>
            <a:r>
              <a:rPr lang="en" sz="1000" u="sng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https://doi.org/10.1007/s40979-023-00140-5</a:t>
            </a:r>
            <a:endParaRPr sz="1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Krishna, Kalpesh, et al. "Paraphrasing evades detectors of ai-generated text, but retrieval is an effective defense." </a:t>
            </a:r>
            <a:r>
              <a:rPr i="1"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Advances in Neural Information Processing Systems</a:t>
            </a:r>
            <a:r>
              <a:rPr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36 (2024).</a:t>
            </a:r>
            <a:endParaRPr sz="1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Perkins, Mike, et al. "Simple Techniques to Bypass GenAI Text Detectors: Implications for Inclusive Education: Revista De Universidad y Sociedad Del Conocimiento."</a:t>
            </a:r>
            <a:r>
              <a:rPr i="1"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International Journal of Educational Technology in Higher Education</a:t>
            </a:r>
            <a:r>
              <a:rPr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, vol. 21, no. 1, 2024, pp. 53</a:t>
            </a:r>
            <a:r>
              <a:rPr i="1"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. ProQuest</a:t>
            </a:r>
            <a:r>
              <a:rPr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, https://www.proquest.com/scholarly-journals/simple-techniques-bypass-genai-text-detectors/docview/3101842024/se-2, doi:</a:t>
            </a: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https://doi.org/10.1186/s41239-024-00487-w</a:t>
            </a:r>
            <a:r>
              <a:rPr lang="en" sz="100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50"/>
              <a:t>[6] </a:t>
            </a:r>
            <a:r>
              <a:rPr lang="en" sz="3350"/>
              <a:t>GPTZero: </a:t>
            </a:r>
            <a:r>
              <a:rPr lang="en" sz="335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https://gptzero.me/</a:t>
            </a:r>
            <a:endParaRPr sz="3350"/>
          </a:p>
          <a:p>
            <a:pPr indent="-441325" lvl="0" marL="457200" rtl="0" algn="l">
              <a:spcBef>
                <a:spcPts val="1200"/>
              </a:spcBef>
              <a:spcAft>
                <a:spcPts val="0"/>
              </a:spcAft>
              <a:buSzPts val="3350"/>
              <a:buChar char="●"/>
            </a:pPr>
            <a:r>
              <a:rPr lang="en" sz="3350"/>
              <a:t>CopyLeaks: </a:t>
            </a:r>
            <a:r>
              <a:rPr lang="en" sz="335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https://copyleaks.com/</a:t>
            </a:r>
            <a:r>
              <a:rPr lang="en" sz="3350"/>
              <a:t> (doesn't seem to work without subscription)</a:t>
            </a:r>
            <a:endParaRPr sz="3350"/>
          </a:p>
          <a:p>
            <a:pPr indent="-441325" lvl="0" marL="457200" rtl="0" algn="l">
              <a:spcBef>
                <a:spcPts val="0"/>
              </a:spcBef>
              <a:spcAft>
                <a:spcPts val="0"/>
              </a:spcAft>
              <a:buSzPts val="3350"/>
              <a:buChar char="●"/>
            </a:pPr>
            <a:r>
              <a:rPr lang="en" sz="3350"/>
              <a:t>CrossPlag: </a:t>
            </a:r>
            <a:r>
              <a:rPr lang="en" sz="3350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https://app.crossplag.com/individual/detector</a:t>
            </a:r>
            <a:endParaRPr sz="33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21252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accent1"/>
              </a:solidFill>
              <a:latin typeface="Amatic SC"/>
              <a:ea typeface="Amatic SC"/>
              <a:cs typeface="Amatic SC"/>
              <a:sym typeface="Amatic S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                                   </a:t>
            </a:r>
            <a:r>
              <a:rPr b="1" lang="en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THANKS!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AI detectors out there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varies significantly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Unreliable for teacher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Possibility</a:t>
            </a:r>
            <a:r>
              <a:rPr lang="en"/>
              <a:t> of false positives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close to 100% accuracy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Solutions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0" y="1919075"/>
            <a:ext cx="39636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prominent AI detectors: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GPTZero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Copyleaks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CrossPlag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Detectors do not perform well against GPT 4.0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false negatives and uncertain classifications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3599" y="1808775"/>
            <a:ext cx="5061300" cy="322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Solutions Continued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these AI detectors work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GPTZero: 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Amount of predictability in the text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Looks at the variance in the sentences, AI generated text typically has less variety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Copyleaks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Scans the document against different sources to see if it matches anything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Sentence by sentence detection against human writing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CrossPlag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Text analysis using Natural Language Processing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Using a dataset created by human and AI content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Pros: Detect well on older GPT generations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Cons: Fail on GPT 4.0 and paraphrased AI generations, inconsistencies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of current solutions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350" u="sng">
                <a:solidFill>
                  <a:schemeClr val="hlink"/>
                </a:solidFill>
                <a:hlinkClick r:id="rId3"/>
              </a:rPr>
              <a:t>GPTZero</a:t>
            </a:r>
            <a:endParaRPr sz="3350"/>
          </a:p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350"/>
              <a:t>CopyLeaks: </a:t>
            </a:r>
            <a:r>
              <a:rPr lang="en" sz="3350" u="sng">
                <a:solidFill>
                  <a:schemeClr val="hlink"/>
                </a:solidFill>
                <a:hlinkClick r:id="rId4"/>
              </a:rPr>
              <a:t>https://copyleaks.com/</a:t>
            </a:r>
            <a:r>
              <a:rPr lang="en" sz="3350"/>
              <a:t> (</a:t>
            </a:r>
            <a:r>
              <a:rPr lang="en" sz="3350"/>
              <a:t>doesn't</a:t>
            </a:r>
            <a:r>
              <a:rPr lang="en" sz="3350"/>
              <a:t> seem to work without subscription)</a:t>
            </a:r>
            <a:endParaRPr sz="3350"/>
          </a:p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350"/>
              <a:t>CrossPlag: </a:t>
            </a:r>
            <a:r>
              <a:rPr lang="en" sz="3350" u="sng">
                <a:solidFill>
                  <a:schemeClr val="hlink"/>
                </a:solidFill>
                <a:hlinkClick r:id="rId5"/>
              </a:rPr>
              <a:t>https://app.crossplag.com/individual/detector</a:t>
            </a:r>
            <a:endParaRPr sz="3350"/>
          </a:p>
          <a:p>
            <a:pPr indent="-3136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3350"/>
              <a:t>Sample AI generated text: “Playing basketball is always exciting. The moment I step onto the court, I feel the energy rise. The sound of the ball bouncing and sneakers squeaking on the floor makes me focus on the game. I enjoy dribbling the ball, passing to my teammates, and shooting for the basket. Each time the ball goes in, it’s a rush of excitement. Working with the team, moving fast, and thinking on my feet keeps me engaged. Basketball is not just a sport to me, it’s a fun way to stay active and connect with others.”</a:t>
            </a:r>
            <a:endParaRPr sz="33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Detectors with paraphrasing continued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4">
            <a:alphaModFix/>
          </a:blip>
          <a:srcRect b="0" l="3660" r="0" t="0"/>
          <a:stretch/>
        </p:blipFill>
        <p:spPr>
          <a:xfrm>
            <a:off x="1733350" y="3510675"/>
            <a:ext cx="6848650" cy="146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3350" y="1843775"/>
            <a:ext cx="6723850" cy="13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Mine Better?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that is more accurate on GPT 4.0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detectors struggle on this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that is better with paraphrased GPT 4.0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GPT 4.0 content that </a:t>
            </a:r>
            <a:r>
              <a:rPr lang="en"/>
              <a:t>people</a:t>
            </a:r>
            <a:r>
              <a:rPr lang="en"/>
              <a:t> paraphrase but the meaning is the same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that gives more consistency in detecting GPT 4.0 content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Novelty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</a:t>
            </a:r>
            <a:r>
              <a:rPr lang="en"/>
              <a:t>retrieval</a:t>
            </a:r>
            <a:r>
              <a:rPr lang="en"/>
              <a:t> methods (not used on common AI detectors) on GPT 4.0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 database of AI generations to tell whether text is a paraphrasing of AI generated text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 </a:t>
            </a:r>
            <a:r>
              <a:rPr lang="en"/>
              <a:t>cosine similarity scores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Find any matches to previous generations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will remain high even as the amount of </a:t>
            </a:r>
            <a:r>
              <a:rPr lang="en"/>
              <a:t>paraphrasing</a:t>
            </a:r>
            <a:r>
              <a:rPr lang="en"/>
              <a:t> goes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se on “mixing attacks”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Texts that has both human </a:t>
            </a:r>
            <a:r>
              <a:rPr lang="en"/>
              <a:t>written</a:t>
            </a:r>
            <a:r>
              <a:rPr lang="en"/>
              <a:t> elements and AI generated 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 accuracy than current AI detecting algorithms have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