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Amatic SC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AmaticSC-bold.fntdata"/><Relationship Id="rId14" Type="http://schemas.openxmlformats.org/officeDocument/2006/relationships/slide" Target="slides/slide9.xml"/><Relationship Id="rId36" Type="http://schemas.openxmlformats.org/officeDocument/2006/relationships/font" Target="fonts/AmaticSC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dd1531c4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dd1531c4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9354487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9354487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fbf1023f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fbf1023f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fedc5c3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0fedc5c3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2a1776d48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2a1776d48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2a1776d48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2a1776d48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39a85b3be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39a85b3be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1081c4ee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1081c4ee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28d4ffbb7a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28d4ffbb7a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d05adfd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1d05adfd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dd1531c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dd1531c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9354487b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9354487b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0563e5b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0563e5b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9354487b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f9354487b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0fedc5c3c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0fedc5c3c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fb2ff529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fb2ff529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dd1531c4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edd1531c4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dd1531c4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dd1531c4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dd1531c4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dd1531c4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9354487b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9354487b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92de8a57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92de8a57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92de8a57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92de8a57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92de8a57f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92de8a57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dd1531c4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dd1531c4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dd1531c4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dd1531c4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i.org/10.1007/s40979-023-00140-5" TargetMode="External"/><Relationship Id="rId4" Type="http://schemas.openxmlformats.org/officeDocument/2006/relationships/hyperlink" Target="https://doi.org/10.1186/s41239-024-00487-w" TargetMode="External"/><Relationship Id="rId5" Type="http://schemas.openxmlformats.org/officeDocument/2006/relationships/hyperlink" Target="https://gptzero.me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ptzero.me/" TargetMode="External"/><Relationship Id="rId4" Type="http://schemas.openxmlformats.org/officeDocument/2006/relationships/hyperlink" Target="https://copyleaks.com/" TargetMode="External"/><Relationship Id="rId5" Type="http://schemas.openxmlformats.org/officeDocument/2006/relationships/hyperlink" Target="https://app.crossplag.com/individual/detector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better AI detector using </a:t>
            </a:r>
            <a:r>
              <a:rPr lang="en"/>
              <a:t>retrieval</a:t>
            </a:r>
            <a:r>
              <a:rPr lang="en"/>
              <a:t> methods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248250" y="3576850"/>
            <a:ext cx="8705100" cy="13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45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55"/>
              <a:t>Dev Bhatia</a:t>
            </a:r>
            <a:endParaRPr sz="145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55"/>
              <a:t>Computer Systems Lab</a:t>
            </a:r>
            <a:r>
              <a:rPr lang="en" sz="1455"/>
              <a:t> </a:t>
            </a:r>
            <a:r>
              <a:rPr lang="en" sz="1455"/>
              <a:t>Dr. Yilmaz</a:t>
            </a:r>
            <a:endParaRPr sz="145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55"/>
              <a:t>Period: 3</a:t>
            </a:r>
            <a:endParaRPr sz="145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55"/>
              <a:t>Date: 2/25/2025</a:t>
            </a:r>
            <a:endParaRPr sz="145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55"/>
              <a:t>Project Presentation 3</a:t>
            </a:r>
            <a:endParaRPr sz="145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155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in school by teachers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more reliable way to check AI 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Trustworthy source of AI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Maintains</a:t>
            </a:r>
            <a:r>
              <a:rPr lang="en"/>
              <a:t> integrity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a fair learning environment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 Doc2Vec encoded </a:t>
            </a:r>
            <a:r>
              <a:rPr lang="en"/>
              <a:t>sequences</a:t>
            </a:r>
            <a:r>
              <a:rPr lang="en"/>
              <a:t> of text that were generated by AI in database in a web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Feed in input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 Doc2Vec encoder to encode input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to see if input text matches database text (cosine similarity)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the threshold (T), if the text score is higher than T, then it is </a:t>
            </a:r>
            <a:r>
              <a:rPr lang="en"/>
              <a:t>judged as AI Generated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 whether the text is detected as AI generated or not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0" y="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r>
              <a:rPr lang="en"/>
              <a:t>: </a:t>
            </a:r>
            <a:r>
              <a:rPr lang="en"/>
              <a:t>System </a:t>
            </a:r>
            <a:r>
              <a:rPr lang="en"/>
              <a:t>Architecture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601" y="691600"/>
            <a:ext cx="7441575" cy="42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Overview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0" y="1731250"/>
            <a:ext cx="7791300" cy="34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Question (Entered by teacher): Describe the sky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Input Text (Sample response): "The sky is clear and blue"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Database of generations: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“The weather is sunny and bright” Vector: [0.45,0.25,0.65,0.1,0.35,0.3]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“Today is a clear blue day” Vector: [0.4,0.2,0.6,0.1,0.3,0.2]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“The sky is bright and blue” Vector: [0.51,0.31,0.69,0.12,0.41,0.22]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Input Text Vector Representation: [0.5,0.3,0.7,0.1,0.4,0.2]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Cosine Similarity </a:t>
            </a:r>
            <a:r>
              <a:rPr lang="en"/>
              <a:t> "The sky is clear and blue"</a:t>
            </a:r>
            <a:r>
              <a:rPr lang="en"/>
              <a:t> and  "</a:t>
            </a:r>
            <a:r>
              <a:rPr lang="en"/>
              <a:t>The sky is bright and blue</a:t>
            </a:r>
            <a:r>
              <a:rPr lang="en"/>
              <a:t>" = 0.999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Threshold = 0.95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0.999 &gt; 0.95, therefore AI generated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0" y="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Overview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146" y="767700"/>
            <a:ext cx="7763203" cy="438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/>
          <p:nvPr/>
        </p:nvSpPr>
        <p:spPr>
          <a:xfrm>
            <a:off x="3196525" y="796225"/>
            <a:ext cx="1604100" cy="16737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6"/>
          <p:cNvSpPr/>
          <p:nvPr/>
        </p:nvSpPr>
        <p:spPr>
          <a:xfrm>
            <a:off x="5441200" y="796225"/>
            <a:ext cx="1604100" cy="16737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278975" y="5579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- Doc2Vec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278975" y="1912100"/>
            <a:ext cx="4573800" cy="4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Generates a vector representation of a document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Purpose: Captures the context of the overall document. Similar documents have similar vectors.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a 2-layer neural network.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9500" y="1713825"/>
            <a:ext cx="4054500" cy="2444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Doc2Vec Continued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543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6100"/>
              <a:t>Distributed Memory version of Paragraph Vector (PV-DM)</a:t>
            </a:r>
            <a:endParaRPr sz="6100"/>
          </a:p>
          <a:p>
            <a:pPr indent="-32543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6100"/>
              <a:t>Input Layer: context words and a document ID</a:t>
            </a:r>
            <a:endParaRPr sz="6100"/>
          </a:p>
          <a:p>
            <a:pPr indent="-325437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100"/>
              <a:t>Originally the words and Doc ID is a unique vector (initialized randomly)</a:t>
            </a:r>
            <a:endParaRPr sz="6100"/>
          </a:p>
          <a:p>
            <a:pPr indent="-32543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6100"/>
              <a:t>Hidden Layer: Combined Input (average). Activation Function (ReLU)</a:t>
            </a:r>
            <a:endParaRPr sz="6100"/>
          </a:p>
          <a:p>
            <a:pPr indent="-32543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6100"/>
              <a:t>Use softmax function to calculate probability of each word</a:t>
            </a:r>
            <a:endParaRPr sz="6100"/>
          </a:p>
          <a:p>
            <a:pPr indent="-32543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6100"/>
              <a:t>Output Layer: Target word</a:t>
            </a:r>
            <a:endParaRPr sz="6100"/>
          </a:p>
          <a:p>
            <a:pPr indent="-32543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6100"/>
              <a:t>Keep updating the vectors until it gets toward desired result (minimize the loss until you get closer to the target probability distribution)</a:t>
            </a:r>
            <a:endParaRPr sz="6100"/>
          </a:p>
          <a:p>
            <a:pPr indent="-32543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6100"/>
              <a:t>Sliding window of words (a sentence) moves around the document, and the context words and the Document ID are used to predict the target word</a:t>
            </a:r>
            <a:endParaRPr sz="6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</a:t>
            </a:r>
            <a:r>
              <a:rPr lang="en"/>
              <a:t> using generations around a prompt or topic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Teacher can put a prompt in and generate AI responses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</a:t>
            </a:r>
            <a:r>
              <a:rPr lang="en"/>
              <a:t>generate hundreds of pieces of text for the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the LLM output and encode it as a vector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 the vector in the database (Doc2Vec)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Cosine Similarity</a:t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Gives a value in the range 0 to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Close to 1 means the generations are similar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Close to 0 means the generations are not similar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 1: [1, 1, 1, 1, 1, 0] let’s refer to this as 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 2: [1, 1, 1, 1, 0, 1] let’s refer to this as 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Cosine Similarity = (4) / (2.2360679775*2.2360679775) = 0.80 (80 percent similarity between the two sentences)</a:t>
            </a:r>
            <a:endParaRPr/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0900" y="2202448"/>
            <a:ext cx="2721875" cy="104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13169"/>
            <a:ext cx="4572001" cy="3430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59825"/>
            <a:ext cx="4453750" cy="1846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 used very prominently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People tend to paraphrase AI content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Difficulty telling original work from AI generated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AI detectors don’t work well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Leads to lack of knowledge for students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 gives untrustworthy or false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better detection mechanism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hope to measure 85% </a:t>
            </a:r>
            <a:r>
              <a:rPr lang="en"/>
              <a:t>accuracy</a:t>
            </a:r>
            <a:r>
              <a:rPr lang="en"/>
              <a:t> or better on </a:t>
            </a:r>
            <a:r>
              <a:rPr lang="en"/>
              <a:t>detecting</a:t>
            </a:r>
            <a:r>
              <a:rPr lang="en"/>
              <a:t> text generated by 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</a:t>
            </a:r>
            <a:r>
              <a:rPr lang="en"/>
              <a:t> takes input 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Could be paraphrased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Could be mixed in with human content,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 tells whether it was AI generated or not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Expect better performance than current AI detectors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not generated by students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with shorter number of 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using watermarking and statistical outlier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written in other </a:t>
            </a:r>
            <a:r>
              <a:rPr lang="en"/>
              <a:t>languages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Improvements in text generated for other things besides school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</a:t>
            </a:r>
            <a:r>
              <a:rPr lang="en"/>
              <a:t>retrieval</a:t>
            </a:r>
            <a:r>
              <a:rPr lang="en"/>
              <a:t> </a:t>
            </a:r>
            <a:r>
              <a:rPr lang="en"/>
              <a:t>method along with other methods (watermarking, statistical outlier) to improve shorter text identification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retrieval methods with AI generations in other languages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8" name="Google Shape;208;p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solved the </a:t>
            </a:r>
            <a:r>
              <a:rPr lang="en"/>
              <a:t>problem</a:t>
            </a:r>
            <a:r>
              <a:rPr lang="en"/>
              <a:t> of AI Detection using Retrieval Methods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471900" y="173125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[1] A. Singh, "A Comparison Study on AI Language Detector," </a:t>
            </a:r>
            <a:r>
              <a:rPr i="1" lang="en" sz="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2023 IEEE 13th Annual Computing and Communication Workshop and Conference (CCWC)</a:t>
            </a:r>
            <a:r>
              <a:rPr lang="en" sz="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, Las Vegas, NV, USA, 2023, pp. 0489-0493, doi: 10.1109/CCWC57344.2023.10099219.</a:t>
            </a:r>
            <a:endParaRPr sz="80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[2] D. Dukić, D. Keča and D. Stipić, "Are You Human? Detecting Bots on Twitter Using BERT," </a:t>
            </a:r>
            <a:r>
              <a:rPr i="1" lang="en" sz="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2020 IEEE 7th International Conference on Data Science and Advanced Analytics (DSAA)</a:t>
            </a:r>
            <a:r>
              <a:rPr lang="en" sz="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, Sydney, NSW, Australia, 2020, pp. 631-636, doi: 10.1109/DSAA49011.2020.00089.</a:t>
            </a:r>
            <a:endParaRPr sz="80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[3] Elkhatat, A.M., Elsaid, K. &amp; Almeer, S. Evaluating the efficacy of AI content detection tools in differentiating between human and AI-generated text. </a:t>
            </a:r>
            <a:r>
              <a:rPr i="1" lang="en" sz="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Int J Educ Integr</a:t>
            </a:r>
            <a:r>
              <a:rPr lang="en" sz="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19, 17 (2023). </a:t>
            </a:r>
            <a:r>
              <a:rPr lang="en" sz="800" u="sng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https://doi.org/10.1007/s40979-023-00140-5</a:t>
            </a:r>
            <a:endParaRPr sz="80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[4] Krishna, Kalpesh, et al. "Paraphrasing evades detectors of ai-generated text, but retrieval is an effective defense." </a:t>
            </a:r>
            <a:r>
              <a:rPr i="1" lang="en" sz="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Advances in Neural Information Processing Systems</a:t>
            </a:r>
            <a:r>
              <a:rPr lang="en" sz="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36 (2024).</a:t>
            </a:r>
            <a:endParaRPr sz="80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[5] Perkins, Mike, et al. "Simple Techniques to Bypass GenAI Text Detectors: Implications for Inclusive Education: Revista De Universidad y Sociedad Del Conocimiento."</a:t>
            </a:r>
            <a:r>
              <a:rPr i="1" lang="en" sz="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International Journal of Educational Technology in Higher Education</a:t>
            </a:r>
            <a:r>
              <a:rPr lang="en" sz="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, vol. 21, no. 1, 2024, pp. 53</a:t>
            </a:r>
            <a:r>
              <a:rPr i="1" lang="en" sz="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. ProQuest</a:t>
            </a:r>
            <a:r>
              <a:rPr lang="en" sz="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, https://www.proquest.com/scholarly-journals/simple-techniques-bypass-genai-text-detectors/docview/3101842024/se-2, doi:</a:t>
            </a:r>
            <a:r>
              <a:rPr lang="en" sz="800" u="sng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https://doi.org/10.1186/s41239-024-00487-w</a:t>
            </a:r>
            <a:r>
              <a:rPr lang="en" sz="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80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[6]E. Tian, “GPTZero,” </a:t>
            </a:r>
            <a:r>
              <a:rPr i="1" lang="en" sz="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gptzero.me</a:t>
            </a:r>
            <a:r>
              <a:rPr lang="en" sz="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, 2022. </a:t>
            </a:r>
            <a:r>
              <a:rPr lang="en" sz="800" u="sng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https://gptzero.me/</a:t>
            </a:r>
            <a:endParaRPr sz="80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[7] “Copyleaks: AI &amp; Machine Learning Powered Plagiarism Checker,” </a:t>
            </a:r>
            <a:r>
              <a:rPr i="1" lang="en" sz="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copyleaks.com</a:t>
            </a:r>
            <a:r>
              <a:rPr lang="en" sz="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. https://copyleaks.com/ (accessed Jan. 23, 2025).</a:t>
            </a:r>
            <a:endParaRPr sz="80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[8]“Crossplag,” </a:t>
            </a:r>
            <a:r>
              <a:rPr i="1" lang="en" sz="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app.crossplag.com</a:t>
            </a:r>
            <a:r>
              <a:rPr lang="en" sz="8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. https://app.crossplag.com/individual/detector (accessed Jan. 23, 2025).</a:t>
            </a:r>
            <a:endParaRPr sz="80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220" name="Google Shape;220;p3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                                    </a:t>
            </a:r>
            <a:r>
              <a:rPr b="1" lang="en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THANKS!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AI detectors out there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 varies significantly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Unreliable for teacher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Possibility</a:t>
            </a:r>
            <a:r>
              <a:rPr lang="en"/>
              <a:t> of false positives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close to 100% accuracy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Solutions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0" y="1919075"/>
            <a:ext cx="39636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prominent AI detectors: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GPTZero [6]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Copyleaks [7]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CrossPlag</a:t>
            </a:r>
            <a:r>
              <a:rPr lang="en"/>
              <a:t> [8]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Detectors do not perform well against GPT 4.0 and other AIs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false negatives and uncertain classifications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3599" y="1808775"/>
            <a:ext cx="5061300" cy="322440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4237150" y="2362900"/>
            <a:ext cx="519900" cy="20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Solutions Continued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How these AI detectors work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GPTZero: 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Amount of predictability in the text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Looks at the variance in the sentences, AI generated text typically has less variety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Copyleaks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Scans the document against different sources to see if it matches anything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Sentence by sentence detection against human writing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CrossPlag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Text analysis using Natural Language Processing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Using a dataset created by human and AI content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Pros: Detect well on older GPT generations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Cons: Fail on GPT 4.0 and paraphrased AI generations, inconsistencies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of current solutions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-3136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350" u="sng">
                <a:solidFill>
                  <a:schemeClr val="hlink"/>
                </a:solidFill>
                <a:hlinkClick r:id="rId3"/>
              </a:rPr>
              <a:t>GPTZero: </a:t>
            </a:r>
            <a:endParaRPr sz="3350"/>
          </a:p>
          <a:p>
            <a:pPr indent="-3136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350" u="sng">
                <a:solidFill>
                  <a:schemeClr val="hlink"/>
                </a:solidFill>
                <a:hlinkClick r:id="rId4"/>
              </a:rPr>
              <a:t>CopyLeaks:</a:t>
            </a:r>
            <a:r>
              <a:rPr lang="en" sz="3350"/>
              <a:t> (</a:t>
            </a:r>
            <a:r>
              <a:rPr lang="en" sz="3350"/>
              <a:t>doesn't</a:t>
            </a:r>
            <a:r>
              <a:rPr lang="en" sz="3350"/>
              <a:t> seem to work without subscription)</a:t>
            </a:r>
            <a:endParaRPr sz="3350"/>
          </a:p>
          <a:p>
            <a:pPr indent="-3136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350" u="sng">
                <a:solidFill>
                  <a:schemeClr val="hlink"/>
                </a:solidFill>
                <a:hlinkClick r:id="rId5"/>
              </a:rPr>
              <a:t>CrossPlag: </a:t>
            </a:r>
            <a:endParaRPr sz="3350"/>
          </a:p>
          <a:p>
            <a:pPr indent="-3136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350"/>
              <a:t>Sample AI generated text: “Playing basketball is always exciting. The moment I step onto the court, I feel the energy rise. The sound of the ball bouncing and sneakers squeaking on the floor makes me focus on the game. I enjoy dribbling the ball, passing to my teammates, and shooting for the basket. Each time the ball goes in, it’s a rush of excitement. Working with the team, moving fast, and thinking on my feet keeps me engaged. Basketball is not just a sport to me, it’s a fun way to stay active and connect with others.”</a:t>
            </a:r>
            <a:endParaRPr sz="3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Detectors with paraphrasing continued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0" l="3660" r="0" t="0"/>
          <a:stretch/>
        </p:blipFill>
        <p:spPr>
          <a:xfrm>
            <a:off x="0" y="3423701"/>
            <a:ext cx="9144000" cy="185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50" y="1626800"/>
            <a:ext cx="9144001" cy="1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Mine Better?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that is more accurate on GPT 4.0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Current detectors struggle on this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that is better with paraphrased GPT 4.0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GPT 4.0 content that </a:t>
            </a:r>
            <a:r>
              <a:rPr lang="en"/>
              <a:t>people</a:t>
            </a:r>
            <a:r>
              <a:rPr lang="en"/>
              <a:t> paraphrase but the meaning is the same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that gives more consistency in detecting GPT 4.0 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that works better with DeepSeek, Gemini, o3, Grok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Novelty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</a:t>
            </a:r>
            <a:r>
              <a:rPr lang="en"/>
              <a:t>retrieval</a:t>
            </a:r>
            <a:r>
              <a:rPr lang="en"/>
              <a:t> methods (not used on common AI detectors) 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a database of AI generations to tell whether text is a paraphrasing of AI generated text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Use </a:t>
            </a:r>
            <a:r>
              <a:rPr lang="en"/>
              <a:t>cosine similarity scores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Find any matches to previous generations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Accuracy will remain high even as the amount of </a:t>
            </a:r>
            <a:r>
              <a:rPr lang="en"/>
              <a:t>paraphrasing</a:t>
            </a:r>
            <a:r>
              <a:rPr lang="en"/>
              <a:t> goes 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</a:t>
            </a:r>
            <a:r>
              <a:rPr lang="en"/>
              <a:t>se on “mixing attacks”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Texts that has both human </a:t>
            </a:r>
            <a:r>
              <a:rPr lang="en"/>
              <a:t>written</a:t>
            </a:r>
            <a:r>
              <a:rPr lang="en"/>
              <a:t> elements and AI generated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Higher accuracy than current AI detecting algorithms have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