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oboto"/>
      <p:regular r:id="rId43"/>
      <p:bold r:id="rId44"/>
      <p:italic r:id="rId45"/>
      <p:boldItalic r:id="rId46"/>
    </p:embeddedFont>
    <p:embeddedFont>
      <p:font typeface="Nunito"/>
      <p:regular r:id="rId47"/>
      <p:bold r:id="rId48"/>
      <p:italic r:id="rId49"/>
      <p:boldItalic r:id="rId50"/>
    </p:embeddedFont>
    <p:embeddedFont>
      <p:font typeface="Playfair Display"/>
      <p:regular r:id="rId51"/>
      <p:bold r:id="rId52"/>
      <p:italic r:id="rId53"/>
      <p:boldItalic r:id="rId54"/>
    </p:embeddedFont>
    <p:embeddedFont>
      <p:font typeface="Amatic SC"/>
      <p:regular r:id="rId55"/>
      <p:bold r:id="rId56"/>
    </p:embeddedFont>
    <p:embeddedFont>
      <p:font typeface="Abril Fatface"/>
      <p:regular r:id="rId57"/>
    </p:embeddedFont>
    <p:embeddedFont>
      <p:font typeface="PT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Nunito-bold.fntdata"/><Relationship Id="rId47" Type="http://schemas.openxmlformats.org/officeDocument/2006/relationships/font" Target="fonts/Nunito-regular.fntdata"/><Relationship Id="rId49"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PT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PTSans-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layfairDisplay-regular.fntdata"/><Relationship Id="rId50" Type="http://schemas.openxmlformats.org/officeDocument/2006/relationships/font" Target="fonts/Nunito-boldItalic.fntdata"/><Relationship Id="rId53" Type="http://schemas.openxmlformats.org/officeDocument/2006/relationships/font" Target="fonts/PlayfairDisplay-italic.fntdata"/><Relationship Id="rId52" Type="http://schemas.openxmlformats.org/officeDocument/2006/relationships/font" Target="fonts/PlayfairDisplay-bold.fntdata"/><Relationship Id="rId11" Type="http://schemas.openxmlformats.org/officeDocument/2006/relationships/slide" Target="slides/slide6.xml"/><Relationship Id="rId55" Type="http://schemas.openxmlformats.org/officeDocument/2006/relationships/font" Target="fonts/AmaticSC-regular.fntdata"/><Relationship Id="rId10" Type="http://schemas.openxmlformats.org/officeDocument/2006/relationships/slide" Target="slides/slide5.xml"/><Relationship Id="rId54" Type="http://schemas.openxmlformats.org/officeDocument/2006/relationships/font" Target="fonts/PlayfairDisplay-boldItalic.fntdata"/><Relationship Id="rId13" Type="http://schemas.openxmlformats.org/officeDocument/2006/relationships/slide" Target="slides/slide8.xml"/><Relationship Id="rId57" Type="http://schemas.openxmlformats.org/officeDocument/2006/relationships/font" Target="fonts/AbrilFatface-regular.fntdata"/><Relationship Id="rId12" Type="http://schemas.openxmlformats.org/officeDocument/2006/relationships/slide" Target="slides/slide7.xml"/><Relationship Id="rId56" Type="http://schemas.openxmlformats.org/officeDocument/2006/relationships/font" Target="fonts/AmaticSC-bold.fntdata"/><Relationship Id="rId15" Type="http://schemas.openxmlformats.org/officeDocument/2006/relationships/slide" Target="slides/slide10.xml"/><Relationship Id="rId59" Type="http://schemas.openxmlformats.org/officeDocument/2006/relationships/font" Target="fonts/PTSans-bold.fntdata"/><Relationship Id="rId14" Type="http://schemas.openxmlformats.org/officeDocument/2006/relationships/slide" Target="slides/slide9.xml"/><Relationship Id="rId58" Type="http://schemas.openxmlformats.org/officeDocument/2006/relationships/font" Target="fonts/PTSans-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dd1531c4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edd1531c4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9354487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f9354487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fbf1023f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fbf1023f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0fedc5c3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0fedc5c3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2a1776d48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2a1776d48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2a1776d48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2a1776d4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39a85b3be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39a85b3be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40fc77f32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40fc77f32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40fc77f32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40fc77f32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4191290eb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4191290eb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dd1531c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dd1531c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40fc77f32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40fc77f32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4197c980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4197c980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4191290e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4191290e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4191290eb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4191290eb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41472ea86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41472ea86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40fc77f32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40fc77f32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1081c4ee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1081c4ee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28d4ffbb7a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28d4ffbb7a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1d05adfd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1d05adfd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498fbd4e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498fbd4e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dd1531c4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dd1531c4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4371e2a60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4371e2a60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f9354487b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f9354487b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10563e5b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10563e5b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f9354487b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f9354487b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0fedc5c3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0fedc5c3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fb2ff529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fb2ff529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edd1531c4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edd1531c4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edd1531c4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edd1531c4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9354487b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f9354487b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092de8a57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092de8a57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092de8a57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092de8a57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092de8a57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092de8a57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dd1531c4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dd1531c4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edd1531c4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edd1531c4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a:off x="-243963" y="-93373"/>
            <a:ext cx="855913" cy="260023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flipH="1">
            <a:off x="7919140" y="-278604"/>
            <a:ext cx="1383960" cy="932103"/>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7564905" y="-93375"/>
            <a:ext cx="1730072" cy="204458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713100" y="1481055"/>
            <a:ext cx="6816600" cy="24141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7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 name="Google Shape;13;p2"/>
          <p:cNvSpPr txBox="1"/>
          <p:nvPr>
            <p:ph idx="1" type="subTitle"/>
          </p:nvPr>
        </p:nvSpPr>
        <p:spPr>
          <a:xfrm>
            <a:off x="713100" y="3995538"/>
            <a:ext cx="45288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1"/>
          <p:cNvSpPr/>
          <p:nvPr/>
        </p:nvSpPr>
        <p:spPr>
          <a:xfrm rot="1103675">
            <a:off x="274406" y="-611819"/>
            <a:ext cx="1245021" cy="318126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flipH="1">
            <a:off x="-878080" y="-1048117"/>
            <a:ext cx="2074359" cy="2202022"/>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rot="1884779">
            <a:off x="7986089" y="-765133"/>
            <a:ext cx="2074380" cy="220204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txBox="1"/>
          <p:nvPr>
            <p:ph hasCustomPrompt="1" type="title"/>
          </p:nvPr>
        </p:nvSpPr>
        <p:spPr>
          <a:xfrm>
            <a:off x="1284000" y="1387300"/>
            <a:ext cx="6576000" cy="2100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12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8" name="Google Shape;68;p11"/>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ONE_COLUMN_TEXT_1">
    <p:spTree>
      <p:nvGrpSpPr>
        <p:cNvPr id="70" name="Shape 70"/>
        <p:cNvGrpSpPr/>
        <p:nvPr/>
      </p:nvGrpSpPr>
      <p:grpSpPr>
        <a:xfrm>
          <a:off x="0" y="0"/>
          <a:ext cx="0" cy="0"/>
          <a:chOff x="0" y="0"/>
          <a:chExt cx="0" cy="0"/>
        </a:xfrm>
      </p:grpSpPr>
      <p:sp>
        <p:nvSpPr>
          <p:cNvPr id="71" name="Google Shape;71;p13"/>
          <p:cNvSpPr/>
          <p:nvPr/>
        </p:nvSpPr>
        <p:spPr>
          <a:xfrm flipH="1" rot="-784685">
            <a:off x="7733575" y="-8974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rot="-1783285">
            <a:off x="7922631" y="-13956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flipH="1">
            <a:off x="-331801" y="-16813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 name="Google Shape;75;p13"/>
          <p:cNvSpPr txBox="1"/>
          <p:nvPr>
            <p:ph idx="1" type="subTitle"/>
          </p:nvPr>
        </p:nvSpPr>
        <p:spPr>
          <a:xfrm>
            <a:off x="5243700" y="1478750"/>
            <a:ext cx="3180300" cy="301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6" name="Shape 76"/>
        <p:cNvGrpSpPr/>
        <p:nvPr/>
      </p:nvGrpSpPr>
      <p:grpSpPr>
        <a:xfrm>
          <a:off x="0" y="0"/>
          <a:ext cx="0" cy="0"/>
          <a:chOff x="0" y="0"/>
          <a:chExt cx="0" cy="0"/>
        </a:xfrm>
      </p:grpSpPr>
      <p:sp>
        <p:nvSpPr>
          <p:cNvPr id="77" name="Google Shape;77;p14"/>
          <p:cNvSpPr/>
          <p:nvPr/>
        </p:nvSpPr>
        <p:spPr>
          <a:xfrm flipH="1">
            <a:off x="-243963" y="-169573"/>
            <a:ext cx="855913" cy="260023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flipH="1">
            <a:off x="7919140" y="-278604"/>
            <a:ext cx="1383960" cy="932103"/>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flipH="1">
            <a:off x="7564905" y="-93375"/>
            <a:ext cx="1730072" cy="204458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txBox="1"/>
          <p:nvPr>
            <p:ph idx="1" type="subTitle"/>
          </p:nvPr>
        </p:nvSpPr>
        <p:spPr>
          <a:xfrm>
            <a:off x="1497800" y="1489792"/>
            <a:ext cx="248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81" name="Google Shape;81;p14"/>
          <p:cNvSpPr txBox="1"/>
          <p:nvPr>
            <p:ph idx="2" type="subTitle"/>
          </p:nvPr>
        </p:nvSpPr>
        <p:spPr>
          <a:xfrm>
            <a:off x="1497800" y="2119128"/>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2" name="Google Shape;82;p14"/>
          <p:cNvSpPr txBox="1"/>
          <p:nvPr>
            <p:ph hasCustomPrompt="1" type="title"/>
          </p:nvPr>
        </p:nvSpPr>
        <p:spPr>
          <a:xfrm>
            <a:off x="720000" y="1458160"/>
            <a:ext cx="7989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83" name="Google Shape;83;p14"/>
          <p:cNvSpPr txBox="1"/>
          <p:nvPr>
            <p:ph idx="3" type="subTitle"/>
          </p:nvPr>
        </p:nvSpPr>
        <p:spPr>
          <a:xfrm>
            <a:off x="1497800" y="3288764"/>
            <a:ext cx="248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84" name="Google Shape;84;p14"/>
          <p:cNvSpPr txBox="1"/>
          <p:nvPr>
            <p:ph idx="4" type="subTitle"/>
          </p:nvPr>
        </p:nvSpPr>
        <p:spPr>
          <a:xfrm>
            <a:off x="1497800" y="3918099"/>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5" name="Google Shape;85;p14"/>
          <p:cNvSpPr txBox="1"/>
          <p:nvPr>
            <p:ph hasCustomPrompt="1" idx="5" type="title"/>
          </p:nvPr>
        </p:nvSpPr>
        <p:spPr>
          <a:xfrm>
            <a:off x="720000" y="3257135"/>
            <a:ext cx="7989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86" name="Google Shape;86;p14"/>
          <p:cNvSpPr txBox="1"/>
          <p:nvPr>
            <p:ph idx="6" type="subTitle"/>
          </p:nvPr>
        </p:nvSpPr>
        <p:spPr>
          <a:xfrm>
            <a:off x="5944800" y="1489792"/>
            <a:ext cx="248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87" name="Google Shape;87;p14"/>
          <p:cNvSpPr txBox="1"/>
          <p:nvPr>
            <p:ph idx="7" type="subTitle"/>
          </p:nvPr>
        </p:nvSpPr>
        <p:spPr>
          <a:xfrm>
            <a:off x="5944800" y="2119127"/>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8" name="Google Shape;88;p14"/>
          <p:cNvSpPr txBox="1"/>
          <p:nvPr>
            <p:ph hasCustomPrompt="1" idx="8" type="title"/>
          </p:nvPr>
        </p:nvSpPr>
        <p:spPr>
          <a:xfrm>
            <a:off x="4986065" y="1458160"/>
            <a:ext cx="9897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89" name="Google Shape;89;p14"/>
          <p:cNvSpPr txBox="1"/>
          <p:nvPr>
            <p:ph idx="9" type="subTitle"/>
          </p:nvPr>
        </p:nvSpPr>
        <p:spPr>
          <a:xfrm>
            <a:off x="5944800" y="3288772"/>
            <a:ext cx="215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90" name="Google Shape;90;p14"/>
          <p:cNvSpPr txBox="1"/>
          <p:nvPr>
            <p:ph idx="13" type="subTitle"/>
          </p:nvPr>
        </p:nvSpPr>
        <p:spPr>
          <a:xfrm>
            <a:off x="5944800" y="3918099"/>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1" name="Google Shape;91;p14"/>
          <p:cNvSpPr txBox="1"/>
          <p:nvPr>
            <p:ph hasCustomPrompt="1" idx="14" type="title"/>
          </p:nvPr>
        </p:nvSpPr>
        <p:spPr>
          <a:xfrm>
            <a:off x="4986065" y="3257135"/>
            <a:ext cx="9897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92" name="Google Shape;92;p14"/>
          <p:cNvSpPr txBox="1"/>
          <p:nvPr>
            <p:ph idx="15"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93" name="Shape 93"/>
        <p:cNvGrpSpPr/>
        <p:nvPr/>
      </p:nvGrpSpPr>
      <p:grpSpPr>
        <a:xfrm>
          <a:off x="0" y="0"/>
          <a:ext cx="0" cy="0"/>
          <a:chOff x="0" y="0"/>
          <a:chExt cx="0" cy="0"/>
        </a:xfrm>
      </p:grpSpPr>
      <p:sp>
        <p:nvSpPr>
          <p:cNvPr id="94" name="Google Shape;94;p15"/>
          <p:cNvSpPr/>
          <p:nvPr/>
        </p:nvSpPr>
        <p:spPr>
          <a:xfrm flipH="1" rot="-784685">
            <a:off x="7733586" y="-3640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rot="-1783285">
            <a:off x="8151242" y="-7860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flipH="1">
            <a:off x="-408376" y="-174026"/>
            <a:ext cx="1214376" cy="412852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txBox="1"/>
          <p:nvPr>
            <p:ph type="title"/>
          </p:nvPr>
        </p:nvSpPr>
        <p:spPr>
          <a:xfrm>
            <a:off x="1407300" y="1189100"/>
            <a:ext cx="63294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8" name="Google Shape;98;p15"/>
          <p:cNvSpPr txBox="1"/>
          <p:nvPr>
            <p:ph idx="1" type="subTitle"/>
          </p:nvPr>
        </p:nvSpPr>
        <p:spPr>
          <a:xfrm>
            <a:off x="2008950" y="3153500"/>
            <a:ext cx="51261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9" name="Shape 99"/>
        <p:cNvGrpSpPr/>
        <p:nvPr/>
      </p:nvGrpSpPr>
      <p:grpSpPr>
        <a:xfrm>
          <a:off x="0" y="0"/>
          <a:ext cx="0" cy="0"/>
          <a:chOff x="0" y="0"/>
          <a:chExt cx="0" cy="0"/>
        </a:xfrm>
      </p:grpSpPr>
      <p:sp>
        <p:nvSpPr>
          <p:cNvPr id="100" name="Google Shape;100;p16"/>
          <p:cNvSpPr/>
          <p:nvPr/>
        </p:nvSpPr>
        <p:spPr>
          <a:xfrm rot="-1532380">
            <a:off x="-984785" y="25045"/>
            <a:ext cx="2462769" cy="3479258"/>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1747850" y="-340664"/>
            <a:ext cx="2293271" cy="3283712"/>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flipH="1" rot="1315565">
            <a:off x="7997421" y="-481925"/>
            <a:ext cx="2374167" cy="280593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txBox="1"/>
          <p:nvPr>
            <p:ph type="title"/>
          </p:nvPr>
        </p:nvSpPr>
        <p:spPr>
          <a:xfrm>
            <a:off x="4070700" y="3115663"/>
            <a:ext cx="43602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4" name="Google Shape;104;p16"/>
          <p:cNvSpPr txBox="1"/>
          <p:nvPr>
            <p:ph idx="1" type="subTitle"/>
          </p:nvPr>
        </p:nvSpPr>
        <p:spPr>
          <a:xfrm>
            <a:off x="1739700" y="1511313"/>
            <a:ext cx="66912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105" name="Shape 105"/>
        <p:cNvGrpSpPr/>
        <p:nvPr/>
      </p:nvGrpSpPr>
      <p:grpSpPr>
        <a:xfrm>
          <a:off x="0" y="0"/>
          <a:ext cx="0" cy="0"/>
          <a:chOff x="0" y="0"/>
          <a:chExt cx="0" cy="0"/>
        </a:xfrm>
      </p:grpSpPr>
      <p:sp>
        <p:nvSpPr>
          <p:cNvPr id="106" name="Google Shape;106;p17"/>
          <p:cNvSpPr/>
          <p:nvPr/>
        </p:nvSpPr>
        <p:spPr>
          <a:xfrm flipH="1" rot="-455257">
            <a:off x="7806607" y="-318267"/>
            <a:ext cx="1246880" cy="4103824"/>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rot="-1538068">
            <a:off x="8279381" y="-585154"/>
            <a:ext cx="1048448" cy="3401387"/>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flipH="1" rot="654765">
            <a:off x="-453981" y="-1416413"/>
            <a:ext cx="1214384" cy="4002644"/>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ph type="title"/>
          </p:nvPr>
        </p:nvSpPr>
        <p:spPr>
          <a:xfrm>
            <a:off x="4572000" y="1303638"/>
            <a:ext cx="3293700" cy="2084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0" name="Google Shape;110;p17"/>
          <p:cNvSpPr txBox="1"/>
          <p:nvPr>
            <p:ph idx="1" type="subTitle"/>
          </p:nvPr>
        </p:nvSpPr>
        <p:spPr>
          <a:xfrm>
            <a:off x="4572000" y="3292363"/>
            <a:ext cx="34914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11" name="Shape 111"/>
        <p:cNvGrpSpPr/>
        <p:nvPr/>
      </p:nvGrpSpPr>
      <p:grpSpPr>
        <a:xfrm>
          <a:off x="0" y="0"/>
          <a:ext cx="0" cy="0"/>
          <a:chOff x="0" y="0"/>
          <a:chExt cx="0" cy="0"/>
        </a:xfrm>
      </p:grpSpPr>
      <p:sp>
        <p:nvSpPr>
          <p:cNvPr id="112" name="Google Shape;112;p18"/>
          <p:cNvSpPr/>
          <p:nvPr/>
        </p:nvSpPr>
        <p:spPr>
          <a:xfrm flipH="1" rot="2539665">
            <a:off x="7952801" y="67183"/>
            <a:ext cx="1899215" cy="944427"/>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flipH="1" rot="-1669522">
            <a:off x="-1115619" y="-369656"/>
            <a:ext cx="2074389" cy="220205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1532380">
            <a:off x="-1606285" y="-643205"/>
            <a:ext cx="2462769" cy="3479258"/>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txBox="1"/>
          <p:nvPr>
            <p:ph type="title"/>
          </p:nvPr>
        </p:nvSpPr>
        <p:spPr>
          <a:xfrm>
            <a:off x="720000" y="445025"/>
            <a:ext cx="429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 name="Google Shape;116;p18"/>
          <p:cNvSpPr txBox="1"/>
          <p:nvPr>
            <p:ph idx="1" type="subTitle"/>
          </p:nvPr>
        </p:nvSpPr>
        <p:spPr>
          <a:xfrm>
            <a:off x="720000" y="2215050"/>
            <a:ext cx="2575500" cy="10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117" name="Shape 117"/>
        <p:cNvGrpSpPr/>
        <p:nvPr/>
      </p:nvGrpSpPr>
      <p:grpSpPr>
        <a:xfrm>
          <a:off x="0" y="0"/>
          <a:ext cx="0" cy="0"/>
          <a:chOff x="0" y="0"/>
          <a:chExt cx="0" cy="0"/>
        </a:xfrm>
      </p:grpSpPr>
      <p:sp>
        <p:nvSpPr>
          <p:cNvPr id="118" name="Google Shape;118;p19"/>
          <p:cNvSpPr/>
          <p:nvPr/>
        </p:nvSpPr>
        <p:spPr>
          <a:xfrm flipH="1" rot="2539665">
            <a:off x="7952801" y="67183"/>
            <a:ext cx="1899215" cy="944427"/>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flipH="1" rot="-1669522">
            <a:off x="-1115619" y="-369656"/>
            <a:ext cx="2074389" cy="220205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rot="-1532380">
            <a:off x="-1606285" y="-643205"/>
            <a:ext cx="2462769" cy="3479258"/>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txBox="1"/>
          <p:nvPr>
            <p:ph idx="1" type="body"/>
          </p:nvPr>
        </p:nvSpPr>
        <p:spPr>
          <a:xfrm>
            <a:off x="719900" y="1533450"/>
            <a:ext cx="7704000" cy="3098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122" name="Google Shape;122;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23" name="Shape 123"/>
        <p:cNvGrpSpPr/>
        <p:nvPr/>
      </p:nvGrpSpPr>
      <p:grpSpPr>
        <a:xfrm>
          <a:off x="0" y="0"/>
          <a:ext cx="0" cy="0"/>
          <a:chOff x="0" y="0"/>
          <a:chExt cx="0" cy="0"/>
        </a:xfrm>
      </p:grpSpPr>
      <p:sp>
        <p:nvSpPr>
          <p:cNvPr id="124" name="Google Shape;124;p20"/>
          <p:cNvSpPr/>
          <p:nvPr/>
        </p:nvSpPr>
        <p:spPr>
          <a:xfrm flipH="1" rot="1236882">
            <a:off x="7680459" y="103396"/>
            <a:ext cx="2374143" cy="280590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8516333" y="-485412"/>
            <a:ext cx="2293271" cy="2585072"/>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rot="-1315565">
            <a:off x="-1005022" y="-481925"/>
            <a:ext cx="2374167" cy="280593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ph type="title"/>
          </p:nvPr>
        </p:nvSpPr>
        <p:spPr>
          <a:xfrm>
            <a:off x="720000" y="3312975"/>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8" name="Google Shape;128;p20"/>
          <p:cNvSpPr txBox="1"/>
          <p:nvPr>
            <p:ph idx="1" type="subTitle"/>
          </p:nvPr>
        </p:nvSpPr>
        <p:spPr>
          <a:xfrm>
            <a:off x="720000" y="371855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 name="Google Shape;129;p20"/>
          <p:cNvSpPr txBox="1"/>
          <p:nvPr>
            <p:ph idx="2" type="title"/>
          </p:nvPr>
        </p:nvSpPr>
        <p:spPr>
          <a:xfrm>
            <a:off x="3484419" y="18756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0" name="Google Shape;130;p20"/>
          <p:cNvSpPr txBox="1"/>
          <p:nvPr>
            <p:ph idx="3" type="subTitle"/>
          </p:nvPr>
        </p:nvSpPr>
        <p:spPr>
          <a:xfrm>
            <a:off x="3484421" y="2269788"/>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 name="Google Shape;131;p20"/>
          <p:cNvSpPr txBox="1"/>
          <p:nvPr>
            <p:ph idx="4" type="title"/>
          </p:nvPr>
        </p:nvSpPr>
        <p:spPr>
          <a:xfrm>
            <a:off x="6255596" y="3335775"/>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2" name="Google Shape;132;p20"/>
          <p:cNvSpPr txBox="1"/>
          <p:nvPr>
            <p:ph idx="5" type="subTitle"/>
          </p:nvPr>
        </p:nvSpPr>
        <p:spPr>
          <a:xfrm>
            <a:off x="6255599" y="371855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3" name="Google Shape;133;p20"/>
          <p:cNvSpPr txBox="1"/>
          <p:nvPr>
            <p:ph idx="6"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rot="784685">
            <a:off x="-181759" y="-8212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flipH="1" rot="1783285">
            <a:off x="-385508" y="-12432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8143200" y="-478825"/>
            <a:ext cx="1214376" cy="4636445"/>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720000" y="2195100"/>
            <a:ext cx="4337700" cy="14661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720000" y="1178725"/>
            <a:ext cx="5067600" cy="1000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a:off x="720000" y="3676775"/>
            <a:ext cx="5067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34" name="Shape 134"/>
        <p:cNvGrpSpPr/>
        <p:nvPr/>
      </p:nvGrpSpPr>
      <p:grpSpPr>
        <a:xfrm>
          <a:off x="0" y="0"/>
          <a:ext cx="0" cy="0"/>
          <a:chOff x="0" y="0"/>
          <a:chExt cx="0" cy="0"/>
        </a:xfrm>
      </p:grpSpPr>
      <p:sp>
        <p:nvSpPr>
          <p:cNvPr id="135" name="Google Shape;135;p21"/>
          <p:cNvSpPr/>
          <p:nvPr/>
        </p:nvSpPr>
        <p:spPr>
          <a:xfrm flipH="1">
            <a:off x="8252620" y="-928356"/>
            <a:ext cx="1245003" cy="3181217"/>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rot="-844789">
            <a:off x="8256274" y="-340789"/>
            <a:ext cx="1031065" cy="343335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263905" y="-1215306"/>
            <a:ext cx="1245003" cy="3181217"/>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ph type="title"/>
          </p:nvPr>
        </p:nvSpPr>
        <p:spPr>
          <a:xfrm>
            <a:off x="1323370" y="129759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9" name="Google Shape;139;p21"/>
          <p:cNvSpPr txBox="1"/>
          <p:nvPr>
            <p:ph idx="1" type="subTitle"/>
          </p:nvPr>
        </p:nvSpPr>
        <p:spPr>
          <a:xfrm>
            <a:off x="1323370" y="174910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0" name="Google Shape;140;p21"/>
          <p:cNvSpPr txBox="1"/>
          <p:nvPr>
            <p:ph idx="2"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1" name="Google Shape;141;p21"/>
          <p:cNvSpPr txBox="1"/>
          <p:nvPr>
            <p:ph idx="3" type="title"/>
          </p:nvPr>
        </p:nvSpPr>
        <p:spPr>
          <a:xfrm>
            <a:off x="1323370" y="2422722"/>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2" name="Google Shape;142;p21"/>
          <p:cNvSpPr txBox="1"/>
          <p:nvPr>
            <p:ph idx="4" type="subTitle"/>
          </p:nvPr>
        </p:nvSpPr>
        <p:spPr>
          <a:xfrm>
            <a:off x="1323370" y="2874231"/>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3" name="Google Shape;143;p21"/>
          <p:cNvSpPr txBox="1"/>
          <p:nvPr>
            <p:ph idx="5" type="title"/>
          </p:nvPr>
        </p:nvSpPr>
        <p:spPr>
          <a:xfrm>
            <a:off x="1323370" y="354784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4" name="Google Shape;144;p21"/>
          <p:cNvSpPr txBox="1"/>
          <p:nvPr>
            <p:ph idx="6" type="subTitle"/>
          </p:nvPr>
        </p:nvSpPr>
        <p:spPr>
          <a:xfrm>
            <a:off x="1323370" y="399935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2">
    <p:spTree>
      <p:nvGrpSpPr>
        <p:cNvPr id="145" name="Shape 145"/>
        <p:cNvGrpSpPr/>
        <p:nvPr/>
      </p:nvGrpSpPr>
      <p:grpSpPr>
        <a:xfrm>
          <a:off x="0" y="0"/>
          <a:ext cx="0" cy="0"/>
          <a:chOff x="0" y="0"/>
          <a:chExt cx="0" cy="0"/>
        </a:xfrm>
      </p:grpSpPr>
      <p:sp>
        <p:nvSpPr>
          <p:cNvPr id="146" name="Google Shape;146;p22"/>
          <p:cNvSpPr/>
          <p:nvPr/>
        </p:nvSpPr>
        <p:spPr>
          <a:xfrm rot="-240488">
            <a:off x="-424134" y="-626662"/>
            <a:ext cx="1244966" cy="3296515"/>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rot="758190">
            <a:off x="-566166" y="-1075222"/>
            <a:ext cx="1031062" cy="3132328"/>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8371800" y="-4667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txBox="1"/>
          <p:nvPr>
            <p:ph type="title"/>
          </p:nvPr>
        </p:nvSpPr>
        <p:spPr>
          <a:xfrm>
            <a:off x="868975" y="17080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0" name="Google Shape;150;p22"/>
          <p:cNvSpPr txBox="1"/>
          <p:nvPr>
            <p:ph idx="1" type="subTitle"/>
          </p:nvPr>
        </p:nvSpPr>
        <p:spPr>
          <a:xfrm>
            <a:off x="830575" y="2630725"/>
            <a:ext cx="2252100" cy="118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1" name="Google Shape;151;p22"/>
          <p:cNvSpPr txBox="1"/>
          <p:nvPr>
            <p:ph idx="2" type="title"/>
          </p:nvPr>
        </p:nvSpPr>
        <p:spPr>
          <a:xfrm>
            <a:off x="3484350" y="17080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2" name="Google Shape;152;p22"/>
          <p:cNvSpPr txBox="1"/>
          <p:nvPr>
            <p:ph idx="3" type="subTitle"/>
          </p:nvPr>
        </p:nvSpPr>
        <p:spPr>
          <a:xfrm>
            <a:off x="3445950" y="2630725"/>
            <a:ext cx="2252100" cy="118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3" name="Google Shape;153;p22"/>
          <p:cNvSpPr txBox="1"/>
          <p:nvPr>
            <p:ph idx="4" type="title"/>
          </p:nvPr>
        </p:nvSpPr>
        <p:spPr>
          <a:xfrm>
            <a:off x="6099725" y="17080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4" name="Google Shape;154;p22"/>
          <p:cNvSpPr txBox="1"/>
          <p:nvPr>
            <p:ph idx="5" type="subTitle"/>
          </p:nvPr>
        </p:nvSpPr>
        <p:spPr>
          <a:xfrm>
            <a:off x="6061325" y="2630725"/>
            <a:ext cx="2252100" cy="118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5" name="Google Shape;155;p22"/>
          <p:cNvSpPr txBox="1"/>
          <p:nvPr>
            <p:ph idx="6"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56" name="Shape 156"/>
        <p:cNvGrpSpPr/>
        <p:nvPr/>
      </p:nvGrpSpPr>
      <p:grpSpPr>
        <a:xfrm>
          <a:off x="0" y="0"/>
          <a:ext cx="0" cy="0"/>
          <a:chOff x="0" y="0"/>
          <a:chExt cx="0" cy="0"/>
        </a:xfrm>
      </p:grpSpPr>
      <p:sp>
        <p:nvSpPr>
          <p:cNvPr id="157" name="Google Shape;157;p23"/>
          <p:cNvSpPr/>
          <p:nvPr/>
        </p:nvSpPr>
        <p:spPr>
          <a:xfrm rot="784685">
            <a:off x="-410359" y="-8974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flipH="1" rot="1783285">
            <a:off x="-385508" y="-13956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8448000" y="-7715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ph type="title"/>
          </p:nvPr>
        </p:nvSpPr>
        <p:spPr>
          <a:xfrm>
            <a:off x="713100" y="1559953"/>
            <a:ext cx="2311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1" name="Google Shape;161;p23"/>
          <p:cNvSpPr txBox="1"/>
          <p:nvPr>
            <p:ph idx="1" type="subTitle"/>
          </p:nvPr>
        </p:nvSpPr>
        <p:spPr>
          <a:xfrm>
            <a:off x="1046700" y="1994078"/>
            <a:ext cx="19782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2" name="Google Shape;162;p23"/>
          <p:cNvSpPr txBox="1"/>
          <p:nvPr>
            <p:ph idx="2" type="title"/>
          </p:nvPr>
        </p:nvSpPr>
        <p:spPr>
          <a:xfrm>
            <a:off x="6112200" y="1559953"/>
            <a:ext cx="2311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3" name="Google Shape;163;p23"/>
          <p:cNvSpPr txBox="1"/>
          <p:nvPr>
            <p:ph idx="3" type="subTitle"/>
          </p:nvPr>
        </p:nvSpPr>
        <p:spPr>
          <a:xfrm>
            <a:off x="6112200" y="1994078"/>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23"/>
          <p:cNvSpPr txBox="1"/>
          <p:nvPr>
            <p:ph idx="4" type="title"/>
          </p:nvPr>
        </p:nvSpPr>
        <p:spPr>
          <a:xfrm>
            <a:off x="713100" y="2994163"/>
            <a:ext cx="2311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 name="Google Shape;165;p23"/>
          <p:cNvSpPr txBox="1"/>
          <p:nvPr>
            <p:ph idx="5" type="subTitle"/>
          </p:nvPr>
        </p:nvSpPr>
        <p:spPr>
          <a:xfrm>
            <a:off x="1046700" y="3428288"/>
            <a:ext cx="19782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6" name="Google Shape;166;p23"/>
          <p:cNvSpPr txBox="1"/>
          <p:nvPr>
            <p:ph idx="6" type="title"/>
          </p:nvPr>
        </p:nvSpPr>
        <p:spPr>
          <a:xfrm>
            <a:off x="6112200" y="2994163"/>
            <a:ext cx="2311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 name="Google Shape;167;p23"/>
          <p:cNvSpPr txBox="1"/>
          <p:nvPr>
            <p:ph idx="7" type="subTitle"/>
          </p:nvPr>
        </p:nvSpPr>
        <p:spPr>
          <a:xfrm>
            <a:off x="6112200" y="3428288"/>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8" name="Google Shape;168;p23"/>
          <p:cNvSpPr txBox="1"/>
          <p:nvPr>
            <p:ph idx="8"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169" name="Shape 169"/>
        <p:cNvGrpSpPr/>
        <p:nvPr/>
      </p:nvGrpSpPr>
      <p:grpSpPr>
        <a:xfrm>
          <a:off x="0" y="0"/>
          <a:ext cx="0" cy="0"/>
          <a:chOff x="0" y="0"/>
          <a:chExt cx="0" cy="0"/>
        </a:xfrm>
      </p:grpSpPr>
      <p:sp>
        <p:nvSpPr>
          <p:cNvPr id="170" name="Google Shape;170;p24"/>
          <p:cNvSpPr/>
          <p:nvPr/>
        </p:nvSpPr>
        <p:spPr>
          <a:xfrm rot="784685">
            <a:off x="-257959" y="-8974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flipH="1" rot="1783285">
            <a:off x="-461708" y="-13194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rot="-593063">
            <a:off x="8066979" y="-555017"/>
            <a:ext cx="1214363" cy="4636379"/>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txBox="1"/>
          <p:nvPr>
            <p:ph type="title"/>
          </p:nvPr>
        </p:nvSpPr>
        <p:spPr>
          <a:xfrm>
            <a:off x="1872622" y="16182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74" name="Google Shape;174;p24"/>
          <p:cNvSpPr txBox="1"/>
          <p:nvPr>
            <p:ph idx="1" type="subTitle"/>
          </p:nvPr>
        </p:nvSpPr>
        <p:spPr>
          <a:xfrm>
            <a:off x="1872622" y="20654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5" name="Google Shape;175;p24"/>
          <p:cNvSpPr txBox="1"/>
          <p:nvPr>
            <p:ph idx="2" type="title"/>
          </p:nvPr>
        </p:nvSpPr>
        <p:spPr>
          <a:xfrm>
            <a:off x="5893580" y="16182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76" name="Google Shape;176;p24"/>
          <p:cNvSpPr txBox="1"/>
          <p:nvPr>
            <p:ph idx="3" type="subTitle"/>
          </p:nvPr>
        </p:nvSpPr>
        <p:spPr>
          <a:xfrm>
            <a:off x="5893576" y="20654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7" name="Google Shape;177;p24"/>
          <p:cNvSpPr txBox="1"/>
          <p:nvPr>
            <p:ph idx="4" type="title"/>
          </p:nvPr>
        </p:nvSpPr>
        <p:spPr>
          <a:xfrm>
            <a:off x="1872622" y="30516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78" name="Google Shape;178;p24"/>
          <p:cNvSpPr txBox="1"/>
          <p:nvPr>
            <p:ph idx="5" type="subTitle"/>
          </p:nvPr>
        </p:nvSpPr>
        <p:spPr>
          <a:xfrm>
            <a:off x="1872622" y="34988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9" name="Google Shape;179;p24"/>
          <p:cNvSpPr txBox="1"/>
          <p:nvPr>
            <p:ph idx="6" type="title"/>
          </p:nvPr>
        </p:nvSpPr>
        <p:spPr>
          <a:xfrm>
            <a:off x="5893580" y="30516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80" name="Google Shape;180;p24"/>
          <p:cNvSpPr txBox="1"/>
          <p:nvPr>
            <p:ph idx="7" type="subTitle"/>
          </p:nvPr>
        </p:nvSpPr>
        <p:spPr>
          <a:xfrm>
            <a:off x="5893576" y="34988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1" name="Google Shape;181;p24"/>
          <p:cNvSpPr txBox="1"/>
          <p:nvPr>
            <p:ph idx="8"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82" name="Shape 182"/>
        <p:cNvGrpSpPr/>
        <p:nvPr/>
      </p:nvGrpSpPr>
      <p:grpSpPr>
        <a:xfrm>
          <a:off x="0" y="0"/>
          <a:ext cx="0" cy="0"/>
          <a:chOff x="0" y="0"/>
          <a:chExt cx="0" cy="0"/>
        </a:xfrm>
      </p:grpSpPr>
      <p:sp>
        <p:nvSpPr>
          <p:cNvPr id="183" name="Google Shape;183;p25"/>
          <p:cNvSpPr/>
          <p:nvPr/>
        </p:nvSpPr>
        <p:spPr>
          <a:xfrm flipH="1">
            <a:off x="7692880" y="-288986"/>
            <a:ext cx="2374159" cy="280592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flipH="1" rot="-2700000">
            <a:off x="8364443" y="-538691"/>
            <a:ext cx="1031034" cy="313224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rot="-236223">
            <a:off x="-431802" y="-749425"/>
            <a:ext cx="1244962" cy="3296496"/>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7" name="Google Shape;187;p25"/>
          <p:cNvSpPr txBox="1"/>
          <p:nvPr>
            <p:ph idx="2" type="title"/>
          </p:nvPr>
        </p:nvSpPr>
        <p:spPr>
          <a:xfrm>
            <a:off x="1286050" y="129759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8" name="Google Shape;188;p25"/>
          <p:cNvSpPr txBox="1"/>
          <p:nvPr>
            <p:ph idx="1" type="subTitle"/>
          </p:nvPr>
        </p:nvSpPr>
        <p:spPr>
          <a:xfrm>
            <a:off x="1286050" y="174910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9" name="Google Shape;189;p25"/>
          <p:cNvSpPr txBox="1"/>
          <p:nvPr>
            <p:ph idx="3" type="title"/>
          </p:nvPr>
        </p:nvSpPr>
        <p:spPr>
          <a:xfrm>
            <a:off x="1286050" y="2422722"/>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0" name="Google Shape;190;p25"/>
          <p:cNvSpPr txBox="1"/>
          <p:nvPr>
            <p:ph idx="4" type="subTitle"/>
          </p:nvPr>
        </p:nvSpPr>
        <p:spPr>
          <a:xfrm>
            <a:off x="1286050" y="2874231"/>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1" name="Google Shape;191;p25"/>
          <p:cNvSpPr txBox="1"/>
          <p:nvPr>
            <p:ph idx="5" type="title"/>
          </p:nvPr>
        </p:nvSpPr>
        <p:spPr>
          <a:xfrm>
            <a:off x="1286050" y="354784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 name="Google Shape;192;p25"/>
          <p:cNvSpPr txBox="1"/>
          <p:nvPr>
            <p:ph idx="6" type="subTitle"/>
          </p:nvPr>
        </p:nvSpPr>
        <p:spPr>
          <a:xfrm>
            <a:off x="1286050" y="399935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3" name="Google Shape;193;p25"/>
          <p:cNvSpPr txBox="1"/>
          <p:nvPr>
            <p:ph idx="7" type="title"/>
          </p:nvPr>
        </p:nvSpPr>
        <p:spPr>
          <a:xfrm>
            <a:off x="5682650" y="1297597"/>
            <a:ext cx="217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94" name="Google Shape;194;p25"/>
          <p:cNvSpPr txBox="1"/>
          <p:nvPr>
            <p:ph idx="8" type="subTitle"/>
          </p:nvPr>
        </p:nvSpPr>
        <p:spPr>
          <a:xfrm>
            <a:off x="5682650" y="1749106"/>
            <a:ext cx="2175300" cy="60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5" name="Google Shape;195;p25"/>
          <p:cNvSpPr txBox="1"/>
          <p:nvPr>
            <p:ph idx="9" type="title"/>
          </p:nvPr>
        </p:nvSpPr>
        <p:spPr>
          <a:xfrm>
            <a:off x="5682650" y="2422722"/>
            <a:ext cx="217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96" name="Google Shape;196;p25"/>
          <p:cNvSpPr txBox="1"/>
          <p:nvPr>
            <p:ph idx="13" type="subTitle"/>
          </p:nvPr>
        </p:nvSpPr>
        <p:spPr>
          <a:xfrm>
            <a:off x="5682650" y="2874231"/>
            <a:ext cx="2175300" cy="60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7" name="Google Shape;197;p25"/>
          <p:cNvSpPr txBox="1"/>
          <p:nvPr>
            <p:ph idx="14" type="title"/>
          </p:nvPr>
        </p:nvSpPr>
        <p:spPr>
          <a:xfrm>
            <a:off x="5682650" y="3547847"/>
            <a:ext cx="217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98" name="Google Shape;198;p25"/>
          <p:cNvSpPr txBox="1"/>
          <p:nvPr>
            <p:ph idx="15" type="subTitle"/>
          </p:nvPr>
        </p:nvSpPr>
        <p:spPr>
          <a:xfrm>
            <a:off x="5682650" y="3999356"/>
            <a:ext cx="2175300" cy="60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99" name="Shape 199"/>
        <p:cNvGrpSpPr/>
        <p:nvPr/>
      </p:nvGrpSpPr>
      <p:grpSpPr>
        <a:xfrm>
          <a:off x="0" y="0"/>
          <a:ext cx="0" cy="0"/>
          <a:chOff x="0" y="0"/>
          <a:chExt cx="0" cy="0"/>
        </a:xfrm>
      </p:grpSpPr>
      <p:sp>
        <p:nvSpPr>
          <p:cNvPr id="200" name="Google Shape;200;p26"/>
          <p:cNvSpPr txBox="1"/>
          <p:nvPr>
            <p:ph hasCustomPrompt="1" type="title"/>
          </p:nvPr>
        </p:nvSpPr>
        <p:spPr>
          <a:xfrm>
            <a:off x="2223600" y="670225"/>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1" name="Google Shape;201;p26"/>
          <p:cNvSpPr txBox="1"/>
          <p:nvPr>
            <p:ph idx="1" type="subTitle"/>
          </p:nvPr>
        </p:nvSpPr>
        <p:spPr>
          <a:xfrm>
            <a:off x="2223600" y="1234825"/>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02" name="Google Shape;202;p26"/>
          <p:cNvSpPr txBox="1"/>
          <p:nvPr>
            <p:ph hasCustomPrompt="1" idx="2" type="title"/>
          </p:nvPr>
        </p:nvSpPr>
        <p:spPr>
          <a:xfrm>
            <a:off x="2223600" y="1954311"/>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3" name="Google Shape;203;p26"/>
          <p:cNvSpPr txBox="1"/>
          <p:nvPr>
            <p:ph idx="3" type="subTitle"/>
          </p:nvPr>
        </p:nvSpPr>
        <p:spPr>
          <a:xfrm>
            <a:off x="2223600" y="2554644"/>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04" name="Google Shape;204;p26"/>
          <p:cNvSpPr txBox="1"/>
          <p:nvPr>
            <p:ph hasCustomPrompt="1" idx="4" type="title"/>
          </p:nvPr>
        </p:nvSpPr>
        <p:spPr>
          <a:xfrm>
            <a:off x="2223600" y="3265638"/>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5" name="Google Shape;205;p26"/>
          <p:cNvSpPr txBox="1"/>
          <p:nvPr>
            <p:ph idx="5" type="subTitle"/>
          </p:nvPr>
        </p:nvSpPr>
        <p:spPr>
          <a:xfrm>
            <a:off x="2223600" y="3874463"/>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06" name="Google Shape;206;p26"/>
          <p:cNvSpPr/>
          <p:nvPr/>
        </p:nvSpPr>
        <p:spPr>
          <a:xfrm flipH="1" rot="-1103675">
            <a:off x="8084800" y="-611819"/>
            <a:ext cx="1245021" cy="318126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8322223" y="-561604"/>
            <a:ext cx="2074359" cy="2202022"/>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flipH="1" rot="1040920">
            <a:off x="-826208" y="-506959"/>
            <a:ext cx="2074408" cy="220207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09" name="Shape 209"/>
        <p:cNvGrpSpPr/>
        <p:nvPr/>
      </p:nvGrpSpPr>
      <p:grpSpPr>
        <a:xfrm>
          <a:off x="0" y="0"/>
          <a:ext cx="0" cy="0"/>
          <a:chOff x="0" y="0"/>
          <a:chExt cx="0" cy="0"/>
        </a:xfrm>
      </p:grpSpPr>
      <p:sp>
        <p:nvSpPr>
          <p:cNvPr id="210" name="Google Shape;210;p27"/>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1" name="Google Shape;211;p27"/>
          <p:cNvSpPr/>
          <p:nvPr/>
        </p:nvSpPr>
        <p:spPr>
          <a:xfrm flipH="1">
            <a:off x="7692880" y="-288986"/>
            <a:ext cx="2374159" cy="280592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flipH="1" rot="-2700000">
            <a:off x="8364443" y="-538691"/>
            <a:ext cx="1031034" cy="313224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rot="-236223">
            <a:off x="-431802" y="-749425"/>
            <a:ext cx="1244962" cy="3296496"/>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14" name="Shape 214"/>
        <p:cNvGrpSpPr/>
        <p:nvPr/>
      </p:nvGrpSpPr>
      <p:grpSpPr>
        <a:xfrm>
          <a:off x="0" y="0"/>
          <a:ext cx="0" cy="0"/>
          <a:chOff x="0" y="0"/>
          <a:chExt cx="0" cy="0"/>
        </a:xfrm>
      </p:grpSpPr>
      <p:sp>
        <p:nvSpPr>
          <p:cNvPr id="215" name="Google Shape;215;p28"/>
          <p:cNvSpPr/>
          <p:nvPr/>
        </p:nvSpPr>
        <p:spPr>
          <a:xfrm flipH="1">
            <a:off x="7874419" y="-137976"/>
            <a:ext cx="2481131" cy="294392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p:nvPr/>
        </p:nvSpPr>
        <p:spPr>
          <a:xfrm rot="2700000">
            <a:off x="94776" y="-643730"/>
            <a:ext cx="1031034" cy="313224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8"/>
          <p:cNvSpPr/>
          <p:nvPr/>
        </p:nvSpPr>
        <p:spPr>
          <a:xfrm>
            <a:off x="8576741" y="-658300"/>
            <a:ext cx="1031060" cy="313232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8"/>
          <p:cNvSpPr txBox="1"/>
          <p:nvPr>
            <p:ph type="title"/>
          </p:nvPr>
        </p:nvSpPr>
        <p:spPr>
          <a:xfrm>
            <a:off x="720000" y="375287"/>
            <a:ext cx="42948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9" name="Google Shape;219;p28"/>
          <p:cNvSpPr txBox="1"/>
          <p:nvPr>
            <p:ph idx="1" type="subTitle"/>
          </p:nvPr>
        </p:nvSpPr>
        <p:spPr>
          <a:xfrm>
            <a:off x="713100" y="1394019"/>
            <a:ext cx="3434700" cy="14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0" name="Google Shape;220;p28"/>
          <p:cNvSpPr txBox="1"/>
          <p:nvPr/>
        </p:nvSpPr>
        <p:spPr>
          <a:xfrm>
            <a:off x="720000" y="2966252"/>
            <a:ext cx="37728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Nunito"/>
                <a:ea typeface="Nunito"/>
                <a:cs typeface="Nunito"/>
                <a:sym typeface="Nunito"/>
              </a:rPr>
              <a:t>CREDITS: This presentation template was created by </a:t>
            </a:r>
            <a:r>
              <a:rPr lang="en" sz="1000">
                <a:solidFill>
                  <a:schemeClr val="dk1"/>
                </a:solidFill>
                <a:uFill>
                  <a:noFill/>
                </a:uFill>
                <a:latin typeface="Nunito"/>
                <a:ea typeface="Nunito"/>
                <a:cs typeface="Nunito"/>
                <a:sym typeface="Nunito"/>
                <a:hlinkClick r:id="rId2">
                  <a:extLst>
                    <a:ext uri="{A12FA001-AC4F-418D-AE19-62706E023703}">
                      <ahyp:hlinkClr val="tx"/>
                    </a:ext>
                  </a:extLst>
                </a:hlinkClick>
              </a:rPr>
              <a:t>Slidesgo</a:t>
            </a:r>
            <a:r>
              <a:rPr lang="en" sz="1000">
                <a:solidFill>
                  <a:schemeClr val="dk1"/>
                </a:solidFill>
                <a:latin typeface="Nunito"/>
                <a:ea typeface="Nunito"/>
                <a:cs typeface="Nunito"/>
                <a:sym typeface="Nunito"/>
              </a:rPr>
              <a:t>, including icons by </a:t>
            </a:r>
            <a:r>
              <a:rPr lang="en" sz="1000">
                <a:solidFill>
                  <a:schemeClr val="dk1"/>
                </a:solidFill>
                <a:uFill>
                  <a:noFill/>
                </a:uFill>
                <a:latin typeface="Nunito"/>
                <a:ea typeface="Nunito"/>
                <a:cs typeface="Nunito"/>
                <a:sym typeface="Nunito"/>
                <a:hlinkClick r:id="rId3">
                  <a:extLst>
                    <a:ext uri="{A12FA001-AC4F-418D-AE19-62706E023703}">
                      <ahyp:hlinkClr val="tx"/>
                    </a:ext>
                  </a:extLst>
                </a:hlinkClick>
              </a:rPr>
              <a:t>Flaticon</a:t>
            </a:r>
            <a:r>
              <a:rPr lang="en" sz="1000">
                <a:solidFill>
                  <a:schemeClr val="dk1"/>
                </a:solidFill>
                <a:latin typeface="Nunito"/>
                <a:ea typeface="Nunito"/>
                <a:cs typeface="Nunito"/>
                <a:sym typeface="Nunito"/>
              </a:rPr>
              <a:t> &amp; images by </a:t>
            </a:r>
            <a:r>
              <a:rPr lang="en" sz="1000">
                <a:solidFill>
                  <a:schemeClr val="dk1"/>
                </a:solidFill>
                <a:uFill>
                  <a:noFill/>
                </a:uFill>
                <a:latin typeface="Nunito"/>
                <a:ea typeface="Nunito"/>
                <a:cs typeface="Nunito"/>
                <a:sym typeface="Nunito"/>
                <a:hlinkClick r:id="rId4">
                  <a:extLst>
                    <a:ext uri="{A12FA001-AC4F-418D-AE19-62706E023703}">
                      <ahyp:hlinkClr val="tx"/>
                    </a:ext>
                  </a:extLst>
                </a:hlinkClick>
              </a:rPr>
              <a:t>Freepik</a:t>
            </a:r>
            <a:endParaRPr sz="1000">
              <a:solidFill>
                <a:schemeClr val="dk1"/>
              </a:solidFill>
              <a:highlight>
                <a:srgbClr val="DFDEFC"/>
              </a:highlight>
              <a:latin typeface="Nunito"/>
              <a:ea typeface="Nunito"/>
              <a:cs typeface="Nunito"/>
              <a:sym typeface="Nunit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21" name="Shape 2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rot="-1055101">
            <a:off x="-960243" y="-611114"/>
            <a:ext cx="1615770" cy="1821365"/>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flipH="1" rot="10800000">
            <a:off x="7641225" y="-691372"/>
            <a:ext cx="1756619" cy="207607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flipH="1">
            <a:off x="8145456" y="-66021"/>
            <a:ext cx="1756619" cy="232279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p:nvPr/>
        </p:nvSpPr>
        <p:spPr>
          <a:xfrm rot="-1794915">
            <a:off x="-1502546" y="-638410"/>
            <a:ext cx="2293282" cy="2585085"/>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8555291" y="-912025"/>
            <a:ext cx="1031060" cy="313232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7852681" y="-293879"/>
            <a:ext cx="2074359" cy="2202022"/>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txBox="1"/>
          <p:nvPr>
            <p:ph type="title"/>
          </p:nvPr>
        </p:nvSpPr>
        <p:spPr>
          <a:xfrm>
            <a:off x="1291314" y="2203402"/>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 name="Google Shape;32;p5"/>
          <p:cNvSpPr txBox="1"/>
          <p:nvPr>
            <p:ph idx="2" type="title"/>
          </p:nvPr>
        </p:nvSpPr>
        <p:spPr>
          <a:xfrm>
            <a:off x="5110086" y="2203402"/>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 name="Google Shape;33;p5"/>
          <p:cNvSpPr txBox="1"/>
          <p:nvPr>
            <p:ph idx="1" type="subTitle"/>
          </p:nvPr>
        </p:nvSpPr>
        <p:spPr>
          <a:xfrm>
            <a:off x="5110088" y="2786250"/>
            <a:ext cx="27426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 name="Google Shape;34;p5"/>
          <p:cNvSpPr txBox="1"/>
          <p:nvPr>
            <p:ph idx="3" type="subTitle"/>
          </p:nvPr>
        </p:nvSpPr>
        <p:spPr>
          <a:xfrm>
            <a:off x="1291312" y="2786250"/>
            <a:ext cx="27426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 name="Google Shape;35;p5"/>
          <p:cNvSpPr txBox="1"/>
          <p:nvPr>
            <p:ph idx="4"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p:nvPr/>
        </p:nvSpPr>
        <p:spPr>
          <a:xfrm rot="-1236882">
            <a:off x="-992836" y="-201404"/>
            <a:ext cx="2374143" cy="280590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rot="-2700000">
            <a:off x="-1671654" y="-637784"/>
            <a:ext cx="2293212" cy="2585006"/>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flipH="1" rot="1315565">
            <a:off x="7821221" y="-111650"/>
            <a:ext cx="2374167" cy="280593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7"/>
          <p:cNvSpPr/>
          <p:nvPr/>
        </p:nvSpPr>
        <p:spPr>
          <a:xfrm flipH="1">
            <a:off x="-243963" y="-245773"/>
            <a:ext cx="855913" cy="260023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flipH="1">
            <a:off x="8071540" y="-278604"/>
            <a:ext cx="1383960" cy="932103"/>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flipH="1">
            <a:off x="7717305" y="-93375"/>
            <a:ext cx="1730072" cy="204458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txBox="1"/>
          <p:nvPr>
            <p:ph idx="1" type="body"/>
          </p:nvPr>
        </p:nvSpPr>
        <p:spPr>
          <a:xfrm>
            <a:off x="720000" y="1650200"/>
            <a:ext cx="3876000" cy="2336100"/>
          </a:xfrm>
          <a:prstGeom prst="rect">
            <a:avLst/>
          </a:prstGeom>
        </p:spPr>
        <p:txBody>
          <a:bodyPr anchorCtr="0" anchor="ctr" bIns="91425" lIns="91425" spcFirstLastPara="1" rIns="91425" wrap="square" tIns="91425">
            <a:noAutofit/>
          </a:bodyPr>
          <a:lstStyle>
            <a:lvl1pPr indent="-292100" lvl="0" marL="457200" rtl="0">
              <a:lnSpc>
                <a:spcPct val="100000"/>
              </a:lnSpc>
              <a:spcBef>
                <a:spcPts val="0"/>
              </a:spcBef>
              <a:spcAft>
                <a:spcPts val="0"/>
              </a:spcAft>
              <a:buSzPts val="1000"/>
              <a:buChar char="●"/>
              <a:defRPr>
                <a:solidFill>
                  <a:srgbClr val="434343"/>
                </a:solidFill>
              </a:defRPr>
            </a:lvl1pPr>
            <a:lvl2pPr indent="-317500" lvl="1" marL="914400" rtl="0">
              <a:lnSpc>
                <a:spcPct val="115000"/>
              </a:lnSpc>
              <a:spcBef>
                <a:spcPts val="0"/>
              </a:spcBef>
              <a:spcAft>
                <a:spcPts val="0"/>
              </a:spcAft>
              <a:buSzPts val="1400"/>
              <a:buChar char="○"/>
              <a:defRPr>
                <a:solidFill>
                  <a:srgbClr val="434343"/>
                </a:solidFill>
              </a:defRPr>
            </a:lvl2pPr>
            <a:lvl3pPr indent="-317500" lvl="2" marL="1371600" rtl="0">
              <a:lnSpc>
                <a:spcPct val="115000"/>
              </a:lnSpc>
              <a:spcBef>
                <a:spcPts val="1600"/>
              </a:spcBef>
              <a:spcAft>
                <a:spcPts val="0"/>
              </a:spcAft>
              <a:buSzPts val="1400"/>
              <a:buChar char="■"/>
              <a:defRPr>
                <a:solidFill>
                  <a:srgbClr val="434343"/>
                </a:solidFill>
              </a:defRPr>
            </a:lvl3pPr>
            <a:lvl4pPr indent="-317500" lvl="3" marL="1828800" rtl="0">
              <a:lnSpc>
                <a:spcPct val="115000"/>
              </a:lnSpc>
              <a:spcBef>
                <a:spcPts val="1600"/>
              </a:spcBef>
              <a:spcAft>
                <a:spcPts val="0"/>
              </a:spcAft>
              <a:buSzPts val="1400"/>
              <a:buChar char="●"/>
              <a:defRPr>
                <a:solidFill>
                  <a:srgbClr val="434343"/>
                </a:solidFill>
              </a:defRPr>
            </a:lvl4pPr>
            <a:lvl5pPr indent="-317500" lvl="4" marL="2286000" rtl="0">
              <a:lnSpc>
                <a:spcPct val="115000"/>
              </a:lnSpc>
              <a:spcBef>
                <a:spcPts val="1600"/>
              </a:spcBef>
              <a:spcAft>
                <a:spcPts val="0"/>
              </a:spcAft>
              <a:buSzPts val="1400"/>
              <a:buChar char="○"/>
              <a:defRPr>
                <a:solidFill>
                  <a:srgbClr val="434343"/>
                </a:solidFill>
              </a:defRPr>
            </a:lvl5pPr>
            <a:lvl6pPr indent="-317500" lvl="5" marL="2743200" rtl="0">
              <a:lnSpc>
                <a:spcPct val="115000"/>
              </a:lnSpc>
              <a:spcBef>
                <a:spcPts val="1600"/>
              </a:spcBef>
              <a:spcAft>
                <a:spcPts val="0"/>
              </a:spcAft>
              <a:buSzPts val="1400"/>
              <a:buChar char="■"/>
              <a:defRPr>
                <a:solidFill>
                  <a:srgbClr val="434343"/>
                </a:solidFill>
              </a:defRPr>
            </a:lvl6pPr>
            <a:lvl7pPr indent="-317500" lvl="6" marL="3200400" rtl="0">
              <a:lnSpc>
                <a:spcPct val="115000"/>
              </a:lnSpc>
              <a:spcBef>
                <a:spcPts val="1600"/>
              </a:spcBef>
              <a:spcAft>
                <a:spcPts val="0"/>
              </a:spcAft>
              <a:buSzPts val="1400"/>
              <a:buChar char="●"/>
              <a:defRPr>
                <a:solidFill>
                  <a:srgbClr val="434343"/>
                </a:solidFill>
              </a:defRPr>
            </a:lvl7pPr>
            <a:lvl8pPr indent="-317500" lvl="7" marL="3657600" rtl="0">
              <a:lnSpc>
                <a:spcPct val="115000"/>
              </a:lnSpc>
              <a:spcBef>
                <a:spcPts val="1600"/>
              </a:spcBef>
              <a:spcAft>
                <a:spcPts val="0"/>
              </a:spcAft>
              <a:buSzPts val="1400"/>
              <a:buChar char="○"/>
              <a:defRPr>
                <a:solidFill>
                  <a:srgbClr val="434343"/>
                </a:solidFill>
              </a:defRPr>
            </a:lvl8pPr>
            <a:lvl9pPr indent="-317500" lvl="8" marL="4114800" rtl="0">
              <a:lnSpc>
                <a:spcPct val="115000"/>
              </a:lnSpc>
              <a:spcBef>
                <a:spcPts val="1600"/>
              </a:spcBef>
              <a:spcAft>
                <a:spcPts val="1600"/>
              </a:spcAft>
              <a:buSzPts val="1400"/>
              <a:buChar char="■"/>
              <a:defRPr>
                <a:solidFill>
                  <a:srgbClr val="434343"/>
                </a:solidFill>
              </a:defRPr>
            </a:lvl9pPr>
          </a:lstStyle>
          <a:p/>
        </p:txBody>
      </p:sp>
      <p:sp>
        <p:nvSpPr>
          <p:cNvPr id="46" name="Google Shape;46;p7"/>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7" name="Shape 47"/>
        <p:cNvGrpSpPr/>
        <p:nvPr/>
      </p:nvGrpSpPr>
      <p:grpSpPr>
        <a:xfrm>
          <a:off x="0" y="0"/>
          <a:ext cx="0" cy="0"/>
          <a:chOff x="0" y="0"/>
          <a:chExt cx="0" cy="0"/>
        </a:xfrm>
      </p:grpSpPr>
      <p:sp>
        <p:nvSpPr>
          <p:cNvPr id="48" name="Google Shape;48;p8"/>
          <p:cNvSpPr/>
          <p:nvPr/>
        </p:nvSpPr>
        <p:spPr>
          <a:xfrm rot="-3419928">
            <a:off x="-1702337" y="601789"/>
            <a:ext cx="2807434" cy="1193427"/>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p:nvPr/>
        </p:nvSpPr>
        <p:spPr>
          <a:xfrm flipH="1" rot="1401600">
            <a:off x="8049665" y="111206"/>
            <a:ext cx="2374221" cy="280599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rot="-836192">
            <a:off x="-1327580" y="-192083"/>
            <a:ext cx="2334065" cy="2880761"/>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txBox="1"/>
          <p:nvPr>
            <p:ph type="title"/>
          </p:nvPr>
        </p:nvSpPr>
        <p:spPr>
          <a:xfrm>
            <a:off x="1896900" y="1307100"/>
            <a:ext cx="6534000" cy="2529300"/>
          </a:xfrm>
          <a:prstGeom prst="rect">
            <a:avLst/>
          </a:prstGeom>
        </p:spPr>
        <p:txBody>
          <a:bodyPr anchorCtr="0" anchor="ctr" bIns="91425" lIns="91425" spcFirstLastPara="1" rIns="91425" wrap="square" tIns="91425">
            <a:noAutofit/>
          </a:bodyPr>
          <a:lstStyle>
            <a:lvl1pPr lvl="0" algn="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9"/>
          <p:cNvSpPr/>
          <p:nvPr/>
        </p:nvSpPr>
        <p:spPr>
          <a:xfrm rot="880749">
            <a:off x="-109876" y="-360103"/>
            <a:ext cx="1253609" cy="3696848"/>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p:nvPr/>
        </p:nvSpPr>
        <p:spPr>
          <a:xfrm flipH="1" rot="1966325">
            <a:off x="-97652" y="-885201"/>
            <a:ext cx="1064941" cy="3438159"/>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p:nvPr/>
        </p:nvSpPr>
        <p:spPr>
          <a:xfrm>
            <a:off x="8448000" y="-7715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txBox="1"/>
          <p:nvPr>
            <p:ph type="title"/>
          </p:nvPr>
        </p:nvSpPr>
        <p:spPr>
          <a:xfrm>
            <a:off x="720000" y="1240186"/>
            <a:ext cx="770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7" name="Google Shape;57;p9"/>
          <p:cNvSpPr txBox="1"/>
          <p:nvPr>
            <p:ph idx="1" type="subTitle"/>
          </p:nvPr>
        </p:nvSpPr>
        <p:spPr>
          <a:xfrm>
            <a:off x="2241550" y="2221513"/>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0"/>
          <p:cNvSpPr/>
          <p:nvPr/>
        </p:nvSpPr>
        <p:spPr>
          <a:xfrm flipH="1">
            <a:off x="-331799" y="-846185"/>
            <a:ext cx="855913" cy="3527545"/>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0"/>
          <p:cNvSpPr/>
          <p:nvPr/>
        </p:nvSpPr>
        <p:spPr>
          <a:xfrm flipH="1" rot="894957">
            <a:off x="8570322" y="26143"/>
            <a:ext cx="1383968" cy="1264504"/>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0"/>
          <p:cNvSpPr/>
          <p:nvPr/>
        </p:nvSpPr>
        <p:spPr>
          <a:xfrm flipH="1" rot="894957">
            <a:off x="8014872" y="-268356"/>
            <a:ext cx="1730081" cy="277377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0"/>
          <p:cNvSpPr txBox="1"/>
          <p:nvPr>
            <p:ph type="title"/>
          </p:nvPr>
        </p:nvSpPr>
        <p:spPr>
          <a:xfrm>
            <a:off x="3245625" y="1913850"/>
            <a:ext cx="5050500" cy="1315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1pPr>
            <a:lvl2pPr lvl="1"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indent="-317500" lvl="1" marL="9144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ptzero.me/" TargetMode="External"/><Relationship Id="rId4" Type="http://schemas.openxmlformats.org/officeDocument/2006/relationships/hyperlink" Target="https://copyleaks.com/" TargetMode="External"/><Relationship Id="rId5" Type="http://schemas.openxmlformats.org/officeDocument/2006/relationships/hyperlink" Target="https://app.crossplag.com/individual/detecto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ctrTitle"/>
          </p:nvPr>
        </p:nvSpPr>
        <p:spPr>
          <a:xfrm>
            <a:off x="870025" y="1271830"/>
            <a:ext cx="6816600" cy="24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5900"/>
          </a:p>
          <a:p>
            <a:pPr indent="0" lvl="0" marL="0" rtl="0" algn="l">
              <a:spcBef>
                <a:spcPts val="0"/>
              </a:spcBef>
              <a:spcAft>
                <a:spcPts val="0"/>
              </a:spcAft>
              <a:buNone/>
            </a:pPr>
            <a:r>
              <a:t/>
            </a:r>
            <a:endParaRPr sz="5900"/>
          </a:p>
          <a:p>
            <a:pPr indent="0" lvl="0" marL="0" rtl="0" algn="l">
              <a:spcBef>
                <a:spcPts val="0"/>
              </a:spcBef>
              <a:spcAft>
                <a:spcPts val="0"/>
              </a:spcAft>
              <a:buNone/>
            </a:pPr>
            <a:r>
              <a:rPr lang="en" sz="5900"/>
              <a:t>TextVerify: A Better AI Detection Model</a:t>
            </a:r>
            <a:endParaRPr sz="5900"/>
          </a:p>
        </p:txBody>
      </p:sp>
      <p:sp>
        <p:nvSpPr>
          <p:cNvPr id="227" name="Google Shape;227;p30"/>
          <p:cNvSpPr txBox="1"/>
          <p:nvPr>
            <p:ph idx="1" type="subTitle"/>
          </p:nvPr>
        </p:nvSpPr>
        <p:spPr>
          <a:xfrm>
            <a:off x="248250" y="3576850"/>
            <a:ext cx="8705100" cy="1309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605"/>
              <a:buNone/>
            </a:pPr>
            <a:r>
              <a:t/>
            </a:r>
            <a:endParaRPr sz="1455"/>
          </a:p>
          <a:p>
            <a:pPr indent="0" lvl="0" marL="0" rtl="0" algn="l">
              <a:lnSpc>
                <a:spcPct val="90000"/>
              </a:lnSpc>
              <a:spcBef>
                <a:spcPts val="0"/>
              </a:spcBef>
              <a:spcAft>
                <a:spcPts val="0"/>
              </a:spcAft>
              <a:buSzPts val="605"/>
              <a:buNone/>
            </a:pPr>
            <a:r>
              <a:rPr lang="en" sz="1455"/>
              <a:t>Dev Bhatia</a:t>
            </a:r>
            <a:endParaRPr sz="1455"/>
          </a:p>
          <a:p>
            <a:pPr indent="0" lvl="0" marL="0" rtl="0" algn="l">
              <a:lnSpc>
                <a:spcPct val="90000"/>
              </a:lnSpc>
              <a:spcBef>
                <a:spcPts val="0"/>
              </a:spcBef>
              <a:spcAft>
                <a:spcPts val="0"/>
              </a:spcAft>
              <a:buSzPts val="605"/>
              <a:buNone/>
            </a:pPr>
            <a:r>
              <a:rPr lang="en" sz="1455"/>
              <a:t>Computer Systems Lab</a:t>
            </a:r>
            <a:r>
              <a:rPr lang="en" sz="1455"/>
              <a:t> </a:t>
            </a:r>
            <a:r>
              <a:rPr lang="en" sz="1455"/>
              <a:t>Dr. Yilmaz</a:t>
            </a:r>
            <a:endParaRPr sz="1455"/>
          </a:p>
          <a:p>
            <a:pPr indent="0" lvl="0" marL="0" rtl="0" algn="l">
              <a:lnSpc>
                <a:spcPct val="90000"/>
              </a:lnSpc>
              <a:spcBef>
                <a:spcPts val="0"/>
              </a:spcBef>
              <a:spcAft>
                <a:spcPts val="0"/>
              </a:spcAft>
              <a:buSzPts val="605"/>
              <a:buNone/>
            </a:pPr>
            <a:r>
              <a:rPr lang="en" sz="1455"/>
              <a:t>Period: 3</a:t>
            </a:r>
            <a:endParaRPr sz="1455"/>
          </a:p>
          <a:p>
            <a:pPr indent="0" lvl="0" marL="0" rtl="0" algn="l">
              <a:lnSpc>
                <a:spcPct val="90000"/>
              </a:lnSpc>
              <a:spcBef>
                <a:spcPts val="0"/>
              </a:spcBef>
              <a:spcAft>
                <a:spcPts val="0"/>
              </a:spcAft>
              <a:buSzPts val="605"/>
              <a:buNone/>
            </a:pPr>
            <a:r>
              <a:rPr lang="en" sz="1455"/>
              <a:t>Date: 5/21/2025</a:t>
            </a:r>
            <a:endParaRPr sz="1455"/>
          </a:p>
          <a:p>
            <a:pPr indent="0" lvl="0" marL="0" rtl="0" algn="l">
              <a:lnSpc>
                <a:spcPct val="90000"/>
              </a:lnSpc>
              <a:spcBef>
                <a:spcPts val="0"/>
              </a:spcBef>
              <a:spcAft>
                <a:spcPts val="0"/>
              </a:spcAft>
              <a:buSzPts val="605"/>
              <a:buNone/>
            </a:pPr>
            <a:r>
              <a:t/>
            </a:r>
            <a:endParaRPr sz="1155"/>
          </a:p>
        </p:txBody>
      </p:sp>
      <p:pic>
        <p:nvPicPr>
          <p:cNvPr id="228" name="Google Shape;228;p30"/>
          <p:cNvPicPr preferRelativeResize="0"/>
          <p:nvPr/>
        </p:nvPicPr>
        <p:blipFill>
          <a:blip r:embed="rId3">
            <a:alphaModFix/>
          </a:blip>
          <a:stretch>
            <a:fillRect/>
          </a:stretch>
        </p:blipFill>
        <p:spPr>
          <a:xfrm>
            <a:off x="5947275" y="3217163"/>
            <a:ext cx="2324100" cy="1285875"/>
          </a:xfrm>
          <a:prstGeom prst="rect">
            <a:avLst/>
          </a:prstGeom>
          <a:noFill/>
          <a:ln>
            <a:noFill/>
          </a:ln>
        </p:spPr>
      </p:pic>
      <p:sp>
        <p:nvSpPr>
          <p:cNvPr id="229" name="Google Shape;229;p30"/>
          <p:cNvSpPr txBox="1"/>
          <p:nvPr/>
        </p:nvSpPr>
        <p:spPr>
          <a:xfrm>
            <a:off x="5947275" y="4503050"/>
            <a:ext cx="2324100" cy="3837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chemeClr val="dk1"/>
                </a:solidFill>
                <a:latin typeface="Nunito"/>
                <a:ea typeface="Nunito"/>
                <a:cs typeface="Nunito"/>
                <a:sym typeface="Nunito"/>
              </a:rPr>
              <a:t>TextVerify</a:t>
            </a:r>
            <a:endParaRPr b="1" sz="1900">
              <a:solidFill>
                <a:schemeClr val="dk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Impact</a:t>
            </a:r>
            <a:endParaRPr/>
          </a:p>
        </p:txBody>
      </p:sp>
      <p:sp>
        <p:nvSpPr>
          <p:cNvPr id="287" name="Google Shape;287;p39"/>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Can be used </a:t>
            </a:r>
            <a:r>
              <a:rPr lang="en" sz="2500"/>
              <a:t>by educators</a:t>
            </a:r>
            <a:endParaRPr sz="2500"/>
          </a:p>
          <a:p>
            <a:pPr indent="-387350" lvl="1" marL="914400" rtl="0" algn="l">
              <a:spcBef>
                <a:spcPts val="0"/>
              </a:spcBef>
              <a:spcAft>
                <a:spcPts val="0"/>
              </a:spcAft>
              <a:buSzPts val="2500"/>
              <a:buChar char="○"/>
            </a:pPr>
            <a:r>
              <a:rPr lang="en" sz="2500"/>
              <a:t>A more reliable way to check AI content</a:t>
            </a:r>
            <a:endParaRPr sz="2500"/>
          </a:p>
          <a:p>
            <a:pPr indent="-387350" lvl="0" marL="457200" rtl="0" algn="l">
              <a:spcBef>
                <a:spcPts val="0"/>
              </a:spcBef>
              <a:spcAft>
                <a:spcPts val="0"/>
              </a:spcAft>
              <a:buSzPts val="2500"/>
              <a:buChar char="●"/>
            </a:pPr>
            <a:r>
              <a:rPr lang="en" sz="2500"/>
              <a:t>Trustworthy source of AI detection</a:t>
            </a:r>
            <a:endParaRPr sz="2500"/>
          </a:p>
          <a:p>
            <a:pPr indent="-387350" lvl="0" marL="457200" rtl="0" algn="l">
              <a:spcBef>
                <a:spcPts val="0"/>
              </a:spcBef>
              <a:spcAft>
                <a:spcPts val="0"/>
              </a:spcAft>
              <a:buSzPts val="2500"/>
              <a:buChar char="●"/>
            </a:pPr>
            <a:r>
              <a:rPr lang="en" sz="2500"/>
              <a:t>Maintains</a:t>
            </a:r>
            <a:r>
              <a:rPr lang="en" sz="2500"/>
              <a:t> integrity</a:t>
            </a:r>
            <a:endParaRPr sz="2500"/>
          </a:p>
          <a:p>
            <a:pPr indent="-387350" lvl="0" marL="457200" rtl="0" algn="l">
              <a:spcBef>
                <a:spcPts val="0"/>
              </a:spcBef>
              <a:spcAft>
                <a:spcPts val="0"/>
              </a:spcAft>
              <a:buSzPts val="2500"/>
              <a:buChar char="●"/>
            </a:pPr>
            <a:r>
              <a:rPr lang="en" sz="2500"/>
              <a:t>Creates a fair learning environment</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293" name="Google Shape;293;p40"/>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AutoNum type="arabicPeriod"/>
            </a:pPr>
            <a:r>
              <a:rPr lang="en" sz="2200"/>
              <a:t>Given an input text and a question</a:t>
            </a:r>
            <a:endParaRPr sz="2200"/>
          </a:p>
          <a:p>
            <a:pPr indent="-368300" lvl="0" marL="457200" rtl="0" algn="l">
              <a:spcBef>
                <a:spcPts val="0"/>
              </a:spcBef>
              <a:spcAft>
                <a:spcPts val="0"/>
              </a:spcAft>
              <a:buSzPts val="2200"/>
              <a:buAutoNum type="arabicPeriod"/>
            </a:pPr>
            <a:r>
              <a:rPr lang="en" sz="2200"/>
              <a:t>Use a Doc2Vec encoder to encode input text</a:t>
            </a:r>
            <a:endParaRPr sz="2200"/>
          </a:p>
          <a:p>
            <a:pPr indent="-368300" lvl="0" marL="457200" rtl="0" algn="l">
              <a:spcBef>
                <a:spcPts val="0"/>
              </a:spcBef>
              <a:spcAft>
                <a:spcPts val="0"/>
              </a:spcAft>
              <a:buSzPts val="2200"/>
              <a:buAutoNum type="arabicPeriod"/>
            </a:pPr>
            <a:r>
              <a:rPr lang="en" sz="2200"/>
              <a:t>Store Doc2Vec encoded </a:t>
            </a:r>
            <a:r>
              <a:rPr lang="en" sz="2200"/>
              <a:t>sequences</a:t>
            </a:r>
            <a:r>
              <a:rPr lang="en" sz="2200"/>
              <a:t> of text that were generated by AI in database in a web </a:t>
            </a:r>
            <a:r>
              <a:rPr lang="en" sz="2200"/>
              <a:t>server</a:t>
            </a:r>
            <a:endParaRPr sz="2200"/>
          </a:p>
          <a:p>
            <a:pPr indent="-368300" lvl="0" marL="457200" rtl="0" algn="l">
              <a:spcBef>
                <a:spcPts val="0"/>
              </a:spcBef>
              <a:spcAft>
                <a:spcPts val="0"/>
              </a:spcAft>
              <a:buSzPts val="2200"/>
              <a:buAutoNum type="arabicPeriod"/>
            </a:pPr>
            <a:r>
              <a:rPr lang="en" sz="2200"/>
              <a:t>Check</a:t>
            </a:r>
            <a:r>
              <a:rPr lang="en" sz="2200"/>
              <a:t> to see if input text vector matches database text vector (cosine similarity)</a:t>
            </a:r>
            <a:endParaRPr sz="2200"/>
          </a:p>
          <a:p>
            <a:pPr indent="-368300" lvl="0" marL="457200" rtl="0" algn="l">
              <a:spcBef>
                <a:spcPts val="0"/>
              </a:spcBef>
              <a:spcAft>
                <a:spcPts val="0"/>
              </a:spcAft>
              <a:buSzPts val="2200"/>
              <a:buAutoNum type="arabicPeriod"/>
            </a:pPr>
            <a:r>
              <a:rPr lang="en" sz="2200"/>
              <a:t>Set the threshold (T), if the text score is higher than T, then it is </a:t>
            </a:r>
            <a:r>
              <a:rPr lang="en" sz="2200"/>
              <a:t>judged as AI Generated</a:t>
            </a:r>
            <a:endParaRPr sz="2200"/>
          </a:p>
          <a:p>
            <a:pPr indent="-368300" lvl="0" marL="457200" rtl="0" algn="l">
              <a:spcBef>
                <a:spcPts val="0"/>
              </a:spcBef>
              <a:spcAft>
                <a:spcPts val="0"/>
              </a:spcAft>
              <a:buSzPts val="2200"/>
              <a:buAutoNum type="arabicPeriod"/>
            </a:pPr>
            <a:r>
              <a:rPr lang="en" sz="2200"/>
              <a:t>Output whether the text is detected as AI generated or not</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0" y="0"/>
            <a:ext cx="8222100" cy="76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a:t>
            </a:r>
            <a:r>
              <a:rPr lang="en"/>
              <a:t>: Flow Diagram</a:t>
            </a:r>
            <a:endParaRPr/>
          </a:p>
        </p:txBody>
      </p:sp>
      <p:pic>
        <p:nvPicPr>
          <p:cNvPr id="299" name="Google Shape;299;p41"/>
          <p:cNvPicPr preferRelativeResize="0"/>
          <p:nvPr/>
        </p:nvPicPr>
        <p:blipFill>
          <a:blip r:embed="rId3">
            <a:alphaModFix/>
          </a:blip>
          <a:stretch>
            <a:fillRect/>
          </a:stretch>
        </p:blipFill>
        <p:spPr>
          <a:xfrm>
            <a:off x="609600" y="684525"/>
            <a:ext cx="7824236" cy="4458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Process Overview</a:t>
            </a:r>
            <a:endParaRPr/>
          </a:p>
        </p:txBody>
      </p:sp>
      <p:sp>
        <p:nvSpPr>
          <p:cNvPr id="305" name="Google Shape;305;p42"/>
          <p:cNvSpPr txBox="1"/>
          <p:nvPr>
            <p:ph idx="1" type="body"/>
          </p:nvPr>
        </p:nvSpPr>
        <p:spPr>
          <a:xfrm>
            <a:off x="0" y="1093025"/>
            <a:ext cx="7791300" cy="3412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Example: </a:t>
            </a:r>
            <a:endParaRPr sz="1600"/>
          </a:p>
          <a:p>
            <a:pPr indent="-330200" lvl="1" marL="914400" rtl="0" algn="l">
              <a:spcBef>
                <a:spcPts val="0"/>
              </a:spcBef>
              <a:spcAft>
                <a:spcPts val="0"/>
              </a:spcAft>
              <a:buSzPts val="1600"/>
              <a:buChar char="○"/>
            </a:pPr>
            <a:r>
              <a:rPr lang="en" sz="1600"/>
              <a:t>Question (Entered by teacher): Describe the sky</a:t>
            </a:r>
            <a:endParaRPr sz="1600"/>
          </a:p>
          <a:p>
            <a:pPr indent="-330200" lvl="1" marL="914400" rtl="0" algn="l">
              <a:spcBef>
                <a:spcPts val="0"/>
              </a:spcBef>
              <a:spcAft>
                <a:spcPts val="0"/>
              </a:spcAft>
              <a:buSzPts val="1600"/>
              <a:buChar char="○"/>
            </a:pPr>
            <a:r>
              <a:rPr lang="en" sz="1600"/>
              <a:t>Input Text (Sample response): "The sky is clear and blue"</a:t>
            </a:r>
            <a:endParaRPr sz="1600"/>
          </a:p>
          <a:p>
            <a:pPr indent="-330200" lvl="1" marL="914400" rtl="0" algn="l">
              <a:spcBef>
                <a:spcPts val="0"/>
              </a:spcBef>
              <a:spcAft>
                <a:spcPts val="0"/>
              </a:spcAft>
              <a:buSzPts val="1600"/>
              <a:buChar char="○"/>
            </a:pPr>
            <a:r>
              <a:rPr lang="en" sz="1600"/>
              <a:t>Input Text Vector Representation: [0.5,0.3,0.7,0.1,0.4,0.2]</a:t>
            </a:r>
            <a:endParaRPr sz="1600"/>
          </a:p>
          <a:p>
            <a:pPr indent="-330200" lvl="1" marL="914400" rtl="0" algn="l">
              <a:spcBef>
                <a:spcPts val="0"/>
              </a:spcBef>
              <a:spcAft>
                <a:spcPts val="0"/>
              </a:spcAft>
              <a:buSzPts val="1600"/>
              <a:buChar char="○"/>
            </a:pPr>
            <a:r>
              <a:rPr lang="en" sz="1600"/>
              <a:t>Database of generations: </a:t>
            </a:r>
            <a:endParaRPr sz="1600"/>
          </a:p>
          <a:p>
            <a:pPr indent="-330200" lvl="2" marL="1371600" rtl="0" algn="l">
              <a:spcBef>
                <a:spcPts val="0"/>
              </a:spcBef>
              <a:spcAft>
                <a:spcPts val="0"/>
              </a:spcAft>
              <a:buSzPts val="1600"/>
              <a:buChar char="■"/>
            </a:pPr>
            <a:r>
              <a:rPr lang="en" sz="1600"/>
              <a:t>“The sky is sunny and bright” Vector: [0.45,0.25,0.65,0.1,0.35,0.3]</a:t>
            </a:r>
            <a:endParaRPr sz="1600"/>
          </a:p>
          <a:p>
            <a:pPr indent="-330200" lvl="2" marL="1371600" rtl="0" algn="l">
              <a:spcBef>
                <a:spcPts val="0"/>
              </a:spcBef>
              <a:spcAft>
                <a:spcPts val="0"/>
              </a:spcAft>
              <a:buSzPts val="1600"/>
              <a:buChar char="■"/>
            </a:pPr>
            <a:r>
              <a:rPr lang="en" sz="1600"/>
              <a:t>“The sky has rain” Vector: [0.4,0.2,0.6,0.1,0.3,0.2]</a:t>
            </a:r>
            <a:endParaRPr sz="1600"/>
          </a:p>
          <a:p>
            <a:pPr indent="-330200" lvl="2" marL="1371600" rtl="0" algn="l">
              <a:spcBef>
                <a:spcPts val="0"/>
              </a:spcBef>
              <a:spcAft>
                <a:spcPts val="0"/>
              </a:spcAft>
              <a:buSzPts val="1600"/>
              <a:buChar char="■"/>
            </a:pPr>
            <a:r>
              <a:rPr lang="en" sz="1600"/>
              <a:t>“The sky is bright and blue” Vector: [0.51,0.31,0.69,0.12,0.41,0.22]</a:t>
            </a:r>
            <a:endParaRPr sz="1600"/>
          </a:p>
          <a:p>
            <a:pPr indent="-330200" lvl="1" marL="914400" rtl="0" algn="l">
              <a:spcBef>
                <a:spcPts val="0"/>
              </a:spcBef>
              <a:spcAft>
                <a:spcPts val="0"/>
              </a:spcAft>
              <a:buSzPts val="1600"/>
              <a:buChar char="○"/>
            </a:pPr>
            <a:r>
              <a:rPr lang="en" sz="1600"/>
              <a:t>Cosine Similarity </a:t>
            </a:r>
            <a:r>
              <a:rPr lang="en" sz="1600"/>
              <a:t> "The sky is clear and blue"</a:t>
            </a:r>
            <a:r>
              <a:rPr lang="en" sz="1600"/>
              <a:t> and  "</a:t>
            </a:r>
            <a:r>
              <a:rPr lang="en" sz="1600"/>
              <a:t>The sky is bright and blue</a:t>
            </a:r>
            <a:r>
              <a:rPr lang="en" sz="1600"/>
              <a:t>" = 0.80</a:t>
            </a:r>
            <a:endParaRPr sz="1600"/>
          </a:p>
          <a:p>
            <a:pPr indent="-330200" lvl="1" marL="914400" rtl="0" algn="l">
              <a:spcBef>
                <a:spcPts val="0"/>
              </a:spcBef>
              <a:spcAft>
                <a:spcPts val="0"/>
              </a:spcAft>
              <a:buSzPts val="1600"/>
              <a:buChar char="○"/>
            </a:pPr>
            <a:r>
              <a:rPr lang="en" sz="1600"/>
              <a:t>Threshold = 0.60</a:t>
            </a:r>
            <a:endParaRPr sz="1600"/>
          </a:p>
          <a:p>
            <a:pPr indent="-330200" lvl="1" marL="914400" rtl="0" algn="l">
              <a:spcBef>
                <a:spcPts val="0"/>
              </a:spcBef>
              <a:spcAft>
                <a:spcPts val="0"/>
              </a:spcAft>
              <a:buSzPts val="1600"/>
              <a:buChar char="○"/>
            </a:pPr>
            <a:r>
              <a:rPr lang="en" sz="1600"/>
              <a:t>0.80 &gt; 0.60, therefore AI generated</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3"/>
          <p:cNvSpPr txBox="1"/>
          <p:nvPr>
            <p:ph type="title"/>
          </p:nvPr>
        </p:nvSpPr>
        <p:spPr>
          <a:xfrm>
            <a:off x="0" y="0"/>
            <a:ext cx="8222100" cy="76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Process Overview</a:t>
            </a:r>
            <a:endParaRPr/>
          </a:p>
        </p:txBody>
      </p:sp>
      <p:pic>
        <p:nvPicPr>
          <p:cNvPr id="311" name="Google Shape;311;p43"/>
          <p:cNvPicPr preferRelativeResize="0"/>
          <p:nvPr/>
        </p:nvPicPr>
        <p:blipFill>
          <a:blip r:embed="rId3">
            <a:alphaModFix/>
          </a:blip>
          <a:stretch>
            <a:fillRect/>
          </a:stretch>
        </p:blipFill>
        <p:spPr>
          <a:xfrm>
            <a:off x="381000" y="767700"/>
            <a:ext cx="7678299" cy="4375800"/>
          </a:xfrm>
          <a:prstGeom prst="rect">
            <a:avLst/>
          </a:prstGeom>
          <a:noFill/>
          <a:ln>
            <a:noFill/>
          </a:ln>
        </p:spPr>
      </p:pic>
      <p:sp>
        <p:nvSpPr>
          <p:cNvPr id="312" name="Google Shape;312;p43"/>
          <p:cNvSpPr/>
          <p:nvPr/>
        </p:nvSpPr>
        <p:spPr>
          <a:xfrm>
            <a:off x="2529625" y="906600"/>
            <a:ext cx="1638000" cy="16653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3" name="Google Shape;313;p43"/>
          <p:cNvSpPr/>
          <p:nvPr/>
        </p:nvSpPr>
        <p:spPr>
          <a:xfrm>
            <a:off x="4592825" y="906600"/>
            <a:ext cx="1638000" cy="16653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278975" y="557950"/>
            <a:ext cx="8222100" cy="76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Encoding - Doc2Vec - Overview</a:t>
            </a:r>
            <a:endParaRPr/>
          </a:p>
        </p:txBody>
      </p:sp>
      <p:sp>
        <p:nvSpPr>
          <p:cNvPr id="319" name="Google Shape;319;p44"/>
          <p:cNvSpPr txBox="1"/>
          <p:nvPr>
            <p:ph idx="1" type="body"/>
          </p:nvPr>
        </p:nvSpPr>
        <p:spPr>
          <a:xfrm>
            <a:off x="278975" y="1325650"/>
            <a:ext cx="8813700" cy="419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General Overview: </a:t>
            </a:r>
            <a:endParaRPr sz="1800"/>
          </a:p>
          <a:p>
            <a:pPr indent="-342900" lvl="1" marL="914400" rtl="0" algn="l">
              <a:lnSpc>
                <a:spcPct val="100000"/>
              </a:lnSpc>
              <a:spcBef>
                <a:spcPts val="0"/>
              </a:spcBef>
              <a:spcAft>
                <a:spcPts val="0"/>
              </a:spcAft>
              <a:buSzPts val="1800"/>
              <a:buFont typeface="Nunito"/>
              <a:buChar char="○"/>
            </a:pPr>
            <a:r>
              <a:rPr lang="en" sz="1800"/>
              <a:t>Learn a fixed-length vector representation for document texts.</a:t>
            </a:r>
            <a:endParaRPr sz="1800"/>
          </a:p>
          <a:p>
            <a:pPr indent="-342900" lvl="1" marL="914400" rtl="0" algn="l">
              <a:lnSpc>
                <a:spcPct val="100000"/>
              </a:lnSpc>
              <a:spcBef>
                <a:spcPts val="0"/>
              </a:spcBef>
              <a:spcAft>
                <a:spcPts val="0"/>
              </a:spcAft>
              <a:buSzPts val="1800"/>
              <a:buFont typeface="Nunito"/>
              <a:buChar char="○"/>
            </a:pPr>
            <a:r>
              <a:rPr lang="en" sz="1800"/>
              <a:t>Every document is assigned a unique vector (document vector). This vector is used along with local context words to help predict a target word in the document. Over time this forces the document vector to capture the semantics of the document.</a:t>
            </a:r>
            <a:endParaRPr sz="1800"/>
          </a:p>
          <a:p>
            <a:pPr indent="-342900" lvl="1" marL="914400" rtl="0" algn="l">
              <a:lnSpc>
                <a:spcPct val="100000"/>
              </a:lnSpc>
              <a:spcBef>
                <a:spcPts val="0"/>
              </a:spcBef>
              <a:spcAft>
                <a:spcPts val="0"/>
              </a:spcAft>
              <a:buSzPts val="1800"/>
              <a:buFont typeface="Nunito"/>
              <a:buChar char="○"/>
            </a:pPr>
            <a:r>
              <a:rPr lang="en" sz="1800"/>
              <a:t>The neural network is given a fixed window of words (ie: the correct answer) and has to learn a document vector that fits that window of words. It does this for the whole document and all the documents. </a:t>
            </a:r>
            <a:endParaRPr sz="1800"/>
          </a:p>
          <a:p>
            <a:pPr indent="-342900" lvl="1" marL="914400" rtl="0" algn="l">
              <a:lnSpc>
                <a:spcPct val="100000"/>
              </a:lnSpc>
              <a:spcBef>
                <a:spcPts val="0"/>
              </a:spcBef>
              <a:spcAft>
                <a:spcPts val="0"/>
              </a:spcAft>
              <a:buSzPts val="1800"/>
              <a:buFont typeface="Nunito"/>
              <a:buChar char="○"/>
            </a:pPr>
            <a:r>
              <a:rPr lang="en" sz="1800"/>
              <a:t>Uses a 2-layer neural network</a:t>
            </a:r>
            <a:endParaRPr sz="2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5"/>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Doc2Vec Continued</a:t>
            </a:r>
            <a:endParaRPr/>
          </a:p>
        </p:txBody>
      </p:sp>
      <p:sp>
        <p:nvSpPr>
          <p:cNvPr id="325" name="Google Shape;325;p45"/>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Purpose</a:t>
            </a:r>
            <a:endParaRPr sz="1800"/>
          </a:p>
          <a:p>
            <a:pPr indent="-342900" lvl="1" marL="914400" rtl="0" algn="l">
              <a:spcBef>
                <a:spcPts val="0"/>
              </a:spcBef>
              <a:spcAft>
                <a:spcPts val="0"/>
              </a:spcAft>
              <a:buSzPts val="1800"/>
              <a:buChar char="○"/>
            </a:pPr>
            <a:r>
              <a:rPr lang="en" sz="1800"/>
              <a:t>Training the neural network. </a:t>
            </a:r>
            <a:endParaRPr sz="1800"/>
          </a:p>
          <a:p>
            <a:pPr indent="-342900" lvl="2" marL="1371600" rtl="0" algn="l">
              <a:spcBef>
                <a:spcPts val="0"/>
              </a:spcBef>
              <a:spcAft>
                <a:spcPts val="0"/>
              </a:spcAft>
              <a:buSzPts val="1800"/>
              <a:buChar char="■"/>
            </a:pPr>
            <a:r>
              <a:rPr lang="en" sz="1800"/>
              <a:t>Data is coming in the form of documents, these documents are given document vectors that are initially set to random and are updated while training, eventually representing the semantics of the document.</a:t>
            </a:r>
            <a:endParaRPr sz="1800"/>
          </a:p>
          <a:p>
            <a:pPr indent="0" lvl="0" marL="0" rtl="0" algn="l">
              <a:spcBef>
                <a:spcPts val="1600"/>
              </a:spcBef>
              <a:spcAft>
                <a:spcPts val="1600"/>
              </a:spcAft>
              <a:buNone/>
            </a:pPr>
            <a:r>
              <a:t/>
            </a:r>
            <a:endParaRPr/>
          </a:p>
        </p:txBody>
      </p:sp>
      <p:sp>
        <p:nvSpPr>
          <p:cNvPr id="326" name="Google Shape;326;p45"/>
          <p:cNvSpPr/>
          <p:nvPr/>
        </p:nvSpPr>
        <p:spPr>
          <a:xfrm>
            <a:off x="10798425" y="3261525"/>
            <a:ext cx="1377300" cy="27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0" name="Shape 330"/>
        <p:cNvGrpSpPr/>
        <p:nvPr/>
      </p:nvGrpSpPr>
      <p:grpSpPr>
        <a:xfrm>
          <a:off x="0" y="0"/>
          <a:ext cx="0" cy="0"/>
          <a:chOff x="0" y="0"/>
          <a:chExt cx="0" cy="0"/>
        </a:xfrm>
      </p:grpSpPr>
      <p:sp>
        <p:nvSpPr>
          <p:cNvPr id="331" name="Google Shape;331;p46"/>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Doc2Vec Model Overview</a:t>
            </a:r>
            <a:endParaRPr/>
          </a:p>
        </p:txBody>
      </p:sp>
      <p:sp>
        <p:nvSpPr>
          <p:cNvPr id="332" name="Google Shape;332;p46"/>
          <p:cNvSpPr txBox="1"/>
          <p:nvPr>
            <p:ph idx="1" type="body"/>
          </p:nvPr>
        </p:nvSpPr>
        <p:spPr>
          <a:xfrm>
            <a:off x="0" y="1215750"/>
            <a:ext cx="85128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Distributed Memory version of Paragraph Vector (PV-DM)</a:t>
            </a:r>
            <a:endParaRPr sz="1500"/>
          </a:p>
          <a:p>
            <a:pPr indent="-323850" lvl="1" marL="914400" rtl="0" algn="l">
              <a:spcBef>
                <a:spcPts val="0"/>
              </a:spcBef>
              <a:spcAft>
                <a:spcPts val="0"/>
              </a:spcAft>
              <a:buSzPts val="1500"/>
              <a:buFont typeface="Nunito"/>
              <a:buChar char="○"/>
            </a:pPr>
            <a:r>
              <a:rPr lang="en" sz="1500"/>
              <a:t>Input Layer: </a:t>
            </a:r>
            <a:endParaRPr sz="1500"/>
          </a:p>
          <a:p>
            <a:pPr indent="-323850" lvl="2" marL="1371600" rtl="0" algn="l">
              <a:spcBef>
                <a:spcPts val="0"/>
              </a:spcBef>
              <a:spcAft>
                <a:spcPts val="0"/>
              </a:spcAft>
              <a:buSzPts val="1500"/>
              <a:buFont typeface="Nunito"/>
              <a:buChar char="■"/>
            </a:pPr>
            <a:r>
              <a:rPr lang="en" sz="1500"/>
              <a:t>Context words and a Document Vector</a:t>
            </a:r>
            <a:endParaRPr sz="1500"/>
          </a:p>
          <a:p>
            <a:pPr indent="-323850" lvl="2" marL="1371600" rtl="0" algn="l">
              <a:spcBef>
                <a:spcPts val="0"/>
              </a:spcBef>
              <a:spcAft>
                <a:spcPts val="0"/>
              </a:spcAft>
              <a:buSzPts val="1500"/>
              <a:buFont typeface="Nunito"/>
              <a:buChar char="■"/>
            </a:pPr>
            <a:r>
              <a:rPr lang="en" sz="1500"/>
              <a:t>Originally the words and Document Vector are unique vectors (initialized randomly)</a:t>
            </a:r>
            <a:endParaRPr sz="1500"/>
          </a:p>
          <a:p>
            <a:pPr indent="-323850" lvl="1" marL="914400" rtl="0" algn="l">
              <a:spcBef>
                <a:spcPts val="0"/>
              </a:spcBef>
              <a:spcAft>
                <a:spcPts val="0"/>
              </a:spcAft>
              <a:buSzPts val="1500"/>
              <a:buFont typeface="Nunito"/>
              <a:buChar char="○"/>
            </a:pPr>
            <a:r>
              <a:rPr lang="en" sz="1500"/>
              <a:t>Hidden Layer:</a:t>
            </a:r>
            <a:endParaRPr sz="1500"/>
          </a:p>
          <a:p>
            <a:pPr indent="-323850" lvl="2" marL="1371600" rtl="0" algn="l">
              <a:spcBef>
                <a:spcPts val="0"/>
              </a:spcBef>
              <a:spcAft>
                <a:spcPts val="0"/>
              </a:spcAft>
              <a:buSzPts val="1500"/>
              <a:buFont typeface="Nunito"/>
              <a:buChar char="■"/>
            </a:pPr>
            <a:r>
              <a:rPr lang="en" sz="1500"/>
              <a:t>Take the input vectors and average them. </a:t>
            </a:r>
            <a:endParaRPr sz="1500"/>
          </a:p>
          <a:p>
            <a:pPr indent="-323850" lvl="2" marL="1371600" rtl="0" algn="l">
              <a:spcBef>
                <a:spcPts val="0"/>
              </a:spcBef>
              <a:spcAft>
                <a:spcPts val="0"/>
              </a:spcAft>
              <a:buSzPts val="1500"/>
              <a:buFont typeface="Nunito"/>
              <a:buChar char="■"/>
            </a:pPr>
            <a:r>
              <a:rPr lang="en" sz="1500"/>
              <a:t>Activation Function (ReLU)</a:t>
            </a:r>
            <a:endParaRPr sz="1500"/>
          </a:p>
          <a:p>
            <a:pPr indent="-323850" lvl="1" marL="914400" rtl="0" algn="l">
              <a:spcBef>
                <a:spcPts val="0"/>
              </a:spcBef>
              <a:spcAft>
                <a:spcPts val="0"/>
              </a:spcAft>
              <a:buSzPts val="1500"/>
              <a:buFont typeface="Nunito"/>
              <a:buChar char="○"/>
            </a:pPr>
            <a:r>
              <a:rPr lang="en" sz="1500"/>
              <a:t>Use the hidden layer </a:t>
            </a:r>
            <a:r>
              <a:rPr lang="en" sz="1500"/>
              <a:t>representation</a:t>
            </a:r>
            <a:r>
              <a:rPr lang="en" sz="1500"/>
              <a:t> to predict the target word</a:t>
            </a:r>
            <a:endParaRPr sz="1500"/>
          </a:p>
          <a:p>
            <a:pPr indent="-323850" lvl="2" marL="1371600" rtl="0" algn="l">
              <a:spcBef>
                <a:spcPts val="0"/>
              </a:spcBef>
              <a:spcAft>
                <a:spcPts val="0"/>
              </a:spcAft>
              <a:buSzPts val="1500"/>
              <a:buFont typeface="Nunito"/>
              <a:buChar char="■"/>
            </a:pPr>
            <a:r>
              <a:rPr lang="en" sz="1500"/>
              <a:t>Output is a probability distribution over the vocabulary, which is optimized with softmax.</a:t>
            </a:r>
            <a:endParaRPr sz="1500"/>
          </a:p>
          <a:p>
            <a:pPr indent="-323850" lvl="1" marL="914400" rtl="0" algn="l">
              <a:spcBef>
                <a:spcPts val="0"/>
              </a:spcBef>
              <a:spcAft>
                <a:spcPts val="0"/>
              </a:spcAft>
              <a:buSzPts val="1500"/>
              <a:buFont typeface="Nunito"/>
              <a:buChar char="○"/>
            </a:pPr>
            <a:r>
              <a:rPr lang="en" sz="1500"/>
              <a:t>Train the network to maximize the probability of the correct (target) word given the combination of the document vector and surrounding context words.</a:t>
            </a:r>
            <a:endParaRPr sz="1500"/>
          </a:p>
          <a:p>
            <a:pPr indent="-323850" lvl="1" marL="914400" rtl="0" algn="l">
              <a:spcBef>
                <a:spcPts val="0"/>
              </a:spcBef>
              <a:spcAft>
                <a:spcPts val="0"/>
              </a:spcAft>
              <a:buSzPts val="1500"/>
              <a:buFont typeface="Nunito"/>
              <a:buChar char="○"/>
            </a:pPr>
            <a:r>
              <a:rPr lang="en" sz="1500"/>
              <a:t>Sliding window of words moves around the document</a:t>
            </a:r>
            <a:endParaRPr sz="1600"/>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7"/>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Doc2Vec for a given document</a:t>
            </a:r>
            <a:endParaRPr/>
          </a:p>
        </p:txBody>
      </p:sp>
      <p:sp>
        <p:nvSpPr>
          <p:cNvPr id="338" name="Google Shape;338;p47"/>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Sliding window of text goes through the document (ex: 10 word length text). Go window by window into the text and train the NN using that text window).</a:t>
            </a:r>
            <a:endParaRPr sz="1700"/>
          </a:p>
          <a:p>
            <a:pPr indent="-336550" lvl="0" marL="457200" rtl="0" algn="l">
              <a:lnSpc>
                <a:spcPct val="115000"/>
              </a:lnSpc>
              <a:spcBef>
                <a:spcPts val="0"/>
              </a:spcBef>
              <a:spcAft>
                <a:spcPts val="0"/>
              </a:spcAft>
              <a:buSzPts val="1700"/>
              <a:buFont typeface="Times New Roman"/>
              <a:buChar char="●"/>
            </a:pPr>
            <a:r>
              <a:rPr lang="en" sz="1700"/>
              <a:t>Example of a Document:</a:t>
            </a:r>
            <a:br>
              <a:rPr lang="en" sz="1700"/>
            </a:br>
            <a:r>
              <a:rPr lang="en" sz="1700">
                <a:highlight>
                  <a:srgbClr val="FFFF00"/>
                </a:highlight>
              </a:rPr>
              <a:t>[The American colonies declared independence </a:t>
            </a:r>
            <a:r>
              <a:rPr b="1" lang="en" sz="1700">
                <a:highlight>
                  <a:srgbClr val="FFFF00"/>
                </a:highlight>
              </a:rPr>
              <a:t>from </a:t>
            </a:r>
            <a:r>
              <a:rPr lang="en" sz="1700">
                <a:highlight>
                  <a:srgbClr val="FFFF00"/>
                </a:highlight>
              </a:rPr>
              <a:t>British rule in 1776.]</a:t>
            </a:r>
            <a:r>
              <a:rPr lang="en" sz="1700"/>
              <a:t> </a:t>
            </a:r>
            <a:r>
              <a:rPr lang="en" sz="1700">
                <a:highlight>
                  <a:srgbClr val="FF9900"/>
                </a:highlight>
              </a:rPr>
              <a:t>[George Washington bravely led the </a:t>
            </a:r>
            <a:r>
              <a:rPr b="1" lang="en" sz="1700">
                <a:highlight>
                  <a:srgbClr val="FF9900"/>
                </a:highlight>
              </a:rPr>
              <a:t>Continental </a:t>
            </a:r>
            <a:r>
              <a:rPr lang="en" sz="1700">
                <a:highlight>
                  <a:srgbClr val="FF9900"/>
                </a:highlight>
              </a:rPr>
              <a:t>Army through fierce battles.]</a:t>
            </a:r>
            <a:r>
              <a:rPr lang="en" sz="1700"/>
              <a:t> </a:t>
            </a:r>
            <a:r>
              <a:rPr lang="en" sz="1700">
                <a:highlight>
                  <a:srgbClr val="00FFFF"/>
                </a:highlight>
              </a:rPr>
              <a:t>[Treaties and compromises eventually united </a:t>
            </a:r>
            <a:r>
              <a:rPr b="1" lang="en" sz="1700">
                <a:highlight>
                  <a:srgbClr val="00FFFF"/>
                </a:highlight>
              </a:rPr>
              <a:t>the </a:t>
            </a:r>
            <a:r>
              <a:rPr lang="en" sz="1700">
                <a:highlight>
                  <a:srgbClr val="00FFFF"/>
                </a:highlight>
              </a:rPr>
              <a:t>young nation after struggles.]</a:t>
            </a:r>
            <a:r>
              <a:rPr lang="en" sz="1700">
                <a:highlight>
                  <a:srgbClr val="FF0000"/>
                </a:highlight>
              </a:rPr>
              <a:t> [Rapid industrial growth later transformed </a:t>
            </a:r>
            <a:r>
              <a:rPr b="1" lang="en" sz="1700">
                <a:highlight>
                  <a:srgbClr val="FF0000"/>
                </a:highlight>
              </a:rPr>
              <a:t>America </a:t>
            </a:r>
            <a:r>
              <a:rPr lang="en" sz="1700">
                <a:highlight>
                  <a:srgbClr val="FF0000"/>
                </a:highlight>
              </a:rPr>
              <a:t>into modern global power.]</a:t>
            </a:r>
            <a:endParaRPr sz="1700">
              <a:highlight>
                <a:srgbClr val="FF0000"/>
              </a:highlight>
            </a:endParaRPr>
          </a:p>
          <a:p>
            <a:pPr indent="-336550" lvl="0" marL="457200" rtl="0" algn="l">
              <a:lnSpc>
                <a:spcPct val="115000"/>
              </a:lnSpc>
              <a:spcBef>
                <a:spcPts val="0"/>
              </a:spcBef>
              <a:spcAft>
                <a:spcPts val="0"/>
              </a:spcAft>
              <a:buSzPts val="1700"/>
              <a:buChar char="●"/>
            </a:pPr>
            <a:r>
              <a:rPr lang="en" sz="1700"/>
              <a:t>Ex: It goes 10 words at a time, the NN is training to guess the word in bold. The rest of the words in a text window and the document vector are used as inputs for the NN.</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8"/>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Explanation of the Model</a:t>
            </a:r>
            <a:endParaRPr/>
          </a:p>
        </p:txBody>
      </p:sp>
      <p:sp>
        <p:nvSpPr>
          <p:cNvPr id="344" name="Google Shape;344;p48"/>
          <p:cNvSpPr txBox="1"/>
          <p:nvPr>
            <p:ph idx="1" type="body"/>
          </p:nvPr>
        </p:nvSpPr>
        <p:spPr>
          <a:xfrm>
            <a:off x="796200" y="1215752"/>
            <a:ext cx="7704000" cy="3416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lang="en">
                <a:solidFill>
                  <a:srgbClr val="000000"/>
                </a:solidFill>
              </a:rPr>
              <a:t>Go over each document in the set of documents </a:t>
            </a:r>
            <a:endParaRPr>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Initialize</a:t>
            </a:r>
            <a:r>
              <a:rPr lang="en" sz="1200">
                <a:solidFill>
                  <a:srgbClr val="000000"/>
                </a:solidFill>
              </a:rPr>
              <a:t> the Document Vector to random</a:t>
            </a:r>
            <a:endParaRPr sz="1200">
              <a:solidFill>
                <a:srgbClr val="000000"/>
              </a:solidFill>
            </a:endParaRPr>
          </a:p>
          <a:p>
            <a:pPr indent="-292100" lvl="1" marL="914400" rtl="0" algn="l">
              <a:lnSpc>
                <a:spcPct val="115000"/>
              </a:lnSpc>
              <a:spcBef>
                <a:spcPts val="0"/>
              </a:spcBef>
              <a:spcAft>
                <a:spcPts val="0"/>
              </a:spcAft>
              <a:buClr>
                <a:srgbClr val="000000"/>
              </a:buClr>
              <a:buSzPts val="1000"/>
              <a:buChar char="○"/>
            </a:pPr>
            <a:r>
              <a:rPr lang="en" sz="1200">
                <a:solidFill>
                  <a:srgbClr val="000000"/>
                </a:solidFill>
              </a:rPr>
              <a:t>Go over each </a:t>
            </a:r>
            <a:r>
              <a:rPr lang="en" sz="1200">
                <a:solidFill>
                  <a:srgbClr val="000000"/>
                </a:solidFill>
              </a:rPr>
              <a:t>window</a:t>
            </a:r>
            <a:r>
              <a:rPr lang="en" sz="1200">
                <a:solidFill>
                  <a:srgbClr val="000000"/>
                </a:solidFill>
              </a:rPr>
              <a:t> of words (length = 10 words)  in the document</a:t>
            </a:r>
            <a:endParaRPr sz="1200">
              <a:solidFill>
                <a:srgbClr val="000000"/>
              </a:solidFill>
            </a:endParaRPr>
          </a:p>
          <a:p>
            <a:pPr indent="-304800" lvl="2" marL="1371600" rtl="0" algn="l">
              <a:spcBef>
                <a:spcPts val="0"/>
              </a:spcBef>
              <a:spcAft>
                <a:spcPts val="0"/>
              </a:spcAft>
              <a:buClr>
                <a:srgbClr val="000000"/>
              </a:buClr>
              <a:buSzPts val="1200"/>
              <a:buFont typeface="Nunito"/>
              <a:buChar char="■"/>
            </a:pPr>
            <a:r>
              <a:rPr lang="en" sz="1200">
                <a:solidFill>
                  <a:srgbClr val="000000"/>
                </a:solidFill>
              </a:rPr>
              <a:t>Example window of words that goes into the Neural Network </a:t>
            </a:r>
            <a:r>
              <a:rPr lang="en" sz="1200">
                <a:solidFill>
                  <a:srgbClr val="000000"/>
                </a:solidFill>
                <a:highlight>
                  <a:srgbClr val="FFFF00"/>
                </a:highlight>
              </a:rPr>
              <a:t>“The American colonies declared independence from British rule in 1776.”</a:t>
            </a:r>
            <a:endParaRPr sz="1200">
              <a:solidFill>
                <a:srgbClr val="000000"/>
              </a:solidFill>
              <a:highlight>
                <a:srgbClr val="FFFF00"/>
              </a:highlight>
            </a:endParaRPr>
          </a:p>
          <a:p>
            <a:pPr indent="-292100" lvl="2" marL="1371600" rtl="0" algn="l">
              <a:lnSpc>
                <a:spcPct val="115000"/>
              </a:lnSpc>
              <a:spcBef>
                <a:spcPts val="0"/>
              </a:spcBef>
              <a:spcAft>
                <a:spcPts val="0"/>
              </a:spcAft>
              <a:buClr>
                <a:srgbClr val="000000"/>
              </a:buClr>
              <a:buSzPts val="1000"/>
              <a:buChar char="■"/>
            </a:pPr>
            <a:r>
              <a:rPr lang="en" sz="1200">
                <a:solidFill>
                  <a:srgbClr val="000000"/>
                </a:solidFill>
              </a:rPr>
              <a:t>Input</a:t>
            </a:r>
            <a:endParaRPr sz="1200">
              <a:solidFill>
                <a:srgbClr val="000000"/>
              </a:solidFill>
            </a:endParaRPr>
          </a:p>
          <a:p>
            <a:pPr indent="-292100" lvl="3" marL="1828800" rtl="0" algn="l">
              <a:spcBef>
                <a:spcPts val="0"/>
              </a:spcBef>
              <a:spcAft>
                <a:spcPts val="0"/>
              </a:spcAft>
              <a:buClr>
                <a:srgbClr val="000000"/>
              </a:buClr>
              <a:buSzPts val="1000"/>
              <a:buChar char="●"/>
            </a:pPr>
            <a:r>
              <a:rPr lang="en" sz="1200">
                <a:solidFill>
                  <a:srgbClr val="000000"/>
                </a:solidFill>
              </a:rPr>
              <a:t>Document Vector</a:t>
            </a:r>
            <a:endParaRPr sz="1200">
              <a:solidFill>
                <a:srgbClr val="000000"/>
              </a:solidFill>
            </a:endParaRPr>
          </a:p>
          <a:p>
            <a:pPr indent="-292100" lvl="3" marL="1828800" rtl="0" algn="l">
              <a:spcBef>
                <a:spcPts val="0"/>
              </a:spcBef>
              <a:spcAft>
                <a:spcPts val="0"/>
              </a:spcAft>
              <a:buClr>
                <a:srgbClr val="000000"/>
              </a:buClr>
              <a:buSzPts val="1000"/>
              <a:buChar char="●"/>
            </a:pPr>
            <a:r>
              <a:rPr lang="en" sz="1200">
                <a:solidFill>
                  <a:srgbClr val="000000"/>
                </a:solidFill>
              </a:rPr>
              <a:t>Rest of the context words </a:t>
            </a:r>
            <a:endParaRPr sz="1200">
              <a:solidFill>
                <a:srgbClr val="000000"/>
              </a:solidFill>
            </a:endParaRPr>
          </a:p>
          <a:p>
            <a:pPr indent="-292100" lvl="4" marL="2286000" rtl="0" algn="l">
              <a:spcBef>
                <a:spcPts val="0"/>
              </a:spcBef>
              <a:spcAft>
                <a:spcPts val="0"/>
              </a:spcAft>
              <a:buClr>
                <a:srgbClr val="000000"/>
              </a:buClr>
              <a:buSzPts val="1000"/>
              <a:buChar char="○"/>
            </a:pPr>
            <a:r>
              <a:rPr lang="en" sz="1200">
                <a:solidFill>
                  <a:srgbClr val="000000"/>
                </a:solidFill>
              </a:rPr>
              <a:t>“The American colonies declared independence British rule in 1776” not including middle word “from”</a:t>
            </a:r>
            <a:endParaRPr sz="1200">
              <a:solidFill>
                <a:srgbClr val="000000"/>
              </a:solidFill>
            </a:endParaRPr>
          </a:p>
          <a:p>
            <a:pPr indent="-292100" lvl="4" marL="2286000" rtl="0" algn="l">
              <a:spcBef>
                <a:spcPts val="0"/>
              </a:spcBef>
              <a:spcAft>
                <a:spcPts val="0"/>
              </a:spcAft>
              <a:buClr>
                <a:srgbClr val="000000"/>
              </a:buClr>
              <a:buSzPts val="1000"/>
              <a:buChar char="○"/>
            </a:pPr>
            <a:r>
              <a:rPr lang="en" sz="1200">
                <a:solidFill>
                  <a:srgbClr val="000000"/>
                </a:solidFill>
              </a:rPr>
              <a:t>Each word is translated into random word vectors </a:t>
            </a:r>
            <a:endParaRPr sz="1200">
              <a:solidFill>
                <a:srgbClr val="000000"/>
              </a:solidFill>
            </a:endParaRPr>
          </a:p>
          <a:p>
            <a:pPr indent="-292100" lvl="2" marL="1371600" rtl="0" algn="l">
              <a:spcBef>
                <a:spcPts val="0"/>
              </a:spcBef>
              <a:spcAft>
                <a:spcPts val="0"/>
              </a:spcAft>
              <a:buClr>
                <a:srgbClr val="000000"/>
              </a:buClr>
              <a:buSzPts val="1000"/>
              <a:buChar char="■"/>
            </a:pPr>
            <a:r>
              <a:rPr lang="en" sz="1200">
                <a:solidFill>
                  <a:srgbClr val="000000"/>
                </a:solidFill>
              </a:rPr>
              <a:t>Concatenation/average</a:t>
            </a:r>
            <a:endParaRPr sz="1200">
              <a:solidFill>
                <a:srgbClr val="000000"/>
              </a:solidFill>
            </a:endParaRPr>
          </a:p>
          <a:p>
            <a:pPr indent="-292100" lvl="3" marL="1828800" rtl="0" algn="l">
              <a:spcBef>
                <a:spcPts val="0"/>
              </a:spcBef>
              <a:spcAft>
                <a:spcPts val="0"/>
              </a:spcAft>
              <a:buClr>
                <a:srgbClr val="000000"/>
              </a:buClr>
              <a:buSzPts val="1000"/>
              <a:buChar char="●"/>
            </a:pPr>
            <a:r>
              <a:rPr lang="en" sz="1200">
                <a:solidFill>
                  <a:srgbClr val="000000"/>
                </a:solidFill>
              </a:rPr>
              <a:t>Average the word vectors and Document Vector (then apply ReLU)</a:t>
            </a:r>
            <a:endParaRPr sz="1200">
              <a:solidFill>
                <a:srgbClr val="000000"/>
              </a:solidFill>
            </a:endParaRPr>
          </a:p>
          <a:p>
            <a:pPr indent="-292100" lvl="3" marL="1828800" rtl="0" algn="l">
              <a:spcBef>
                <a:spcPts val="0"/>
              </a:spcBef>
              <a:spcAft>
                <a:spcPts val="0"/>
              </a:spcAft>
              <a:buClr>
                <a:srgbClr val="000000"/>
              </a:buClr>
              <a:buSzPts val="1000"/>
              <a:buChar char="●"/>
            </a:pPr>
            <a:r>
              <a:rPr lang="en" sz="1200">
                <a:solidFill>
                  <a:srgbClr val="000000"/>
                </a:solidFill>
              </a:rPr>
              <a:t>Output is a probability distribution over the vocabulary, the word with the highest probability is chosen as the neural network’s predicted word. </a:t>
            </a:r>
            <a:endParaRPr sz="1200">
              <a:solidFill>
                <a:srgbClr val="000000"/>
              </a:solidFill>
            </a:endParaRPr>
          </a:p>
          <a:p>
            <a:pPr indent="-292100" lvl="3" marL="1828800" rtl="0" algn="l">
              <a:spcBef>
                <a:spcPts val="0"/>
              </a:spcBef>
              <a:spcAft>
                <a:spcPts val="0"/>
              </a:spcAft>
              <a:buClr>
                <a:srgbClr val="000000"/>
              </a:buClr>
              <a:buSzPts val="1000"/>
              <a:buChar char="●"/>
            </a:pPr>
            <a:r>
              <a:rPr lang="en" sz="1200">
                <a:solidFill>
                  <a:srgbClr val="000000"/>
                </a:solidFill>
              </a:rPr>
              <a:t>This is then compared with the middle word.</a:t>
            </a:r>
            <a:endParaRPr sz="1200">
              <a:solidFill>
                <a:srgbClr val="000000"/>
              </a:solidFill>
            </a:endParaRPr>
          </a:p>
          <a:p>
            <a:pPr indent="-292100" lvl="2" marL="1371600" rtl="0" algn="l">
              <a:spcBef>
                <a:spcPts val="0"/>
              </a:spcBef>
              <a:spcAft>
                <a:spcPts val="0"/>
              </a:spcAft>
              <a:buClr>
                <a:srgbClr val="000000"/>
              </a:buClr>
              <a:buSzPts val="1000"/>
              <a:buChar char="■"/>
            </a:pPr>
            <a:r>
              <a:rPr lang="en" sz="1200">
                <a:solidFill>
                  <a:srgbClr val="000000"/>
                </a:solidFill>
              </a:rPr>
              <a:t>Do backpropagation to minimize the error to the actual word</a:t>
            </a:r>
            <a:endParaRPr sz="1200">
              <a:solidFill>
                <a:srgbClr val="000000"/>
              </a:solidFill>
            </a:endParaRPr>
          </a:p>
          <a:p>
            <a:pPr indent="0" lvl="0" marL="0" rtl="0" algn="l">
              <a:spcBef>
                <a:spcPts val="0"/>
              </a:spcBef>
              <a:spcAft>
                <a:spcPts val="0"/>
              </a:spcAft>
              <a:buNone/>
            </a:pPr>
            <a:r>
              <a:t/>
            </a:r>
            <a:endParaRPr sz="10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235" name="Google Shape;235;p31"/>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AI used very prominently</a:t>
            </a:r>
            <a:endParaRPr sz="2400"/>
          </a:p>
          <a:p>
            <a:pPr indent="-381000" lvl="0" marL="457200" rtl="0" algn="l">
              <a:lnSpc>
                <a:spcPct val="115000"/>
              </a:lnSpc>
              <a:spcBef>
                <a:spcPts val="0"/>
              </a:spcBef>
              <a:spcAft>
                <a:spcPts val="0"/>
              </a:spcAft>
              <a:buSzPts val="2400"/>
              <a:buChar char="●"/>
            </a:pPr>
            <a:r>
              <a:rPr lang="en" sz="2400"/>
              <a:t>People tend to paraphrase AI content </a:t>
            </a:r>
            <a:endParaRPr sz="2400"/>
          </a:p>
          <a:p>
            <a:pPr indent="-381000" lvl="0" marL="457200" rtl="0" algn="l">
              <a:lnSpc>
                <a:spcPct val="115000"/>
              </a:lnSpc>
              <a:spcBef>
                <a:spcPts val="0"/>
              </a:spcBef>
              <a:spcAft>
                <a:spcPts val="0"/>
              </a:spcAft>
              <a:buSzPts val="2400"/>
              <a:buChar char="●"/>
            </a:pPr>
            <a:r>
              <a:rPr lang="en" sz="2400"/>
              <a:t>Difficulty telling original work from AI generated text</a:t>
            </a:r>
            <a:endParaRPr sz="2400"/>
          </a:p>
          <a:p>
            <a:pPr indent="-381000" lvl="0" marL="457200" rtl="0" algn="l">
              <a:lnSpc>
                <a:spcPct val="115000"/>
              </a:lnSpc>
              <a:spcBef>
                <a:spcPts val="0"/>
              </a:spcBef>
              <a:spcAft>
                <a:spcPts val="0"/>
              </a:spcAft>
              <a:buSzPts val="2400"/>
              <a:buChar char="●"/>
            </a:pPr>
            <a:r>
              <a:rPr lang="en" sz="2400"/>
              <a:t>Current AI detectors don’t work well</a:t>
            </a:r>
            <a:endParaRPr sz="2400"/>
          </a:p>
          <a:p>
            <a:pPr indent="-381000" lvl="0" marL="457200" rtl="0" algn="l">
              <a:lnSpc>
                <a:spcPct val="115000"/>
              </a:lnSpc>
              <a:spcBef>
                <a:spcPts val="0"/>
              </a:spcBef>
              <a:spcAft>
                <a:spcPts val="0"/>
              </a:spcAft>
              <a:buSzPts val="2400"/>
              <a:buChar char="●"/>
            </a:pPr>
            <a:r>
              <a:rPr lang="en" sz="2400"/>
              <a:t>Leads to lack of knowledge for students</a:t>
            </a:r>
            <a:endParaRPr sz="2400"/>
          </a:p>
          <a:p>
            <a:pPr indent="-381000" lvl="0" marL="457200" rtl="0" algn="l">
              <a:lnSpc>
                <a:spcPct val="115000"/>
              </a:lnSpc>
              <a:spcBef>
                <a:spcPts val="0"/>
              </a:spcBef>
              <a:spcAft>
                <a:spcPts val="0"/>
              </a:spcAft>
              <a:buSzPts val="2400"/>
              <a:buChar char="●"/>
            </a:pPr>
            <a:r>
              <a:rPr lang="en" sz="2400"/>
              <a:t>AI gives untrustworthy or false information</a:t>
            </a:r>
            <a:endParaRPr sz="2400"/>
          </a:p>
          <a:p>
            <a:pPr indent="-381000" lvl="0" marL="457200" rtl="0" algn="l">
              <a:lnSpc>
                <a:spcPct val="115000"/>
              </a:lnSpc>
              <a:spcBef>
                <a:spcPts val="0"/>
              </a:spcBef>
              <a:spcAft>
                <a:spcPts val="0"/>
              </a:spcAft>
              <a:buSzPts val="2400"/>
              <a:buChar char="●"/>
            </a:pPr>
            <a:r>
              <a:rPr lang="en" sz="2400"/>
              <a:t>Need better detection mechanism</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9"/>
          <p:cNvSpPr txBox="1"/>
          <p:nvPr>
            <p:ph type="title"/>
          </p:nvPr>
        </p:nvSpPr>
        <p:spPr>
          <a:xfrm>
            <a:off x="720000" y="33437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Diagram 1</a:t>
            </a:r>
            <a:endParaRPr/>
          </a:p>
        </p:txBody>
      </p:sp>
      <p:pic>
        <p:nvPicPr>
          <p:cNvPr id="350" name="Google Shape;350;p49"/>
          <p:cNvPicPr preferRelativeResize="0"/>
          <p:nvPr/>
        </p:nvPicPr>
        <p:blipFill>
          <a:blip r:embed="rId3">
            <a:alphaModFix/>
          </a:blip>
          <a:stretch>
            <a:fillRect/>
          </a:stretch>
        </p:blipFill>
        <p:spPr>
          <a:xfrm>
            <a:off x="0" y="1093025"/>
            <a:ext cx="8510095" cy="4050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720000" y="304850"/>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Diagram 2</a:t>
            </a:r>
            <a:endParaRPr/>
          </a:p>
        </p:txBody>
      </p:sp>
      <p:pic>
        <p:nvPicPr>
          <p:cNvPr id="356" name="Google Shape;356;p50"/>
          <p:cNvPicPr preferRelativeResize="0"/>
          <p:nvPr/>
        </p:nvPicPr>
        <p:blipFill>
          <a:blip r:embed="rId3">
            <a:alphaModFix/>
          </a:blip>
          <a:stretch>
            <a:fillRect/>
          </a:stretch>
        </p:blipFill>
        <p:spPr>
          <a:xfrm>
            <a:off x="0" y="1093025"/>
            <a:ext cx="8785619" cy="4050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1"/>
          <p:cNvSpPr txBox="1"/>
          <p:nvPr>
            <p:ph type="title"/>
          </p:nvPr>
        </p:nvSpPr>
        <p:spPr>
          <a:xfrm>
            <a:off x="720000" y="314700"/>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Diagram 3</a:t>
            </a:r>
            <a:endParaRPr/>
          </a:p>
        </p:txBody>
      </p:sp>
      <p:pic>
        <p:nvPicPr>
          <p:cNvPr id="362" name="Google Shape;362;p51"/>
          <p:cNvPicPr preferRelativeResize="0"/>
          <p:nvPr/>
        </p:nvPicPr>
        <p:blipFill>
          <a:blip r:embed="rId3">
            <a:alphaModFix/>
          </a:blip>
          <a:stretch>
            <a:fillRect/>
          </a:stretch>
        </p:blipFill>
        <p:spPr>
          <a:xfrm>
            <a:off x="0" y="1093025"/>
            <a:ext cx="8751045" cy="4050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2"/>
          <p:cNvSpPr txBox="1"/>
          <p:nvPr>
            <p:ph type="title"/>
          </p:nvPr>
        </p:nvSpPr>
        <p:spPr>
          <a:xfrm>
            <a:off x="720000" y="30487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Diagram 4</a:t>
            </a:r>
            <a:endParaRPr/>
          </a:p>
        </p:txBody>
      </p:sp>
      <p:pic>
        <p:nvPicPr>
          <p:cNvPr id="368" name="Google Shape;368;p52"/>
          <p:cNvPicPr preferRelativeResize="0"/>
          <p:nvPr/>
        </p:nvPicPr>
        <p:blipFill>
          <a:blip r:embed="rId3">
            <a:alphaModFix/>
          </a:blip>
          <a:stretch>
            <a:fillRect/>
          </a:stretch>
        </p:blipFill>
        <p:spPr>
          <a:xfrm>
            <a:off x="0" y="1093025"/>
            <a:ext cx="8566925" cy="4050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3"/>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in the Long Term</a:t>
            </a:r>
            <a:endParaRPr/>
          </a:p>
        </p:txBody>
      </p:sp>
      <p:sp>
        <p:nvSpPr>
          <p:cNvPr id="374" name="Google Shape;374;p53"/>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Over multiple training </a:t>
            </a:r>
            <a:r>
              <a:rPr lang="en" sz="1800"/>
              <a:t>iterations</a:t>
            </a:r>
            <a:r>
              <a:rPr lang="en" sz="1800"/>
              <a:t>, the model adjusts the word vectors and document vector to minimize the output prediction error (how far off the output is from the predicted middle word)</a:t>
            </a:r>
            <a:endParaRPr sz="1800"/>
          </a:p>
          <a:p>
            <a:pPr indent="-342900" lvl="0" marL="457200" rtl="0" algn="l">
              <a:spcBef>
                <a:spcPts val="0"/>
              </a:spcBef>
              <a:spcAft>
                <a:spcPts val="0"/>
              </a:spcAft>
              <a:buSzPts val="1800"/>
              <a:buChar char="●"/>
            </a:pPr>
            <a:r>
              <a:rPr lang="en" sz="1800"/>
              <a:t>Using </a:t>
            </a:r>
            <a:r>
              <a:rPr lang="en" sz="1800"/>
              <a:t>backpropagation</a:t>
            </a:r>
            <a:r>
              <a:rPr lang="en" sz="1800"/>
              <a:t> and gradient </a:t>
            </a:r>
            <a:r>
              <a:rPr lang="en" sz="1800"/>
              <a:t>descent</a:t>
            </a:r>
            <a:endParaRPr sz="1800"/>
          </a:p>
          <a:p>
            <a:pPr indent="-342900" lvl="0" marL="457200" rtl="0" algn="l">
              <a:spcBef>
                <a:spcPts val="0"/>
              </a:spcBef>
              <a:spcAft>
                <a:spcPts val="0"/>
              </a:spcAft>
              <a:buSzPts val="1800"/>
              <a:buChar char="●"/>
            </a:pPr>
            <a:r>
              <a:rPr lang="en" sz="1800"/>
              <a:t>This makes the document vector align with the documents’ overall </a:t>
            </a:r>
            <a:r>
              <a:rPr lang="en" sz="1800"/>
              <a:t>semantics</a:t>
            </a:r>
            <a:endParaRPr sz="1800"/>
          </a:p>
          <a:p>
            <a:pPr indent="-342900" lvl="0" marL="457200" rtl="0" algn="l">
              <a:spcBef>
                <a:spcPts val="0"/>
              </a:spcBef>
              <a:spcAft>
                <a:spcPts val="0"/>
              </a:spcAft>
              <a:buSzPts val="1800"/>
              <a:buChar char="●"/>
            </a:pPr>
            <a:r>
              <a:rPr lang="en" sz="1800"/>
              <a:t>Documents</a:t>
            </a:r>
            <a:r>
              <a:rPr lang="en" sz="1800"/>
              <a:t> that have similar ideas and topics will have overlapping sets of context words. During </a:t>
            </a:r>
            <a:r>
              <a:rPr lang="en" sz="1800"/>
              <a:t>training</a:t>
            </a:r>
            <a:r>
              <a:rPr lang="en" sz="1800"/>
              <a:t>, their document vectors will change to </a:t>
            </a:r>
            <a:r>
              <a:rPr lang="en" sz="1800"/>
              <a:t>reflect the similarities in the documents.</a:t>
            </a:r>
            <a:endParaRPr sz="1800"/>
          </a:p>
          <a:p>
            <a:pPr indent="-342900" lvl="2" marL="1371600" rtl="0" algn="l">
              <a:spcBef>
                <a:spcPts val="0"/>
              </a:spcBef>
              <a:spcAft>
                <a:spcPts val="0"/>
              </a:spcAft>
              <a:buSzPts val="1800"/>
              <a:buChar char="■"/>
            </a:pPr>
            <a:r>
              <a:rPr lang="en" sz="1800"/>
              <a:t>The vectors for similar documents will converge toward similar areas in the vector space</a:t>
            </a:r>
            <a:endParaRPr sz="1800"/>
          </a:p>
          <a:p>
            <a:pPr indent="0" lvl="0" marL="0" rtl="0" algn="l">
              <a:spcBef>
                <a:spcPts val="1600"/>
              </a:spcBef>
              <a:spcAft>
                <a:spcPts val="1600"/>
              </a:spcAft>
              <a:buNone/>
            </a:pPr>
            <a:r>
              <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4"/>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 Vector for a Document</a:t>
            </a:r>
            <a:endParaRPr/>
          </a:p>
        </p:txBody>
      </p:sp>
      <p:sp>
        <p:nvSpPr>
          <p:cNvPr id="380" name="Google Shape;380;p5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t>[-0.4497235417366028, -1.1115018129348755, -0.42881670594215393, 0.13737916946411133, -0.3669651448726654, 0.34607723355293274, 0.30737361311912537, 0.7917163968086243, -1.1778119802474976, -0.3252505660057068, 0.7291356921195984, 0.5908859968185425, 0.1598273068666458, -0.09482122212648392, 0.15619386732578278, -0.08169367909431458, 0.08607824146747589, 0.7075214385986328, -1.770843744277954, -0.384193480014801, -0.17669035494327545, 0.811805009841919, 0.03435264527797699, 1.2345770597457886, 0.6618621945381165]</a:t>
            </a:r>
            <a:endParaRPr sz="1700"/>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5"/>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386" name="Google Shape;386;p55"/>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Created using AI generated text that answers the teachers question</a:t>
            </a:r>
            <a:endParaRPr sz="2300"/>
          </a:p>
          <a:p>
            <a:pPr indent="-374650" lvl="0" marL="457200" rtl="0" algn="l">
              <a:spcBef>
                <a:spcPts val="0"/>
              </a:spcBef>
              <a:spcAft>
                <a:spcPts val="0"/>
              </a:spcAft>
              <a:buSzPts val="2300"/>
              <a:buChar char="●"/>
            </a:pPr>
            <a:r>
              <a:rPr lang="en" sz="2300"/>
              <a:t>The text is generated using Chat GPT 4o mini’s API</a:t>
            </a:r>
            <a:endParaRPr sz="2300"/>
          </a:p>
          <a:p>
            <a:pPr indent="-374650" lvl="0" marL="457200" rtl="0" algn="l">
              <a:spcBef>
                <a:spcPts val="0"/>
              </a:spcBef>
              <a:spcAft>
                <a:spcPts val="0"/>
              </a:spcAft>
              <a:buSzPts val="2300"/>
              <a:buChar char="●"/>
            </a:pPr>
            <a:r>
              <a:rPr lang="en" sz="2300"/>
              <a:t>T</a:t>
            </a:r>
            <a:r>
              <a:rPr lang="en" sz="2300"/>
              <a:t>hat text is then encoded with Doc2Vec </a:t>
            </a:r>
            <a:endParaRPr sz="2300"/>
          </a:p>
          <a:p>
            <a:pPr indent="-374650" lvl="0" marL="457200" rtl="0" algn="l">
              <a:spcBef>
                <a:spcPts val="0"/>
              </a:spcBef>
              <a:spcAft>
                <a:spcPts val="0"/>
              </a:spcAft>
              <a:buSzPts val="2300"/>
              <a:buChar char="●"/>
            </a:pPr>
            <a:r>
              <a:rPr lang="en" sz="2300"/>
              <a:t>Then that vector is stored in the database</a:t>
            </a:r>
            <a:endParaRPr sz="2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6"/>
          <p:cNvSpPr txBox="1"/>
          <p:nvPr>
            <p:ph type="title"/>
          </p:nvPr>
        </p:nvSpPr>
        <p:spPr>
          <a:xfrm>
            <a:off x="439750" y="2655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Cosine Similarity</a:t>
            </a:r>
            <a:endParaRPr/>
          </a:p>
        </p:txBody>
      </p:sp>
      <p:sp>
        <p:nvSpPr>
          <p:cNvPr id="392" name="Google Shape;392;p56"/>
          <p:cNvSpPr txBox="1"/>
          <p:nvPr>
            <p:ph idx="1" type="body"/>
          </p:nvPr>
        </p:nvSpPr>
        <p:spPr>
          <a:xfrm>
            <a:off x="0" y="1093025"/>
            <a:ext cx="74853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Used to compare how similar two Doc2Vec encoded vectors are (comparing students input vector to the closest database vector)</a:t>
            </a:r>
            <a:endParaRPr sz="1700"/>
          </a:p>
          <a:p>
            <a:pPr indent="-336550" lvl="0" marL="457200" rtl="0" algn="l">
              <a:spcBef>
                <a:spcPts val="0"/>
              </a:spcBef>
              <a:spcAft>
                <a:spcPts val="0"/>
              </a:spcAft>
              <a:buSzPts val="1700"/>
              <a:buChar char="●"/>
            </a:pPr>
            <a:r>
              <a:rPr lang="en" sz="1700"/>
              <a:t>Gives a value in the range 0 to 1</a:t>
            </a:r>
            <a:endParaRPr sz="1700"/>
          </a:p>
          <a:p>
            <a:pPr indent="-336550" lvl="0" marL="457200" rtl="0" algn="l">
              <a:spcBef>
                <a:spcPts val="0"/>
              </a:spcBef>
              <a:spcAft>
                <a:spcPts val="0"/>
              </a:spcAft>
              <a:buSzPts val="1700"/>
              <a:buChar char="●"/>
            </a:pPr>
            <a:r>
              <a:rPr lang="en" sz="1700"/>
              <a:t>Close to 1 means the generations are similar</a:t>
            </a:r>
            <a:endParaRPr sz="1700"/>
          </a:p>
          <a:p>
            <a:pPr indent="-336550" lvl="0" marL="457200" rtl="0" algn="l">
              <a:spcBef>
                <a:spcPts val="0"/>
              </a:spcBef>
              <a:spcAft>
                <a:spcPts val="0"/>
              </a:spcAft>
              <a:buSzPts val="1700"/>
              <a:buChar char="●"/>
            </a:pPr>
            <a:r>
              <a:rPr lang="en" sz="1700"/>
              <a:t>Close to 0 means the generations are not similar</a:t>
            </a:r>
            <a:endParaRPr sz="1700"/>
          </a:p>
          <a:p>
            <a:pPr indent="-336550" lvl="0" marL="457200" rtl="0" algn="l">
              <a:spcBef>
                <a:spcPts val="0"/>
              </a:spcBef>
              <a:spcAft>
                <a:spcPts val="0"/>
              </a:spcAft>
              <a:buSzPts val="1700"/>
              <a:buChar char="●"/>
            </a:pPr>
            <a:r>
              <a:rPr lang="en" sz="1700"/>
              <a:t>Example:</a:t>
            </a:r>
            <a:endParaRPr sz="1700"/>
          </a:p>
          <a:p>
            <a:pPr indent="0" lvl="0" marL="457200" rtl="0" algn="l">
              <a:spcBef>
                <a:spcPts val="1600"/>
              </a:spcBef>
              <a:spcAft>
                <a:spcPts val="0"/>
              </a:spcAft>
              <a:buNone/>
            </a:pPr>
            <a:r>
              <a:rPr lang="en" sz="1700"/>
              <a:t>Document 1: [1, 1, 1, 1, 1, 0] </a:t>
            </a:r>
            <a:endParaRPr sz="1700"/>
          </a:p>
          <a:p>
            <a:pPr indent="0" lvl="0" marL="457200" rtl="0" algn="l">
              <a:spcBef>
                <a:spcPts val="0"/>
              </a:spcBef>
              <a:spcAft>
                <a:spcPts val="0"/>
              </a:spcAft>
              <a:buNone/>
            </a:pPr>
            <a:r>
              <a:rPr lang="en" sz="1700"/>
              <a:t>Let’s refer to this as A</a:t>
            </a:r>
            <a:endParaRPr sz="1700"/>
          </a:p>
          <a:p>
            <a:pPr indent="0" lvl="0" marL="457200" rtl="0" algn="l">
              <a:spcBef>
                <a:spcPts val="0"/>
              </a:spcBef>
              <a:spcAft>
                <a:spcPts val="0"/>
              </a:spcAft>
              <a:buNone/>
            </a:pPr>
            <a:r>
              <a:t/>
            </a:r>
            <a:endParaRPr sz="1700"/>
          </a:p>
          <a:p>
            <a:pPr indent="0" lvl="0" marL="457200" rtl="0" algn="l">
              <a:spcBef>
                <a:spcPts val="0"/>
              </a:spcBef>
              <a:spcAft>
                <a:spcPts val="0"/>
              </a:spcAft>
              <a:buNone/>
            </a:pPr>
            <a:r>
              <a:rPr lang="en" sz="1700"/>
              <a:t>Document 2: [1, 1, 1, 1, 0, 1] </a:t>
            </a:r>
            <a:endParaRPr sz="1700"/>
          </a:p>
          <a:p>
            <a:pPr indent="0" lvl="0" marL="457200" rtl="0" algn="l">
              <a:spcBef>
                <a:spcPts val="0"/>
              </a:spcBef>
              <a:spcAft>
                <a:spcPts val="0"/>
              </a:spcAft>
              <a:buNone/>
            </a:pPr>
            <a:r>
              <a:rPr lang="en" sz="1700"/>
              <a:t>Let’s refer to this as B</a:t>
            </a:r>
            <a:endParaRPr sz="1700"/>
          </a:p>
          <a:p>
            <a:pPr indent="0" lvl="0" marL="457200" rtl="0" algn="l">
              <a:spcBef>
                <a:spcPts val="0"/>
              </a:spcBef>
              <a:spcAft>
                <a:spcPts val="0"/>
              </a:spcAft>
              <a:buNone/>
            </a:pPr>
            <a:r>
              <a:t/>
            </a:r>
            <a:endParaRPr sz="300"/>
          </a:p>
          <a:p>
            <a:pPr indent="0" lvl="0" marL="457200" rtl="0" algn="l">
              <a:spcBef>
                <a:spcPts val="1600"/>
              </a:spcBef>
              <a:spcAft>
                <a:spcPts val="1600"/>
              </a:spcAft>
              <a:buNone/>
            </a:pPr>
            <a:r>
              <a:rPr lang="en" sz="1700"/>
              <a:t>Cosine Similarity (A, B) = (4) / (2.2360679775*2.2360679775) = 0.80 (80 percent similarity between the two documents)</a:t>
            </a:r>
            <a:endParaRPr sz="1700"/>
          </a:p>
        </p:txBody>
      </p:sp>
      <p:pic>
        <p:nvPicPr>
          <p:cNvPr id="393" name="Google Shape;393;p56"/>
          <p:cNvPicPr preferRelativeResize="0"/>
          <p:nvPr/>
        </p:nvPicPr>
        <p:blipFill>
          <a:blip r:embed="rId3">
            <a:alphaModFix/>
          </a:blip>
          <a:stretch>
            <a:fillRect/>
          </a:stretch>
        </p:blipFill>
        <p:spPr>
          <a:xfrm>
            <a:off x="5822325" y="2049875"/>
            <a:ext cx="3036450" cy="1869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7"/>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399" name="Google Shape;399;p57"/>
          <p:cNvPicPr preferRelativeResize="0"/>
          <p:nvPr/>
        </p:nvPicPr>
        <p:blipFill>
          <a:blip r:embed="rId3">
            <a:alphaModFix/>
          </a:blip>
          <a:stretch>
            <a:fillRect/>
          </a:stretch>
        </p:blipFill>
        <p:spPr>
          <a:xfrm>
            <a:off x="1342525" y="1093025"/>
            <a:ext cx="5913150" cy="4050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8"/>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Continued</a:t>
            </a:r>
            <a:endParaRPr/>
          </a:p>
        </p:txBody>
      </p:sp>
      <p:sp>
        <p:nvSpPr>
          <p:cNvPr id="405" name="Google Shape;405;p58"/>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6" name="Google Shape;406;p58"/>
          <p:cNvPicPr preferRelativeResize="0"/>
          <p:nvPr/>
        </p:nvPicPr>
        <p:blipFill>
          <a:blip r:embed="rId3">
            <a:alphaModFix/>
          </a:blip>
          <a:stretch>
            <a:fillRect/>
          </a:stretch>
        </p:blipFill>
        <p:spPr>
          <a:xfrm>
            <a:off x="720000" y="1355284"/>
            <a:ext cx="8099851" cy="31373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241" name="Google Shape;241;p32"/>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469900" lvl="0" marL="457200" rtl="0" algn="l">
              <a:lnSpc>
                <a:spcPct val="100000"/>
              </a:lnSpc>
              <a:spcBef>
                <a:spcPts val="0"/>
              </a:spcBef>
              <a:spcAft>
                <a:spcPts val="0"/>
              </a:spcAft>
              <a:buSzPts val="3800"/>
              <a:buChar char="●"/>
            </a:pPr>
            <a:r>
              <a:rPr lang="en" sz="3800"/>
              <a:t>Many AI detectors out there</a:t>
            </a:r>
            <a:endParaRPr sz="3800"/>
          </a:p>
          <a:p>
            <a:pPr indent="-469900" lvl="0" marL="457200" rtl="0" algn="l">
              <a:lnSpc>
                <a:spcPct val="100000"/>
              </a:lnSpc>
              <a:spcBef>
                <a:spcPts val="0"/>
              </a:spcBef>
              <a:spcAft>
                <a:spcPts val="0"/>
              </a:spcAft>
              <a:buSzPts val="3800"/>
              <a:buChar char="●"/>
            </a:pPr>
            <a:r>
              <a:rPr lang="en" sz="3800"/>
              <a:t>Accuracy varies significantly</a:t>
            </a:r>
            <a:endParaRPr sz="3800"/>
          </a:p>
          <a:p>
            <a:pPr indent="-469900" lvl="0" marL="457200" rtl="0" algn="l">
              <a:lnSpc>
                <a:spcPct val="100000"/>
              </a:lnSpc>
              <a:spcBef>
                <a:spcPts val="0"/>
              </a:spcBef>
              <a:spcAft>
                <a:spcPts val="0"/>
              </a:spcAft>
              <a:buSzPts val="3800"/>
              <a:buChar char="●"/>
            </a:pPr>
            <a:r>
              <a:rPr lang="en" sz="3800"/>
              <a:t>Unreliable for teacher use</a:t>
            </a:r>
            <a:endParaRPr sz="3800"/>
          </a:p>
          <a:p>
            <a:pPr indent="-469900" lvl="0" marL="457200" rtl="0" algn="l">
              <a:lnSpc>
                <a:spcPct val="100000"/>
              </a:lnSpc>
              <a:spcBef>
                <a:spcPts val="0"/>
              </a:spcBef>
              <a:spcAft>
                <a:spcPts val="0"/>
              </a:spcAft>
              <a:buSzPts val="3800"/>
              <a:buChar char="●"/>
            </a:pPr>
            <a:r>
              <a:rPr lang="en" sz="3800"/>
              <a:t>Possibility</a:t>
            </a:r>
            <a:r>
              <a:rPr lang="en" sz="3800"/>
              <a:t> of false positives</a:t>
            </a:r>
            <a:endParaRPr sz="3800"/>
          </a:p>
          <a:p>
            <a:pPr indent="-469900" lvl="0" marL="457200" rtl="0" algn="l">
              <a:lnSpc>
                <a:spcPct val="100000"/>
              </a:lnSpc>
              <a:spcBef>
                <a:spcPts val="0"/>
              </a:spcBef>
              <a:spcAft>
                <a:spcPts val="0"/>
              </a:spcAft>
              <a:buSzPts val="3800"/>
              <a:buChar char="●"/>
            </a:pPr>
            <a:r>
              <a:rPr lang="en" sz="3800"/>
              <a:t>Not close to 100% accuracy</a:t>
            </a:r>
            <a:endParaRPr sz="3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9"/>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Continued</a:t>
            </a:r>
            <a:endParaRPr/>
          </a:p>
        </p:txBody>
      </p:sp>
      <p:sp>
        <p:nvSpPr>
          <p:cNvPr id="412" name="Google Shape;412;p59"/>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13" name="Google Shape;413;p59"/>
          <p:cNvPicPr preferRelativeResize="0"/>
          <p:nvPr/>
        </p:nvPicPr>
        <p:blipFill>
          <a:blip r:embed="rId3">
            <a:alphaModFix/>
          </a:blip>
          <a:stretch>
            <a:fillRect/>
          </a:stretch>
        </p:blipFill>
        <p:spPr>
          <a:xfrm>
            <a:off x="-111500" y="1093025"/>
            <a:ext cx="9366990" cy="4050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0"/>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419" name="Google Shape;419;p60"/>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91.9% </a:t>
            </a:r>
            <a:r>
              <a:rPr lang="en" sz="2000"/>
              <a:t>accuracy</a:t>
            </a:r>
            <a:r>
              <a:rPr lang="en" sz="2000"/>
              <a:t> on </a:t>
            </a:r>
            <a:r>
              <a:rPr lang="en" sz="2000"/>
              <a:t>detecting</a:t>
            </a:r>
            <a:r>
              <a:rPr lang="en" sz="2000"/>
              <a:t> text generated by AI</a:t>
            </a:r>
            <a:endParaRPr sz="2000"/>
          </a:p>
          <a:p>
            <a:pPr indent="-355600" lvl="0" marL="457200" rtl="0" algn="l">
              <a:spcBef>
                <a:spcPts val="0"/>
              </a:spcBef>
              <a:spcAft>
                <a:spcPts val="0"/>
              </a:spcAft>
              <a:buSzPts val="2000"/>
              <a:buChar char="●"/>
            </a:pPr>
            <a:r>
              <a:rPr lang="en" sz="2000"/>
              <a:t>TextVerify </a:t>
            </a:r>
            <a:r>
              <a:rPr lang="en" sz="2000"/>
              <a:t>takes input text</a:t>
            </a:r>
            <a:endParaRPr sz="2000"/>
          </a:p>
          <a:p>
            <a:pPr indent="-355600" lvl="1" marL="914400" rtl="0" algn="l">
              <a:spcBef>
                <a:spcPts val="0"/>
              </a:spcBef>
              <a:spcAft>
                <a:spcPts val="0"/>
              </a:spcAft>
              <a:buSzPts val="2000"/>
              <a:buChar char="○"/>
            </a:pPr>
            <a:r>
              <a:rPr lang="en" sz="2000"/>
              <a:t>Could be paraphrased </a:t>
            </a:r>
            <a:endParaRPr sz="2000"/>
          </a:p>
          <a:p>
            <a:pPr indent="-355600" lvl="1" marL="914400" rtl="0" algn="l">
              <a:spcBef>
                <a:spcPts val="0"/>
              </a:spcBef>
              <a:spcAft>
                <a:spcPts val="0"/>
              </a:spcAft>
              <a:buSzPts val="2000"/>
              <a:buChar char="○"/>
            </a:pPr>
            <a:r>
              <a:rPr lang="en" sz="2000"/>
              <a:t>Could be from any AI</a:t>
            </a:r>
            <a:endParaRPr sz="2000"/>
          </a:p>
          <a:p>
            <a:pPr indent="-355600" lvl="1" marL="914400" rtl="0" algn="l">
              <a:spcBef>
                <a:spcPts val="0"/>
              </a:spcBef>
              <a:spcAft>
                <a:spcPts val="0"/>
              </a:spcAft>
              <a:buSzPts val="2000"/>
              <a:buChar char="○"/>
            </a:pPr>
            <a:r>
              <a:rPr lang="en" sz="2000"/>
              <a:t>Tells whether it was AI generated or not</a:t>
            </a:r>
            <a:endParaRPr sz="2000"/>
          </a:p>
          <a:p>
            <a:pPr indent="-355600" lvl="0" marL="457200" rtl="0" algn="l">
              <a:spcBef>
                <a:spcPts val="0"/>
              </a:spcBef>
              <a:spcAft>
                <a:spcPts val="0"/>
              </a:spcAft>
              <a:buSzPts val="2000"/>
              <a:buChar char="●"/>
            </a:pPr>
            <a:r>
              <a:rPr lang="en" sz="2000"/>
              <a:t>Got better performance than current AI detectors</a:t>
            </a:r>
            <a:endParaRPr sz="2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a:p>
        </p:txBody>
      </p:sp>
      <p:pic>
        <p:nvPicPr>
          <p:cNvPr id="420" name="Google Shape;420;p60"/>
          <p:cNvPicPr preferRelativeResize="0"/>
          <p:nvPr/>
        </p:nvPicPr>
        <p:blipFill>
          <a:blip r:embed="rId3">
            <a:alphaModFix/>
          </a:blip>
          <a:stretch>
            <a:fillRect/>
          </a:stretch>
        </p:blipFill>
        <p:spPr>
          <a:xfrm>
            <a:off x="2415175" y="3352900"/>
            <a:ext cx="3643850" cy="1682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1"/>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426" name="Google Shape;426;p61"/>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Text not generated by students</a:t>
            </a:r>
            <a:endParaRPr sz="2500"/>
          </a:p>
          <a:p>
            <a:pPr indent="-387350" lvl="0" marL="457200" rtl="0" algn="l">
              <a:spcBef>
                <a:spcPts val="0"/>
              </a:spcBef>
              <a:spcAft>
                <a:spcPts val="0"/>
              </a:spcAft>
              <a:buSzPts val="2500"/>
              <a:buChar char="●"/>
            </a:pPr>
            <a:r>
              <a:rPr lang="en" sz="2500"/>
              <a:t>Text with shorter number of words</a:t>
            </a:r>
            <a:endParaRPr sz="2500"/>
          </a:p>
          <a:p>
            <a:pPr indent="-387350" lvl="0" marL="457200" rtl="0" algn="l">
              <a:spcBef>
                <a:spcPts val="0"/>
              </a:spcBef>
              <a:spcAft>
                <a:spcPts val="0"/>
              </a:spcAft>
              <a:buSzPts val="2500"/>
              <a:buChar char="●"/>
            </a:pPr>
            <a:r>
              <a:rPr lang="en" sz="2500"/>
              <a:t>Not using watermarking and statistical outlier methods</a:t>
            </a:r>
            <a:endParaRPr sz="2500"/>
          </a:p>
          <a:p>
            <a:pPr indent="-387350" lvl="0" marL="457200" rtl="0" algn="l">
              <a:spcBef>
                <a:spcPts val="0"/>
              </a:spcBef>
              <a:spcAft>
                <a:spcPts val="0"/>
              </a:spcAft>
              <a:buSzPts val="2500"/>
              <a:buChar char="●"/>
            </a:pPr>
            <a:r>
              <a:rPr lang="en" sz="2500"/>
              <a:t>Text written in other </a:t>
            </a:r>
            <a:r>
              <a:rPr lang="en" sz="2500"/>
              <a:t>languages</a:t>
            </a:r>
            <a:endParaRPr sz="2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2"/>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432" name="Google Shape;432;p62"/>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Improvements in text generated for other things besides school</a:t>
            </a:r>
            <a:endParaRPr sz="2300"/>
          </a:p>
          <a:p>
            <a:pPr indent="-374650" lvl="0" marL="457200" rtl="0" algn="l">
              <a:spcBef>
                <a:spcPts val="0"/>
              </a:spcBef>
              <a:spcAft>
                <a:spcPts val="0"/>
              </a:spcAft>
              <a:buSzPts val="2300"/>
              <a:buChar char="●"/>
            </a:pPr>
            <a:r>
              <a:rPr lang="en" sz="2300"/>
              <a:t>Using </a:t>
            </a:r>
            <a:r>
              <a:rPr lang="en" sz="2300"/>
              <a:t>retrieval</a:t>
            </a:r>
            <a:r>
              <a:rPr lang="en" sz="2300"/>
              <a:t> </a:t>
            </a:r>
            <a:r>
              <a:rPr lang="en" sz="2300"/>
              <a:t>methods along with other methods (watermarking, statistical outlier) to improve shorter text classification</a:t>
            </a:r>
            <a:endParaRPr sz="2300"/>
          </a:p>
          <a:p>
            <a:pPr indent="-374650" lvl="0" marL="457200" rtl="0" algn="l">
              <a:spcBef>
                <a:spcPts val="0"/>
              </a:spcBef>
              <a:spcAft>
                <a:spcPts val="0"/>
              </a:spcAft>
              <a:buSzPts val="2300"/>
              <a:buChar char="●"/>
            </a:pPr>
            <a:r>
              <a:rPr lang="en" sz="2300"/>
              <a:t>Using retrieval methods with AI generations in other languages</a:t>
            </a:r>
            <a:endParaRPr sz="23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3"/>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38" name="Google Shape;438;p63"/>
          <p:cNvSpPr txBox="1"/>
          <p:nvPr>
            <p:ph idx="1" type="body"/>
          </p:nvPr>
        </p:nvSpPr>
        <p:spPr>
          <a:xfrm>
            <a:off x="720000" y="1230777"/>
            <a:ext cx="77040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I solved the </a:t>
            </a:r>
            <a:r>
              <a:rPr lang="en" sz="2500"/>
              <a:t>problem</a:t>
            </a:r>
            <a:r>
              <a:rPr lang="en" sz="2500"/>
              <a:t> of AI Detection using Retrieval Methods</a:t>
            </a:r>
            <a:endParaRPr sz="25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4"/>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444" name="Google Shape;444;p64"/>
          <p:cNvSpPr txBox="1"/>
          <p:nvPr>
            <p:ph idx="1" type="body"/>
          </p:nvPr>
        </p:nvSpPr>
        <p:spPr>
          <a:xfrm>
            <a:off x="460950" y="1216650"/>
            <a:ext cx="8924400" cy="271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800">
                <a:solidFill>
                  <a:srgbClr val="000000"/>
                </a:solidFill>
                <a:latin typeface="Times New Roman"/>
                <a:ea typeface="Times New Roman"/>
                <a:cs typeface="Times New Roman"/>
                <a:sym typeface="Times New Roman"/>
              </a:rPr>
              <a:t>[1]A. M. Elkhatat, K. Elsaid, and S. Al-Meer, “Evaluating the efficacy of AI content detection tools in differentiating between human and AI-generated text,” International journal for educational integrity, vol. 19, no. 1, Sep. 2023, doi: https://doi.org/10.1007/s40979-023-00140-5</a:t>
            </a:r>
            <a:endParaRPr sz="8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800">
                <a:solidFill>
                  <a:srgbClr val="000000"/>
                </a:solidFill>
                <a:latin typeface="Times New Roman"/>
                <a:ea typeface="Times New Roman"/>
                <a:cs typeface="Times New Roman"/>
                <a:sym typeface="Times New Roman"/>
              </a:rPr>
              <a:t>[2]A. Singh, “A Comparison Study on AI Language Detector,” IEEE Xplore, Mar. 2023, doi: https://doi.org/10.1109/ccwc57344.2023.10099219</a:t>
            </a:r>
            <a:endParaRPr sz="8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800">
                <a:solidFill>
                  <a:srgbClr val="000000"/>
                </a:solidFill>
                <a:latin typeface="Times New Roman"/>
                <a:ea typeface="Times New Roman"/>
                <a:cs typeface="Times New Roman"/>
                <a:sym typeface="Times New Roman"/>
              </a:rPr>
              <a:t>[3]M. Perkins et al., “Simple techniques to bypass GenAI text detectors: implications for inclusive education,” International Journal of Educational Technology in Higher Education, vol. 21, no. 1, Sep. 2024, doi: https://doi.org/10.1186/s41239-024-00487-w</a:t>
            </a:r>
            <a:endParaRPr sz="8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800">
                <a:solidFill>
                  <a:srgbClr val="000000"/>
                </a:solidFill>
                <a:latin typeface="Times New Roman"/>
                <a:ea typeface="Times New Roman"/>
                <a:cs typeface="Times New Roman"/>
                <a:sym typeface="Times New Roman"/>
              </a:rPr>
              <a:t>[4]K. Krishna, Y. Song, M. Karpinska, J. Wieting, and M. Iyyer, “Paraphrasing evades detectors of AI-generated text, but retrieval is an effective defense Mohit Iyyer,” Oct. 2023, doi: https://doi.org/10.48550/arXiv.2303.13408</a:t>
            </a:r>
            <a:endParaRPr sz="8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800">
                <a:solidFill>
                  <a:srgbClr val="000000"/>
                </a:solidFill>
                <a:latin typeface="Times New Roman"/>
                <a:ea typeface="Times New Roman"/>
                <a:cs typeface="Times New Roman"/>
                <a:sym typeface="Times New Roman"/>
              </a:rPr>
              <a:t>[5]D. Dukić, D. Keča, and D. Stipić, “Are You Human? Detecting Bots on Twitter Using BERT,” IEEE Xplore, Oct. 01, 2020. doi: https://doi.org/10.1109/DSAA49011.2020.00089. Available: https://ieeexplore.ieee.org/document/9260074</a:t>
            </a:r>
            <a:endParaRPr sz="8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800">
                <a:solidFill>
                  <a:srgbClr val="000000"/>
                </a:solidFill>
                <a:latin typeface="Times New Roman"/>
                <a:ea typeface="Times New Roman"/>
                <a:cs typeface="Times New Roman"/>
                <a:sym typeface="Times New Roman"/>
              </a:rPr>
              <a:t>[6]G. Shperber, “A gentle introduction to Doc2Vec,” Medium, Nov. 05, 2019. Available: https://medium.com/wisio/a-gentle-introduction-to-doc2vec-db3e8c0cce5e</a:t>
            </a:r>
            <a:endParaRPr sz="8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800">
                <a:solidFill>
                  <a:srgbClr val="000000"/>
                </a:solidFill>
                <a:latin typeface="Times New Roman"/>
                <a:ea typeface="Times New Roman"/>
                <a:cs typeface="Times New Roman"/>
                <a:sym typeface="Times New Roman"/>
              </a:rPr>
              <a:t>[7]A. Prakash, “Understanding Cosine Similarity: A key concept in data science,” Medium, Sep. 21, 2023. Available: https://medium.com/@arjunprakash027/understanding-cosine-similarity-a-key-concept-in-data-science-72a0fcc57599</a:t>
            </a:r>
            <a:endParaRPr sz="8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800">
                <a:solidFill>
                  <a:srgbClr val="000000"/>
                </a:solidFill>
                <a:latin typeface="Times New Roman"/>
                <a:ea typeface="Times New Roman"/>
                <a:cs typeface="Times New Roman"/>
                <a:sym typeface="Times New Roman"/>
              </a:rPr>
              <a:t>[8]“OpenAI Platform,” Openai.com, 2025. Available: https://platform.openai.com/docs/quickstart?api-mode=chat</a:t>
            </a:r>
            <a:endParaRPr sz="8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800">
                <a:solidFill>
                  <a:srgbClr val="000000"/>
                </a:solidFill>
                <a:latin typeface="Times New Roman"/>
                <a:ea typeface="Times New Roman"/>
                <a:cs typeface="Times New Roman"/>
                <a:sym typeface="Times New Roman"/>
              </a:rPr>
              <a:t>[9]E. Tian, “GPTZero,” gptzero.me, 2022. Available: https://gptzero.me/</a:t>
            </a:r>
            <a:endParaRPr sz="8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800">
                <a:solidFill>
                  <a:srgbClr val="000000"/>
                </a:solidFill>
                <a:latin typeface="Times New Roman"/>
                <a:ea typeface="Times New Roman"/>
                <a:cs typeface="Times New Roman"/>
                <a:sym typeface="Times New Roman"/>
              </a:rPr>
              <a:t>[10]“Copyleaks: AI &amp; Machine Learning Powered Plagiarism Checker,” copyleaks.com. Available: https://copyleaks.com/</a:t>
            </a:r>
            <a:endParaRPr sz="8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800">
                <a:solidFill>
                  <a:srgbClr val="000000"/>
                </a:solidFill>
                <a:latin typeface="Times New Roman"/>
                <a:ea typeface="Times New Roman"/>
                <a:cs typeface="Times New Roman"/>
                <a:sym typeface="Times New Roman"/>
              </a:rPr>
              <a:t>[11]“Crossplag,” app.crossplag.com. Available: https://app.crossplag.com/individual/detector</a:t>
            </a:r>
            <a:endParaRPr sz="8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800">
                <a:solidFill>
                  <a:srgbClr val="000000"/>
                </a:solidFill>
                <a:latin typeface="Times New Roman"/>
                <a:ea typeface="Times New Roman"/>
                <a:cs typeface="Times New Roman"/>
                <a:sym typeface="Times New Roman"/>
              </a:rPr>
              <a:t>[12]V. Chen, “How Do AI Detectors Work? | GPTZero,” AI Detection Resources | GPTZero, Oct. 14, 2024. Available: https://gptzero.me/news/how-ai-detectors-work/</a:t>
            </a:r>
            <a:endParaRPr sz="8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800">
                <a:solidFill>
                  <a:srgbClr val="000000"/>
                </a:solidFill>
                <a:latin typeface="Times New Roman"/>
                <a:ea typeface="Times New Roman"/>
                <a:cs typeface="Times New Roman"/>
                <a:sym typeface="Times New Roman"/>
              </a:rPr>
              <a:t>[13]“AI Content Detector FAQs How It Works Understanding the Results Detection Capabilities &amp; Limitations.” Available: https://copyleaks.com/wp-content/uploads/2023/05/ai-content-detector-faqs.pdf</a:t>
            </a:r>
            <a:endParaRPr sz="8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800">
                <a:solidFill>
                  <a:srgbClr val="000000"/>
                </a:solidFill>
                <a:latin typeface="Times New Roman"/>
                <a:ea typeface="Times New Roman"/>
                <a:cs typeface="Times New Roman"/>
                <a:sym typeface="Times New Roman"/>
              </a:rPr>
              <a:t>[14]Agnesa Nuha, “Detecting if a text is AI generated - Crossplag,” Crossplag, Dec. 19, 2022. Available: https://crossplag.com/detecting-if-a-text-is-ai-generated/. [Accessed: Apr. 24, 2025]</a:t>
            </a:r>
            <a:endParaRPr sz="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800">
              <a:solidFill>
                <a:srgbClr val="212529"/>
              </a:solidFill>
              <a:latin typeface="Arial"/>
              <a:ea typeface="Arial"/>
              <a:cs typeface="Arial"/>
              <a:sym typeface="Arial"/>
            </a:endParaRPr>
          </a:p>
          <a:p>
            <a:pPr indent="0" lvl="0" marL="0" rtl="0" algn="l">
              <a:spcBef>
                <a:spcPts val="0"/>
              </a:spcBef>
              <a:spcAft>
                <a:spcPts val="0"/>
              </a:spcAft>
              <a:buNone/>
            </a:pPr>
            <a:r>
              <a:t/>
            </a:r>
            <a:endParaRPr sz="900">
              <a:solidFill>
                <a:srgbClr val="000000"/>
              </a:solidFill>
              <a:latin typeface="Arial"/>
              <a:ea typeface="Arial"/>
              <a:cs typeface="Arial"/>
              <a:sym typeface="Arial"/>
            </a:endParaRPr>
          </a:p>
          <a:p>
            <a:pPr indent="0" lvl="0" marL="0" rtl="0" algn="l">
              <a:spcBef>
                <a:spcPts val="0"/>
              </a:spcBef>
              <a:spcAft>
                <a:spcPts val="0"/>
              </a:spcAft>
              <a:buNone/>
            </a:pPr>
            <a:r>
              <a:t/>
            </a:r>
            <a:endParaRPr sz="800">
              <a:solidFill>
                <a:srgbClr val="212529"/>
              </a:solidFill>
              <a:latin typeface="Arial"/>
              <a:ea typeface="Arial"/>
              <a:cs typeface="Arial"/>
              <a:sym typeface="Arial"/>
            </a:endParaRPr>
          </a:p>
          <a:p>
            <a:pPr indent="0" lvl="0" marL="0" rtl="0" algn="l">
              <a:spcBef>
                <a:spcPts val="1600"/>
              </a:spcBef>
              <a:spcAft>
                <a:spcPts val="1600"/>
              </a:spcAft>
              <a:buNone/>
            </a:pPr>
            <a:r>
              <a:t/>
            </a:r>
            <a:endParaRPr sz="800">
              <a:solidFill>
                <a:srgbClr val="212529"/>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5"/>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Q&amp;A</a:t>
            </a:r>
            <a:endParaRPr/>
          </a:p>
        </p:txBody>
      </p:sp>
      <p:sp>
        <p:nvSpPr>
          <p:cNvPr id="450" name="Google Shape;450;p65"/>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6"/>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4200">
              <a:solidFill>
                <a:schemeClr val="accent1"/>
              </a:solidFill>
              <a:latin typeface="Amatic SC"/>
              <a:ea typeface="Amatic SC"/>
              <a:cs typeface="Amatic SC"/>
              <a:sym typeface="Amatic SC"/>
            </a:endParaRPr>
          </a:p>
          <a:p>
            <a:pPr indent="0" lvl="0" marL="0" rtl="0" algn="l">
              <a:lnSpc>
                <a:spcPct val="100000"/>
              </a:lnSpc>
              <a:spcBef>
                <a:spcPts val="0"/>
              </a:spcBef>
              <a:spcAft>
                <a:spcPts val="0"/>
              </a:spcAft>
              <a:buNone/>
            </a:pPr>
            <a:r>
              <a:rPr b="1" lang="en" sz="4200">
                <a:solidFill>
                  <a:schemeClr val="accent1"/>
                </a:solidFill>
                <a:latin typeface="Amatic SC"/>
                <a:ea typeface="Amatic SC"/>
                <a:cs typeface="Amatic SC"/>
                <a:sym typeface="Amatic SC"/>
              </a:rPr>
              <a:t>                                    </a:t>
            </a:r>
            <a:r>
              <a:rPr b="1" lang="en" sz="4200">
                <a:solidFill>
                  <a:schemeClr val="accent1"/>
                </a:solidFill>
                <a:latin typeface="Amatic SC"/>
                <a:ea typeface="Amatic SC"/>
                <a:cs typeface="Amatic SC"/>
                <a:sym typeface="Amatic SC"/>
              </a:rPr>
              <a:t>THANKS!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Other Solutions</a:t>
            </a:r>
            <a:endParaRPr/>
          </a:p>
        </p:txBody>
      </p:sp>
      <p:sp>
        <p:nvSpPr>
          <p:cNvPr id="247" name="Google Shape;247;p33"/>
          <p:cNvSpPr txBox="1"/>
          <p:nvPr>
            <p:ph idx="1" type="body"/>
          </p:nvPr>
        </p:nvSpPr>
        <p:spPr>
          <a:xfrm>
            <a:off x="0" y="1212200"/>
            <a:ext cx="3963600" cy="32244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Char char="●"/>
            </a:pPr>
            <a:r>
              <a:rPr lang="en" sz="1900"/>
              <a:t>Most prominent AI detectors:</a:t>
            </a:r>
            <a:endParaRPr sz="1900"/>
          </a:p>
          <a:p>
            <a:pPr indent="-349250" lvl="1" marL="914400" rtl="0" algn="l">
              <a:lnSpc>
                <a:spcPct val="100000"/>
              </a:lnSpc>
              <a:spcBef>
                <a:spcPts val="1600"/>
              </a:spcBef>
              <a:spcAft>
                <a:spcPts val="0"/>
              </a:spcAft>
              <a:buSzPts val="1900"/>
              <a:buChar char="○"/>
            </a:pPr>
            <a:r>
              <a:rPr lang="en" sz="2100"/>
              <a:t>GPTZero [6]</a:t>
            </a:r>
            <a:endParaRPr sz="2100"/>
          </a:p>
          <a:p>
            <a:pPr indent="-349250" lvl="1" marL="914400" rtl="0" algn="l">
              <a:lnSpc>
                <a:spcPct val="100000"/>
              </a:lnSpc>
              <a:spcBef>
                <a:spcPts val="1600"/>
              </a:spcBef>
              <a:spcAft>
                <a:spcPts val="0"/>
              </a:spcAft>
              <a:buSzPts val="1900"/>
              <a:buChar char="○"/>
            </a:pPr>
            <a:r>
              <a:rPr lang="en" sz="2100"/>
              <a:t>Copyleaks [7]</a:t>
            </a:r>
            <a:endParaRPr sz="2100"/>
          </a:p>
          <a:p>
            <a:pPr indent="-349250" lvl="1" marL="914400" rtl="0" algn="l">
              <a:lnSpc>
                <a:spcPct val="100000"/>
              </a:lnSpc>
              <a:spcBef>
                <a:spcPts val="1600"/>
              </a:spcBef>
              <a:spcAft>
                <a:spcPts val="0"/>
              </a:spcAft>
              <a:buSzPts val="1900"/>
              <a:buChar char="○"/>
            </a:pPr>
            <a:r>
              <a:rPr lang="en" sz="2100"/>
              <a:t>CrossPlag</a:t>
            </a:r>
            <a:r>
              <a:rPr lang="en" sz="2100"/>
              <a:t> [8]</a:t>
            </a:r>
            <a:endParaRPr sz="2100"/>
          </a:p>
          <a:p>
            <a:pPr indent="-349250" lvl="0" marL="457200" rtl="0" algn="l">
              <a:lnSpc>
                <a:spcPct val="100000"/>
              </a:lnSpc>
              <a:spcBef>
                <a:spcPts val="1600"/>
              </a:spcBef>
              <a:spcAft>
                <a:spcPts val="0"/>
              </a:spcAft>
              <a:buSzPts val="1900"/>
              <a:buChar char="●"/>
            </a:pPr>
            <a:r>
              <a:rPr lang="en" sz="1900"/>
              <a:t>Detectors do not perform well against GPT 4 and other AIs</a:t>
            </a:r>
            <a:endParaRPr sz="1900"/>
          </a:p>
          <a:p>
            <a:pPr indent="-349250" lvl="0" marL="457200" rtl="0" algn="l">
              <a:lnSpc>
                <a:spcPct val="100000"/>
              </a:lnSpc>
              <a:spcBef>
                <a:spcPts val="1600"/>
              </a:spcBef>
              <a:spcAft>
                <a:spcPts val="0"/>
              </a:spcAft>
              <a:buSzPts val="1900"/>
              <a:buChar char="●"/>
            </a:pPr>
            <a:r>
              <a:rPr lang="en" sz="1900"/>
              <a:t>Many false negatives</a:t>
            </a:r>
            <a:endParaRPr sz="1400"/>
          </a:p>
          <a:p>
            <a:pPr indent="0" lvl="0" marL="0" rtl="0" algn="l">
              <a:lnSpc>
                <a:spcPct val="100000"/>
              </a:lnSpc>
              <a:spcBef>
                <a:spcPts val="1600"/>
              </a:spcBef>
              <a:spcAft>
                <a:spcPts val="1600"/>
              </a:spcAft>
              <a:buNone/>
            </a:pPr>
            <a:r>
              <a:t/>
            </a:r>
            <a:endParaRPr sz="1400"/>
          </a:p>
        </p:txBody>
      </p:sp>
      <p:pic>
        <p:nvPicPr>
          <p:cNvPr id="248" name="Google Shape;248;p33"/>
          <p:cNvPicPr preferRelativeResize="0"/>
          <p:nvPr/>
        </p:nvPicPr>
        <p:blipFill>
          <a:blip r:embed="rId3">
            <a:alphaModFix/>
          </a:blip>
          <a:stretch>
            <a:fillRect/>
          </a:stretch>
        </p:blipFill>
        <p:spPr>
          <a:xfrm>
            <a:off x="3963599" y="1432775"/>
            <a:ext cx="5061300" cy="3224401"/>
          </a:xfrm>
          <a:prstGeom prst="rect">
            <a:avLst/>
          </a:prstGeom>
          <a:noFill/>
          <a:ln>
            <a:noFill/>
          </a:ln>
        </p:spPr>
      </p:pic>
      <p:sp>
        <p:nvSpPr>
          <p:cNvPr id="249" name="Google Shape;249;p33"/>
          <p:cNvSpPr/>
          <p:nvPr/>
        </p:nvSpPr>
        <p:spPr>
          <a:xfrm>
            <a:off x="4237150" y="2362900"/>
            <a:ext cx="519900" cy="208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0" name="Google Shape;250;p33"/>
          <p:cNvSpPr/>
          <p:nvPr/>
        </p:nvSpPr>
        <p:spPr>
          <a:xfrm>
            <a:off x="4190350" y="1929550"/>
            <a:ext cx="5754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4"/>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Other Solutions Continued</a:t>
            </a:r>
            <a:endParaRPr/>
          </a:p>
        </p:txBody>
      </p:sp>
      <p:sp>
        <p:nvSpPr>
          <p:cNvPr id="256" name="Google Shape;256;p3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How these AI detectors work</a:t>
            </a:r>
            <a:endParaRPr sz="1500"/>
          </a:p>
          <a:p>
            <a:pPr indent="-323850" lvl="1" marL="914400" rtl="0" algn="l">
              <a:spcBef>
                <a:spcPts val="0"/>
              </a:spcBef>
              <a:spcAft>
                <a:spcPts val="0"/>
              </a:spcAft>
              <a:buSzPts val="1500"/>
              <a:buChar char="○"/>
            </a:pPr>
            <a:r>
              <a:rPr lang="en" sz="1500"/>
              <a:t>GPTZero: </a:t>
            </a:r>
            <a:endParaRPr sz="1500"/>
          </a:p>
          <a:p>
            <a:pPr indent="-323850" lvl="2" marL="1371600" rtl="0" algn="l">
              <a:spcBef>
                <a:spcPts val="0"/>
              </a:spcBef>
              <a:spcAft>
                <a:spcPts val="0"/>
              </a:spcAft>
              <a:buSzPts val="1500"/>
              <a:buChar char="■"/>
            </a:pPr>
            <a:r>
              <a:rPr lang="en" sz="1500"/>
              <a:t>Amount of predictability in the text</a:t>
            </a:r>
            <a:endParaRPr sz="1500"/>
          </a:p>
          <a:p>
            <a:pPr indent="-323850" lvl="2" marL="1371600" rtl="0" algn="l">
              <a:spcBef>
                <a:spcPts val="0"/>
              </a:spcBef>
              <a:spcAft>
                <a:spcPts val="0"/>
              </a:spcAft>
              <a:buSzPts val="1500"/>
              <a:buChar char="■"/>
            </a:pPr>
            <a:r>
              <a:rPr lang="en" sz="1500"/>
              <a:t>Looks at the variance in the sentences, AI generated text typically has less variety and is more predictable.</a:t>
            </a:r>
            <a:endParaRPr sz="1500"/>
          </a:p>
          <a:p>
            <a:pPr indent="-323850" lvl="1" marL="914400" rtl="0" algn="l">
              <a:spcBef>
                <a:spcPts val="0"/>
              </a:spcBef>
              <a:spcAft>
                <a:spcPts val="0"/>
              </a:spcAft>
              <a:buSzPts val="1500"/>
              <a:buChar char="○"/>
            </a:pPr>
            <a:r>
              <a:rPr lang="en" sz="1500"/>
              <a:t>Copyleaks</a:t>
            </a:r>
            <a:endParaRPr sz="1500"/>
          </a:p>
          <a:p>
            <a:pPr indent="-323850" lvl="2" marL="1371600" rtl="0" algn="l">
              <a:spcBef>
                <a:spcPts val="0"/>
              </a:spcBef>
              <a:spcAft>
                <a:spcPts val="0"/>
              </a:spcAft>
              <a:buSzPts val="1500"/>
              <a:buChar char="■"/>
            </a:pPr>
            <a:r>
              <a:rPr lang="en" sz="1500"/>
              <a:t>Scans the document against different sources</a:t>
            </a:r>
            <a:endParaRPr sz="1500"/>
          </a:p>
          <a:p>
            <a:pPr indent="-323850" lvl="2" marL="1371600" rtl="0" algn="l">
              <a:spcBef>
                <a:spcPts val="0"/>
              </a:spcBef>
              <a:spcAft>
                <a:spcPts val="0"/>
              </a:spcAft>
              <a:buSzPts val="1500"/>
              <a:buChar char="■"/>
            </a:pPr>
            <a:r>
              <a:rPr lang="en" sz="1500"/>
              <a:t>Sentence by sentence detection using writing patterns</a:t>
            </a:r>
            <a:endParaRPr sz="1500"/>
          </a:p>
          <a:p>
            <a:pPr indent="-323850" lvl="1" marL="914400" rtl="0" algn="l">
              <a:spcBef>
                <a:spcPts val="0"/>
              </a:spcBef>
              <a:spcAft>
                <a:spcPts val="0"/>
              </a:spcAft>
              <a:buSzPts val="1500"/>
              <a:buChar char="○"/>
            </a:pPr>
            <a:r>
              <a:rPr lang="en" sz="1500"/>
              <a:t>CrossPlag</a:t>
            </a:r>
            <a:endParaRPr sz="1500"/>
          </a:p>
          <a:p>
            <a:pPr indent="-323850" lvl="2" marL="1371600" rtl="0" algn="l">
              <a:spcBef>
                <a:spcPts val="0"/>
              </a:spcBef>
              <a:spcAft>
                <a:spcPts val="0"/>
              </a:spcAft>
              <a:buSzPts val="1500"/>
              <a:buChar char="■"/>
            </a:pPr>
            <a:r>
              <a:rPr lang="en" sz="1500"/>
              <a:t>Text analysis using Natural Language Processing</a:t>
            </a:r>
            <a:endParaRPr sz="1500"/>
          </a:p>
          <a:p>
            <a:pPr indent="-323850" lvl="2" marL="1371600" rtl="0" algn="l">
              <a:spcBef>
                <a:spcPts val="0"/>
              </a:spcBef>
              <a:spcAft>
                <a:spcPts val="0"/>
              </a:spcAft>
              <a:buSzPts val="1500"/>
              <a:buChar char="■"/>
            </a:pPr>
            <a:r>
              <a:rPr lang="en" sz="1500"/>
              <a:t>Compares to a dataset created by human and AI content</a:t>
            </a:r>
            <a:endParaRPr sz="1500"/>
          </a:p>
          <a:p>
            <a:pPr indent="-323850" lvl="0" marL="457200" rtl="0" algn="l">
              <a:spcBef>
                <a:spcPts val="0"/>
              </a:spcBef>
              <a:spcAft>
                <a:spcPts val="0"/>
              </a:spcAft>
              <a:buSzPts val="1500"/>
              <a:buChar char="●"/>
            </a:pPr>
            <a:r>
              <a:rPr lang="en" sz="1500"/>
              <a:t>Pros: Detect well on older GPT generations</a:t>
            </a:r>
            <a:endParaRPr sz="1500"/>
          </a:p>
          <a:p>
            <a:pPr indent="-323850" lvl="0" marL="457200" rtl="0" algn="l">
              <a:spcBef>
                <a:spcPts val="0"/>
              </a:spcBef>
              <a:spcAft>
                <a:spcPts val="0"/>
              </a:spcAft>
              <a:buSzPts val="1500"/>
              <a:buChar char="●"/>
            </a:pPr>
            <a:r>
              <a:rPr lang="en" sz="1500"/>
              <a:t>Cons: Fail on GPT 4 and paraphrased AI generations, inconsistencies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of Current Solutions</a:t>
            </a:r>
            <a:endParaRPr/>
          </a:p>
        </p:txBody>
      </p:sp>
      <p:sp>
        <p:nvSpPr>
          <p:cNvPr id="262" name="Google Shape;262;p35"/>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39725" lvl="0" marL="457200" rtl="0" algn="l">
              <a:spcBef>
                <a:spcPts val="0"/>
              </a:spcBef>
              <a:spcAft>
                <a:spcPts val="0"/>
              </a:spcAft>
              <a:buSzPts val="1750"/>
              <a:buChar char="●"/>
            </a:pPr>
            <a:r>
              <a:rPr lang="en" sz="1750" u="sng">
                <a:solidFill>
                  <a:schemeClr val="hlink"/>
                </a:solidFill>
                <a:hlinkClick r:id="rId3"/>
              </a:rPr>
              <a:t>GPTZero: </a:t>
            </a:r>
            <a:endParaRPr sz="1750"/>
          </a:p>
          <a:p>
            <a:pPr indent="-339725" lvl="0" marL="457200" rtl="0" algn="l">
              <a:spcBef>
                <a:spcPts val="0"/>
              </a:spcBef>
              <a:spcAft>
                <a:spcPts val="0"/>
              </a:spcAft>
              <a:buSzPts val="1750"/>
              <a:buChar char="●"/>
            </a:pPr>
            <a:r>
              <a:rPr lang="en" sz="1750" u="sng">
                <a:solidFill>
                  <a:schemeClr val="hlink"/>
                </a:solidFill>
                <a:hlinkClick r:id="rId4"/>
              </a:rPr>
              <a:t>CopyLeaks:</a:t>
            </a:r>
            <a:r>
              <a:rPr lang="en" sz="1750"/>
              <a:t> (</a:t>
            </a:r>
            <a:r>
              <a:rPr lang="en" sz="1750"/>
              <a:t>doesn't</a:t>
            </a:r>
            <a:r>
              <a:rPr lang="en" sz="1750"/>
              <a:t> seem to work without subscription)</a:t>
            </a:r>
            <a:endParaRPr sz="1750"/>
          </a:p>
          <a:p>
            <a:pPr indent="-339725" lvl="0" marL="457200" rtl="0" algn="l">
              <a:spcBef>
                <a:spcPts val="0"/>
              </a:spcBef>
              <a:spcAft>
                <a:spcPts val="0"/>
              </a:spcAft>
              <a:buSzPts val="1750"/>
              <a:buChar char="●"/>
            </a:pPr>
            <a:r>
              <a:rPr lang="en" sz="1750" u="sng">
                <a:solidFill>
                  <a:schemeClr val="hlink"/>
                </a:solidFill>
                <a:hlinkClick r:id="rId5"/>
              </a:rPr>
              <a:t>CrossPlag: </a:t>
            </a:r>
            <a:endParaRPr sz="1750"/>
          </a:p>
          <a:p>
            <a:pPr indent="-339725" lvl="0" marL="457200" rtl="0" algn="l">
              <a:spcBef>
                <a:spcPts val="0"/>
              </a:spcBef>
              <a:spcAft>
                <a:spcPts val="0"/>
              </a:spcAft>
              <a:buSzPts val="1750"/>
              <a:buChar char="●"/>
            </a:pPr>
            <a:r>
              <a:rPr lang="en" sz="1750"/>
              <a:t>Sample AI generated text: “Playing basketball is always exciting. The moment I step onto the court, I feel the energy rise. The sound of the ball bouncing and sneakers squeaking on the floor makes me focus on the game. I enjoy dribbling the ball, passing to my teammates, and shooting for the basket. Each time the ball goes in, it’s a rush of excitement. Working with the team, moving fast, and thinking on my feet keeps me engaged. Basketball is not just a sport to me, it’s a fun way to stay active and connect with others.”</a:t>
            </a:r>
            <a:endParaRPr sz="175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148600" y="521225"/>
            <a:ext cx="89955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AI Detectors with Paraphrasing continued</a:t>
            </a:r>
            <a:endParaRPr/>
          </a:p>
        </p:txBody>
      </p:sp>
      <p:pic>
        <p:nvPicPr>
          <p:cNvPr id="268" name="Google Shape;268;p36"/>
          <p:cNvPicPr preferRelativeResize="0"/>
          <p:nvPr/>
        </p:nvPicPr>
        <p:blipFill rotWithShape="1">
          <a:blip r:embed="rId3">
            <a:alphaModFix/>
          </a:blip>
          <a:srcRect b="0" l="3660" r="0" t="0"/>
          <a:stretch/>
        </p:blipFill>
        <p:spPr>
          <a:xfrm>
            <a:off x="0" y="3195101"/>
            <a:ext cx="9144000" cy="1858325"/>
          </a:xfrm>
          <a:prstGeom prst="rect">
            <a:avLst/>
          </a:prstGeom>
          <a:noFill/>
          <a:ln>
            <a:noFill/>
          </a:ln>
        </p:spPr>
      </p:pic>
      <p:pic>
        <p:nvPicPr>
          <p:cNvPr id="269" name="Google Shape;269;p36"/>
          <p:cNvPicPr preferRelativeResize="0"/>
          <p:nvPr/>
        </p:nvPicPr>
        <p:blipFill>
          <a:blip r:embed="rId4">
            <a:alphaModFix/>
          </a:blip>
          <a:stretch>
            <a:fillRect/>
          </a:stretch>
        </p:blipFill>
        <p:spPr>
          <a:xfrm>
            <a:off x="0" y="1276288"/>
            <a:ext cx="9144001" cy="1676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Is Mine Better?</a:t>
            </a:r>
            <a:endParaRPr/>
          </a:p>
        </p:txBody>
      </p:sp>
      <p:sp>
        <p:nvSpPr>
          <p:cNvPr id="275" name="Google Shape;275;p37"/>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TextVerify </a:t>
            </a:r>
            <a:r>
              <a:rPr lang="en" sz="2200"/>
              <a:t>is more accurate on GPT 4</a:t>
            </a:r>
            <a:endParaRPr sz="2200"/>
          </a:p>
          <a:p>
            <a:pPr indent="-368300" lvl="1" marL="914400" rtl="0" algn="l">
              <a:spcBef>
                <a:spcPts val="0"/>
              </a:spcBef>
              <a:spcAft>
                <a:spcPts val="0"/>
              </a:spcAft>
              <a:buSzPts val="2200"/>
              <a:buChar char="○"/>
            </a:pPr>
            <a:r>
              <a:rPr lang="en" sz="2400"/>
              <a:t>Current detectors struggle on this</a:t>
            </a:r>
            <a:endParaRPr sz="2400"/>
          </a:p>
          <a:p>
            <a:pPr indent="-368300" lvl="0" marL="457200" rtl="0" algn="l">
              <a:spcBef>
                <a:spcPts val="0"/>
              </a:spcBef>
              <a:spcAft>
                <a:spcPts val="0"/>
              </a:spcAft>
              <a:buSzPts val="2200"/>
              <a:buChar char="●"/>
            </a:pPr>
            <a:r>
              <a:rPr lang="en" sz="2200"/>
              <a:t>TextVerify</a:t>
            </a:r>
            <a:r>
              <a:rPr lang="en" sz="2200"/>
              <a:t> is better with paraphrased</a:t>
            </a:r>
            <a:r>
              <a:rPr lang="en" sz="2200"/>
              <a:t> GPT 4</a:t>
            </a:r>
            <a:endParaRPr sz="2200"/>
          </a:p>
          <a:p>
            <a:pPr indent="-368300" lvl="1" marL="914400" rtl="0" algn="l">
              <a:spcBef>
                <a:spcPts val="0"/>
              </a:spcBef>
              <a:spcAft>
                <a:spcPts val="0"/>
              </a:spcAft>
              <a:buSzPts val="2200"/>
              <a:buChar char="○"/>
            </a:pPr>
            <a:r>
              <a:rPr lang="en" sz="2400"/>
              <a:t>GPT 4 content that </a:t>
            </a:r>
            <a:r>
              <a:rPr lang="en" sz="2400"/>
              <a:t>people</a:t>
            </a:r>
            <a:r>
              <a:rPr lang="en" sz="2400"/>
              <a:t> paraphrase but the meaning is the same</a:t>
            </a:r>
            <a:endParaRPr sz="2400"/>
          </a:p>
          <a:p>
            <a:pPr indent="-368300" lvl="0" marL="457200" rtl="0" algn="l">
              <a:spcBef>
                <a:spcPts val="0"/>
              </a:spcBef>
              <a:spcAft>
                <a:spcPts val="0"/>
              </a:spcAft>
              <a:buSzPts val="2200"/>
              <a:buChar char="●"/>
            </a:pPr>
            <a:r>
              <a:rPr lang="en" sz="2200"/>
              <a:t>TextVerify works</a:t>
            </a:r>
            <a:r>
              <a:rPr lang="en" sz="2200"/>
              <a:t> better with DeepSeek, Copilot, Grok content</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Novelty</a:t>
            </a:r>
            <a:endParaRPr/>
          </a:p>
        </p:txBody>
      </p:sp>
      <p:sp>
        <p:nvSpPr>
          <p:cNvPr id="281" name="Google Shape;281;p38"/>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Using </a:t>
            </a:r>
            <a:r>
              <a:rPr lang="en" sz="2100"/>
              <a:t>retrieval</a:t>
            </a:r>
            <a:r>
              <a:rPr lang="en" sz="2100"/>
              <a:t> methods (not used on common AI detectors) </a:t>
            </a:r>
            <a:r>
              <a:rPr lang="en" sz="2100"/>
              <a:t> </a:t>
            </a:r>
            <a:endParaRPr sz="2100"/>
          </a:p>
          <a:p>
            <a:pPr indent="-361950" lvl="1" marL="914400" rtl="0" algn="l">
              <a:spcBef>
                <a:spcPts val="0"/>
              </a:spcBef>
              <a:spcAft>
                <a:spcPts val="0"/>
              </a:spcAft>
              <a:buSzPts val="2100"/>
              <a:buChar char="○"/>
            </a:pPr>
            <a:r>
              <a:rPr lang="en" sz="2100"/>
              <a:t>Using a database of AI generations to tell whether text is AI generated </a:t>
            </a:r>
            <a:endParaRPr sz="2100"/>
          </a:p>
          <a:p>
            <a:pPr indent="-361950" lvl="2" marL="1371600" rtl="0" algn="l">
              <a:spcBef>
                <a:spcPts val="0"/>
              </a:spcBef>
              <a:spcAft>
                <a:spcPts val="0"/>
              </a:spcAft>
              <a:buSzPts val="2100"/>
              <a:buChar char="■"/>
            </a:pPr>
            <a:r>
              <a:rPr lang="en" sz="2100"/>
              <a:t>Use </a:t>
            </a:r>
            <a:r>
              <a:rPr lang="en" sz="2100"/>
              <a:t>cosine similarity scores </a:t>
            </a:r>
            <a:endParaRPr sz="2100"/>
          </a:p>
          <a:p>
            <a:pPr indent="-361950" lvl="2" marL="1371600" rtl="0" algn="l">
              <a:spcBef>
                <a:spcPts val="0"/>
              </a:spcBef>
              <a:spcAft>
                <a:spcPts val="0"/>
              </a:spcAft>
              <a:buSzPts val="2100"/>
              <a:buChar char="■"/>
            </a:pPr>
            <a:r>
              <a:rPr lang="en" sz="2100"/>
              <a:t>Find any matches to AI generations in the database</a:t>
            </a:r>
            <a:endParaRPr sz="2100"/>
          </a:p>
          <a:p>
            <a:pPr indent="-361950" lvl="0" marL="457200" rtl="0" algn="l">
              <a:spcBef>
                <a:spcPts val="0"/>
              </a:spcBef>
              <a:spcAft>
                <a:spcPts val="0"/>
              </a:spcAft>
              <a:buSzPts val="2100"/>
              <a:buChar char="●"/>
            </a:pPr>
            <a:r>
              <a:rPr lang="en" sz="2100"/>
              <a:t>Higher accuracy than current AI detecting algorithms have</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Elegant Lines Pitch Deck by Slidesgo">
  <a:themeElements>
    <a:clrScheme name="Simple Light">
      <a:dk1>
        <a:srgbClr val="302926"/>
      </a:dk1>
      <a:lt1>
        <a:srgbClr val="E7E7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029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