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26" autoAdjust="0"/>
    <p:restoredTop sz="94660"/>
  </p:normalViewPr>
  <p:slideViewPr>
    <p:cSldViewPr snapToGrid="0">
      <p:cViewPr varScale="1">
        <p:scale>
          <a:sx n="69" d="100"/>
          <a:sy n="69" d="100"/>
        </p:scale>
        <p:origin x="70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186D9-B70E-477B-B072-1A5D2BFA32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784DF3-5203-4ED5-8553-7C585B4C6B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7E3DB-6557-47A7-89A0-4AEE820AF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1B442-B789-4D09-9438-5498084C43B5}" type="datetimeFigureOut">
              <a:rPr lang="en-AU" smtClean="0"/>
              <a:t>2019/04/10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2BBC9-0F33-4BAA-A438-43904F5B7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2196A-2193-4433-9E96-82151C306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525B-37D5-451C-8608-9A7272E181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5401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31345-F488-4351-ABFF-C85DCA9E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87E377-63C2-4803-B49E-0EF539310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6BAC3-240A-414F-B465-0198256E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1B442-B789-4D09-9438-5498084C43B5}" type="datetimeFigureOut">
              <a:rPr lang="en-AU" smtClean="0"/>
              <a:t>2019/04/10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102C9-8520-4A91-9FA4-997E55A97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B5B08-06E6-4E8F-8F53-351BFD639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525B-37D5-451C-8608-9A7272E181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3878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73EDC1-3D28-418A-A177-662C107540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CC9E11-BEBF-406A-8E40-833462BFE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0899C-A934-4345-B85B-FEFFC5EEF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1B442-B789-4D09-9438-5498084C43B5}" type="datetimeFigureOut">
              <a:rPr lang="en-AU" smtClean="0"/>
              <a:t>2019/04/10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40D1E-044F-48EA-A452-5B3087198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5FDCC-0192-4C00-ABC6-D90850A5E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525B-37D5-451C-8608-9A7272E181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249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DBDC3-C5C5-42E1-86DB-0D68BB87E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D8E76-5E38-4FC9-BC36-509560D11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3F1D5-B1AA-4E63-B355-789764F1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1B442-B789-4D09-9438-5498084C43B5}" type="datetimeFigureOut">
              <a:rPr lang="en-AU" smtClean="0"/>
              <a:t>2019/04/10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3F4E7-C3EE-4AEE-AF23-FCCDC9002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E37D1-5468-4E06-9898-DD8F4B6DB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525B-37D5-451C-8608-9A7272E181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1539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6D4E0-7CB4-4FB0-8F5E-9120FA084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BBE2F-7ED1-434E-842A-30C50CF3F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5A849-26FF-40FC-866B-656E833C1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1B442-B789-4D09-9438-5498084C43B5}" type="datetimeFigureOut">
              <a:rPr lang="en-AU" smtClean="0"/>
              <a:t>2019/04/10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AE89B-0DF9-4D3F-B683-605922A05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427AF-6879-4C83-B12F-B10BF7DB9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525B-37D5-451C-8608-9A7272E181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9254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0DDBA-1629-4B29-8E20-5B06B00FB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A06B7-1A87-412C-9D23-54EFCA55A0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4F8E8-564B-4FBF-AECD-940F78921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C47967-E6DE-4E73-B9AC-C805F5E46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1B442-B789-4D09-9438-5498084C43B5}" type="datetimeFigureOut">
              <a:rPr lang="en-AU" smtClean="0"/>
              <a:t>2019/04/10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ED6EC9-C4C5-43FD-A732-5C2201976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9AC0A-EA54-4CA1-893B-A95CBBC2E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525B-37D5-451C-8608-9A7272E181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2532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E0D69-A982-4FB0-9871-C387EDA14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C7511-DA30-4D9D-B536-D72BC4E3A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DD427-AF2A-484B-B478-B7F6D18C0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F9047F-25A2-49A3-99CD-65722A0365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8AA333-72B2-4000-BC9D-E661FD7112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668383-1BC7-4CF3-83A4-FD39CF53A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1B442-B789-4D09-9438-5498084C43B5}" type="datetimeFigureOut">
              <a:rPr lang="en-AU" smtClean="0"/>
              <a:t>2019/04/10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EE202C-96F3-4FBA-A2CC-B69CE9267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C2E2AB-6F50-4AF0-8F53-502BB500E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525B-37D5-451C-8608-9A7272E181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0310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7B5B6-E9D7-41F2-ACEF-772DA6282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0DF04D-6AB2-48D9-8E09-1F444EAD7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1B442-B789-4D09-9438-5498084C43B5}" type="datetimeFigureOut">
              <a:rPr lang="en-AU" smtClean="0"/>
              <a:t>2019/04/10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BE37B4-1DA6-4353-A500-E57D41326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441DF7-EF6C-47ED-89A2-A488C777F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525B-37D5-451C-8608-9A7272E181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5481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246130-56FB-4CA0-B692-A0CA56F65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1B442-B789-4D09-9438-5498084C43B5}" type="datetimeFigureOut">
              <a:rPr lang="en-AU" smtClean="0"/>
              <a:t>2019/04/10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FAFBEB-B961-4054-905B-BF7ECCFCF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DACAB4-3A34-4D09-86AB-DF95B60CB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525B-37D5-451C-8608-9A7272E181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9200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7C31B-4885-4F85-8371-5505BFC1D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F5313-F509-45DD-B79D-BBA6AB5F5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F51E0-0637-460B-A915-3D046CD2B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A6EAC4-118F-4A39-8FBF-AFA3D4C81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1B442-B789-4D09-9438-5498084C43B5}" type="datetimeFigureOut">
              <a:rPr lang="en-AU" smtClean="0"/>
              <a:t>2019/04/10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C17F38-F14D-4FA4-AA1B-BB12EFFAF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F847D-75CD-4A8C-9700-EB847459A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525B-37D5-451C-8608-9A7272E181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6042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BFCB0-144B-464F-A76A-FC9041722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3BAABE-2E48-434A-A40C-D8E6CF0035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DE77A-7EFD-41AA-9337-7C11A874F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E3BB18-F29C-496E-BA22-6525F5C0C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1B442-B789-4D09-9438-5498084C43B5}" type="datetimeFigureOut">
              <a:rPr lang="en-AU" smtClean="0"/>
              <a:t>2019/04/10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28E46D-088A-4FDB-BCA7-EC46CC1B6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EA61A-D55D-4EC1-86C7-CB2663099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525B-37D5-451C-8608-9A7272E181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2547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B698E9-5EEB-4BF7-9E02-031326EF9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7F30E-0F19-4EEC-AF11-399D81401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CCFDD-D240-4E76-99AD-82E7D3AB2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1B442-B789-4D09-9438-5498084C43B5}" type="datetimeFigureOut">
              <a:rPr lang="en-AU" smtClean="0"/>
              <a:t>2019/04/10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DE131-104A-4116-AB3D-1FF95835F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70DA1-DD78-4929-8DAD-E1A8C6C52A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2525B-37D5-451C-8608-9A7272E181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131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D552EC6-70C0-4E7E-8EEF-285BEF85D2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68" t="18773" r="33068" b="8464"/>
          <a:stretch/>
        </p:blipFill>
        <p:spPr>
          <a:xfrm>
            <a:off x="0" y="27713"/>
            <a:ext cx="7176655" cy="4987636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ED98D75-A508-4A79-92F5-1F2B30AE5F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368996"/>
              </p:ext>
            </p:extLst>
          </p:nvPr>
        </p:nvGraphicFramePr>
        <p:xfrm>
          <a:off x="3858978" y="5044447"/>
          <a:ext cx="81280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0451289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2478725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2080183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98831057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n-AU" dirty="0"/>
                        <a:t>XXXX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XXXX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XXXX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577702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A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400" dirty="0"/>
                        <a:t>FK = XXXXX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081360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21313B7-9718-4B82-8469-2E12A7CACBFC}"/>
              </a:ext>
            </a:extLst>
          </p:cNvPr>
          <p:cNvSpPr txBox="1"/>
          <p:nvPr/>
        </p:nvSpPr>
        <p:spPr>
          <a:xfrm>
            <a:off x="1701516" y="5887603"/>
            <a:ext cx="1699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Nome da </a:t>
            </a:r>
            <a:r>
              <a:rPr lang="en-AU" dirty="0" err="1"/>
              <a:t>Tabela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4D6B4C-2DDD-4B57-86DF-FF9402EA6C78}"/>
              </a:ext>
            </a:extLst>
          </p:cNvPr>
          <p:cNvSpPr txBox="1"/>
          <p:nvPr/>
        </p:nvSpPr>
        <p:spPr>
          <a:xfrm>
            <a:off x="7122009" y="4220794"/>
            <a:ext cx="130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Primary Key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0F390B-5246-41E6-974D-407F2B5DFC91}"/>
              </a:ext>
            </a:extLst>
          </p:cNvPr>
          <p:cNvSpPr txBox="1"/>
          <p:nvPr/>
        </p:nvSpPr>
        <p:spPr>
          <a:xfrm>
            <a:off x="7017609" y="6164359"/>
            <a:ext cx="1272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Foreign Key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FA4B03-2617-40E8-AB9C-59541A698E8E}"/>
              </a:ext>
            </a:extLst>
          </p:cNvPr>
          <p:cNvSpPr txBox="1"/>
          <p:nvPr/>
        </p:nvSpPr>
        <p:spPr>
          <a:xfrm>
            <a:off x="8723949" y="6189795"/>
            <a:ext cx="2226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Tabela</a:t>
            </a:r>
            <a:r>
              <a:rPr lang="en-AU" dirty="0"/>
              <a:t> </a:t>
            </a:r>
            <a:r>
              <a:rPr lang="en-AU" dirty="0" err="1"/>
              <a:t>onde</a:t>
            </a:r>
            <a:r>
              <a:rPr lang="en-AU" dirty="0"/>
              <a:t> a FK é PK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06E1E627-8A98-4F88-8ED3-D5EB09A4CDDD}"/>
              </a:ext>
            </a:extLst>
          </p:cNvPr>
          <p:cNvCxnSpPr>
            <a:cxnSpLocks/>
            <a:stCxn id="3" idx="1"/>
            <a:endCxn id="4" idx="1"/>
          </p:cNvCxnSpPr>
          <p:nvPr/>
        </p:nvCxnSpPr>
        <p:spPr>
          <a:xfrm rot="10800000" flipV="1">
            <a:off x="1701516" y="5410207"/>
            <a:ext cx="2157462" cy="662062"/>
          </a:xfrm>
          <a:prstGeom prst="bentConnector3">
            <a:avLst>
              <a:gd name="adj1" fmla="val 1105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DEFC0E25-9C0A-4B2D-A647-1BB97DACE829}"/>
              </a:ext>
            </a:extLst>
          </p:cNvPr>
          <p:cNvCxnSpPr>
            <a:cxnSpLocks/>
            <a:endCxn id="5" idx="1"/>
          </p:cNvCxnSpPr>
          <p:nvPr/>
        </p:nvCxnSpPr>
        <p:spPr>
          <a:xfrm rot="5400000" flipH="1" flipV="1">
            <a:off x="6686458" y="4608896"/>
            <a:ext cx="638987" cy="2321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95D7047A-57F4-40D7-974A-428086211A3D}"/>
              </a:ext>
            </a:extLst>
          </p:cNvPr>
          <p:cNvCxnSpPr>
            <a:cxnSpLocks/>
            <a:stCxn id="12" idx="4"/>
            <a:endCxn id="6" idx="1"/>
          </p:cNvCxnSpPr>
          <p:nvPr/>
        </p:nvCxnSpPr>
        <p:spPr>
          <a:xfrm rot="5400000">
            <a:off x="7241391" y="5498368"/>
            <a:ext cx="626875" cy="1074438"/>
          </a:xfrm>
          <a:prstGeom prst="bentConnector4">
            <a:avLst>
              <a:gd name="adj1" fmla="val 35271"/>
              <a:gd name="adj2" fmla="val 1212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EE6020BC-5E83-4126-9637-FAE665BC756E}"/>
              </a:ext>
            </a:extLst>
          </p:cNvPr>
          <p:cNvCxnSpPr>
            <a:cxnSpLocks/>
            <a:stCxn id="13" idx="4"/>
            <a:endCxn id="7" idx="1"/>
          </p:cNvCxnSpPr>
          <p:nvPr/>
        </p:nvCxnSpPr>
        <p:spPr>
          <a:xfrm rot="16200000" flipH="1">
            <a:off x="8327883" y="5978395"/>
            <a:ext cx="660526" cy="1316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926D2B1A-887D-4D1C-86C1-658E1D978D6F}"/>
              </a:ext>
            </a:extLst>
          </p:cNvPr>
          <p:cNvSpPr/>
          <p:nvPr/>
        </p:nvSpPr>
        <p:spPr>
          <a:xfrm>
            <a:off x="7972984" y="5476881"/>
            <a:ext cx="238126" cy="24526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52D8CC0-51A7-40B1-95FF-6AA2889617EA}"/>
              </a:ext>
            </a:extLst>
          </p:cNvPr>
          <p:cNvSpPr/>
          <p:nvPr/>
        </p:nvSpPr>
        <p:spPr>
          <a:xfrm>
            <a:off x="8333022" y="5468666"/>
            <a:ext cx="518643" cy="24526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2247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FC2E49F-5C64-4354-B56E-84C2D01BC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652314"/>
              </p:ext>
            </p:extLst>
          </p:nvPr>
        </p:nvGraphicFramePr>
        <p:xfrm>
          <a:off x="0" y="528320"/>
          <a:ext cx="121920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0451289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2478725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2080183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9883105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267340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32602487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n-AU" dirty="0" err="1"/>
                        <a:t>Aluno</a:t>
                      </a:r>
                      <a:endParaRPr lang="en-AU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err="1"/>
                        <a:t>Idaluno</a:t>
                      </a:r>
                      <a:endParaRPr lang="en-AU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Nome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err="1"/>
                        <a:t>Endereco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err="1"/>
                        <a:t>Sexo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email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577702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081360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93128F1-01DE-4F59-B04F-51F52B9B15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878854"/>
              </p:ext>
            </p:extLst>
          </p:nvPr>
        </p:nvGraphicFramePr>
        <p:xfrm>
          <a:off x="0" y="1788160"/>
          <a:ext cx="812800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0451289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2478725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2080183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98831057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n-AU" dirty="0" err="1"/>
                        <a:t>Disciplina</a:t>
                      </a:r>
                      <a:endParaRPr lang="en-AU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err="1"/>
                        <a:t>Iddisciplina</a:t>
                      </a:r>
                      <a:endParaRPr lang="en-AU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err="1"/>
                        <a:t>Nomedisc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err="1"/>
                        <a:t>Creditos</a:t>
                      </a:r>
                      <a:endParaRPr lang="en-A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577702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400" dirty="0"/>
                        <a:t>FK = </a:t>
                      </a:r>
                      <a:r>
                        <a:rPr lang="en-AU" sz="1400" dirty="0" err="1"/>
                        <a:t>CursoDisciplina</a:t>
                      </a:r>
                      <a:endParaRPr lang="en-A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081360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A67F320-A44E-4488-80AB-803056C8B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246039"/>
              </p:ext>
            </p:extLst>
          </p:nvPr>
        </p:nvGraphicFramePr>
        <p:xfrm>
          <a:off x="0" y="5445760"/>
          <a:ext cx="12191998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250">
                  <a:extLst>
                    <a:ext uri="{9D8B030D-6E8A-4147-A177-3AD203B41FA5}">
                      <a16:colId xmlns:a16="http://schemas.microsoft.com/office/drawing/2014/main" val="1045128946"/>
                    </a:ext>
                  </a:extLst>
                </a:gridCol>
                <a:gridCol w="1483178">
                  <a:extLst>
                    <a:ext uri="{9D8B030D-6E8A-4147-A177-3AD203B41FA5}">
                      <a16:colId xmlns:a16="http://schemas.microsoft.com/office/drawing/2014/main" val="1724787258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62080183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79883105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026734066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93260248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946915572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n-AU" dirty="0"/>
                        <a:t>Matricula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err="1"/>
                        <a:t>Idmatricula</a:t>
                      </a:r>
                      <a:endParaRPr lang="en-AU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err="1"/>
                        <a:t>Idcurso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err="1"/>
                        <a:t>Iddisciplina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err="1"/>
                        <a:t>Idaluno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err="1"/>
                        <a:t>turno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err="1"/>
                        <a:t>dia</a:t>
                      </a:r>
                      <a:endParaRPr lang="en-A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577702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400" dirty="0"/>
                        <a:t>FK = </a:t>
                      </a:r>
                      <a:r>
                        <a:rPr lang="en-AU" sz="1400" dirty="0" err="1"/>
                        <a:t>Curso</a:t>
                      </a:r>
                      <a:endParaRPr lang="en-AU" sz="1400" dirty="0"/>
                    </a:p>
                    <a:p>
                      <a:pPr algn="l"/>
                      <a:r>
                        <a:rPr lang="en-AU" sz="1400" dirty="0"/>
                        <a:t>FK = </a:t>
                      </a:r>
                      <a:r>
                        <a:rPr lang="en-AU" sz="1400" dirty="0" err="1"/>
                        <a:t>CursoDisciplina</a:t>
                      </a:r>
                      <a:endParaRPr lang="en-A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400" dirty="0"/>
                        <a:t>FK = </a:t>
                      </a:r>
                      <a:r>
                        <a:rPr lang="en-AU" sz="1400" dirty="0" err="1"/>
                        <a:t>Disciplina</a:t>
                      </a:r>
                      <a:endParaRPr lang="en-AU" sz="1400" dirty="0"/>
                    </a:p>
                    <a:p>
                      <a:pPr algn="l"/>
                      <a:r>
                        <a:rPr lang="en-AU" sz="1400" dirty="0"/>
                        <a:t>FK = </a:t>
                      </a:r>
                      <a:r>
                        <a:rPr lang="en-AU" sz="1400" dirty="0" err="1"/>
                        <a:t>CursoDisciplina</a:t>
                      </a:r>
                      <a:endParaRPr lang="en-A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400" dirty="0"/>
                        <a:t>FK = </a:t>
                      </a:r>
                      <a:r>
                        <a:rPr lang="en-AU" sz="1400" dirty="0" err="1"/>
                        <a:t>Aluno</a:t>
                      </a:r>
                      <a:endParaRPr lang="en-A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0813601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2D2E71D-E554-4C71-99DC-453A7C7BC2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179184"/>
              </p:ext>
            </p:extLst>
          </p:nvPr>
        </p:nvGraphicFramePr>
        <p:xfrm>
          <a:off x="0" y="4185920"/>
          <a:ext cx="81280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0451289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2478725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2080183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98831057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n-AU" dirty="0" err="1"/>
                        <a:t>CursoDisciplina</a:t>
                      </a:r>
                      <a:endParaRPr lang="en-AU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err="1"/>
                        <a:t>Idcurso</a:t>
                      </a:r>
                      <a:endParaRPr lang="en-AU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err="1"/>
                        <a:t>Iddisciplina</a:t>
                      </a:r>
                      <a:endParaRPr lang="en-AU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err="1"/>
                        <a:t>tipo</a:t>
                      </a:r>
                      <a:endParaRPr lang="en-A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577702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400" dirty="0"/>
                        <a:t>FK = </a:t>
                      </a:r>
                      <a:r>
                        <a:rPr lang="en-AU" sz="1400" dirty="0" err="1"/>
                        <a:t>Curso</a:t>
                      </a:r>
                      <a:endParaRPr lang="en-A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400" dirty="0"/>
                        <a:t>FK = </a:t>
                      </a:r>
                      <a:r>
                        <a:rPr lang="en-AU" sz="1400" dirty="0" err="1"/>
                        <a:t>Disciplina</a:t>
                      </a:r>
                      <a:endParaRPr lang="en-A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0813601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1221B36-EB43-4405-B0DA-93A8C4C23F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124297"/>
              </p:ext>
            </p:extLst>
          </p:nvPr>
        </p:nvGraphicFramePr>
        <p:xfrm>
          <a:off x="0" y="2987040"/>
          <a:ext cx="6095997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1999">
                  <a:extLst>
                    <a:ext uri="{9D8B030D-6E8A-4147-A177-3AD203B41FA5}">
                      <a16:colId xmlns:a16="http://schemas.microsoft.com/office/drawing/2014/main" val="1045128946"/>
                    </a:ext>
                  </a:extLst>
                </a:gridCol>
                <a:gridCol w="2031999">
                  <a:extLst>
                    <a:ext uri="{9D8B030D-6E8A-4147-A177-3AD203B41FA5}">
                      <a16:colId xmlns:a16="http://schemas.microsoft.com/office/drawing/2014/main" val="1724787258"/>
                    </a:ext>
                  </a:extLst>
                </a:gridCol>
                <a:gridCol w="2031999">
                  <a:extLst>
                    <a:ext uri="{9D8B030D-6E8A-4147-A177-3AD203B41FA5}">
                      <a16:colId xmlns:a16="http://schemas.microsoft.com/office/drawing/2014/main" val="2620801837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n-AU" dirty="0" err="1"/>
                        <a:t>Curso</a:t>
                      </a:r>
                      <a:endParaRPr lang="en-AU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err="1"/>
                        <a:t>Idcurso</a:t>
                      </a:r>
                      <a:endParaRPr lang="en-AU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err="1"/>
                        <a:t>Nomecurso</a:t>
                      </a:r>
                      <a:endParaRPr lang="en-A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577702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400" dirty="0"/>
                        <a:t>FK = </a:t>
                      </a:r>
                      <a:r>
                        <a:rPr lang="en-AU" sz="1400" dirty="0" err="1"/>
                        <a:t>CursoDisciplina</a:t>
                      </a:r>
                      <a:endParaRPr lang="en-A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081360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5774BFE8-5E91-4C70-8D35-85D8CD501A50}"/>
              </a:ext>
            </a:extLst>
          </p:cNvPr>
          <p:cNvSpPr txBox="1"/>
          <p:nvPr/>
        </p:nvSpPr>
        <p:spPr>
          <a:xfrm>
            <a:off x="11698066" y="6329680"/>
            <a:ext cx="493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i="1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857509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FC2E49F-5C64-4354-B56E-84C2D01BC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465880"/>
              </p:ext>
            </p:extLst>
          </p:nvPr>
        </p:nvGraphicFramePr>
        <p:xfrm>
          <a:off x="0" y="83820"/>
          <a:ext cx="12192000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050">
                  <a:extLst>
                    <a:ext uri="{9D8B030D-6E8A-4147-A177-3AD203B41FA5}">
                      <a16:colId xmlns:a16="http://schemas.microsoft.com/office/drawing/2014/main" val="1045128946"/>
                    </a:ext>
                  </a:extLst>
                </a:gridCol>
                <a:gridCol w="2952750">
                  <a:extLst>
                    <a:ext uri="{9D8B030D-6E8A-4147-A177-3AD203B41FA5}">
                      <a16:colId xmlns:a16="http://schemas.microsoft.com/office/drawing/2014/main" val="1724787258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62080183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79883105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026734066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n-AU" dirty="0" err="1"/>
                        <a:t>Alunos</a:t>
                      </a:r>
                      <a:endParaRPr lang="en-AU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err="1"/>
                        <a:t>Codalun</a:t>
                      </a:r>
                      <a:endParaRPr lang="en-AU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err="1"/>
                        <a:t>Nomealu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err="1"/>
                        <a:t>Enderecoalu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err="1"/>
                        <a:t>Sexoalu</a:t>
                      </a:r>
                      <a:endParaRPr lang="en-A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577702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400" dirty="0"/>
                        <a:t>FK = Matricula</a:t>
                      </a:r>
                    </a:p>
                    <a:p>
                      <a:pPr algn="l"/>
                      <a:r>
                        <a:rPr lang="en-AU" sz="1400" dirty="0"/>
                        <a:t>FK = </a:t>
                      </a:r>
                      <a:r>
                        <a:rPr lang="en-AU" sz="1400" dirty="0" err="1"/>
                        <a:t>Matriculas_Notas</a:t>
                      </a:r>
                      <a:endParaRPr lang="en-A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A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A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A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081360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3650615-4999-4C7D-AB92-31855CC2FD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282828"/>
              </p:ext>
            </p:extLst>
          </p:nvPr>
        </p:nvGraphicFramePr>
        <p:xfrm>
          <a:off x="0" y="1051560"/>
          <a:ext cx="9525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1045128946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1724787258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620801837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1798831057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3026734066"/>
                    </a:ext>
                  </a:extLst>
                </a:gridCol>
              </a:tblGrid>
              <a:tr h="144780">
                <a:tc rowSpan="2">
                  <a:txBody>
                    <a:bodyPr/>
                    <a:lstStyle/>
                    <a:p>
                      <a:pPr algn="ctr"/>
                      <a:r>
                        <a:rPr lang="en-AU" dirty="0" err="1"/>
                        <a:t>Turmas</a:t>
                      </a:r>
                      <a:endParaRPr lang="en-AU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err="1"/>
                        <a:t>Codturma</a:t>
                      </a:r>
                      <a:endParaRPr lang="en-AU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err="1"/>
                        <a:t>Anosem</a:t>
                      </a:r>
                      <a:endParaRPr lang="en-AU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err="1"/>
                        <a:t>Coddisciplina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err="1"/>
                        <a:t>Horario</a:t>
                      </a:r>
                      <a:endParaRPr lang="en-A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577702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400" dirty="0"/>
                        <a:t>FK = Matricula</a:t>
                      </a:r>
                    </a:p>
                    <a:p>
                      <a:pPr algn="l"/>
                      <a:r>
                        <a:rPr lang="en-AU" sz="1400" dirty="0"/>
                        <a:t>FK = </a:t>
                      </a:r>
                      <a:r>
                        <a:rPr lang="en-AU" sz="1400" dirty="0" err="1"/>
                        <a:t>Matricula_Notas</a:t>
                      </a:r>
                      <a:endParaRPr lang="en-A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400" dirty="0"/>
                        <a:t>FK = Matricula</a:t>
                      </a:r>
                    </a:p>
                    <a:p>
                      <a:pPr algn="l"/>
                      <a:r>
                        <a:rPr lang="en-AU" sz="1400" dirty="0"/>
                        <a:t>FK = </a:t>
                      </a:r>
                      <a:r>
                        <a:rPr lang="en-AU" sz="1400" dirty="0" err="1"/>
                        <a:t>Matriculas_Notas</a:t>
                      </a:r>
                      <a:endParaRPr lang="en-AU" sz="1400" dirty="0"/>
                    </a:p>
                    <a:p>
                      <a:pPr algn="l"/>
                      <a:endParaRPr lang="en-A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400" dirty="0"/>
                        <a:t>FK = </a:t>
                      </a:r>
                      <a:r>
                        <a:rPr lang="en-AU" sz="1400" dirty="0" err="1"/>
                        <a:t>Disciplinas</a:t>
                      </a:r>
                      <a:endParaRPr lang="en-AU" sz="1400" dirty="0"/>
                    </a:p>
                    <a:p>
                      <a:pPr algn="l"/>
                      <a:r>
                        <a:rPr lang="en-AU" sz="1400" dirty="0"/>
                        <a:t>FK = </a:t>
                      </a:r>
                      <a:r>
                        <a:rPr lang="en-AU" sz="1400" dirty="0" err="1"/>
                        <a:t>Curso_disciplina</a:t>
                      </a:r>
                      <a:endParaRPr lang="en-A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A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081360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1B336A9-BF26-4904-870E-CA101C7F0B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419750"/>
              </p:ext>
            </p:extLst>
          </p:nvPr>
        </p:nvGraphicFramePr>
        <p:xfrm>
          <a:off x="0" y="2232660"/>
          <a:ext cx="7620000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1045128946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1724787258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620801837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1798831057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n-AU" dirty="0"/>
                        <a:t>Matricula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err="1"/>
                        <a:t>Codturma</a:t>
                      </a:r>
                      <a:endParaRPr lang="en-AU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err="1"/>
                        <a:t>Anosem</a:t>
                      </a:r>
                      <a:endParaRPr lang="en-AU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err="1"/>
                        <a:t>codalun</a:t>
                      </a:r>
                      <a:endParaRPr lang="en-AU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577702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400" dirty="0"/>
                        <a:t>FK = </a:t>
                      </a:r>
                      <a:r>
                        <a:rPr lang="en-AU" sz="1400" dirty="0" err="1"/>
                        <a:t>Turmas</a:t>
                      </a:r>
                      <a:endParaRPr lang="en-AU" sz="1400" dirty="0"/>
                    </a:p>
                    <a:p>
                      <a:pPr algn="l"/>
                      <a:r>
                        <a:rPr lang="en-AU" sz="1400" dirty="0"/>
                        <a:t>FK = </a:t>
                      </a:r>
                      <a:r>
                        <a:rPr lang="en-AU" sz="1400" dirty="0" err="1"/>
                        <a:t>Matricula_Notas</a:t>
                      </a:r>
                      <a:endParaRPr lang="en-A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400" dirty="0"/>
                        <a:t>FK = </a:t>
                      </a:r>
                      <a:r>
                        <a:rPr lang="en-AU" sz="1400" dirty="0" err="1"/>
                        <a:t>Turmas</a:t>
                      </a:r>
                      <a:endParaRPr lang="en-AU" sz="1400" dirty="0"/>
                    </a:p>
                    <a:p>
                      <a:pPr algn="l"/>
                      <a:r>
                        <a:rPr lang="en-AU" sz="1400" dirty="0"/>
                        <a:t>FK = </a:t>
                      </a:r>
                      <a:r>
                        <a:rPr lang="en-AU" sz="1400" dirty="0" err="1"/>
                        <a:t>Matriculas_Notas</a:t>
                      </a:r>
                      <a:endParaRPr lang="en-A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400" dirty="0"/>
                        <a:t>FK = </a:t>
                      </a:r>
                      <a:r>
                        <a:rPr lang="en-AU" sz="1400" dirty="0" err="1"/>
                        <a:t>Alunos</a:t>
                      </a:r>
                      <a:endParaRPr lang="en-AU" sz="1400" dirty="0"/>
                    </a:p>
                    <a:p>
                      <a:pPr algn="l"/>
                      <a:r>
                        <a:rPr lang="en-AU" sz="1400" dirty="0"/>
                        <a:t>FK = </a:t>
                      </a:r>
                      <a:r>
                        <a:rPr lang="en-AU" sz="1400" dirty="0" err="1"/>
                        <a:t>Matriculas_Notas</a:t>
                      </a:r>
                      <a:endParaRPr lang="en-A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081360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A1CCE91-B59B-4530-BD74-200BD5706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790607"/>
              </p:ext>
            </p:extLst>
          </p:nvPr>
        </p:nvGraphicFramePr>
        <p:xfrm>
          <a:off x="0" y="3200400"/>
          <a:ext cx="12192000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1045128946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172478725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2080183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9883105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267340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32602487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n-AU" dirty="0" err="1"/>
                        <a:t>Matricula_Notas</a:t>
                      </a:r>
                      <a:endParaRPr lang="en-AU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err="1"/>
                        <a:t>Codturma</a:t>
                      </a:r>
                      <a:endParaRPr lang="en-AU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err="1"/>
                        <a:t>Anosem</a:t>
                      </a:r>
                      <a:endParaRPr lang="en-AU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err="1"/>
                        <a:t>Codalun</a:t>
                      </a:r>
                      <a:endParaRPr lang="en-AU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err="1"/>
                        <a:t>Tipoprova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Nota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577702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400" dirty="0"/>
                        <a:t>FK = </a:t>
                      </a:r>
                      <a:r>
                        <a:rPr lang="en-AU" sz="1400" dirty="0" err="1"/>
                        <a:t>Turmas</a:t>
                      </a:r>
                      <a:endParaRPr lang="en-AU" sz="1400" dirty="0"/>
                    </a:p>
                    <a:p>
                      <a:pPr algn="l"/>
                      <a:r>
                        <a:rPr lang="en-AU" sz="1400" dirty="0" err="1"/>
                        <a:t>Fk</a:t>
                      </a:r>
                      <a:r>
                        <a:rPr lang="en-AU" sz="1400" dirty="0"/>
                        <a:t> = Matricula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FK = </a:t>
                      </a:r>
                      <a:r>
                        <a:rPr lang="en-AU" sz="1400" dirty="0" err="1"/>
                        <a:t>Turmas</a:t>
                      </a:r>
                      <a:endParaRPr lang="en-AU" sz="1400" dirty="0"/>
                    </a:p>
                    <a:p>
                      <a:pPr algn="l"/>
                      <a:r>
                        <a:rPr lang="en-AU" sz="1400" dirty="0"/>
                        <a:t>FK = Matricula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400" dirty="0"/>
                        <a:t>FK = </a:t>
                      </a:r>
                      <a:r>
                        <a:rPr lang="en-AU" sz="1400" dirty="0" err="1"/>
                        <a:t>Alunos</a:t>
                      </a:r>
                      <a:endParaRPr lang="en-AU" sz="1400" dirty="0"/>
                    </a:p>
                    <a:p>
                      <a:pPr algn="l"/>
                      <a:r>
                        <a:rPr lang="en-AU" sz="1400" dirty="0" err="1"/>
                        <a:t>Fk</a:t>
                      </a:r>
                      <a:r>
                        <a:rPr lang="en-AU" sz="1400" dirty="0"/>
                        <a:t> = Matricula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A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A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0813601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986278C-281F-4F1D-8993-58B8EA1B3B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305238"/>
              </p:ext>
            </p:extLst>
          </p:nvPr>
        </p:nvGraphicFramePr>
        <p:xfrm>
          <a:off x="0" y="4168140"/>
          <a:ext cx="571500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1045128946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1724787258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620801837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n-AU" dirty="0" err="1"/>
                        <a:t>Cursos</a:t>
                      </a:r>
                      <a:endParaRPr lang="en-AU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err="1"/>
                        <a:t>Codcurso</a:t>
                      </a:r>
                      <a:endParaRPr lang="en-AU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err="1"/>
                        <a:t>Nomecurso</a:t>
                      </a:r>
                      <a:endParaRPr lang="en-A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577702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400" dirty="0"/>
                        <a:t>FK = </a:t>
                      </a:r>
                      <a:r>
                        <a:rPr lang="en-AU" sz="1400" dirty="0" err="1"/>
                        <a:t>Curso_disciplina</a:t>
                      </a:r>
                      <a:endParaRPr lang="en-A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A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0813601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D72CF60D-2699-4802-B97A-A477C0C2AB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816404"/>
              </p:ext>
            </p:extLst>
          </p:nvPr>
        </p:nvGraphicFramePr>
        <p:xfrm>
          <a:off x="0" y="4922520"/>
          <a:ext cx="7620000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1045128946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1724787258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620801837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1798831057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n-AU" dirty="0" err="1"/>
                        <a:t>Disciplinas</a:t>
                      </a:r>
                      <a:endParaRPr lang="en-AU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err="1"/>
                        <a:t>Coddisciplina</a:t>
                      </a:r>
                      <a:endParaRPr lang="en-AU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err="1"/>
                        <a:t>Nomedisciplina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err="1"/>
                        <a:t>Turno</a:t>
                      </a:r>
                      <a:endParaRPr lang="en-A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577702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400" dirty="0"/>
                        <a:t>FK = </a:t>
                      </a:r>
                      <a:r>
                        <a:rPr lang="en-AU" sz="1400" dirty="0" err="1"/>
                        <a:t>Curso_disciplina</a:t>
                      </a:r>
                      <a:endParaRPr lang="en-AU" sz="1400" dirty="0"/>
                    </a:p>
                    <a:p>
                      <a:pPr algn="l"/>
                      <a:r>
                        <a:rPr lang="en-AU" sz="1400" dirty="0"/>
                        <a:t>FK =  </a:t>
                      </a:r>
                      <a:r>
                        <a:rPr lang="en-AU" sz="1400" dirty="0" err="1"/>
                        <a:t>Turmas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813601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EEEB824-D584-438E-9B75-13BC4D49F7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230654"/>
              </p:ext>
            </p:extLst>
          </p:nvPr>
        </p:nvGraphicFramePr>
        <p:xfrm>
          <a:off x="0" y="5890260"/>
          <a:ext cx="5715000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950">
                  <a:extLst>
                    <a:ext uri="{9D8B030D-6E8A-4147-A177-3AD203B41FA5}">
                      <a16:colId xmlns:a16="http://schemas.microsoft.com/office/drawing/2014/main" val="1045128946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1724787258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620801837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n-AU" dirty="0" err="1"/>
                        <a:t>Curso_disciplina</a:t>
                      </a:r>
                      <a:endParaRPr lang="en-AU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err="1"/>
                        <a:t>Codcurso</a:t>
                      </a:r>
                      <a:endParaRPr lang="en-AU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err="1"/>
                        <a:t>Coddisciplina</a:t>
                      </a:r>
                      <a:endParaRPr lang="en-AU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577702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400" dirty="0"/>
                        <a:t>FK = </a:t>
                      </a:r>
                      <a:r>
                        <a:rPr lang="en-AU" sz="1400" dirty="0" err="1"/>
                        <a:t>Cursos</a:t>
                      </a:r>
                      <a:endParaRPr lang="en-A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400" dirty="0"/>
                        <a:t>FK = </a:t>
                      </a:r>
                      <a:r>
                        <a:rPr lang="en-AU" sz="1400" dirty="0" err="1"/>
                        <a:t>Disciplinas</a:t>
                      </a:r>
                      <a:r>
                        <a:rPr lang="en-AU" sz="1400" dirty="0"/>
                        <a:t> </a:t>
                      </a:r>
                    </a:p>
                    <a:p>
                      <a:pPr algn="l"/>
                      <a:r>
                        <a:rPr lang="en-AU" sz="1400" dirty="0"/>
                        <a:t>FK = </a:t>
                      </a:r>
                      <a:r>
                        <a:rPr lang="en-AU" sz="1400" dirty="0" err="1"/>
                        <a:t>Turmas</a:t>
                      </a:r>
                      <a:endParaRPr lang="en-A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0813601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C92A0784-91CD-4C0C-BD49-39A3D7EC7E98}"/>
              </a:ext>
            </a:extLst>
          </p:cNvPr>
          <p:cNvSpPr txBox="1"/>
          <p:nvPr/>
        </p:nvSpPr>
        <p:spPr>
          <a:xfrm>
            <a:off x="11698066" y="6329680"/>
            <a:ext cx="493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i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238489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202</Words>
  <Application>Microsoft Office PowerPoint</Application>
  <PresentationFormat>Widescreen</PresentationFormat>
  <Paragraphs>99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Gerson Scheffer</dc:creator>
  <cp:lastModifiedBy>Gerson Scheffer</cp:lastModifiedBy>
  <cp:revision>9</cp:revision>
  <dcterms:created xsi:type="dcterms:W3CDTF">2019-04-04T17:31:36Z</dcterms:created>
  <dcterms:modified xsi:type="dcterms:W3CDTF">2019-04-10T18:02:54Z</dcterms:modified>
</cp:coreProperties>
</file>