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97" r:id="rId2"/>
    <p:sldId id="308" r:id="rId3"/>
    <p:sldId id="310" r:id="rId4"/>
    <p:sldId id="309" r:id="rId5"/>
    <p:sldId id="311" r:id="rId6"/>
    <p:sldId id="316" r:id="rId7"/>
    <p:sldId id="317" r:id="rId8"/>
    <p:sldId id="313" r:id="rId9"/>
    <p:sldId id="315" r:id="rId10"/>
  </p:sldIdLst>
  <p:sldSz cx="9144000" cy="5143500" type="screen16x9"/>
  <p:notesSz cx="6858000" cy="9144000"/>
  <p:embeddedFontLst>
    <p:embeddedFont>
      <p:font typeface="Livvic Light" pitchFamily="2" charset="0"/>
      <p:regular r:id="rId12"/>
      <p:italic r:id="rId13"/>
    </p:embeddedFont>
    <p:embeddedFont>
      <p:font typeface="Maven Pro" panose="020B0604020202020204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" id="{BBADBBD9-29A0-4351-A5CD-1A4E1F76CE59}">
          <p14:sldIdLst>
            <p14:sldId id="297"/>
            <p14:sldId id="308"/>
            <p14:sldId id="310"/>
            <p14:sldId id="309"/>
            <p14:sldId id="311"/>
            <p14:sldId id="316"/>
            <p14:sldId id="317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B5D1E-8D26-48E5-90FA-82678DFE5A80}">
  <a:tblStyle styleId="{453B5D1E-8D26-48E5-90FA-82678DFE5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25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20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69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8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40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7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34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50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5C61B3-5140-58FF-6606-BA660E6B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2594211"/>
            <a:ext cx="3866322" cy="2577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C746A-2E50-3CDE-4814-579D53D1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"/>
            <a:ext cx="9144000" cy="256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176DD-895D-7A50-4824-4E606F724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2845"/>
                </a:solidFill>
              </a:rPr>
              <a:t>App </a:t>
            </a:r>
            <a:r>
              <a:rPr lang="en-CA" b="1" dirty="0" err="1">
                <a:solidFill>
                  <a:srgbClr val="002845"/>
                </a:solidFill>
              </a:rPr>
              <a:t>Qfila</a:t>
            </a:r>
            <a:endParaRPr lang="en-CA" b="1" dirty="0">
              <a:solidFill>
                <a:srgbClr val="00284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953DF-052B-8CBF-B98F-7D0678B3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4212"/>
            <a:ext cx="3379304" cy="253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D2F15-B04E-4E98-859C-6DFBB987D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626" y="2594211"/>
            <a:ext cx="1898374" cy="25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898373" y="1063525"/>
            <a:ext cx="656590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Se </a:t>
            </a:r>
            <a:r>
              <a:rPr lang="en-CA" sz="1800" dirty="0" err="1"/>
              <a:t>você</a:t>
            </a:r>
            <a:r>
              <a:rPr lang="en-CA" sz="1800" dirty="0"/>
              <a:t> </a:t>
            </a:r>
            <a:r>
              <a:rPr lang="en-CA" sz="1800" dirty="0" err="1"/>
              <a:t>esteve</a:t>
            </a:r>
            <a:r>
              <a:rPr lang="en-CA" sz="1800" dirty="0"/>
              <a:t> </a:t>
            </a:r>
            <a:r>
              <a:rPr lang="en-CA" sz="1800" dirty="0" err="1"/>
              <a:t>em</a:t>
            </a:r>
            <a:r>
              <a:rPr lang="en-CA" sz="1800" dirty="0"/>
              <a:t> </a:t>
            </a:r>
            <a:r>
              <a:rPr lang="en-CA" sz="1800" dirty="0" err="1"/>
              <a:t>uma</a:t>
            </a:r>
            <a:r>
              <a:rPr lang="en-CA" sz="1800" dirty="0"/>
              <a:t> fila e </a:t>
            </a:r>
            <a:r>
              <a:rPr lang="en-CA" sz="1800" dirty="0" err="1"/>
              <a:t>pensou</a:t>
            </a:r>
            <a:r>
              <a:rPr lang="en-CA" sz="1800" dirty="0"/>
              <a:t>:</a:t>
            </a:r>
          </a:p>
          <a:p>
            <a:pPr marL="342900" indent="-342900">
              <a:lnSpc>
                <a:spcPct val="200000"/>
              </a:lnSpc>
            </a:pPr>
            <a:r>
              <a:rPr lang="en-CA" sz="1800" dirty="0" err="1"/>
              <a:t>Quanto</a:t>
            </a:r>
            <a:r>
              <a:rPr lang="en-CA" sz="1800" dirty="0"/>
              <a:t> tempo </a:t>
            </a:r>
            <a:r>
              <a:rPr lang="en-CA" sz="1800" dirty="0" err="1"/>
              <a:t>falta</a:t>
            </a:r>
            <a:r>
              <a:rPr lang="en-CA" sz="1800" dirty="0"/>
              <a:t> para </a:t>
            </a:r>
            <a:r>
              <a:rPr lang="en-CA" sz="1800" dirty="0" err="1"/>
              <a:t>eu</a:t>
            </a:r>
            <a:r>
              <a:rPr lang="en-CA" sz="1800" dirty="0"/>
              <a:t> ser </a:t>
            </a:r>
            <a:r>
              <a:rPr lang="en-CA" sz="1800" dirty="0" err="1"/>
              <a:t>atendido</a:t>
            </a:r>
            <a:r>
              <a:rPr lang="en-CA" sz="1800" dirty="0"/>
              <a:t>?</a:t>
            </a:r>
          </a:p>
          <a:p>
            <a:pPr marL="342900" indent="-342900">
              <a:lnSpc>
                <a:spcPct val="200000"/>
              </a:lnSpc>
            </a:pPr>
            <a:r>
              <a:rPr lang="en-CA" sz="1800" dirty="0"/>
              <a:t>Qual </a:t>
            </a:r>
            <a:r>
              <a:rPr lang="en-CA" sz="1800" dirty="0" err="1"/>
              <a:t>seria</a:t>
            </a:r>
            <a:r>
              <a:rPr lang="en-CA" sz="1800" dirty="0"/>
              <a:t> o </a:t>
            </a:r>
            <a:r>
              <a:rPr lang="en-CA" sz="1800" dirty="0" err="1"/>
              <a:t>melhor</a:t>
            </a:r>
            <a:r>
              <a:rPr lang="en-CA" sz="1800" dirty="0"/>
              <a:t> </a:t>
            </a:r>
            <a:r>
              <a:rPr lang="en-CA" sz="1800" dirty="0" err="1"/>
              <a:t>horário</a:t>
            </a:r>
            <a:r>
              <a:rPr lang="en-CA" sz="1800" dirty="0"/>
              <a:t> para </a:t>
            </a:r>
            <a:r>
              <a:rPr lang="en-CA" sz="1800" dirty="0" err="1"/>
              <a:t>eu</a:t>
            </a:r>
            <a:r>
              <a:rPr lang="en-CA" sz="1800" dirty="0"/>
              <a:t> </a:t>
            </a:r>
            <a:r>
              <a:rPr lang="en-CA" sz="1800" dirty="0" err="1"/>
              <a:t>ir</a:t>
            </a:r>
            <a:r>
              <a:rPr lang="en-CA" sz="1800" dirty="0"/>
              <a:t> no local e </a:t>
            </a:r>
            <a:r>
              <a:rPr lang="en-CA" sz="1800" dirty="0" err="1"/>
              <a:t>não</a:t>
            </a:r>
            <a:r>
              <a:rPr lang="en-CA" sz="1800" dirty="0"/>
              <a:t> </a:t>
            </a:r>
            <a:r>
              <a:rPr lang="en-CA" sz="1800" dirty="0" err="1"/>
              <a:t>ficar</a:t>
            </a:r>
            <a:r>
              <a:rPr lang="en-CA" sz="1800" dirty="0"/>
              <a:t> tanto tempo </a:t>
            </a:r>
            <a:r>
              <a:rPr lang="en-CA" sz="1800" dirty="0" err="1"/>
              <a:t>na</a:t>
            </a:r>
            <a:r>
              <a:rPr lang="en-CA" sz="1800" dirty="0"/>
              <a:t> fila?</a:t>
            </a:r>
          </a:p>
          <a:p>
            <a:pPr marL="342900" indent="-342900">
              <a:lnSpc>
                <a:spcPct val="200000"/>
              </a:lnSpc>
            </a:pPr>
            <a:r>
              <a:rPr lang="en-CA" sz="1800" dirty="0" err="1"/>
              <a:t>Gostaria</a:t>
            </a:r>
            <a:r>
              <a:rPr lang="en-CA" sz="1800" dirty="0"/>
              <a:t> de </a:t>
            </a:r>
            <a:r>
              <a:rPr lang="en-CA" sz="1800" dirty="0" err="1"/>
              <a:t>poder</a:t>
            </a:r>
            <a:r>
              <a:rPr lang="en-CA" sz="1800" dirty="0"/>
              <a:t> </a:t>
            </a:r>
            <a:r>
              <a:rPr lang="en-CA" sz="1800" dirty="0" err="1"/>
              <a:t>fazer</a:t>
            </a:r>
            <a:r>
              <a:rPr lang="en-CA" sz="1800" dirty="0"/>
              <a:t> </a:t>
            </a:r>
            <a:r>
              <a:rPr lang="en-CA" sz="1800" dirty="0" err="1"/>
              <a:t>outras</a:t>
            </a:r>
            <a:r>
              <a:rPr lang="en-CA" sz="1800" dirty="0"/>
              <a:t> </a:t>
            </a:r>
            <a:r>
              <a:rPr lang="en-CA" sz="1800" dirty="0" err="1"/>
              <a:t>coisas</a:t>
            </a:r>
            <a:r>
              <a:rPr lang="en-CA" sz="1800" dirty="0"/>
              <a:t> </a:t>
            </a:r>
            <a:r>
              <a:rPr lang="en-CA" sz="1800" dirty="0" err="1"/>
              <a:t>sem</a:t>
            </a:r>
            <a:r>
              <a:rPr lang="en-CA" sz="1800" dirty="0"/>
              <a:t> </a:t>
            </a:r>
            <a:r>
              <a:rPr lang="en-CA" sz="1800" dirty="0" err="1"/>
              <a:t>perder</a:t>
            </a:r>
            <a:r>
              <a:rPr lang="en-CA" sz="1800" dirty="0"/>
              <a:t> meu </a:t>
            </a:r>
            <a:r>
              <a:rPr lang="en-CA" sz="1800" dirty="0" err="1"/>
              <a:t>lugar</a:t>
            </a:r>
            <a:r>
              <a:rPr lang="en-CA" sz="1800" dirty="0"/>
              <a:t> </a:t>
            </a:r>
            <a:r>
              <a:rPr lang="en-CA" sz="1800" dirty="0" err="1"/>
              <a:t>na</a:t>
            </a:r>
            <a:r>
              <a:rPr lang="en-CA" sz="1800" dirty="0"/>
              <a:t> fila</a:t>
            </a:r>
            <a:endParaRPr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898373" y="411675"/>
            <a:ext cx="34481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Contexto</a:t>
            </a:r>
            <a:r>
              <a:rPr lang="en-CA" dirty="0"/>
              <a:t>/</a:t>
            </a:r>
            <a:r>
              <a:rPr lang="en-CA" dirty="0" err="1"/>
              <a:t>Problema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BE40B-542D-7702-113A-F670AB94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983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438212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/>
              <a:t>Criar</a:t>
            </a:r>
            <a:r>
              <a:rPr lang="en-CA" sz="1800" dirty="0"/>
              <a:t> um </a:t>
            </a:r>
            <a:r>
              <a:rPr lang="en-CA" sz="1800" dirty="0" err="1"/>
              <a:t>sistema</a:t>
            </a:r>
            <a:r>
              <a:rPr lang="en-CA" sz="1800" dirty="0"/>
              <a:t> de </a:t>
            </a:r>
            <a:r>
              <a:rPr lang="en-CA" sz="1800" dirty="0" err="1"/>
              <a:t>gerenciamento</a:t>
            </a:r>
            <a:r>
              <a:rPr lang="en-CA" sz="1800" dirty="0"/>
              <a:t> de </a:t>
            </a:r>
            <a:r>
              <a:rPr lang="en-CA" sz="1800" dirty="0" err="1"/>
              <a:t>filas</a:t>
            </a:r>
            <a:r>
              <a:rPr lang="en-CA" sz="1800" dirty="0"/>
              <a:t>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/>
              <a:t>Apresentando</a:t>
            </a:r>
            <a:r>
              <a:rPr lang="en-CA" sz="1800" dirty="0"/>
              <a:t> </a:t>
            </a:r>
            <a:r>
              <a:rPr lang="en-CA" sz="1800" dirty="0" err="1"/>
              <a:t>também</a:t>
            </a:r>
            <a:r>
              <a:rPr lang="en-CA" sz="1800" dirty="0"/>
              <a:t> </a:t>
            </a:r>
            <a:r>
              <a:rPr lang="en-CA" sz="1800" dirty="0" err="1"/>
              <a:t>uma</a:t>
            </a:r>
            <a:r>
              <a:rPr lang="en-CA" sz="1800" dirty="0"/>
              <a:t> </a:t>
            </a:r>
            <a:r>
              <a:rPr lang="en-CA" sz="1800" dirty="0" err="1"/>
              <a:t>análise</a:t>
            </a:r>
            <a:r>
              <a:rPr lang="en-CA" sz="1800" dirty="0"/>
              <a:t> do </a:t>
            </a:r>
            <a:r>
              <a:rPr lang="en-CA" sz="1800" dirty="0" err="1"/>
              <a:t>fluxo</a:t>
            </a:r>
            <a:r>
              <a:rPr lang="en-CA" sz="1800" dirty="0"/>
              <a:t> de </a:t>
            </a:r>
            <a:r>
              <a:rPr lang="en-CA" sz="1800" dirty="0" err="1"/>
              <a:t>pessoas</a:t>
            </a:r>
            <a:r>
              <a:rPr lang="en-CA" sz="1800" dirty="0"/>
              <a:t> no local que </a:t>
            </a:r>
            <a:r>
              <a:rPr lang="en-CA" sz="1800" dirty="0" err="1"/>
              <a:t>desejam</a:t>
            </a:r>
            <a:r>
              <a:rPr lang="en-CA" sz="1800" dirty="0"/>
              <a:t> ser </a:t>
            </a:r>
            <a:r>
              <a:rPr lang="en-CA" sz="1800" dirty="0" err="1"/>
              <a:t>atendidas</a:t>
            </a:r>
            <a:endParaRPr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Discovery - MVP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D5702-23AA-B3E7-3EB4-CC6FE999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04" y="0"/>
            <a:ext cx="41644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09ED12-0064-0409-2732-6864AB9A31AB}"/>
              </a:ext>
            </a:extLst>
          </p:cNvPr>
          <p:cNvSpPr/>
          <p:nvPr/>
        </p:nvSpPr>
        <p:spPr>
          <a:xfrm>
            <a:off x="383737" y="1269363"/>
            <a:ext cx="2484782" cy="3600754"/>
          </a:xfrm>
          <a:prstGeom prst="roundRect">
            <a:avLst>
              <a:gd name="adj" fmla="val 8617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464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Personas</a:t>
            </a:r>
            <a:endParaRPr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D7E879-614C-FDAC-96F8-6C34012B8E5B}"/>
              </a:ext>
            </a:extLst>
          </p:cNvPr>
          <p:cNvSpPr/>
          <p:nvPr/>
        </p:nvSpPr>
        <p:spPr>
          <a:xfrm>
            <a:off x="3327922" y="1249541"/>
            <a:ext cx="2484782" cy="3600754"/>
          </a:xfrm>
          <a:prstGeom prst="roundRect">
            <a:avLst>
              <a:gd name="adj" fmla="val 8617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8ED0E-FDF1-656E-468C-01C3929BE12C}"/>
              </a:ext>
            </a:extLst>
          </p:cNvPr>
          <p:cNvGrpSpPr/>
          <p:nvPr/>
        </p:nvGrpSpPr>
        <p:grpSpPr>
          <a:xfrm>
            <a:off x="383737" y="1349107"/>
            <a:ext cx="2484783" cy="3521010"/>
            <a:chOff x="383737" y="1349107"/>
            <a:chExt cx="2484783" cy="35210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FBC0F-B122-6F82-2D7F-F1B5880F7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3"/>
            <a:stretch/>
          </p:blipFill>
          <p:spPr>
            <a:xfrm>
              <a:off x="1087891" y="1349107"/>
              <a:ext cx="1080000" cy="10622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D22B11-760B-33A7-EE5A-4C6A5D51CF67}"/>
                </a:ext>
              </a:extLst>
            </p:cNvPr>
            <p:cNvSpPr txBox="1"/>
            <p:nvPr/>
          </p:nvSpPr>
          <p:spPr>
            <a:xfrm>
              <a:off x="1133846" y="2471158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err="1">
                  <a:solidFill>
                    <a:schemeClr val="bg1"/>
                  </a:solidFill>
                </a:rPr>
                <a:t>Cliente</a:t>
              </a:r>
              <a:endParaRPr lang="en-CA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0DCA1B-B89C-2DE4-6497-A8039686034D}"/>
                </a:ext>
              </a:extLst>
            </p:cNvPr>
            <p:cNvSpPr txBox="1"/>
            <p:nvPr/>
          </p:nvSpPr>
          <p:spPr>
            <a:xfrm>
              <a:off x="383737" y="2878738"/>
              <a:ext cx="2484783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Precisa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entrar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em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uma</a:t>
              </a:r>
              <a:r>
                <a:rPr lang="en-CA" dirty="0">
                  <a:solidFill>
                    <a:schemeClr val="bg1"/>
                  </a:solidFill>
                </a:rPr>
                <a:t> fila para ser </a:t>
              </a:r>
              <a:r>
                <a:rPr lang="en-CA" dirty="0" err="1">
                  <a:solidFill>
                    <a:schemeClr val="bg1"/>
                  </a:solidFill>
                </a:rPr>
                <a:t>atendido</a:t>
              </a:r>
              <a:r>
                <a:rPr lang="en-CA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Não</a:t>
              </a:r>
              <a:r>
                <a:rPr lang="en-CA" dirty="0">
                  <a:solidFill>
                    <a:schemeClr val="bg1"/>
                  </a:solidFill>
                </a:rPr>
                <a:t> sabe qual </a:t>
              </a:r>
              <a:r>
                <a:rPr lang="en-CA" dirty="0" err="1">
                  <a:solidFill>
                    <a:schemeClr val="bg1"/>
                  </a:solidFill>
                </a:rPr>
                <a:t>melhor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horário</a:t>
              </a:r>
              <a:r>
                <a:rPr lang="en-CA" dirty="0">
                  <a:solidFill>
                    <a:schemeClr val="bg1"/>
                  </a:solidFill>
                </a:rPr>
                <a:t> para </a:t>
              </a:r>
              <a:r>
                <a:rPr lang="en-CA" dirty="0" err="1">
                  <a:solidFill>
                    <a:schemeClr val="bg1"/>
                  </a:solidFill>
                </a:rPr>
                <a:t>ir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ao</a:t>
              </a:r>
              <a:r>
                <a:rPr lang="en-CA" dirty="0">
                  <a:solidFill>
                    <a:schemeClr val="bg1"/>
                  </a:solidFill>
                </a:rPr>
                <a:t> local para ser </a:t>
              </a:r>
              <a:r>
                <a:rPr lang="en-CA" dirty="0" err="1">
                  <a:solidFill>
                    <a:schemeClr val="bg1"/>
                  </a:solidFill>
                </a:rPr>
                <a:t>atendido</a:t>
              </a:r>
              <a:r>
                <a:rPr lang="en-CA" dirty="0">
                  <a:solidFill>
                    <a:schemeClr val="bg1"/>
                  </a:solidFill>
                </a:rPr>
                <a:t> e </a:t>
              </a:r>
              <a:r>
                <a:rPr lang="en-CA" dirty="0" err="1">
                  <a:solidFill>
                    <a:schemeClr val="bg1"/>
                  </a:solidFill>
                </a:rPr>
                <a:t>não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pegar</a:t>
              </a:r>
              <a:r>
                <a:rPr lang="en-CA" dirty="0">
                  <a:solidFill>
                    <a:schemeClr val="bg1"/>
                  </a:solidFill>
                </a:rPr>
                <a:t> longas </a:t>
              </a:r>
              <a:r>
                <a:rPr lang="en-CA" dirty="0" err="1">
                  <a:solidFill>
                    <a:schemeClr val="bg1"/>
                  </a:solidFill>
                </a:rPr>
                <a:t>filas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843D17-AF0D-C6A7-A4BD-05EB58F0987D}"/>
              </a:ext>
            </a:extLst>
          </p:cNvPr>
          <p:cNvGrpSpPr/>
          <p:nvPr/>
        </p:nvGrpSpPr>
        <p:grpSpPr>
          <a:xfrm>
            <a:off x="3399049" y="1349107"/>
            <a:ext cx="2484783" cy="3521010"/>
            <a:chOff x="3692254" y="1349107"/>
            <a:chExt cx="2484783" cy="35210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D4F8BB-1F5F-F37E-8BED-E1CF79D49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94"/>
            <a:stretch/>
          </p:blipFill>
          <p:spPr>
            <a:xfrm>
              <a:off x="4398240" y="1349107"/>
              <a:ext cx="1072810" cy="10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4C3F6A-B085-DBDD-B732-DFFE81741EFD}"/>
                </a:ext>
              </a:extLst>
            </p:cNvPr>
            <p:cNvSpPr txBox="1"/>
            <p:nvPr/>
          </p:nvSpPr>
          <p:spPr>
            <a:xfrm>
              <a:off x="4379846" y="2471158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err="1">
                  <a:solidFill>
                    <a:schemeClr val="bg1"/>
                  </a:solidFill>
                </a:rPr>
                <a:t>Gerente</a:t>
              </a:r>
              <a:endParaRPr lang="en-CA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24765-2C23-69EF-C088-5017BA4B13D9}"/>
                </a:ext>
              </a:extLst>
            </p:cNvPr>
            <p:cNvSpPr txBox="1"/>
            <p:nvPr/>
          </p:nvSpPr>
          <p:spPr>
            <a:xfrm>
              <a:off x="3692254" y="2878738"/>
              <a:ext cx="2484783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Gerencia</a:t>
              </a:r>
              <a:r>
                <a:rPr lang="en-CA" dirty="0">
                  <a:solidFill>
                    <a:schemeClr val="bg1"/>
                  </a:solidFill>
                </a:rPr>
                <a:t> o local.</a:t>
              </a:r>
            </a:p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Não</a:t>
              </a:r>
              <a:r>
                <a:rPr lang="en-CA" dirty="0">
                  <a:solidFill>
                    <a:schemeClr val="bg1"/>
                  </a:solidFill>
                </a:rPr>
                <a:t> sabe </a:t>
              </a:r>
              <a:r>
                <a:rPr lang="en-CA" dirty="0" err="1">
                  <a:solidFill>
                    <a:schemeClr val="bg1"/>
                  </a:solidFill>
                </a:rPr>
                <a:t>exatamente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quais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os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horários</a:t>
              </a:r>
              <a:r>
                <a:rPr lang="en-CA" dirty="0">
                  <a:solidFill>
                    <a:schemeClr val="bg1"/>
                  </a:solidFill>
                </a:rPr>
                <a:t> de </a:t>
              </a:r>
              <a:r>
                <a:rPr lang="en-CA" dirty="0" err="1">
                  <a:solidFill>
                    <a:schemeClr val="bg1"/>
                  </a:solidFill>
                </a:rPr>
                <a:t>pico</a:t>
              </a:r>
              <a:r>
                <a:rPr lang="en-CA" dirty="0">
                  <a:solidFill>
                    <a:schemeClr val="bg1"/>
                  </a:solidFill>
                </a:rPr>
                <a:t> de </a:t>
              </a:r>
              <a:r>
                <a:rPr lang="en-CA" dirty="0" err="1">
                  <a:solidFill>
                    <a:schemeClr val="bg1"/>
                  </a:solidFill>
                </a:rPr>
                <a:t>clientes</a:t>
              </a:r>
              <a:r>
                <a:rPr lang="en-CA" dirty="0">
                  <a:solidFill>
                    <a:schemeClr val="bg1"/>
                  </a:solidFill>
                </a:rPr>
                <a:t> e </a:t>
              </a:r>
              <a:r>
                <a:rPr lang="en-CA" dirty="0" err="1">
                  <a:solidFill>
                    <a:schemeClr val="bg1"/>
                  </a:solidFill>
                </a:rPr>
                <a:t>como</a:t>
              </a:r>
              <a:r>
                <a:rPr lang="en-CA" dirty="0">
                  <a:solidFill>
                    <a:schemeClr val="bg1"/>
                  </a:solidFill>
                </a:rPr>
                <a:t> é o </a:t>
              </a:r>
              <a:r>
                <a:rPr lang="en-CA" dirty="0" err="1">
                  <a:solidFill>
                    <a:schemeClr val="bg1"/>
                  </a:solidFill>
                </a:rPr>
                <a:t>fluxo</a:t>
              </a:r>
              <a:r>
                <a:rPr lang="en-CA" dirty="0">
                  <a:solidFill>
                    <a:schemeClr val="bg1"/>
                  </a:solidFill>
                </a:rPr>
                <a:t> seminal de </a:t>
              </a:r>
              <a:r>
                <a:rPr lang="en-CA" dirty="0" err="1">
                  <a:solidFill>
                    <a:schemeClr val="bg1"/>
                  </a:solidFill>
                </a:rPr>
                <a:t>clientes</a:t>
              </a:r>
              <a:r>
                <a:rPr lang="en-CA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EC8229-E946-080C-42DD-35CFA8FF148E}"/>
              </a:ext>
            </a:extLst>
          </p:cNvPr>
          <p:cNvSpPr/>
          <p:nvPr/>
        </p:nvSpPr>
        <p:spPr>
          <a:xfrm>
            <a:off x="6336812" y="1261893"/>
            <a:ext cx="2484782" cy="3600754"/>
          </a:xfrm>
          <a:prstGeom prst="roundRect">
            <a:avLst>
              <a:gd name="adj" fmla="val 8617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7DFE42-64C3-FFC6-8789-02EF4D9D7908}"/>
              </a:ext>
            </a:extLst>
          </p:cNvPr>
          <p:cNvGrpSpPr/>
          <p:nvPr/>
        </p:nvGrpSpPr>
        <p:grpSpPr>
          <a:xfrm>
            <a:off x="6414362" y="1349107"/>
            <a:ext cx="2484783" cy="3513540"/>
            <a:chOff x="6633023" y="1349107"/>
            <a:chExt cx="2484783" cy="35135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230D73-1D46-D3B6-5A08-2771C7061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606"/>
            <a:stretch/>
          </p:blipFill>
          <p:spPr>
            <a:xfrm>
              <a:off x="7365770" y="1349107"/>
              <a:ext cx="1019289" cy="10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81E06C-EACD-440E-E1D8-F7DF8A59D76A}"/>
                </a:ext>
              </a:extLst>
            </p:cNvPr>
            <p:cNvSpPr txBox="1"/>
            <p:nvPr/>
          </p:nvSpPr>
          <p:spPr>
            <a:xfrm>
              <a:off x="7198786" y="2471158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err="1">
                  <a:solidFill>
                    <a:schemeClr val="bg1"/>
                  </a:solidFill>
                </a:rPr>
                <a:t>Atendente</a:t>
              </a:r>
              <a:endParaRPr lang="en-CA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DEC325-CED9-16C1-54C6-056520A23ECB}"/>
                </a:ext>
              </a:extLst>
            </p:cNvPr>
            <p:cNvSpPr txBox="1"/>
            <p:nvPr/>
          </p:nvSpPr>
          <p:spPr>
            <a:xfrm>
              <a:off x="6633023" y="2871268"/>
              <a:ext cx="2484783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Atende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ao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cliente</a:t>
              </a:r>
              <a:r>
                <a:rPr lang="en-CA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CA" dirty="0" err="1">
                  <a:solidFill>
                    <a:schemeClr val="bg1"/>
                  </a:solidFill>
                </a:rPr>
                <a:t>Não</a:t>
              </a:r>
              <a:r>
                <a:rPr lang="en-CA" dirty="0">
                  <a:solidFill>
                    <a:schemeClr val="bg1"/>
                  </a:solidFill>
                </a:rPr>
                <a:t> sabe </a:t>
              </a:r>
              <a:r>
                <a:rPr lang="en-CA" dirty="0" err="1">
                  <a:solidFill>
                    <a:schemeClr val="bg1"/>
                  </a:solidFill>
                </a:rPr>
                <a:t>exatamente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quantos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clientes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ainda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precisa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atender</a:t>
              </a:r>
              <a:r>
                <a:rPr lang="en-CA" dirty="0">
                  <a:solidFill>
                    <a:schemeClr val="bg1"/>
                  </a:solidFill>
                </a:rPr>
                <a:t> e </a:t>
              </a:r>
              <a:r>
                <a:rPr lang="en-CA" dirty="0" err="1">
                  <a:solidFill>
                    <a:schemeClr val="bg1"/>
                  </a:solidFill>
                </a:rPr>
                <a:t>não</a:t>
              </a:r>
              <a:r>
                <a:rPr lang="en-CA" dirty="0">
                  <a:solidFill>
                    <a:schemeClr val="bg1"/>
                  </a:solidFill>
                </a:rPr>
                <a:t> sabe </a:t>
              </a:r>
              <a:r>
                <a:rPr lang="en-CA" dirty="0" err="1">
                  <a:solidFill>
                    <a:schemeClr val="bg1"/>
                  </a:solidFill>
                </a:rPr>
                <a:t>quais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horários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precisa</a:t>
              </a:r>
              <a:r>
                <a:rPr lang="en-CA" dirty="0">
                  <a:solidFill>
                    <a:schemeClr val="bg1"/>
                  </a:solidFill>
                </a:rPr>
                <a:t> de </a:t>
              </a:r>
              <a:r>
                <a:rPr lang="en-CA" dirty="0" err="1">
                  <a:solidFill>
                    <a:schemeClr val="bg1"/>
                  </a:solidFill>
                </a:rPr>
                <a:t>mais</a:t>
              </a:r>
              <a:r>
                <a:rPr lang="en-CA" dirty="0">
                  <a:solidFill>
                    <a:schemeClr val="bg1"/>
                  </a:solidFill>
                </a:rPr>
                <a:t> </a:t>
              </a:r>
              <a:r>
                <a:rPr lang="en-CA" dirty="0" err="1">
                  <a:solidFill>
                    <a:schemeClr val="bg1"/>
                  </a:solidFill>
                </a:rPr>
                <a:t>ajuda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2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17443" y="1063525"/>
            <a:ext cx="4154557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Cliente</a:t>
            </a:r>
          </a:p>
          <a:p>
            <a:pPr marL="165100" indent="0">
              <a:buNone/>
            </a:pPr>
            <a:r>
              <a:rPr lang="pt-BR" sz="1800" dirty="0"/>
              <a:t>Disponibilizar a criação de ticket, informação de quantas pessoas estão à frente na fila, tempo médio de atendimento.</a:t>
            </a:r>
          </a:p>
          <a:p>
            <a:pPr marL="165100" indent="0">
              <a:buNone/>
            </a:pPr>
            <a:endParaRPr lang="pt-BR"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Objetivos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3070C-B0F2-1223-D2A4-4AF6235BE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4"/>
          <a:stretch/>
        </p:blipFill>
        <p:spPr>
          <a:xfrm>
            <a:off x="5392567" y="411676"/>
            <a:ext cx="3600000" cy="4723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647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17443" y="1063525"/>
            <a:ext cx="4383157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Atendente</a:t>
            </a:r>
          </a:p>
          <a:p>
            <a:pPr marL="165100" indent="0">
              <a:buNone/>
            </a:pPr>
            <a:r>
              <a:rPr lang="pt-BR" sz="1800" dirty="0"/>
              <a:t>Disponibilizar a chamada de ticket, quantos tickets precisam ser atendidos e informações relevantes de cada ticket.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Objetivos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F49214-3687-074C-7748-79B9D1D85594}"/>
              </a:ext>
            </a:extLst>
          </p:cNvPr>
          <p:cNvGrpSpPr/>
          <p:nvPr/>
        </p:nvGrpSpPr>
        <p:grpSpPr>
          <a:xfrm>
            <a:off x="5088455" y="530275"/>
            <a:ext cx="3600000" cy="4320150"/>
            <a:chOff x="2703064" y="411675"/>
            <a:chExt cx="3737872" cy="4320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8034335-15F0-9940-30A2-3C620016C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4" b="8004"/>
            <a:stretch/>
          </p:blipFill>
          <p:spPr>
            <a:xfrm>
              <a:off x="2703064" y="411675"/>
              <a:ext cx="3737872" cy="43201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3F3183-48E9-68C7-552D-A56F7850EBBF}"/>
                </a:ext>
              </a:extLst>
            </p:cNvPr>
            <p:cNvSpPr/>
            <p:nvPr/>
          </p:nvSpPr>
          <p:spPr>
            <a:xfrm>
              <a:off x="5162550" y="2956975"/>
              <a:ext cx="501650" cy="2413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68813E-58E9-0938-E555-7B3D37B237C6}"/>
                </a:ext>
              </a:extLst>
            </p:cNvPr>
            <p:cNvSpPr/>
            <p:nvPr/>
          </p:nvSpPr>
          <p:spPr>
            <a:xfrm>
              <a:off x="5048250" y="3579775"/>
              <a:ext cx="501650" cy="2413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687AF8-3607-DA7B-E0EF-D966BBDD7E92}"/>
                </a:ext>
              </a:extLst>
            </p:cNvPr>
            <p:cNvSpPr/>
            <p:nvPr/>
          </p:nvSpPr>
          <p:spPr>
            <a:xfrm>
              <a:off x="5048250" y="4022215"/>
              <a:ext cx="501650" cy="2413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92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17443" y="1063525"/>
            <a:ext cx="3756992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Gerente</a:t>
            </a:r>
          </a:p>
          <a:p>
            <a:pPr marL="165100" indent="0">
              <a:buNone/>
            </a:pPr>
            <a:r>
              <a:rPr lang="pt-BR" sz="1800" dirty="0"/>
              <a:t>Disponibilizar gráficos mostrando o tempo de atendimento, quantidade de clientes no local.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Objetivos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6F3EC-35A4-40DB-99DF-13FDFB7F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52" y="262821"/>
            <a:ext cx="3539032" cy="2567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21F51-2425-F692-9E80-E69948CD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44" y="2979021"/>
            <a:ext cx="2160000" cy="1414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87A5B-5DAD-4F17-7D27-2ED9B0961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591" y="2979021"/>
            <a:ext cx="2160000" cy="1399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11A07-2708-60B6-493F-AE39E23E1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438" y="2979021"/>
            <a:ext cx="2160000" cy="140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6C9913-9BC2-453F-D413-FF94E10D3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84" y="2979021"/>
            <a:ext cx="2160000" cy="1400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909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087808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 app Qfila é uma solução que procura fornecer:</a:t>
            </a:r>
          </a:p>
          <a:p>
            <a:pPr marL="342900" indent="-342900">
              <a:lnSpc>
                <a:spcPct val="200000"/>
              </a:lnSpc>
            </a:pPr>
            <a:r>
              <a:rPr lang="pt-BR" sz="1800" dirty="0"/>
              <a:t>Informações sobre a fila existente no local;</a:t>
            </a:r>
          </a:p>
          <a:p>
            <a:pPr marL="342900" indent="-342900">
              <a:lnSpc>
                <a:spcPct val="200000"/>
              </a:lnSpc>
            </a:pPr>
            <a:r>
              <a:rPr lang="pt-BR" sz="1800" dirty="0"/>
              <a:t>Fornecer acesso a tickets de atendimento </a:t>
            </a:r>
          </a:p>
          <a:p>
            <a:pPr marL="342900" indent="-342900">
              <a:lnSpc>
                <a:spcPct val="200000"/>
              </a:lnSpc>
            </a:pPr>
            <a:r>
              <a:rPr lang="pt-BR" sz="1800" dirty="0"/>
              <a:t>Tudo isso acessível por qualquer aparelho celular.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Solução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DECF0-3143-17E8-4A51-BBA8330B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0"/>
            <a:ext cx="34588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000" dirty="0"/>
              <a:t>Necessário melhorar a UX;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Para um MVP está adequado mas precisa de mais features para estar adequado ao mundo real e complexo;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Maior valor gerado pelo app está na disponibilização do BI para todos </a:t>
            </a:r>
            <a:r>
              <a:rPr lang="pt-BR" sz="2000"/>
              <a:t>os usuários, auxiliando assim o planejamento;</a:t>
            </a:r>
            <a:endParaRPr lang="pt-BR" sz="2000" dirty="0"/>
          </a:p>
          <a:p>
            <a:pPr marL="342900" indent="-342900">
              <a:lnSpc>
                <a:spcPct val="200000"/>
              </a:lnSpc>
            </a:pPr>
            <a:endParaRPr lang="pt-BR"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34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Conclusão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5294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288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Share Tech</vt:lpstr>
      <vt:lpstr>Nunito Light</vt:lpstr>
      <vt:lpstr>Livvic Light</vt:lpstr>
      <vt:lpstr>Arial</vt:lpstr>
      <vt:lpstr>Maven Pro</vt:lpstr>
      <vt:lpstr>Data Science Consulting by Slidesgo</vt:lpstr>
      <vt:lpstr>App Qfila</vt:lpstr>
      <vt:lpstr>Contexto/Problema</vt:lpstr>
      <vt:lpstr>Discovery - MVP</vt:lpstr>
      <vt:lpstr>Personas</vt:lpstr>
      <vt:lpstr>Objetivos</vt:lpstr>
      <vt:lpstr>Objetivos</vt:lpstr>
      <vt:lpstr>Objetivos</vt:lpstr>
      <vt:lpstr>Solução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Gerson Scheffer</dc:creator>
  <cp:lastModifiedBy>Gerson Scheffer</cp:lastModifiedBy>
  <cp:revision>18</cp:revision>
  <dcterms:modified xsi:type="dcterms:W3CDTF">2022-11-15T23:43:12Z</dcterms:modified>
</cp:coreProperties>
</file>