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1"/>
    <p:sldMasterId id="2147483798" r:id="rId2"/>
  </p:sldMasterIdLst>
  <p:notesMasterIdLst>
    <p:notesMasterId r:id="rId24"/>
  </p:notesMasterIdLst>
  <p:handoutMasterIdLst>
    <p:handoutMasterId r:id="rId25"/>
  </p:handoutMasterIdLst>
  <p:sldIdLst>
    <p:sldId id="292" r:id="rId3"/>
    <p:sldId id="297" r:id="rId4"/>
    <p:sldId id="352" r:id="rId5"/>
    <p:sldId id="511" r:id="rId6"/>
    <p:sldId id="513" r:id="rId7"/>
    <p:sldId id="526" r:id="rId8"/>
    <p:sldId id="514" r:id="rId9"/>
    <p:sldId id="525" r:id="rId10"/>
    <p:sldId id="515" r:id="rId11"/>
    <p:sldId id="301" r:id="rId12"/>
    <p:sldId id="528" r:id="rId13"/>
    <p:sldId id="516" r:id="rId14"/>
    <p:sldId id="517" r:id="rId15"/>
    <p:sldId id="523" r:id="rId16"/>
    <p:sldId id="524" r:id="rId17"/>
    <p:sldId id="522" r:id="rId18"/>
    <p:sldId id="518" r:id="rId19"/>
    <p:sldId id="519" r:id="rId20"/>
    <p:sldId id="520" r:id="rId21"/>
    <p:sldId id="521" r:id="rId22"/>
    <p:sldId id="356" r:id="rId23"/>
  </p:sldIdLst>
  <p:sldSz cx="12192000" cy="6858000"/>
  <p:notesSz cx="6858000" cy="9144000"/>
  <p:embeddedFontLst>
    <p:embeddedFont>
      <p:font typeface="Consolas" panose="020B0609020204030204" pitchFamily="49" charset="0"/>
      <p:regular r:id="rId26"/>
      <p:bold r:id="rId27"/>
      <p:italic r:id="rId28"/>
      <p:boldItalic r:id="rId29"/>
    </p:embeddedFont>
    <p:embeddedFont>
      <p:font typeface="ING Me" panose="02000506040000020004" pitchFamily="2" charset="0"/>
      <p:regular r:id="rId30"/>
      <p:bold r:id="rId31"/>
      <p:italic r:id="rId32"/>
      <p:boldItalic r:id="rId33"/>
    </p:embeddedFont>
    <p:embeddedFont>
      <p:font typeface="Nunito Sans" pitchFamily="2" charset="77"/>
      <p:regular r:id="rId34"/>
      <p:bold r:id="rId35"/>
      <p:italic r:id="rId36"/>
      <p:boldItalic r:id="rId37"/>
    </p:embeddedFont>
  </p:embeddedFontLst>
  <p:custDataLst>
    <p:tags r:id="rId38"/>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CAV.nl" initials="CAV" lastIdx="1" clrIdx="2">
    <p:extLst>
      <p:ext uri="{19B8F6BF-5375-455C-9EA6-DF929625EA0E}">
        <p15:presenceInfo xmlns:p15="http://schemas.microsoft.com/office/powerpoint/2012/main" userId="CAV.nl" providerId="None"/>
      </p:ext>
    </p:extLst>
  </p:cmAuthor>
  <p:cmAuthor id="4" name="Panneman, A. (Bert)" initials="PA(" lastIdx="1" clrIdx="3">
    <p:extLst>
      <p:ext uri="{19B8F6BF-5375-455C-9EA6-DF929625EA0E}">
        <p15:presenceInfo xmlns:p15="http://schemas.microsoft.com/office/powerpoint/2012/main" userId="S::Bert.Panneman@ing.com::35db2cae-8697-4a52-8d02-8b31de488b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651"/>
    <a:srgbClr val="D7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9" autoAdjust="0"/>
    <p:restoredTop sz="96150" autoAdjust="0"/>
  </p:normalViewPr>
  <p:slideViewPr>
    <p:cSldViewPr snapToGrid="0" showGuides="1">
      <p:cViewPr varScale="1">
        <p:scale>
          <a:sx n="152" d="100"/>
          <a:sy n="152" d="100"/>
        </p:scale>
        <p:origin x="368" y="184"/>
      </p:cViewPr>
      <p:guideLst/>
    </p:cSldViewPr>
  </p:slideViewPr>
  <p:outlineViewPr>
    <p:cViewPr>
      <p:scale>
        <a:sx n="33" d="100"/>
        <a:sy n="33" d="100"/>
      </p:scale>
      <p:origin x="0" y="-16206"/>
    </p:cViewPr>
  </p:outlin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12/09/2024</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12/09/2024</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a:t>
            </a:fld>
            <a:endParaRPr lang="en-GB"/>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141749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2</a:t>
            </a:fld>
            <a:endParaRPr lang="en-GB"/>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3790563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3</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634928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4</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30548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5</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3341716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6</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1636992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0"/>
          </p:nvPr>
        </p:nvSpPr>
        <p:spPr/>
        <p:txBody>
          <a:bodyPr/>
          <a:lstStyle/>
          <a:p>
            <a:fld id="{E762DFE1-544E-4AD0-8AE2-9ADF9877B110}" type="slidenum">
              <a:rPr lang="en-GB" smtClean="0"/>
              <a:pPr/>
              <a:t>9</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4165034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0"/>
          </p:nvPr>
        </p:nvSpPr>
        <p:spPr/>
        <p:txBody>
          <a:bodyPr/>
          <a:lstStyle/>
          <a:p>
            <a:fld id="{E762DFE1-544E-4AD0-8AE2-9ADF9877B110}" type="slidenum">
              <a:rPr lang="en-GB" smtClean="0"/>
              <a:pPr/>
              <a:t>10</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4126960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0"/>
          </p:nvPr>
        </p:nvSpPr>
        <p:spPr/>
        <p:txBody>
          <a:bodyPr/>
          <a:lstStyle/>
          <a:p>
            <a:fld id="{E762DFE1-544E-4AD0-8AE2-9ADF9877B110}" type="slidenum">
              <a:rPr lang="en-GB" smtClean="0"/>
              <a:pPr/>
              <a:t>11</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19748983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GB" noProof="0"/>
              <a:t>Click icon to add picture</a:t>
            </a:r>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GB"/>
              <a:t>Click to edit Master title style</a:t>
            </a:r>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GB" noProof="0"/>
              <a:t>Click icon to add picture</a:t>
            </a:r>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GB"/>
              <a:t>Click to edit Master title style</a:t>
            </a:r>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769853172"/>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259048711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GB" noProof="0"/>
              <a:t>Click icon to add picture</a:t>
            </a:r>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guide id="2" orient="horz" pos="1491" userDrawn="1">
          <p15:clr>
            <a:srgbClr val="FBAE40"/>
          </p15:clr>
        </p15:guide>
        <p15:guide id="3" orient="horz" pos="1542" userDrawn="1">
          <p15:clr>
            <a:srgbClr val="FBAE40"/>
          </p15:clr>
        </p15:guide>
        <p15:guide id="4" orient="horz" pos="2006" userDrawn="1">
          <p15:clr>
            <a:srgbClr val="FBAE40"/>
          </p15:clr>
        </p15:guide>
        <p15:guide id="5" orient="horz" pos="20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36" userDrawn="1">
          <p15:clr>
            <a:srgbClr val="FBAE40"/>
          </p15:clr>
        </p15:guide>
        <p15:guide id="2" pos="39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GB" noProof="0"/>
              <a:t>Click to edit Master title style</a:t>
            </a:r>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903425831"/>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6849380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GB" noProof="0"/>
              <a:t>Click to edit Master title style</a:t>
            </a:r>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1" userDrawn="1">
          <p15:clr>
            <a:srgbClr val="FBAE40"/>
          </p15:clr>
        </p15:guide>
        <p15:guide id="1" pos="3739" userDrawn="1">
          <p15:clr>
            <a:srgbClr val="FBAE40"/>
          </p15:clr>
        </p15:guide>
        <p15:guide id="2" orient="horz" pos="2240" userDrawn="1">
          <p15:clr>
            <a:srgbClr val="FBAE40"/>
          </p15:clr>
        </p15:guide>
        <p15:guide id="3" orient="horz" pos="2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GB" noProof="0"/>
              <a:t>Click to edit Master title style</a:t>
            </a:r>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58" userDrawn="1">
          <p15:clr>
            <a:srgbClr val="FBAE40"/>
          </p15:clr>
        </p15:guide>
        <p15:guide id="2" pos="2770" userDrawn="1">
          <p15:clr>
            <a:srgbClr val="FBAE40"/>
          </p15:clr>
        </p15:guide>
        <p15:guide id="3" pos="4910" userDrawn="1">
          <p15:clr>
            <a:srgbClr val="FBAE40"/>
          </p15:clr>
        </p15:guide>
        <p15:guide id="4" pos="5122" userDrawn="1">
          <p15:clr>
            <a:srgbClr val="FBAE40"/>
          </p15:clr>
        </p15:guide>
        <p15:guide id="5" orient="horz" pos="2240" userDrawn="1">
          <p15:clr>
            <a:srgbClr val="FBAE40"/>
          </p15:clr>
        </p15:guide>
        <p15:guide id="6" orient="horz" pos="2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GB" noProof="0"/>
              <a:t>Click to edit Master title style</a:t>
            </a:r>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768" userDrawn="1">
          <p15:clr>
            <a:srgbClr val="FBAE40"/>
          </p15:clr>
        </p15:guide>
        <p15:guide id="3" pos="4912" userDrawn="1">
          <p15:clr>
            <a:srgbClr val="FBAE40"/>
          </p15:clr>
        </p15:guide>
        <p15:guide id="4" pos="5120" userDrawn="1">
          <p15:clr>
            <a:srgbClr val="FBAE40"/>
          </p15:clr>
        </p15:guide>
        <p15:guide id="5" orient="horz" pos="2830" userDrawn="1">
          <p15:clr>
            <a:srgbClr val="FBAE40"/>
          </p15:clr>
        </p15:guide>
        <p15:guide id="6" orient="horz" pos="2998" userDrawn="1">
          <p15:clr>
            <a:srgbClr val="FBAE40"/>
          </p15:clr>
        </p15:guide>
        <p15:guide id="7" pos="25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36" userDrawn="1">
          <p15:clr>
            <a:srgbClr val="FBAE40"/>
          </p15:clr>
        </p15:guide>
        <p15:guide id="3" pos="3944"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GB" noProof="0"/>
              <a:t>Click to edit Master title style</a:t>
            </a:r>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56" userDrawn="1">
          <p15:clr>
            <a:srgbClr val="FBAE40"/>
          </p15:clr>
        </p15:guide>
        <p15:guide id="3" pos="5120" userDrawn="1">
          <p15:clr>
            <a:srgbClr val="FBAE40"/>
          </p15:clr>
        </p15:guide>
        <p15:guide id="4" pos="2768" userDrawn="1">
          <p15:clr>
            <a:srgbClr val="FBAE40"/>
          </p15:clr>
        </p15:guide>
        <p15:guide id="5" pos="4912" userDrawn="1">
          <p15:clr>
            <a:srgbClr val="FBAE40"/>
          </p15:clr>
        </p15:guide>
        <p15:guide id="6" orient="horz" pos="2288" userDrawn="1">
          <p15:clr>
            <a:srgbClr val="FBAE40"/>
          </p15:clr>
        </p15:guide>
        <p15:guide id="7" orient="horz" pos="23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GB" noProof="0"/>
              <a:t>Click to edit Master title style</a:t>
            </a:r>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54" userDrawn="1">
          <p15:clr>
            <a:srgbClr val="FBAE40"/>
          </p15:clr>
        </p15:guide>
        <p15:guide id="4" pos="5526" userDrawn="1">
          <p15:clr>
            <a:srgbClr val="FBAE40"/>
          </p15:clr>
        </p15:guide>
        <p15:guide id="5" pos="3893" userDrawn="1">
          <p15:clr>
            <a:srgbClr val="FBAE40"/>
          </p15:clr>
        </p15:guide>
        <p15:guide id="6" pos="2049" userDrawn="1">
          <p15:clr>
            <a:srgbClr val="FBAE40"/>
          </p15:clr>
        </p15:guide>
        <p15:guide id="7" pos="3788" userDrawn="1">
          <p15:clr>
            <a:srgbClr val="FBAE40"/>
          </p15:clr>
        </p15:guide>
        <p15:guide id="8" pos="5630"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GB"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GB"/>
              <a:t>Click to edit Master title style</a:t>
            </a:r>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GB"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GB"/>
              <a:t>Click to edit Master title style</a:t>
            </a:r>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GB"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GB" noProof="0"/>
              <a:t>Click icon to add picture</a:t>
            </a:r>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179673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00033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GB"/>
              <a:t>Click to edit Master title style</a:t>
            </a:r>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138416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a:t>
              </a:r>
              <a:r>
                <a:rPr lang="en-GB" sz="1000" dirty="0" err="1"/>
                <a:t>ING_News</a:t>
              </a:r>
              <a:endParaRPr lang="en-GB" sz="1000" dirty="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4228618430"/>
      </p:ext>
    </p:extLst>
  </p:cSld>
  <p:clrMapOvr>
    <a:masterClrMapping/>
  </p:clrMapOvr>
  <p:extLst>
    <p:ext uri="{DCECCB84-F9BA-43D5-87BE-67443E8EF086}">
      <p15:sldGuideLst xmlns:p15="http://schemas.microsoft.com/office/powerpoint/2012/main">
        <p15:guide id="1" orient="horz" pos="2007" userDrawn="1">
          <p15:clr>
            <a:srgbClr val="FBAE40"/>
          </p15:clr>
        </p15:guide>
        <p15:guide id="2" orient="horz" pos="1543" userDrawn="1">
          <p15:clr>
            <a:srgbClr val="FBAE40"/>
          </p15:clr>
        </p15:guide>
        <p15:guide id="3" orient="horz" pos="1490" userDrawn="1">
          <p15:clr>
            <a:srgbClr val="FBAE40"/>
          </p15:clr>
        </p15:guide>
        <p15:guide id="4" orient="horz" pos="205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79442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3631198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944615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4050854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2585600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sp>
        <p:nvSpPr>
          <p:cNvPr id="28" name="TextBox 27">
            <a:extLst>
              <a:ext uri="{FF2B5EF4-FFF2-40B4-BE49-F238E27FC236}">
                <a16:creationId xmlns:a16="http://schemas.microsoft.com/office/drawing/2014/main" id="{0715040F-C51E-4BC8-BAA4-E7C486B99129}"/>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Tree>
    <p:extLst>
      <p:ext uri="{BB962C8B-B14F-4D97-AF65-F5344CB8AC3E}">
        <p14:creationId xmlns:p14="http://schemas.microsoft.com/office/powerpoint/2010/main" val="249045104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10618759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2180797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GB" noProof="0"/>
              <a:t>Click to edit Master title style</a:t>
            </a:r>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99510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581584163"/>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105608353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558767802"/>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995939888"/>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853362766"/>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189201577"/>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534035640"/>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300120013"/>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753299672"/>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524968767"/>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GB"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24895094"/>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950429142"/>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30646275"/>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69535059"/>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407903036"/>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04768792"/>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702011234"/>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518090477"/>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164935140"/>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120725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GB"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981768974"/>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5727963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940748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7105112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spTree>
    <p:extLst>
      <p:ext uri="{BB962C8B-B14F-4D97-AF65-F5344CB8AC3E}">
        <p14:creationId xmlns:p14="http://schemas.microsoft.com/office/powerpoint/2010/main" val="3977367381"/>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90239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1580217835"/>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581113217"/>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4133833069"/>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6.svg"/><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8.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9" Type="http://schemas.openxmlformats.org/officeDocument/2006/relationships/image" Target="../media/image6.svg"/><Relationship Id="rId21" Type="http://schemas.openxmlformats.org/officeDocument/2006/relationships/slideLayout" Target="../slideLayouts/slideLayout53.xml"/><Relationship Id="rId34" Type="http://schemas.openxmlformats.org/officeDocument/2006/relationships/image" Target="../media/image1.png"/><Relationship Id="rId7" Type="http://schemas.openxmlformats.org/officeDocument/2006/relationships/slideLayout" Target="../slideLayouts/slideLayout3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41" Type="http://schemas.openxmlformats.org/officeDocument/2006/relationships/image" Target="../media/image8.sv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3.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image" Target="../media/image2.svg"/><Relationship Id="rId8" Type="http://schemas.openxmlformats.org/officeDocument/2006/relationships/slideLayout" Target="../slideLayouts/slideLayout40.xml"/><Relationship Id="rId3" Type="http://schemas.openxmlformats.org/officeDocument/2006/relationships/slideLayout" Target="../slideLayouts/slideLayout35.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38"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77" r:id="rId6"/>
    <p:sldLayoutId id="2147483781" r:id="rId7"/>
    <p:sldLayoutId id="2147483796" r:id="rId8"/>
    <p:sldLayoutId id="2147483797" r:id="rId9"/>
    <p:sldLayoutId id="2147483692" r:id="rId10"/>
    <p:sldLayoutId id="2147483711" r:id="rId11"/>
    <p:sldLayoutId id="2147483779" r:id="rId12"/>
    <p:sldLayoutId id="2147483694" r:id="rId13"/>
    <p:sldLayoutId id="2147483695" r:id="rId14"/>
    <p:sldLayoutId id="2147483696" r:id="rId15"/>
    <p:sldLayoutId id="2147483736" r:id="rId16"/>
    <p:sldLayoutId id="2147483773" r:id="rId17"/>
    <p:sldLayoutId id="2147483774" r:id="rId18"/>
    <p:sldLayoutId id="2147483731" r:id="rId19"/>
    <p:sldLayoutId id="2147483697" r:id="rId20"/>
    <p:sldLayoutId id="2147483740" r:id="rId21"/>
    <p:sldLayoutId id="2147483716" r:id="rId22"/>
    <p:sldLayoutId id="2147483718" r:id="rId23"/>
    <p:sldLayoutId id="2147483719" r:id="rId24"/>
    <p:sldLayoutId id="2147483700" r:id="rId25"/>
    <p:sldLayoutId id="2147483743" r:id="rId26"/>
    <p:sldLayoutId id="2147483742" r:id="rId27"/>
    <p:sldLayoutId id="2147483741" r:id="rId28"/>
    <p:sldLayoutId id="2147483775" r:id="rId29"/>
    <p:sldLayoutId id="2147483776" r:id="rId30"/>
    <p:sldLayoutId id="2147483726" r:id="rId31"/>
    <p:sldLayoutId id="2147483778"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9" orient="horz" pos="205" userDrawn="1">
          <p15:clr>
            <a:srgbClr val="F26B43"/>
          </p15:clr>
        </p15:guide>
        <p15:guide id="11" orient="horz" pos="3904" userDrawn="1">
          <p15:clr>
            <a:srgbClr val="F26B43"/>
          </p15:clr>
        </p15:guide>
        <p15:guide id="13" pos="7473" userDrawn="1">
          <p15:clr>
            <a:srgbClr val="F26B43"/>
          </p15:clr>
        </p15:guide>
        <p15:guide id="14" pos="417" userDrawn="1">
          <p15:clr>
            <a:srgbClr val="F26B43"/>
          </p15:clr>
        </p15:guide>
        <p15:guide id="18" pos="3840" userDrawn="1">
          <p15:clr>
            <a:srgbClr val="F26B43"/>
          </p15:clr>
        </p15:guide>
        <p15:guide id="19" orient="horz" pos="2160" userDrawn="1">
          <p15:clr>
            <a:srgbClr val="F26B43"/>
          </p15:clr>
        </p15:guide>
        <p15:guide id="20" pos="72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340081415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 id="2147483829" r:id="rId31"/>
    <p:sldLayoutId id="2147483830"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a:xfrm>
            <a:off x="658799" y="864137"/>
            <a:ext cx="4418818" cy="732995"/>
          </a:xfrm>
        </p:spPr>
        <p:txBody>
          <a:bodyPr/>
          <a:lstStyle/>
          <a:p>
            <a:r>
              <a:rPr lang="en-US" dirty="0"/>
              <a:t>TERRAFORM BASICS</a:t>
            </a:r>
            <a:endParaRPr lang="en-GB" dirty="0"/>
          </a:p>
        </p:txBody>
      </p:sp>
      <p:sp>
        <p:nvSpPr>
          <p:cNvPr id="17" name="Text Placeholder 16"/>
          <p:cNvSpPr>
            <a:spLocks noGrp="1"/>
          </p:cNvSpPr>
          <p:nvPr>
            <p:ph type="body" sz="quarter" idx="11"/>
          </p:nvPr>
        </p:nvSpPr>
        <p:spPr>
          <a:xfrm>
            <a:off x="1021428" y="1783441"/>
            <a:ext cx="2265428" cy="374878"/>
          </a:xfrm>
        </p:spPr>
        <p:txBody>
          <a:bodyPr/>
          <a:lstStyle/>
          <a:p>
            <a:r>
              <a:rPr lang="en-US" sz="1200" dirty="0"/>
              <a:t>“INFRASTRUCTURE AS CODE”</a:t>
            </a:r>
          </a:p>
        </p:txBody>
      </p:sp>
      <p:sp>
        <p:nvSpPr>
          <p:cNvPr id="7" name="Text Placeholder 6"/>
          <p:cNvSpPr>
            <a:spLocks noGrp="1"/>
          </p:cNvSpPr>
          <p:nvPr>
            <p:ph type="body" sz="quarter" idx="12"/>
          </p:nvPr>
        </p:nvSpPr>
        <p:spPr/>
        <p:txBody>
          <a:bodyPr/>
          <a:lstStyle/>
          <a:p>
            <a:r>
              <a:rPr lang="en-GB" dirty="0"/>
              <a:t>September 2024</a:t>
            </a:r>
          </a:p>
        </p:txBody>
      </p:sp>
      <p:sp>
        <p:nvSpPr>
          <p:cNvPr id="8" name="Picture Placeholder 626">
            <a:extLst>
              <a:ext uri="{FF2B5EF4-FFF2-40B4-BE49-F238E27FC236}">
                <a16:creationId xmlns:a16="http://schemas.microsoft.com/office/drawing/2014/main" id="{0A460EC3-EE22-4003-A538-5CE26AFAFAEB}"/>
              </a:ext>
            </a:extLst>
          </p:cNvPr>
          <p:cNvSpPr>
            <a:spLocks noGrp="1"/>
          </p:cNvSpPr>
          <p:nvPr>
            <p:ph type="pic" sz="quarter" idx="16"/>
          </p:nvPr>
        </p:nvSpPr>
        <p:spPr>
          <a:xfrm>
            <a:off x="658799" y="5896310"/>
            <a:ext cx="3872411" cy="965420"/>
          </a:xfrm>
        </p:spPr>
        <p:txBody>
          <a:bodyPr/>
          <a:lstStyle/>
          <a:p>
            <a:endParaRPr lang="en-RO"/>
          </a:p>
        </p:txBody>
      </p:sp>
      <p:pic>
        <p:nvPicPr>
          <p:cNvPr id="1026" name="Picture 2" descr="Elevating Infrastructure Management: Why Terraform Enterprise over Open  Source - W M Promus">
            <a:extLst>
              <a:ext uri="{FF2B5EF4-FFF2-40B4-BE49-F238E27FC236}">
                <a16:creationId xmlns:a16="http://schemas.microsoft.com/office/drawing/2014/main" id="{67D7F11C-3AC8-B3E5-DFB1-A4E04EE0F3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0381" y="2676774"/>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853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026D1AA-E2FA-4E89-9E4A-2A12034D0400}"/>
              </a:ext>
            </a:extLst>
          </p:cNvPr>
          <p:cNvSpPr>
            <a:spLocks noGrp="1"/>
          </p:cNvSpPr>
          <p:nvPr>
            <p:ph type="sldNum" sz="quarter" idx="11"/>
          </p:nvPr>
        </p:nvSpPr>
        <p:spPr/>
        <p:txBody>
          <a:bodyPr/>
          <a:lstStyle/>
          <a:p>
            <a:fld id="{DDD2A080-DA64-4F5C-9131-47EB793B4410}" type="slidenum">
              <a:rPr lang="en-GB" noProof="0" smtClean="0"/>
              <a:pPr/>
              <a:t>10</a:t>
            </a:fld>
            <a:endParaRPr lang="en-GB" noProof="0" dirty="0"/>
          </a:p>
        </p:txBody>
      </p:sp>
      <p:sp>
        <p:nvSpPr>
          <p:cNvPr id="4" name="Title 3"/>
          <p:cNvSpPr>
            <a:spLocks noGrp="1"/>
          </p:cNvSpPr>
          <p:nvPr>
            <p:ph type="title"/>
          </p:nvPr>
        </p:nvSpPr>
        <p:spPr/>
        <p:txBody>
          <a:bodyPr/>
          <a:lstStyle/>
          <a:p>
            <a:r>
              <a:rPr lang="en-US" b="1" dirty="0"/>
              <a:t>Automate changes</a:t>
            </a:r>
            <a:endParaRPr lang="en-GB" dirty="0"/>
          </a:p>
        </p:txBody>
      </p:sp>
      <p:sp>
        <p:nvSpPr>
          <p:cNvPr id="2" name="Content Placeholder 1"/>
          <p:cNvSpPr>
            <a:spLocks noGrp="1"/>
          </p:cNvSpPr>
          <p:nvPr>
            <p:ph idx="1"/>
          </p:nvPr>
        </p:nvSpPr>
        <p:spPr/>
        <p:txBody>
          <a:bodyPr/>
          <a:lstStyle/>
          <a:p>
            <a:pPr lvl="1"/>
            <a:endParaRPr lang="en-GB" dirty="0"/>
          </a:p>
          <a:p>
            <a:pPr marL="0" lvl="1" indent="0">
              <a:buNone/>
            </a:pPr>
            <a:endParaRPr lang="en-GB" dirty="0"/>
          </a:p>
          <a:p>
            <a:pPr marL="342900" indent="-342900">
              <a:buClr>
                <a:schemeClr val="tx2"/>
              </a:buClr>
              <a:buFont typeface="Wingdings" pitchFamily="2" charset="2"/>
              <a:buChar char="§"/>
            </a:pPr>
            <a:r>
              <a:rPr lang="en-US" sz="2000" b="1" dirty="0"/>
              <a:t>Terraform configuration files </a:t>
            </a:r>
            <a:r>
              <a:rPr lang="en-US" sz="2000" dirty="0"/>
              <a:t>are declarative, meaning that they describe the end state of your infrastructure.</a:t>
            </a:r>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r>
              <a:rPr lang="en-US" sz="2000" dirty="0"/>
              <a:t>You do not need to write step-by-step instructions to create resources because Terraform handles the underlying logic.</a:t>
            </a:r>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r>
              <a:rPr lang="en-US" sz="2000" dirty="0"/>
              <a:t>Terraform builds a resource graph to determine resource dependencies and creates or modifies non-dependent resources in parallel.</a:t>
            </a:r>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r>
              <a:rPr lang="en-US" sz="2000" dirty="0"/>
              <a:t>This allows Terraform to provision resources efficiently.</a:t>
            </a:r>
          </a:p>
        </p:txBody>
      </p:sp>
      <p:grpSp>
        <p:nvGrpSpPr>
          <p:cNvPr id="3" name="Group 2"/>
          <p:cNvGrpSpPr/>
          <p:nvPr/>
        </p:nvGrpSpPr>
        <p:grpSpPr>
          <a:xfrm>
            <a:off x="-2368598" y="0"/>
            <a:ext cx="1860598" cy="5727700"/>
            <a:chOff x="-2025698" y="0"/>
            <a:chExt cx="1872000" cy="5727700"/>
          </a:xfrm>
        </p:grpSpPr>
        <p:sp>
          <p:nvSpPr>
            <p:cNvPr id="8" name="Rectangle 104"/>
            <p:cNvSpPr>
              <a:spLocks noChangeArrowheads="1"/>
            </p:cNvSpPr>
            <p:nvPr/>
          </p:nvSpPr>
          <p:spPr bwMode="gray">
            <a:xfrm>
              <a:off x="-2025698" y="0"/>
              <a:ext cx="1872000" cy="5727700"/>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9" name="Rectangle 106"/>
            <p:cNvSpPr>
              <a:spLocks noChangeArrowheads="1"/>
            </p:cNvSpPr>
            <p:nvPr userDrawn="1"/>
          </p:nvSpPr>
          <p:spPr bwMode="gray">
            <a:xfrm>
              <a:off x="-1893936" y="542342"/>
              <a:ext cx="1658513" cy="2210707"/>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GB" altLang="en-US" sz="1000" dirty="0">
                  <a:solidFill>
                    <a:srgbClr val="333333"/>
                  </a:solidFill>
                </a:rPr>
                <a:t>Use the indent button to create the text levels with the appropriate bullet.</a:t>
              </a:r>
            </a:p>
          </p:txBody>
        </p:sp>
        <p:sp>
          <p:nvSpPr>
            <p:cNvPr id="10" name="Rectangle 113"/>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Using bullets with indent button</a:t>
              </a:r>
            </a:p>
          </p:txBody>
        </p:sp>
        <p:grpSp>
          <p:nvGrpSpPr>
            <p:cNvPr id="11" name="Group 10"/>
            <p:cNvGrpSpPr/>
            <p:nvPr/>
          </p:nvGrpSpPr>
          <p:grpSpPr bwMode="gray">
            <a:xfrm>
              <a:off x="-1900053" y="1073944"/>
              <a:ext cx="1590582" cy="947098"/>
              <a:chOff x="-1573454" y="1531453"/>
              <a:chExt cx="1335187" cy="795026"/>
            </a:xfrm>
          </p:grpSpPr>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gray">
              <a:xfrm>
                <a:off x="-1573454" y="1531453"/>
                <a:ext cx="1335187" cy="795026"/>
              </a:xfrm>
              <a:custGeom>
                <a:avLst/>
                <a:gdLst>
                  <a:gd name="connsiteX0" fmla="*/ 0 w 2840306"/>
                  <a:gd name="connsiteY0" fmla="*/ 0 h 1691236"/>
                  <a:gd name="connsiteX1" fmla="*/ 2840306 w 2840306"/>
                  <a:gd name="connsiteY1" fmla="*/ 0 h 1691236"/>
                  <a:gd name="connsiteX2" fmla="*/ 2840306 w 2840306"/>
                  <a:gd name="connsiteY2" fmla="*/ 1691236 h 1691236"/>
                  <a:gd name="connsiteX3" fmla="*/ 0 w 2840306"/>
                  <a:gd name="connsiteY3" fmla="*/ 1691236 h 1691236"/>
                </a:gdLst>
                <a:ahLst/>
                <a:cxnLst>
                  <a:cxn ang="0">
                    <a:pos x="connsiteX0" y="connsiteY0"/>
                  </a:cxn>
                  <a:cxn ang="0">
                    <a:pos x="connsiteX1" y="connsiteY1"/>
                  </a:cxn>
                  <a:cxn ang="0">
                    <a:pos x="connsiteX2" y="connsiteY2"/>
                  </a:cxn>
                  <a:cxn ang="0">
                    <a:pos x="connsiteX3" y="connsiteY3"/>
                  </a:cxn>
                </a:cxnLst>
                <a:rect l="l" t="t" r="r" b="b"/>
                <a:pathLst>
                  <a:path w="2840306" h="1691236">
                    <a:moveTo>
                      <a:pt x="0" y="0"/>
                    </a:moveTo>
                    <a:lnTo>
                      <a:pt x="2840306" y="0"/>
                    </a:lnTo>
                    <a:lnTo>
                      <a:pt x="2840306" y="1691236"/>
                    </a:lnTo>
                    <a:lnTo>
                      <a:pt x="0" y="1691236"/>
                    </a:lnTo>
                    <a:close/>
                  </a:path>
                </a:pathLst>
              </a:custGeom>
            </p:spPr>
          </p:pic>
          <p:sp>
            <p:nvSpPr>
              <p:cNvPr id="13" name="Multiply 12"/>
              <p:cNvSpPr/>
              <p:nvPr/>
            </p:nvSpPr>
            <p:spPr bwMode="gray">
              <a:xfrm>
                <a:off x="-1571627" y="1551174"/>
                <a:ext cx="245272" cy="245272"/>
              </a:xfrm>
              <a:prstGeom prst="mathMultiply">
                <a:avLst>
                  <a:gd name="adj1" fmla="val 831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GB" dirty="0" err="1"/>
              </a:p>
            </p:txBody>
          </p:sp>
        </p:grpSp>
      </p:grpSp>
      <p:pic>
        <p:nvPicPr>
          <p:cNvPr id="5" name="Picture 4" descr="file type terraform&quot; Icon - Download for free – Iconduck">
            <a:extLst>
              <a:ext uri="{FF2B5EF4-FFF2-40B4-BE49-F238E27FC236}">
                <a16:creationId xmlns:a16="http://schemas.microsoft.com/office/drawing/2014/main" id="{F1D92972-702E-A63A-B717-6898EE37F6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59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026D1AA-E2FA-4E89-9E4A-2A12034D0400}"/>
              </a:ext>
            </a:extLst>
          </p:cNvPr>
          <p:cNvSpPr>
            <a:spLocks noGrp="1"/>
          </p:cNvSpPr>
          <p:nvPr>
            <p:ph type="sldNum" sz="quarter" idx="11"/>
          </p:nvPr>
        </p:nvSpPr>
        <p:spPr/>
        <p:txBody>
          <a:bodyPr/>
          <a:lstStyle/>
          <a:p>
            <a:fld id="{DDD2A080-DA64-4F5C-9131-47EB793B4410}" type="slidenum">
              <a:rPr lang="en-GB" noProof="0" smtClean="0"/>
              <a:pPr/>
              <a:t>11</a:t>
            </a:fld>
            <a:endParaRPr lang="en-GB" noProof="0" dirty="0"/>
          </a:p>
        </p:txBody>
      </p:sp>
      <p:sp>
        <p:nvSpPr>
          <p:cNvPr id="4" name="Title 3"/>
          <p:cNvSpPr>
            <a:spLocks noGrp="1"/>
          </p:cNvSpPr>
          <p:nvPr>
            <p:ph type="title"/>
          </p:nvPr>
        </p:nvSpPr>
        <p:spPr/>
        <p:txBody>
          <a:bodyPr/>
          <a:lstStyle/>
          <a:p>
            <a:r>
              <a:rPr lang="en-US" b="1" dirty="0"/>
              <a:t>Automate changes</a:t>
            </a:r>
            <a:endParaRPr lang="en-GB" dirty="0"/>
          </a:p>
        </p:txBody>
      </p:sp>
      <p:sp>
        <p:nvSpPr>
          <p:cNvPr id="2" name="Content Placeholder 1"/>
          <p:cNvSpPr>
            <a:spLocks noGrp="1"/>
          </p:cNvSpPr>
          <p:nvPr>
            <p:ph idx="1"/>
          </p:nvPr>
        </p:nvSpPr>
        <p:spPr>
          <a:xfrm>
            <a:off x="5851431" y="227115"/>
            <a:ext cx="5433882" cy="630453"/>
          </a:xfrm>
        </p:spPr>
        <p:txBody>
          <a:bodyPr/>
          <a:lstStyle/>
          <a:p>
            <a:pPr marL="0" lvl="1" indent="0">
              <a:buNone/>
            </a:pPr>
            <a:endParaRPr lang="en-US" sz="2000" dirty="0"/>
          </a:p>
        </p:txBody>
      </p:sp>
      <p:grpSp>
        <p:nvGrpSpPr>
          <p:cNvPr id="3" name="Group 2"/>
          <p:cNvGrpSpPr/>
          <p:nvPr/>
        </p:nvGrpSpPr>
        <p:grpSpPr>
          <a:xfrm>
            <a:off x="-2368598" y="0"/>
            <a:ext cx="1860598" cy="5727700"/>
            <a:chOff x="-2025698" y="0"/>
            <a:chExt cx="1872000" cy="5727700"/>
          </a:xfrm>
        </p:grpSpPr>
        <p:sp>
          <p:nvSpPr>
            <p:cNvPr id="8" name="Rectangle 104"/>
            <p:cNvSpPr>
              <a:spLocks noChangeArrowheads="1"/>
            </p:cNvSpPr>
            <p:nvPr/>
          </p:nvSpPr>
          <p:spPr bwMode="gray">
            <a:xfrm>
              <a:off x="-2025698" y="0"/>
              <a:ext cx="1872000" cy="5727700"/>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9" name="Rectangle 106"/>
            <p:cNvSpPr>
              <a:spLocks noChangeArrowheads="1"/>
            </p:cNvSpPr>
            <p:nvPr userDrawn="1"/>
          </p:nvSpPr>
          <p:spPr bwMode="gray">
            <a:xfrm>
              <a:off x="-1893936" y="542342"/>
              <a:ext cx="1658513" cy="2210707"/>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GB" altLang="en-US" sz="1000" dirty="0">
                  <a:solidFill>
                    <a:srgbClr val="333333"/>
                  </a:solidFill>
                </a:rPr>
                <a:t>Use the indent button to create the text levels with the appropriate bullet.</a:t>
              </a:r>
            </a:p>
          </p:txBody>
        </p:sp>
        <p:sp>
          <p:nvSpPr>
            <p:cNvPr id="10" name="Rectangle 113"/>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Using bullets with indent button</a:t>
              </a:r>
            </a:p>
          </p:txBody>
        </p:sp>
        <p:grpSp>
          <p:nvGrpSpPr>
            <p:cNvPr id="11" name="Group 10"/>
            <p:cNvGrpSpPr/>
            <p:nvPr/>
          </p:nvGrpSpPr>
          <p:grpSpPr bwMode="gray">
            <a:xfrm>
              <a:off x="-1900053" y="1073944"/>
              <a:ext cx="1590582" cy="947098"/>
              <a:chOff x="-1573454" y="1531453"/>
              <a:chExt cx="1335187" cy="795026"/>
            </a:xfrm>
          </p:grpSpPr>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gray">
              <a:xfrm>
                <a:off x="-1573454" y="1531453"/>
                <a:ext cx="1335187" cy="795026"/>
              </a:xfrm>
              <a:custGeom>
                <a:avLst/>
                <a:gdLst>
                  <a:gd name="connsiteX0" fmla="*/ 0 w 2840306"/>
                  <a:gd name="connsiteY0" fmla="*/ 0 h 1691236"/>
                  <a:gd name="connsiteX1" fmla="*/ 2840306 w 2840306"/>
                  <a:gd name="connsiteY1" fmla="*/ 0 h 1691236"/>
                  <a:gd name="connsiteX2" fmla="*/ 2840306 w 2840306"/>
                  <a:gd name="connsiteY2" fmla="*/ 1691236 h 1691236"/>
                  <a:gd name="connsiteX3" fmla="*/ 0 w 2840306"/>
                  <a:gd name="connsiteY3" fmla="*/ 1691236 h 1691236"/>
                </a:gdLst>
                <a:ahLst/>
                <a:cxnLst>
                  <a:cxn ang="0">
                    <a:pos x="connsiteX0" y="connsiteY0"/>
                  </a:cxn>
                  <a:cxn ang="0">
                    <a:pos x="connsiteX1" y="connsiteY1"/>
                  </a:cxn>
                  <a:cxn ang="0">
                    <a:pos x="connsiteX2" y="connsiteY2"/>
                  </a:cxn>
                  <a:cxn ang="0">
                    <a:pos x="connsiteX3" y="connsiteY3"/>
                  </a:cxn>
                </a:cxnLst>
                <a:rect l="l" t="t" r="r" b="b"/>
                <a:pathLst>
                  <a:path w="2840306" h="1691236">
                    <a:moveTo>
                      <a:pt x="0" y="0"/>
                    </a:moveTo>
                    <a:lnTo>
                      <a:pt x="2840306" y="0"/>
                    </a:lnTo>
                    <a:lnTo>
                      <a:pt x="2840306" y="1691236"/>
                    </a:lnTo>
                    <a:lnTo>
                      <a:pt x="0" y="1691236"/>
                    </a:lnTo>
                    <a:close/>
                  </a:path>
                </a:pathLst>
              </a:custGeom>
            </p:spPr>
          </p:pic>
          <p:sp>
            <p:nvSpPr>
              <p:cNvPr id="13" name="Multiply 12"/>
              <p:cNvSpPr/>
              <p:nvPr/>
            </p:nvSpPr>
            <p:spPr bwMode="gray">
              <a:xfrm>
                <a:off x="-1571627" y="1551174"/>
                <a:ext cx="245272" cy="245272"/>
              </a:xfrm>
              <a:prstGeom prst="mathMultiply">
                <a:avLst>
                  <a:gd name="adj1" fmla="val 831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GB" dirty="0" err="1"/>
              </a:p>
            </p:txBody>
          </p:sp>
        </p:grpSp>
      </p:grpSp>
      <p:pic>
        <p:nvPicPr>
          <p:cNvPr id="5" name="Picture 4" descr="file type terraform&quot; Icon - Download for free – Iconduck">
            <a:extLst>
              <a:ext uri="{FF2B5EF4-FFF2-40B4-BE49-F238E27FC236}">
                <a16:creationId xmlns:a16="http://schemas.microsoft.com/office/drawing/2014/main" id="{F1D92972-702E-A63A-B717-6898EE37F6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40892A64-FFB9-1682-7A7B-27AFE1FDD5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0481" y="1771650"/>
            <a:ext cx="75819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28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D714CE-4DD4-D5F3-A3F8-6AAFA943D2D3}"/>
              </a:ext>
            </a:extLst>
          </p:cNvPr>
          <p:cNvSpPr>
            <a:spLocks noGrp="1"/>
          </p:cNvSpPr>
          <p:nvPr>
            <p:ph type="sldNum" sz="quarter" idx="11"/>
          </p:nvPr>
        </p:nvSpPr>
        <p:spPr/>
        <p:txBody>
          <a:bodyPr/>
          <a:lstStyle/>
          <a:p>
            <a:fld id="{DDD2A080-DA64-4F5C-9131-47EB793B4410}" type="slidenum">
              <a:rPr lang="en-GB" noProof="0" smtClean="0"/>
              <a:pPr/>
              <a:t>12</a:t>
            </a:fld>
            <a:endParaRPr lang="en-GB" noProof="0" dirty="0"/>
          </a:p>
        </p:txBody>
      </p:sp>
      <p:sp>
        <p:nvSpPr>
          <p:cNvPr id="3" name="Title 2">
            <a:extLst>
              <a:ext uri="{FF2B5EF4-FFF2-40B4-BE49-F238E27FC236}">
                <a16:creationId xmlns:a16="http://schemas.microsoft.com/office/drawing/2014/main" id="{51075A93-9808-A585-BD68-2E4F7510059B}"/>
              </a:ext>
            </a:extLst>
          </p:cNvPr>
          <p:cNvSpPr>
            <a:spLocks noGrp="1"/>
          </p:cNvSpPr>
          <p:nvPr>
            <p:ph type="title"/>
          </p:nvPr>
        </p:nvSpPr>
        <p:spPr/>
        <p:txBody>
          <a:bodyPr/>
          <a:lstStyle/>
          <a:p>
            <a:r>
              <a:rPr lang="en-US" b="1" dirty="0"/>
              <a:t>Standardize configurations</a:t>
            </a:r>
            <a:endParaRPr lang="en-RO" dirty="0"/>
          </a:p>
        </p:txBody>
      </p:sp>
      <p:sp>
        <p:nvSpPr>
          <p:cNvPr id="4" name="Content Placeholder 3">
            <a:extLst>
              <a:ext uri="{FF2B5EF4-FFF2-40B4-BE49-F238E27FC236}">
                <a16:creationId xmlns:a16="http://schemas.microsoft.com/office/drawing/2014/main" id="{375ED576-FD26-EA22-39A9-F10ECE588360}"/>
              </a:ext>
            </a:extLst>
          </p:cNvPr>
          <p:cNvSpPr>
            <a:spLocks noGrp="1"/>
          </p:cNvSpPr>
          <p:nvPr>
            <p:ph idx="1"/>
          </p:nvPr>
        </p:nvSpPr>
        <p:spPr/>
        <p:txBody>
          <a:bodyPr/>
          <a:lstStyle/>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endParaRPr lang="en-US" dirty="0"/>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r>
              <a:rPr lang="en-US" sz="2000" dirty="0"/>
              <a:t>Terraform supports reusable configuration components called </a:t>
            </a:r>
            <a:r>
              <a:rPr lang="en-US" sz="2000" b="1" dirty="0"/>
              <a:t>modules</a:t>
            </a:r>
            <a:r>
              <a:rPr lang="en-US" sz="2000" dirty="0"/>
              <a:t> that define configurable collections of infrastructure, saving time and encouraging best practices.</a:t>
            </a:r>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r>
              <a:rPr lang="en-US" sz="2000" dirty="0"/>
              <a:t>You can use publicly available </a:t>
            </a:r>
            <a:r>
              <a:rPr lang="en-US" sz="2000" b="1" dirty="0"/>
              <a:t>modules</a:t>
            </a:r>
            <a:r>
              <a:rPr lang="en-US" sz="2000" dirty="0"/>
              <a:t> from the </a:t>
            </a:r>
            <a:r>
              <a:rPr lang="en-US" sz="2000" b="1" dirty="0"/>
              <a:t>Terraform Registry</a:t>
            </a:r>
            <a:r>
              <a:rPr lang="en-US" sz="2000" dirty="0"/>
              <a:t> or write your own.</a:t>
            </a:r>
            <a:endParaRPr lang="en-RO" dirty="0"/>
          </a:p>
        </p:txBody>
      </p:sp>
      <p:pic>
        <p:nvPicPr>
          <p:cNvPr id="5" name="Picture 4" descr="file type terraform&quot; Icon - Download for free – Iconduck">
            <a:extLst>
              <a:ext uri="{FF2B5EF4-FFF2-40B4-BE49-F238E27FC236}">
                <a16:creationId xmlns:a16="http://schemas.microsoft.com/office/drawing/2014/main" id="{7F9214C8-50C9-A710-533F-1A9C17A15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CE33347-4EFE-47C4-77EB-4DCFEF3AB774}"/>
              </a:ext>
            </a:extLst>
          </p:cNvPr>
          <p:cNvPicPr>
            <a:picLocks noChangeAspect="1"/>
          </p:cNvPicPr>
          <p:nvPr/>
        </p:nvPicPr>
        <p:blipFill>
          <a:blip r:embed="rId3"/>
          <a:stretch>
            <a:fillRect/>
          </a:stretch>
        </p:blipFill>
        <p:spPr>
          <a:xfrm>
            <a:off x="1154338" y="3849206"/>
            <a:ext cx="7647803" cy="2269862"/>
          </a:xfrm>
          <a:prstGeom prst="rect">
            <a:avLst/>
          </a:prstGeom>
        </p:spPr>
      </p:pic>
    </p:spTree>
    <p:extLst>
      <p:ext uri="{BB962C8B-B14F-4D97-AF65-F5344CB8AC3E}">
        <p14:creationId xmlns:p14="http://schemas.microsoft.com/office/powerpoint/2010/main" val="3800310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7D1250-789F-34F8-EACD-CF63FE9532BA}"/>
              </a:ext>
            </a:extLst>
          </p:cNvPr>
          <p:cNvSpPr>
            <a:spLocks noGrp="1"/>
          </p:cNvSpPr>
          <p:nvPr>
            <p:ph type="sldNum" sz="quarter" idx="11"/>
          </p:nvPr>
        </p:nvSpPr>
        <p:spPr/>
        <p:txBody>
          <a:bodyPr/>
          <a:lstStyle/>
          <a:p>
            <a:fld id="{DDD2A080-DA64-4F5C-9131-47EB793B4410}" type="slidenum">
              <a:rPr lang="en-GB" noProof="0" smtClean="0"/>
              <a:pPr/>
              <a:t>13</a:t>
            </a:fld>
            <a:endParaRPr lang="en-GB" noProof="0" dirty="0"/>
          </a:p>
        </p:txBody>
      </p:sp>
      <p:sp>
        <p:nvSpPr>
          <p:cNvPr id="3" name="Title 2">
            <a:extLst>
              <a:ext uri="{FF2B5EF4-FFF2-40B4-BE49-F238E27FC236}">
                <a16:creationId xmlns:a16="http://schemas.microsoft.com/office/drawing/2014/main" id="{EFABD768-27B0-C737-0DF3-22BC823C9902}"/>
              </a:ext>
            </a:extLst>
          </p:cNvPr>
          <p:cNvSpPr>
            <a:spLocks noGrp="1"/>
          </p:cNvSpPr>
          <p:nvPr>
            <p:ph type="title"/>
          </p:nvPr>
        </p:nvSpPr>
        <p:spPr/>
        <p:txBody>
          <a:bodyPr/>
          <a:lstStyle/>
          <a:p>
            <a:r>
              <a:rPr lang="en-US" b="1" dirty="0"/>
              <a:t>Collaborate</a:t>
            </a:r>
            <a:endParaRPr lang="en-RO" dirty="0"/>
          </a:p>
        </p:txBody>
      </p:sp>
      <p:sp>
        <p:nvSpPr>
          <p:cNvPr id="4" name="Content Placeholder 3">
            <a:extLst>
              <a:ext uri="{FF2B5EF4-FFF2-40B4-BE49-F238E27FC236}">
                <a16:creationId xmlns:a16="http://schemas.microsoft.com/office/drawing/2014/main" id="{B6F6CA01-2665-4579-6169-42FC7508CA71}"/>
              </a:ext>
            </a:extLst>
          </p:cNvPr>
          <p:cNvSpPr>
            <a:spLocks noGrp="1"/>
          </p:cNvSpPr>
          <p:nvPr>
            <p:ph idx="1"/>
          </p:nvPr>
        </p:nvSpPr>
        <p:spPr/>
        <p:txBody>
          <a:bodyPr/>
          <a:lstStyle/>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endParaRPr lang="en-US" dirty="0"/>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r>
              <a:rPr lang="en-US" sz="2000" dirty="0"/>
              <a:t>Since your configuration is written in a file, you can commit it to a Version Control System (VCS), for example </a:t>
            </a:r>
            <a:r>
              <a:rPr lang="en-US" sz="2000" b="1" dirty="0"/>
              <a:t>Git</a:t>
            </a:r>
            <a:r>
              <a:rPr lang="en-US" sz="2000" dirty="0"/>
              <a:t>, and use a centralized </a:t>
            </a:r>
            <a:r>
              <a:rPr lang="en-US" sz="2000" b="1" dirty="0"/>
              <a:t>storage backend </a:t>
            </a:r>
            <a:r>
              <a:rPr lang="en-US" sz="2000" dirty="0"/>
              <a:t>to efficiently manage Terraform workflows across multiple users.</a:t>
            </a:r>
          </a:p>
          <a:p>
            <a:pPr>
              <a:buClr>
                <a:schemeClr val="tx2"/>
              </a:buClr>
            </a:pPr>
            <a:endParaRPr lang="en-US" dirty="0"/>
          </a:p>
        </p:txBody>
      </p:sp>
      <p:pic>
        <p:nvPicPr>
          <p:cNvPr id="6" name="Picture 4" descr="file type terraform&quot; Icon - Download for free – Iconduck">
            <a:extLst>
              <a:ext uri="{FF2B5EF4-FFF2-40B4-BE49-F238E27FC236}">
                <a16:creationId xmlns:a16="http://schemas.microsoft.com/office/drawing/2014/main" id="{A79FE104-2C21-475D-8E3B-DEFA14F9B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Version Control Essentials: Understanding Git and GitHub” | by Samudhra  gopal | Sep, 2024 | Medium">
            <a:extLst>
              <a:ext uri="{FF2B5EF4-FFF2-40B4-BE49-F238E27FC236}">
                <a16:creationId xmlns:a16="http://schemas.microsoft.com/office/drawing/2014/main" id="{C141B04E-24BA-8D9F-0B9D-91BDE7FA7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8082" y="3184005"/>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What is Azure Repos?. Azure Repos is a version control system… | by Ahmet  ORHAN | Medium">
            <a:extLst>
              <a:ext uri="{FF2B5EF4-FFF2-40B4-BE49-F238E27FC236}">
                <a16:creationId xmlns:a16="http://schemas.microsoft.com/office/drawing/2014/main" id="{604A67AE-05F8-C30C-68C3-B1EF267A38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1632" y="4697628"/>
            <a:ext cx="1123950" cy="101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68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852275-C28F-3282-6985-64E6A876CD53}"/>
              </a:ext>
            </a:extLst>
          </p:cNvPr>
          <p:cNvPicPr>
            <a:picLocks noChangeAspect="1"/>
          </p:cNvPicPr>
          <p:nvPr/>
        </p:nvPicPr>
        <p:blipFill>
          <a:blip r:embed="rId2"/>
          <a:stretch>
            <a:fillRect/>
          </a:stretch>
        </p:blipFill>
        <p:spPr>
          <a:xfrm>
            <a:off x="2579610" y="2195129"/>
            <a:ext cx="7032780" cy="4396930"/>
          </a:xfrm>
          <a:prstGeom prst="rect">
            <a:avLst/>
          </a:prstGeom>
        </p:spPr>
      </p:pic>
      <p:sp>
        <p:nvSpPr>
          <p:cNvPr id="2" name="Slide Number Placeholder 1">
            <a:extLst>
              <a:ext uri="{FF2B5EF4-FFF2-40B4-BE49-F238E27FC236}">
                <a16:creationId xmlns:a16="http://schemas.microsoft.com/office/drawing/2014/main" id="{02156DB9-0DE4-FA87-CE3A-29916C4E5DD0}"/>
              </a:ext>
            </a:extLst>
          </p:cNvPr>
          <p:cNvSpPr>
            <a:spLocks noGrp="1"/>
          </p:cNvSpPr>
          <p:nvPr>
            <p:ph type="sldNum" sz="quarter" idx="11"/>
          </p:nvPr>
        </p:nvSpPr>
        <p:spPr/>
        <p:txBody>
          <a:bodyPr/>
          <a:lstStyle/>
          <a:p>
            <a:fld id="{DDD2A080-DA64-4F5C-9131-47EB793B4410}" type="slidenum">
              <a:rPr lang="en-GB" noProof="0" smtClean="0"/>
              <a:pPr/>
              <a:t>14</a:t>
            </a:fld>
            <a:endParaRPr lang="en-GB" noProof="0" dirty="0"/>
          </a:p>
        </p:txBody>
      </p:sp>
      <p:sp>
        <p:nvSpPr>
          <p:cNvPr id="3" name="Title 2">
            <a:extLst>
              <a:ext uri="{FF2B5EF4-FFF2-40B4-BE49-F238E27FC236}">
                <a16:creationId xmlns:a16="http://schemas.microsoft.com/office/drawing/2014/main" id="{C4438B8A-2B7F-EB6B-EFF8-99A1F8EAE703}"/>
              </a:ext>
            </a:extLst>
          </p:cNvPr>
          <p:cNvSpPr>
            <a:spLocks noGrp="1"/>
          </p:cNvSpPr>
          <p:nvPr>
            <p:ph type="title"/>
          </p:nvPr>
        </p:nvSpPr>
        <p:spPr/>
        <p:txBody>
          <a:bodyPr/>
          <a:lstStyle/>
          <a:p>
            <a:r>
              <a:rPr lang="en-RO" dirty="0"/>
              <a:t>Terraform graph</a:t>
            </a:r>
          </a:p>
        </p:txBody>
      </p:sp>
      <p:sp>
        <p:nvSpPr>
          <p:cNvPr id="4" name="Content Placeholder 3">
            <a:extLst>
              <a:ext uri="{FF2B5EF4-FFF2-40B4-BE49-F238E27FC236}">
                <a16:creationId xmlns:a16="http://schemas.microsoft.com/office/drawing/2014/main" id="{D6F02F3B-4812-1622-8B1A-A695E748F05D}"/>
              </a:ext>
            </a:extLst>
          </p:cNvPr>
          <p:cNvSpPr>
            <a:spLocks noGrp="1"/>
          </p:cNvSpPr>
          <p:nvPr>
            <p:ph idx="1"/>
          </p:nvPr>
        </p:nvSpPr>
        <p:spPr>
          <a:xfrm>
            <a:off x="659008" y="1141196"/>
            <a:ext cx="10875600" cy="5597533"/>
          </a:xfrm>
        </p:spPr>
        <p:txBody>
          <a:bodyPr/>
          <a:lstStyle/>
          <a:p>
            <a:r>
              <a:rPr lang="en-GB" b="1" i="0" dirty="0">
                <a:solidFill>
                  <a:srgbClr val="4A4D57"/>
                </a:solidFill>
                <a:effectLst/>
                <a:latin typeface="+mj-lt"/>
              </a:rPr>
              <a:t>Terraform </a:t>
            </a:r>
            <a:r>
              <a:rPr lang="en-GB" b="1" dirty="0">
                <a:solidFill>
                  <a:srgbClr val="4A4D57"/>
                </a:solidFill>
                <a:latin typeface="+mj-lt"/>
              </a:rPr>
              <a:t>graph</a:t>
            </a:r>
            <a:r>
              <a:rPr lang="en-GB" b="1" i="0" dirty="0">
                <a:solidFill>
                  <a:srgbClr val="4A4D57"/>
                </a:solidFill>
                <a:effectLst/>
                <a:latin typeface="+mj-lt"/>
              </a:rPr>
              <a:t> </a:t>
            </a:r>
            <a:r>
              <a:rPr lang="en-GB" b="0" i="0" dirty="0">
                <a:solidFill>
                  <a:srgbClr val="4A4D57"/>
                </a:solidFill>
                <a:effectLst/>
                <a:latin typeface="Nunito Sans" pitchFamily="2" charset="77"/>
              </a:rPr>
              <a:t>command generates a visual representation of the dependency relationships between resources in your Terraform configuration or execution plan, helping you to understand the structure and dependencies within your infrastructure.</a:t>
            </a:r>
          </a:p>
          <a:p>
            <a:endParaRPr lang="en-GB" dirty="0">
              <a:solidFill>
                <a:srgbClr val="4A4D57"/>
              </a:solidFill>
              <a:latin typeface="Nunito Sans" pitchFamily="2" charset="77"/>
            </a:endParaRPr>
          </a:p>
          <a:p>
            <a:endParaRPr lang="en-RO" dirty="0"/>
          </a:p>
        </p:txBody>
      </p:sp>
      <p:pic>
        <p:nvPicPr>
          <p:cNvPr id="6" name="Picture 4" descr="file type terraform&quot; Icon - Download for free – Iconduck">
            <a:extLst>
              <a:ext uri="{FF2B5EF4-FFF2-40B4-BE49-F238E27FC236}">
                <a16:creationId xmlns:a16="http://schemas.microsoft.com/office/drawing/2014/main" id="{D402519A-2F7D-BC3A-A1D1-CDDF62B1B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220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10D9553-5156-4C9D-A8C2-CF1A303E8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920" y="1256460"/>
            <a:ext cx="8690159" cy="434508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C0753023-23DE-0841-863B-103EE57AE879}"/>
              </a:ext>
            </a:extLst>
          </p:cNvPr>
          <p:cNvSpPr>
            <a:spLocks noGrp="1"/>
          </p:cNvSpPr>
          <p:nvPr>
            <p:ph type="sldNum" sz="quarter" idx="11"/>
          </p:nvPr>
        </p:nvSpPr>
        <p:spPr/>
        <p:txBody>
          <a:bodyPr/>
          <a:lstStyle/>
          <a:p>
            <a:fld id="{DDD2A080-DA64-4F5C-9131-47EB793B4410}" type="slidenum">
              <a:rPr lang="en-GB" noProof="0" smtClean="0"/>
              <a:pPr/>
              <a:t>15</a:t>
            </a:fld>
            <a:endParaRPr lang="en-GB" noProof="0" dirty="0"/>
          </a:p>
        </p:txBody>
      </p:sp>
      <p:sp>
        <p:nvSpPr>
          <p:cNvPr id="3" name="Title 2">
            <a:extLst>
              <a:ext uri="{FF2B5EF4-FFF2-40B4-BE49-F238E27FC236}">
                <a16:creationId xmlns:a16="http://schemas.microsoft.com/office/drawing/2014/main" id="{6356356B-8140-764F-84FD-E5A27C65A805}"/>
              </a:ext>
            </a:extLst>
          </p:cNvPr>
          <p:cNvSpPr>
            <a:spLocks noGrp="1"/>
          </p:cNvSpPr>
          <p:nvPr>
            <p:ph type="title"/>
          </p:nvPr>
        </p:nvSpPr>
        <p:spPr/>
        <p:txBody>
          <a:bodyPr/>
          <a:lstStyle/>
          <a:p>
            <a:r>
              <a:rPr lang="en-US" b="1" dirty="0"/>
              <a:t>Terraform Workflow</a:t>
            </a:r>
            <a:endParaRPr lang="en-RO" dirty="0"/>
          </a:p>
        </p:txBody>
      </p:sp>
      <p:pic>
        <p:nvPicPr>
          <p:cNvPr id="5" name="Picture 4" descr="file type terraform&quot; Icon - Download for free – Iconduck">
            <a:extLst>
              <a:ext uri="{FF2B5EF4-FFF2-40B4-BE49-F238E27FC236}">
                <a16:creationId xmlns:a16="http://schemas.microsoft.com/office/drawing/2014/main" id="{5C9CF35F-940C-1220-5C46-92C87C230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171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08CDA1-2F82-D52D-1C1D-579938AA0616}"/>
              </a:ext>
            </a:extLst>
          </p:cNvPr>
          <p:cNvSpPr>
            <a:spLocks noGrp="1"/>
          </p:cNvSpPr>
          <p:nvPr>
            <p:ph type="sldNum" sz="quarter" idx="11"/>
          </p:nvPr>
        </p:nvSpPr>
        <p:spPr/>
        <p:txBody>
          <a:bodyPr/>
          <a:lstStyle/>
          <a:p>
            <a:fld id="{DDD2A080-DA64-4F5C-9131-47EB793B4410}" type="slidenum">
              <a:rPr lang="en-GB" noProof="0" smtClean="0"/>
              <a:pPr/>
              <a:t>16</a:t>
            </a:fld>
            <a:endParaRPr lang="en-GB" noProof="0" dirty="0"/>
          </a:p>
        </p:txBody>
      </p:sp>
      <p:sp>
        <p:nvSpPr>
          <p:cNvPr id="3" name="Title 2">
            <a:extLst>
              <a:ext uri="{FF2B5EF4-FFF2-40B4-BE49-F238E27FC236}">
                <a16:creationId xmlns:a16="http://schemas.microsoft.com/office/drawing/2014/main" id="{DB71643C-D002-3C22-DFC5-EFE2D3EAC9AD}"/>
              </a:ext>
            </a:extLst>
          </p:cNvPr>
          <p:cNvSpPr>
            <a:spLocks noGrp="1"/>
          </p:cNvSpPr>
          <p:nvPr>
            <p:ph type="title"/>
          </p:nvPr>
        </p:nvSpPr>
        <p:spPr/>
        <p:txBody>
          <a:bodyPr/>
          <a:lstStyle/>
          <a:p>
            <a:r>
              <a:rPr lang="en-RO" dirty="0"/>
              <a:t>Basic commands</a:t>
            </a:r>
          </a:p>
        </p:txBody>
      </p:sp>
      <p:sp>
        <p:nvSpPr>
          <p:cNvPr id="4" name="Content Placeholder 3">
            <a:extLst>
              <a:ext uri="{FF2B5EF4-FFF2-40B4-BE49-F238E27FC236}">
                <a16:creationId xmlns:a16="http://schemas.microsoft.com/office/drawing/2014/main" id="{1567928F-E57E-50A0-5035-4903DE7B777A}"/>
              </a:ext>
            </a:extLst>
          </p:cNvPr>
          <p:cNvSpPr>
            <a:spLocks noGrp="1"/>
          </p:cNvSpPr>
          <p:nvPr>
            <p:ph idx="1"/>
          </p:nvPr>
        </p:nvSpPr>
        <p:spPr/>
        <p:txBody>
          <a:bodyPr/>
          <a:lstStyle/>
          <a:p>
            <a:pPr marL="457200" indent="-457200">
              <a:buFont typeface="+mj-lt"/>
              <a:buAutoNum type="arabicPeriod"/>
            </a:pPr>
            <a:r>
              <a:rPr lang="en-GB" b="0" i="0" dirty="0">
                <a:solidFill>
                  <a:srgbClr val="242424"/>
                </a:solidFill>
                <a:effectLst/>
                <a:latin typeface="+mj-lt"/>
              </a:rPr>
              <a:t>terraform </a:t>
            </a:r>
            <a:r>
              <a:rPr lang="en-GB" b="0" i="0" dirty="0" err="1">
                <a:solidFill>
                  <a:srgbClr val="242424"/>
                </a:solidFill>
                <a:effectLst/>
                <a:latin typeface="+mj-lt"/>
              </a:rPr>
              <a:t>init</a:t>
            </a:r>
            <a:endParaRPr lang="en-GB" b="0" i="0" dirty="0">
              <a:solidFill>
                <a:srgbClr val="242424"/>
              </a:solidFill>
              <a:effectLst/>
              <a:latin typeface="+mj-lt"/>
            </a:endParaRPr>
          </a:p>
          <a:p>
            <a:pPr marL="457200" indent="-457200">
              <a:buFont typeface="+mj-lt"/>
              <a:buAutoNum type="arabicPeriod"/>
            </a:pPr>
            <a:r>
              <a:rPr lang="en-GB" b="0" i="0" dirty="0">
                <a:solidFill>
                  <a:srgbClr val="242424"/>
                </a:solidFill>
                <a:effectLst/>
                <a:latin typeface="+mj-lt"/>
              </a:rPr>
              <a:t>terraform plan</a:t>
            </a:r>
          </a:p>
          <a:p>
            <a:pPr marL="457200" indent="-457200">
              <a:buFont typeface="+mj-lt"/>
              <a:buAutoNum type="arabicPeriod"/>
            </a:pPr>
            <a:r>
              <a:rPr lang="en-GB" b="0" i="0" dirty="0">
                <a:solidFill>
                  <a:srgbClr val="242424"/>
                </a:solidFill>
                <a:effectLst/>
                <a:latin typeface="+mj-lt"/>
              </a:rPr>
              <a:t>terraform apply</a:t>
            </a:r>
          </a:p>
          <a:p>
            <a:pPr marL="457200" indent="-457200">
              <a:buFont typeface="+mj-lt"/>
              <a:buAutoNum type="arabicPeriod"/>
            </a:pPr>
            <a:r>
              <a:rPr lang="en-GB" dirty="0">
                <a:solidFill>
                  <a:srgbClr val="242424"/>
                </a:solidFill>
                <a:latin typeface="+mj-lt"/>
              </a:rPr>
              <a:t>terraform destroy</a:t>
            </a:r>
          </a:p>
          <a:p>
            <a:pPr marL="457200" indent="-457200">
              <a:buFont typeface="+mj-lt"/>
              <a:buAutoNum type="arabicPeriod"/>
            </a:pPr>
            <a:endParaRPr lang="en-GB" b="1" i="0" dirty="0">
              <a:solidFill>
                <a:srgbClr val="242424"/>
              </a:solidFill>
              <a:effectLst/>
            </a:endParaRPr>
          </a:p>
          <a:p>
            <a:r>
              <a:rPr lang="en-GB" b="1" i="0" dirty="0">
                <a:solidFill>
                  <a:srgbClr val="4A4D57"/>
                </a:solidFill>
                <a:effectLst/>
              </a:rPr>
              <a:t>Init</a:t>
            </a:r>
            <a:r>
              <a:rPr lang="en-GB" b="0" i="0" dirty="0">
                <a:solidFill>
                  <a:srgbClr val="4A4D57"/>
                </a:solidFill>
                <a:effectLst/>
              </a:rPr>
              <a:t> performs backend Initialization, child </a:t>
            </a:r>
            <a:r>
              <a:rPr lang="en-GB" dirty="0">
                <a:solidFill>
                  <a:srgbClr val="4A4D57"/>
                </a:solidFill>
              </a:rPr>
              <a:t>m</a:t>
            </a:r>
            <a:r>
              <a:rPr lang="en-GB" b="0" i="0" dirty="0">
                <a:solidFill>
                  <a:srgbClr val="4A4D57"/>
                </a:solidFill>
                <a:effectLst/>
              </a:rPr>
              <a:t>odule </a:t>
            </a:r>
            <a:r>
              <a:rPr lang="en-GB" dirty="0">
                <a:solidFill>
                  <a:srgbClr val="4A4D57"/>
                </a:solidFill>
              </a:rPr>
              <a:t>i</a:t>
            </a:r>
            <a:r>
              <a:rPr lang="en-GB" b="0" i="0" dirty="0">
                <a:solidFill>
                  <a:srgbClr val="4A4D57"/>
                </a:solidFill>
                <a:effectLst/>
              </a:rPr>
              <a:t>nstallation, and plugin </a:t>
            </a:r>
            <a:r>
              <a:rPr lang="en-GB" dirty="0">
                <a:solidFill>
                  <a:srgbClr val="4A4D57"/>
                </a:solidFill>
              </a:rPr>
              <a:t>i</a:t>
            </a:r>
            <a:r>
              <a:rPr lang="en-GB" b="0" i="0" dirty="0">
                <a:solidFill>
                  <a:srgbClr val="4A4D57"/>
                </a:solidFill>
                <a:effectLst/>
              </a:rPr>
              <a:t>nstallation.</a:t>
            </a:r>
          </a:p>
          <a:p>
            <a:endParaRPr lang="en-GB" b="0" i="0" dirty="0">
              <a:solidFill>
                <a:srgbClr val="4A4D57"/>
              </a:solidFill>
              <a:effectLst/>
            </a:endParaRPr>
          </a:p>
          <a:p>
            <a:r>
              <a:rPr lang="en-GB" b="1" i="0" dirty="0">
                <a:solidFill>
                  <a:srgbClr val="4A4D57"/>
                </a:solidFill>
                <a:effectLst/>
              </a:rPr>
              <a:t>Plan</a:t>
            </a:r>
            <a:r>
              <a:rPr lang="en-GB" b="0" i="0" dirty="0">
                <a:solidFill>
                  <a:srgbClr val="4A4D57"/>
                </a:solidFill>
                <a:effectLst/>
              </a:rPr>
              <a:t> will generate an execution plan, showing you what actions will be taken without actually performing the planned actions.</a:t>
            </a:r>
          </a:p>
          <a:p>
            <a:endParaRPr lang="en-GB" b="0" i="0" dirty="0">
              <a:solidFill>
                <a:srgbClr val="4A4D57"/>
              </a:solidFill>
              <a:effectLst/>
            </a:endParaRPr>
          </a:p>
          <a:p>
            <a:r>
              <a:rPr lang="en-GB" b="1" i="0" dirty="0">
                <a:solidFill>
                  <a:srgbClr val="4A4D57"/>
                </a:solidFill>
                <a:effectLst/>
              </a:rPr>
              <a:t>Apply</a:t>
            </a:r>
            <a:r>
              <a:rPr lang="en-GB" b="0" i="0" dirty="0">
                <a:solidFill>
                  <a:srgbClr val="4A4D57"/>
                </a:solidFill>
                <a:effectLst/>
              </a:rPr>
              <a:t> will create or update infrastructure depending on the configuration files. By default, a plan will be generated first and will need to be approved before it is applied.</a:t>
            </a:r>
          </a:p>
          <a:p>
            <a:endParaRPr lang="en-GB" b="0" i="0" dirty="0">
              <a:solidFill>
                <a:srgbClr val="4A4D57"/>
              </a:solidFill>
              <a:effectLst/>
            </a:endParaRPr>
          </a:p>
          <a:p>
            <a:r>
              <a:rPr lang="en-GB" b="1" dirty="0">
                <a:solidFill>
                  <a:srgbClr val="4A4D57"/>
                </a:solidFill>
              </a:rPr>
              <a:t>Destroy</a:t>
            </a:r>
            <a:r>
              <a:rPr lang="en-GB" b="0" i="0" dirty="0">
                <a:solidFill>
                  <a:srgbClr val="4A4D57"/>
                </a:solidFill>
                <a:effectLst/>
              </a:rPr>
              <a:t> will wipe/destroy the infrastructure managed by Terraform.</a:t>
            </a:r>
            <a:endParaRPr lang="en-RO" dirty="0"/>
          </a:p>
        </p:txBody>
      </p:sp>
      <p:pic>
        <p:nvPicPr>
          <p:cNvPr id="5" name="Picture 4" descr="file type terraform&quot; Icon - Download for free – Iconduck">
            <a:extLst>
              <a:ext uri="{FF2B5EF4-FFF2-40B4-BE49-F238E27FC236}">
                <a16:creationId xmlns:a16="http://schemas.microsoft.com/office/drawing/2014/main" id="{0C9A5255-C983-8422-2C19-F21BBF6F5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168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42CF1D-5D04-E768-86A5-B7C2252EF54C}"/>
              </a:ext>
            </a:extLst>
          </p:cNvPr>
          <p:cNvSpPr>
            <a:spLocks noGrp="1"/>
          </p:cNvSpPr>
          <p:nvPr>
            <p:ph type="sldNum" sz="quarter" idx="11"/>
          </p:nvPr>
        </p:nvSpPr>
        <p:spPr/>
        <p:txBody>
          <a:bodyPr/>
          <a:lstStyle/>
          <a:p>
            <a:fld id="{DDD2A080-DA64-4F5C-9131-47EB793B4410}" type="slidenum">
              <a:rPr lang="en-GB" noProof="0" smtClean="0"/>
              <a:pPr/>
              <a:t>17</a:t>
            </a:fld>
            <a:endParaRPr lang="en-GB" noProof="0" dirty="0"/>
          </a:p>
        </p:txBody>
      </p:sp>
      <p:sp>
        <p:nvSpPr>
          <p:cNvPr id="3" name="Title 2">
            <a:extLst>
              <a:ext uri="{FF2B5EF4-FFF2-40B4-BE49-F238E27FC236}">
                <a16:creationId xmlns:a16="http://schemas.microsoft.com/office/drawing/2014/main" id="{CEA0D656-C9C9-A3C5-47FD-81F9CA07BE24}"/>
              </a:ext>
            </a:extLst>
          </p:cNvPr>
          <p:cNvSpPr>
            <a:spLocks noGrp="1"/>
          </p:cNvSpPr>
          <p:nvPr>
            <p:ph type="title"/>
          </p:nvPr>
        </p:nvSpPr>
        <p:spPr/>
        <p:txBody>
          <a:bodyPr/>
          <a:lstStyle/>
          <a:p>
            <a:r>
              <a:rPr lang="en-RO" dirty="0"/>
              <a:t>Terraform</a:t>
            </a:r>
            <a:r>
              <a:rPr lang="en-US" dirty="0"/>
              <a:t> providers</a:t>
            </a:r>
            <a:r>
              <a:rPr lang="en-RO" dirty="0"/>
              <a:t> code exampl</a:t>
            </a:r>
            <a:r>
              <a:rPr lang="en-US" dirty="0"/>
              <a:t>e</a:t>
            </a:r>
            <a:endParaRPr lang="en-RO" dirty="0"/>
          </a:p>
        </p:txBody>
      </p:sp>
      <p:sp>
        <p:nvSpPr>
          <p:cNvPr id="4" name="Content Placeholder 3">
            <a:extLst>
              <a:ext uri="{FF2B5EF4-FFF2-40B4-BE49-F238E27FC236}">
                <a16:creationId xmlns:a16="http://schemas.microsoft.com/office/drawing/2014/main" id="{C68AFFE8-ECD2-1D77-4038-16DD8EB1DB02}"/>
              </a:ext>
            </a:extLst>
          </p:cNvPr>
          <p:cNvSpPr>
            <a:spLocks noGrp="1"/>
          </p:cNvSpPr>
          <p:nvPr>
            <p:ph idx="1"/>
          </p:nvPr>
        </p:nvSpPr>
        <p:spPr/>
        <p:txBody>
          <a:bodyPr/>
          <a:lstStyle/>
          <a:p>
            <a:r>
              <a:rPr lang="en-GB" sz="900" dirty="0">
                <a:effectLst/>
                <a:latin typeface="Consolas" panose="020B0609020204030204" pitchFamily="49" charset="0"/>
                <a:cs typeface="Consolas" panose="020B0609020204030204" pitchFamily="49" charset="0"/>
              </a:rPr>
              <a:t>terraform {</a:t>
            </a:r>
          </a:p>
          <a:p>
            <a:r>
              <a:rPr lang="en-GB" sz="900" dirty="0" err="1">
                <a:effectLst/>
                <a:latin typeface="Consolas" panose="020B0609020204030204" pitchFamily="49" charset="0"/>
                <a:cs typeface="Consolas" panose="020B0609020204030204" pitchFamily="49" charset="0"/>
              </a:rPr>
              <a:t>required_version</a:t>
            </a:r>
            <a:r>
              <a:rPr lang="en-GB" sz="900" dirty="0">
                <a:effectLst/>
                <a:latin typeface="Consolas" panose="020B0609020204030204" pitchFamily="49" charset="0"/>
                <a:cs typeface="Consolas" panose="020B0609020204030204" pitchFamily="49" charset="0"/>
              </a:rPr>
              <a:t> = "&gt;=0.12"</a:t>
            </a:r>
          </a:p>
          <a:p>
            <a:br>
              <a:rPr lang="en-GB" sz="900" dirty="0">
                <a:effectLst/>
                <a:latin typeface="Consolas" panose="020B0609020204030204" pitchFamily="49" charset="0"/>
                <a:cs typeface="Consolas" panose="020B0609020204030204" pitchFamily="49" charset="0"/>
              </a:rPr>
            </a:br>
            <a:r>
              <a:rPr lang="en-GB" sz="900" dirty="0" err="1">
                <a:effectLst/>
                <a:latin typeface="Consolas" panose="020B0609020204030204" pitchFamily="49" charset="0"/>
                <a:cs typeface="Consolas" panose="020B0609020204030204" pitchFamily="49" charset="0"/>
              </a:rPr>
              <a:t>required_providers</a:t>
            </a:r>
            <a:r>
              <a:rPr lang="en-GB" sz="900" dirty="0">
                <a:effectLst/>
                <a:latin typeface="Consolas" panose="020B0609020204030204" pitchFamily="49" charset="0"/>
                <a:cs typeface="Consolas" panose="020B0609020204030204" pitchFamily="49" charset="0"/>
              </a:rPr>
              <a:t> {</a:t>
            </a:r>
          </a:p>
          <a:p>
            <a:r>
              <a:rPr lang="en-GB" sz="900" dirty="0" err="1">
                <a:effectLst/>
                <a:latin typeface="Consolas" panose="020B0609020204030204" pitchFamily="49" charset="0"/>
                <a:cs typeface="Consolas" panose="020B0609020204030204" pitchFamily="49" charset="0"/>
              </a:rPr>
              <a:t>azapi</a:t>
            </a:r>
            <a:r>
              <a:rPr lang="en-GB" sz="900" dirty="0">
                <a:effectLst/>
                <a:latin typeface="Consolas" panose="020B0609020204030204" pitchFamily="49" charset="0"/>
                <a:cs typeface="Consolas" panose="020B0609020204030204" pitchFamily="49" charset="0"/>
              </a:rPr>
              <a:t> = {</a:t>
            </a:r>
          </a:p>
          <a:p>
            <a:r>
              <a:rPr lang="en-GB" sz="900" dirty="0">
                <a:effectLst/>
                <a:latin typeface="Consolas" panose="020B0609020204030204" pitchFamily="49" charset="0"/>
                <a:cs typeface="Consolas" panose="020B0609020204030204" pitchFamily="49" charset="0"/>
              </a:rPr>
              <a:t>source = "azure/</a:t>
            </a:r>
            <a:r>
              <a:rPr lang="en-GB" sz="900" dirty="0" err="1">
                <a:effectLst/>
                <a:latin typeface="Consolas" panose="020B0609020204030204" pitchFamily="49" charset="0"/>
                <a:cs typeface="Consolas" panose="020B0609020204030204" pitchFamily="49" charset="0"/>
              </a:rPr>
              <a:t>azapi</a:t>
            </a:r>
            <a:r>
              <a:rPr lang="en-GB" sz="900" dirty="0">
                <a:effectLst/>
                <a:latin typeface="Consolas" panose="020B0609020204030204" pitchFamily="49" charset="0"/>
                <a:cs typeface="Consolas" panose="020B0609020204030204" pitchFamily="49" charset="0"/>
              </a:rPr>
              <a:t>"</a:t>
            </a:r>
          </a:p>
          <a:p>
            <a:r>
              <a:rPr lang="en-GB" sz="900" dirty="0">
                <a:effectLst/>
                <a:latin typeface="Consolas" panose="020B0609020204030204" pitchFamily="49" charset="0"/>
                <a:cs typeface="Consolas" panose="020B0609020204030204" pitchFamily="49" charset="0"/>
              </a:rPr>
              <a:t>version = "~&gt;1.5"</a:t>
            </a:r>
          </a:p>
          <a:p>
            <a:r>
              <a:rPr lang="en-GB" sz="900" dirty="0">
                <a:effectLst/>
                <a:latin typeface="Consolas" panose="020B0609020204030204" pitchFamily="49" charset="0"/>
                <a:cs typeface="Consolas" panose="020B0609020204030204" pitchFamily="49" charset="0"/>
              </a:rPr>
              <a:t>}</a:t>
            </a:r>
          </a:p>
          <a:p>
            <a:r>
              <a:rPr lang="en-GB" sz="900" dirty="0" err="1">
                <a:effectLst/>
                <a:latin typeface="Consolas" panose="020B0609020204030204" pitchFamily="49" charset="0"/>
                <a:cs typeface="Consolas" panose="020B0609020204030204" pitchFamily="49" charset="0"/>
              </a:rPr>
              <a:t>azurerm</a:t>
            </a:r>
            <a:r>
              <a:rPr lang="en-GB" sz="900" dirty="0">
                <a:effectLst/>
                <a:latin typeface="Consolas" panose="020B0609020204030204" pitchFamily="49" charset="0"/>
                <a:cs typeface="Consolas" panose="020B0609020204030204" pitchFamily="49" charset="0"/>
              </a:rPr>
              <a:t> = {</a:t>
            </a:r>
          </a:p>
          <a:p>
            <a:r>
              <a:rPr lang="en-GB" sz="900" dirty="0">
                <a:effectLst/>
                <a:latin typeface="Consolas" panose="020B0609020204030204" pitchFamily="49" charset="0"/>
                <a:cs typeface="Consolas" panose="020B0609020204030204" pitchFamily="49" charset="0"/>
              </a:rPr>
              <a:t>source = "</a:t>
            </a:r>
            <a:r>
              <a:rPr lang="en-GB" sz="900" dirty="0" err="1">
                <a:effectLst/>
                <a:latin typeface="Consolas" panose="020B0609020204030204" pitchFamily="49" charset="0"/>
                <a:cs typeface="Consolas" panose="020B0609020204030204" pitchFamily="49" charset="0"/>
              </a:rPr>
              <a:t>hashicorp</a:t>
            </a:r>
            <a:r>
              <a:rPr lang="en-GB" sz="900" dirty="0">
                <a:effectLst/>
                <a:latin typeface="Consolas" panose="020B0609020204030204" pitchFamily="49" charset="0"/>
                <a:cs typeface="Consolas" panose="020B0609020204030204" pitchFamily="49" charset="0"/>
              </a:rPr>
              <a:t>/</a:t>
            </a:r>
            <a:r>
              <a:rPr lang="en-GB" sz="900" dirty="0" err="1">
                <a:effectLst/>
                <a:latin typeface="Consolas" panose="020B0609020204030204" pitchFamily="49" charset="0"/>
                <a:cs typeface="Consolas" panose="020B0609020204030204" pitchFamily="49" charset="0"/>
              </a:rPr>
              <a:t>azurerm</a:t>
            </a:r>
            <a:r>
              <a:rPr lang="en-GB" sz="900" dirty="0">
                <a:effectLst/>
                <a:latin typeface="Consolas" panose="020B0609020204030204" pitchFamily="49" charset="0"/>
                <a:cs typeface="Consolas" panose="020B0609020204030204" pitchFamily="49" charset="0"/>
              </a:rPr>
              <a:t>"</a:t>
            </a:r>
          </a:p>
          <a:p>
            <a:r>
              <a:rPr lang="en-GB" sz="900" dirty="0">
                <a:effectLst/>
                <a:latin typeface="Consolas" panose="020B0609020204030204" pitchFamily="49" charset="0"/>
                <a:cs typeface="Consolas" panose="020B0609020204030204" pitchFamily="49" charset="0"/>
              </a:rPr>
              <a:t>version = "~&gt;2.0"</a:t>
            </a:r>
          </a:p>
          <a:p>
            <a:r>
              <a:rPr lang="en-GB" sz="900" dirty="0">
                <a:effectLst/>
                <a:latin typeface="Consolas" panose="020B0609020204030204" pitchFamily="49" charset="0"/>
                <a:cs typeface="Consolas" panose="020B0609020204030204" pitchFamily="49" charset="0"/>
              </a:rPr>
              <a:t>}</a:t>
            </a:r>
          </a:p>
          <a:p>
            <a:r>
              <a:rPr lang="en-GB" sz="900" dirty="0">
                <a:effectLst/>
                <a:latin typeface="Consolas" panose="020B0609020204030204" pitchFamily="49" charset="0"/>
                <a:cs typeface="Consolas" panose="020B0609020204030204" pitchFamily="49" charset="0"/>
              </a:rPr>
              <a:t>random = {</a:t>
            </a:r>
          </a:p>
          <a:p>
            <a:r>
              <a:rPr lang="en-GB" sz="900" dirty="0">
                <a:effectLst/>
                <a:latin typeface="Consolas" panose="020B0609020204030204" pitchFamily="49" charset="0"/>
                <a:cs typeface="Consolas" panose="020B0609020204030204" pitchFamily="49" charset="0"/>
              </a:rPr>
              <a:t>source = "</a:t>
            </a:r>
            <a:r>
              <a:rPr lang="en-GB" sz="900" dirty="0" err="1">
                <a:effectLst/>
                <a:latin typeface="Consolas" panose="020B0609020204030204" pitchFamily="49" charset="0"/>
                <a:cs typeface="Consolas" panose="020B0609020204030204" pitchFamily="49" charset="0"/>
              </a:rPr>
              <a:t>hashicorp</a:t>
            </a:r>
            <a:r>
              <a:rPr lang="en-GB" sz="900" dirty="0">
                <a:effectLst/>
                <a:latin typeface="Consolas" panose="020B0609020204030204" pitchFamily="49" charset="0"/>
                <a:cs typeface="Consolas" panose="020B0609020204030204" pitchFamily="49" charset="0"/>
              </a:rPr>
              <a:t>/random"</a:t>
            </a:r>
          </a:p>
          <a:p>
            <a:r>
              <a:rPr lang="en-GB" sz="900" dirty="0">
                <a:effectLst/>
                <a:latin typeface="Consolas" panose="020B0609020204030204" pitchFamily="49" charset="0"/>
                <a:cs typeface="Consolas" panose="020B0609020204030204" pitchFamily="49" charset="0"/>
              </a:rPr>
              <a:t>version = "~&gt;3.0"</a:t>
            </a:r>
          </a:p>
          <a:p>
            <a:r>
              <a:rPr lang="en-GB" sz="900" dirty="0">
                <a:effectLst/>
                <a:latin typeface="Consolas" panose="020B0609020204030204" pitchFamily="49" charset="0"/>
                <a:cs typeface="Consolas" panose="020B0609020204030204" pitchFamily="49" charset="0"/>
              </a:rPr>
              <a:t>}</a:t>
            </a:r>
          </a:p>
          <a:p>
            <a:r>
              <a:rPr lang="en-GB" sz="900" dirty="0">
                <a:effectLst/>
                <a:latin typeface="Consolas" panose="020B0609020204030204" pitchFamily="49" charset="0"/>
                <a:cs typeface="Consolas" panose="020B0609020204030204" pitchFamily="49" charset="0"/>
              </a:rPr>
              <a:t>}</a:t>
            </a:r>
          </a:p>
          <a:p>
            <a:r>
              <a:rPr lang="en-GB" sz="900" dirty="0">
                <a:effectLst/>
                <a:latin typeface="Consolas" panose="020B0609020204030204" pitchFamily="49" charset="0"/>
                <a:cs typeface="Consolas" panose="020B0609020204030204" pitchFamily="49" charset="0"/>
              </a:rPr>
              <a:t>}</a:t>
            </a:r>
          </a:p>
          <a:p>
            <a:br>
              <a:rPr lang="en-GB" sz="900" dirty="0">
                <a:effectLst/>
                <a:latin typeface="Consolas" panose="020B0609020204030204" pitchFamily="49" charset="0"/>
                <a:cs typeface="Consolas" panose="020B0609020204030204" pitchFamily="49" charset="0"/>
              </a:rPr>
            </a:br>
            <a:r>
              <a:rPr lang="en-GB" sz="900" dirty="0">
                <a:effectLst/>
                <a:latin typeface="Consolas" panose="020B0609020204030204" pitchFamily="49" charset="0"/>
                <a:cs typeface="Consolas" panose="020B0609020204030204" pitchFamily="49" charset="0"/>
              </a:rPr>
              <a:t>provider "</a:t>
            </a:r>
            <a:r>
              <a:rPr lang="en-GB" sz="900" dirty="0" err="1">
                <a:effectLst/>
                <a:latin typeface="Consolas" panose="020B0609020204030204" pitchFamily="49" charset="0"/>
                <a:cs typeface="Consolas" panose="020B0609020204030204" pitchFamily="49" charset="0"/>
              </a:rPr>
              <a:t>azurerm</a:t>
            </a:r>
            <a:r>
              <a:rPr lang="en-GB" sz="900" dirty="0">
                <a:effectLst/>
                <a:latin typeface="Consolas" panose="020B0609020204030204" pitchFamily="49" charset="0"/>
                <a:cs typeface="Consolas" panose="020B0609020204030204" pitchFamily="49" charset="0"/>
              </a:rPr>
              <a:t>" {</a:t>
            </a:r>
          </a:p>
          <a:p>
            <a:r>
              <a:rPr lang="en-GB" sz="900" dirty="0">
                <a:effectLst/>
                <a:latin typeface="Consolas" panose="020B0609020204030204" pitchFamily="49" charset="0"/>
                <a:cs typeface="Consolas" panose="020B0609020204030204" pitchFamily="49" charset="0"/>
              </a:rPr>
              <a:t>features {}</a:t>
            </a:r>
          </a:p>
          <a:p>
            <a:r>
              <a:rPr lang="en-GB" sz="900" dirty="0">
                <a:effectLst/>
                <a:latin typeface="Consolas" panose="020B0609020204030204" pitchFamily="49" charset="0"/>
                <a:cs typeface="Consolas" panose="020B0609020204030204" pitchFamily="49" charset="0"/>
              </a:rPr>
              <a:t>}</a:t>
            </a:r>
          </a:p>
          <a:p>
            <a:endParaRPr lang="en-GB" sz="900" dirty="0">
              <a:latin typeface="Consolas" panose="020B0609020204030204" pitchFamily="49" charset="0"/>
              <a:cs typeface="Consolas" panose="020B0609020204030204" pitchFamily="49" charset="0"/>
            </a:endParaRPr>
          </a:p>
          <a:p>
            <a:r>
              <a:rPr lang="en-GB" sz="900" b="0" dirty="0">
                <a:effectLst/>
                <a:latin typeface="Consolas" panose="020B0609020204030204" pitchFamily="49" charset="0"/>
                <a:cs typeface="Consolas" panose="020B0609020204030204" pitchFamily="49" charset="0"/>
              </a:rPr>
              <a:t>terraform {</a:t>
            </a:r>
          </a:p>
          <a:p>
            <a:r>
              <a:rPr lang="en-GB" sz="900" b="0" dirty="0">
                <a:effectLst/>
                <a:latin typeface="Consolas" panose="020B0609020204030204" pitchFamily="49" charset="0"/>
                <a:cs typeface="Consolas" panose="020B0609020204030204" pitchFamily="49" charset="0"/>
              </a:rPr>
              <a:t>backend "</a:t>
            </a:r>
            <a:r>
              <a:rPr lang="en-GB" sz="900" b="0" dirty="0" err="1">
                <a:effectLst/>
                <a:latin typeface="Consolas" panose="020B0609020204030204" pitchFamily="49" charset="0"/>
                <a:cs typeface="Consolas" panose="020B0609020204030204" pitchFamily="49" charset="0"/>
              </a:rPr>
              <a:t>azurerm</a:t>
            </a:r>
            <a:r>
              <a:rPr lang="en-GB" sz="900" b="0" dirty="0">
                <a:effectLst/>
                <a:latin typeface="Consolas" panose="020B0609020204030204" pitchFamily="49" charset="0"/>
                <a:cs typeface="Consolas" panose="020B0609020204030204" pitchFamily="49" charset="0"/>
              </a:rPr>
              <a:t>" {</a:t>
            </a:r>
          </a:p>
          <a:p>
            <a:r>
              <a:rPr lang="en-GB" sz="900" b="0" dirty="0">
                <a:effectLst/>
                <a:latin typeface="Consolas" panose="020B0609020204030204" pitchFamily="49" charset="0"/>
                <a:cs typeface="Consolas" panose="020B0609020204030204" pitchFamily="49" charset="0"/>
              </a:rPr>
              <a:t>}</a:t>
            </a:r>
          </a:p>
          <a:p>
            <a:r>
              <a:rPr lang="en-GB" sz="900" b="0" dirty="0">
                <a:effectLst/>
                <a:latin typeface="Consolas" panose="020B0609020204030204" pitchFamily="49" charset="0"/>
                <a:cs typeface="Consolas" panose="020B0609020204030204" pitchFamily="49" charset="0"/>
              </a:rPr>
              <a:t>}</a:t>
            </a:r>
          </a:p>
          <a:p>
            <a:endParaRPr lang="en-GB" sz="900" dirty="0">
              <a:effectLst/>
              <a:latin typeface="Consolas" panose="020B0609020204030204" pitchFamily="49" charset="0"/>
              <a:cs typeface="Consolas" panose="020B0609020204030204" pitchFamily="49" charset="0"/>
            </a:endParaRPr>
          </a:p>
          <a:p>
            <a:endParaRPr lang="en-RO" dirty="0"/>
          </a:p>
        </p:txBody>
      </p:sp>
      <p:pic>
        <p:nvPicPr>
          <p:cNvPr id="5" name="Picture 4" descr="file type terraform&quot; Icon - Download for free – Iconduck">
            <a:extLst>
              <a:ext uri="{FF2B5EF4-FFF2-40B4-BE49-F238E27FC236}">
                <a16:creationId xmlns:a16="http://schemas.microsoft.com/office/drawing/2014/main" id="{841DC5D5-BF6D-FEEA-CDDF-ECA7F9609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535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B16468-1088-DDE8-B036-64A206159970}"/>
              </a:ext>
            </a:extLst>
          </p:cNvPr>
          <p:cNvSpPr>
            <a:spLocks noGrp="1"/>
          </p:cNvSpPr>
          <p:nvPr>
            <p:ph type="sldNum" sz="quarter" idx="11"/>
          </p:nvPr>
        </p:nvSpPr>
        <p:spPr/>
        <p:txBody>
          <a:bodyPr/>
          <a:lstStyle/>
          <a:p>
            <a:fld id="{DDD2A080-DA64-4F5C-9131-47EB793B4410}" type="slidenum">
              <a:rPr lang="en-GB" noProof="0" smtClean="0"/>
              <a:pPr/>
              <a:t>18</a:t>
            </a:fld>
            <a:endParaRPr lang="en-GB" noProof="0" dirty="0"/>
          </a:p>
        </p:txBody>
      </p:sp>
      <p:sp>
        <p:nvSpPr>
          <p:cNvPr id="3" name="Title 2">
            <a:extLst>
              <a:ext uri="{FF2B5EF4-FFF2-40B4-BE49-F238E27FC236}">
                <a16:creationId xmlns:a16="http://schemas.microsoft.com/office/drawing/2014/main" id="{E08448F2-E450-AA1E-E7DA-9D1D84A448A6}"/>
              </a:ext>
            </a:extLst>
          </p:cNvPr>
          <p:cNvSpPr>
            <a:spLocks noGrp="1"/>
          </p:cNvSpPr>
          <p:nvPr>
            <p:ph type="title"/>
          </p:nvPr>
        </p:nvSpPr>
        <p:spPr/>
        <p:txBody>
          <a:bodyPr/>
          <a:lstStyle/>
          <a:p>
            <a:r>
              <a:rPr lang="en-RO" dirty="0"/>
              <a:t>Terraform </a:t>
            </a:r>
            <a:r>
              <a:rPr lang="en-US" dirty="0"/>
              <a:t>configuration file </a:t>
            </a:r>
            <a:r>
              <a:rPr lang="en-RO" dirty="0"/>
              <a:t>example create VM in Azure</a:t>
            </a:r>
          </a:p>
        </p:txBody>
      </p:sp>
      <p:sp>
        <p:nvSpPr>
          <p:cNvPr id="4" name="Content Placeholder 3">
            <a:extLst>
              <a:ext uri="{FF2B5EF4-FFF2-40B4-BE49-F238E27FC236}">
                <a16:creationId xmlns:a16="http://schemas.microsoft.com/office/drawing/2014/main" id="{DE8FE411-1C7E-2E5C-4124-9B175EA9CFF5}"/>
              </a:ext>
            </a:extLst>
          </p:cNvPr>
          <p:cNvSpPr>
            <a:spLocks noGrp="1"/>
          </p:cNvSpPr>
          <p:nvPr>
            <p:ph idx="1"/>
          </p:nvPr>
        </p:nvSpPr>
        <p:spPr/>
        <p:txBody>
          <a:bodyPr/>
          <a:lstStyle/>
          <a:p>
            <a:r>
              <a:rPr lang="en-GB" sz="900" dirty="0">
                <a:effectLst/>
                <a:latin typeface="Consolas" panose="020B0609020204030204" pitchFamily="49" charset="0"/>
                <a:cs typeface="Consolas" panose="020B0609020204030204" pitchFamily="49" charset="0"/>
              </a:rPr>
              <a:t># Create virtual machine</a:t>
            </a:r>
          </a:p>
          <a:p>
            <a:r>
              <a:rPr lang="en-GB" sz="900" dirty="0">
                <a:effectLst/>
                <a:latin typeface="Consolas" panose="020B0609020204030204" pitchFamily="49" charset="0"/>
                <a:cs typeface="Consolas" panose="020B0609020204030204" pitchFamily="49" charset="0"/>
              </a:rPr>
              <a:t>resource "</a:t>
            </a:r>
            <a:r>
              <a:rPr lang="en-GB" sz="900" dirty="0" err="1">
                <a:effectLst/>
                <a:latin typeface="Consolas" panose="020B0609020204030204" pitchFamily="49" charset="0"/>
                <a:cs typeface="Consolas" panose="020B0609020204030204" pitchFamily="49" charset="0"/>
              </a:rPr>
              <a:t>azurerm_linux_virtual_machine</a:t>
            </a:r>
            <a:r>
              <a:rPr lang="en-GB" sz="900" dirty="0">
                <a:effectLst/>
                <a:latin typeface="Consolas" panose="020B0609020204030204" pitchFamily="49" charset="0"/>
                <a:cs typeface="Consolas" panose="020B0609020204030204" pitchFamily="49" charset="0"/>
              </a:rPr>
              <a:t>" "</a:t>
            </a:r>
            <a:r>
              <a:rPr lang="en-GB" sz="900" dirty="0" err="1">
                <a:effectLst/>
                <a:latin typeface="Consolas" panose="020B0609020204030204" pitchFamily="49" charset="0"/>
                <a:cs typeface="Consolas" panose="020B0609020204030204" pitchFamily="49" charset="0"/>
              </a:rPr>
              <a:t>my_terraform_vm</a:t>
            </a:r>
            <a:r>
              <a:rPr lang="en-GB" sz="900" dirty="0">
                <a:effectLst/>
                <a:latin typeface="Consolas" panose="020B0609020204030204" pitchFamily="49" charset="0"/>
                <a:cs typeface="Consolas" panose="020B0609020204030204" pitchFamily="49" charset="0"/>
              </a:rPr>
              <a:t>" {</a:t>
            </a:r>
          </a:p>
          <a:p>
            <a:r>
              <a:rPr lang="en-GB" sz="900" dirty="0">
                <a:effectLst/>
                <a:latin typeface="Consolas" panose="020B0609020204030204" pitchFamily="49" charset="0"/>
                <a:cs typeface="Consolas" panose="020B0609020204030204" pitchFamily="49" charset="0"/>
              </a:rPr>
              <a:t>name = "</a:t>
            </a:r>
            <a:r>
              <a:rPr lang="en-GB" sz="900" dirty="0" err="1">
                <a:effectLst/>
                <a:latin typeface="Consolas" panose="020B0609020204030204" pitchFamily="49" charset="0"/>
                <a:cs typeface="Consolas" panose="020B0609020204030204" pitchFamily="49" charset="0"/>
              </a:rPr>
              <a:t>myVM</a:t>
            </a:r>
            <a:r>
              <a:rPr lang="en-GB" sz="900" dirty="0">
                <a:effectLst/>
                <a:latin typeface="Consolas" panose="020B0609020204030204" pitchFamily="49" charset="0"/>
                <a:cs typeface="Consolas" panose="020B0609020204030204" pitchFamily="49" charset="0"/>
              </a:rPr>
              <a:t>"</a:t>
            </a:r>
          </a:p>
          <a:p>
            <a:r>
              <a:rPr lang="en-GB" sz="900" dirty="0">
                <a:effectLst/>
                <a:latin typeface="Consolas" panose="020B0609020204030204" pitchFamily="49" charset="0"/>
                <a:cs typeface="Consolas" panose="020B0609020204030204" pitchFamily="49" charset="0"/>
              </a:rPr>
              <a:t>location = </a:t>
            </a:r>
            <a:r>
              <a:rPr lang="en-GB" sz="900" dirty="0" err="1">
                <a:effectLst/>
                <a:latin typeface="Consolas" panose="020B0609020204030204" pitchFamily="49" charset="0"/>
                <a:cs typeface="Consolas" panose="020B0609020204030204" pitchFamily="49" charset="0"/>
              </a:rPr>
              <a:t>azurerm_resource_group.rg.location</a:t>
            </a:r>
            <a:endParaRPr lang="en-GB" sz="900" dirty="0">
              <a:effectLst/>
              <a:latin typeface="Consolas" panose="020B0609020204030204" pitchFamily="49" charset="0"/>
              <a:cs typeface="Consolas" panose="020B0609020204030204" pitchFamily="49" charset="0"/>
            </a:endParaRPr>
          </a:p>
          <a:p>
            <a:r>
              <a:rPr lang="en-GB" sz="900" dirty="0" err="1">
                <a:effectLst/>
                <a:latin typeface="Consolas" panose="020B0609020204030204" pitchFamily="49" charset="0"/>
                <a:cs typeface="Consolas" panose="020B0609020204030204" pitchFamily="49" charset="0"/>
              </a:rPr>
              <a:t>resource_group_name</a:t>
            </a:r>
            <a:r>
              <a:rPr lang="en-GB" sz="900" dirty="0">
                <a:effectLst/>
                <a:latin typeface="Consolas" panose="020B0609020204030204" pitchFamily="49" charset="0"/>
                <a:cs typeface="Consolas" panose="020B0609020204030204" pitchFamily="49" charset="0"/>
              </a:rPr>
              <a:t> = </a:t>
            </a:r>
            <a:r>
              <a:rPr lang="en-GB" sz="900" dirty="0" err="1">
                <a:effectLst/>
                <a:latin typeface="Consolas" panose="020B0609020204030204" pitchFamily="49" charset="0"/>
                <a:cs typeface="Consolas" panose="020B0609020204030204" pitchFamily="49" charset="0"/>
              </a:rPr>
              <a:t>azurerm_resource_group.rg.name</a:t>
            </a:r>
            <a:endParaRPr lang="en-GB" sz="900" dirty="0">
              <a:effectLst/>
              <a:latin typeface="Consolas" panose="020B0609020204030204" pitchFamily="49" charset="0"/>
              <a:cs typeface="Consolas" panose="020B0609020204030204" pitchFamily="49" charset="0"/>
            </a:endParaRPr>
          </a:p>
          <a:p>
            <a:r>
              <a:rPr lang="en-GB" sz="900" dirty="0" err="1">
                <a:effectLst/>
                <a:latin typeface="Consolas" panose="020B0609020204030204" pitchFamily="49" charset="0"/>
                <a:cs typeface="Consolas" panose="020B0609020204030204" pitchFamily="49" charset="0"/>
              </a:rPr>
              <a:t>network_interface_ids</a:t>
            </a:r>
            <a:r>
              <a:rPr lang="en-GB" sz="900" dirty="0">
                <a:effectLst/>
                <a:latin typeface="Consolas" panose="020B0609020204030204" pitchFamily="49" charset="0"/>
                <a:cs typeface="Consolas" panose="020B0609020204030204" pitchFamily="49" charset="0"/>
              </a:rPr>
              <a:t> = [</a:t>
            </a:r>
            <a:r>
              <a:rPr lang="en-GB" sz="900" dirty="0" err="1">
                <a:effectLst/>
                <a:latin typeface="Consolas" panose="020B0609020204030204" pitchFamily="49" charset="0"/>
                <a:cs typeface="Consolas" panose="020B0609020204030204" pitchFamily="49" charset="0"/>
              </a:rPr>
              <a:t>azurerm_network_interface.my_terraform_nic.id</a:t>
            </a:r>
            <a:r>
              <a:rPr lang="en-GB" sz="900" dirty="0">
                <a:effectLst/>
                <a:latin typeface="Consolas" panose="020B0609020204030204" pitchFamily="49" charset="0"/>
                <a:cs typeface="Consolas" panose="020B0609020204030204" pitchFamily="49" charset="0"/>
              </a:rPr>
              <a:t>]</a:t>
            </a:r>
          </a:p>
          <a:p>
            <a:r>
              <a:rPr lang="en-GB" sz="900" dirty="0">
                <a:effectLst/>
                <a:latin typeface="Consolas" panose="020B0609020204030204" pitchFamily="49" charset="0"/>
                <a:cs typeface="Consolas" panose="020B0609020204030204" pitchFamily="49" charset="0"/>
              </a:rPr>
              <a:t>size = "Standard_DS1_v2"</a:t>
            </a:r>
          </a:p>
          <a:p>
            <a:br>
              <a:rPr lang="en-GB" sz="900" dirty="0">
                <a:effectLst/>
                <a:latin typeface="Consolas" panose="020B0609020204030204" pitchFamily="49" charset="0"/>
                <a:cs typeface="Consolas" panose="020B0609020204030204" pitchFamily="49" charset="0"/>
              </a:rPr>
            </a:br>
            <a:r>
              <a:rPr lang="en-GB" sz="900" dirty="0" err="1">
                <a:effectLst/>
                <a:latin typeface="Consolas" panose="020B0609020204030204" pitchFamily="49" charset="0"/>
                <a:cs typeface="Consolas" panose="020B0609020204030204" pitchFamily="49" charset="0"/>
              </a:rPr>
              <a:t>os_disk</a:t>
            </a:r>
            <a:r>
              <a:rPr lang="en-GB" sz="900" dirty="0">
                <a:effectLst/>
                <a:latin typeface="Consolas" panose="020B0609020204030204" pitchFamily="49" charset="0"/>
                <a:cs typeface="Consolas" panose="020B0609020204030204" pitchFamily="49" charset="0"/>
              </a:rPr>
              <a:t> {</a:t>
            </a:r>
          </a:p>
          <a:p>
            <a:r>
              <a:rPr lang="en-GB" sz="900" dirty="0">
                <a:effectLst/>
                <a:latin typeface="Consolas" panose="020B0609020204030204" pitchFamily="49" charset="0"/>
                <a:cs typeface="Consolas" panose="020B0609020204030204" pitchFamily="49" charset="0"/>
              </a:rPr>
              <a:t>name = "</a:t>
            </a:r>
            <a:r>
              <a:rPr lang="en-GB" sz="900" dirty="0" err="1">
                <a:effectLst/>
                <a:latin typeface="Consolas" panose="020B0609020204030204" pitchFamily="49" charset="0"/>
                <a:cs typeface="Consolas" panose="020B0609020204030204" pitchFamily="49" charset="0"/>
              </a:rPr>
              <a:t>myOsDisk</a:t>
            </a:r>
            <a:r>
              <a:rPr lang="en-GB" sz="900" dirty="0">
                <a:effectLst/>
                <a:latin typeface="Consolas" panose="020B0609020204030204" pitchFamily="49" charset="0"/>
                <a:cs typeface="Consolas" panose="020B0609020204030204" pitchFamily="49" charset="0"/>
              </a:rPr>
              <a:t>"</a:t>
            </a:r>
          </a:p>
          <a:p>
            <a:r>
              <a:rPr lang="en-GB" sz="900" dirty="0">
                <a:effectLst/>
                <a:latin typeface="Consolas" panose="020B0609020204030204" pitchFamily="49" charset="0"/>
                <a:cs typeface="Consolas" panose="020B0609020204030204" pitchFamily="49" charset="0"/>
              </a:rPr>
              <a:t>caching = "</a:t>
            </a:r>
            <a:r>
              <a:rPr lang="en-GB" sz="900" dirty="0" err="1">
                <a:effectLst/>
                <a:latin typeface="Consolas" panose="020B0609020204030204" pitchFamily="49" charset="0"/>
                <a:cs typeface="Consolas" panose="020B0609020204030204" pitchFamily="49" charset="0"/>
              </a:rPr>
              <a:t>ReadWrite</a:t>
            </a:r>
            <a:r>
              <a:rPr lang="en-GB" sz="900" dirty="0">
                <a:effectLst/>
                <a:latin typeface="Consolas" panose="020B0609020204030204" pitchFamily="49" charset="0"/>
                <a:cs typeface="Consolas" panose="020B0609020204030204" pitchFamily="49" charset="0"/>
              </a:rPr>
              <a:t>"</a:t>
            </a:r>
          </a:p>
          <a:p>
            <a:r>
              <a:rPr lang="en-GB" sz="900" dirty="0" err="1">
                <a:effectLst/>
                <a:latin typeface="Consolas" panose="020B0609020204030204" pitchFamily="49" charset="0"/>
                <a:cs typeface="Consolas" panose="020B0609020204030204" pitchFamily="49" charset="0"/>
              </a:rPr>
              <a:t>storage_account_type</a:t>
            </a:r>
            <a:r>
              <a:rPr lang="en-GB" sz="900" dirty="0">
                <a:effectLst/>
                <a:latin typeface="Consolas" panose="020B0609020204030204" pitchFamily="49" charset="0"/>
                <a:cs typeface="Consolas" panose="020B0609020204030204" pitchFamily="49" charset="0"/>
              </a:rPr>
              <a:t> = "</a:t>
            </a:r>
            <a:r>
              <a:rPr lang="en-GB" sz="900" dirty="0" err="1">
                <a:effectLst/>
                <a:latin typeface="Consolas" panose="020B0609020204030204" pitchFamily="49" charset="0"/>
                <a:cs typeface="Consolas" panose="020B0609020204030204" pitchFamily="49" charset="0"/>
              </a:rPr>
              <a:t>Premium_LRS</a:t>
            </a:r>
            <a:r>
              <a:rPr lang="en-GB" sz="900" dirty="0">
                <a:effectLst/>
                <a:latin typeface="Consolas" panose="020B0609020204030204" pitchFamily="49" charset="0"/>
                <a:cs typeface="Consolas" panose="020B0609020204030204" pitchFamily="49" charset="0"/>
              </a:rPr>
              <a:t>"</a:t>
            </a:r>
          </a:p>
          <a:p>
            <a:r>
              <a:rPr lang="en-GB" sz="900" dirty="0">
                <a:effectLst/>
                <a:latin typeface="Consolas" panose="020B0609020204030204" pitchFamily="49" charset="0"/>
                <a:cs typeface="Consolas" panose="020B0609020204030204" pitchFamily="49" charset="0"/>
              </a:rPr>
              <a:t>}</a:t>
            </a:r>
          </a:p>
          <a:p>
            <a:br>
              <a:rPr lang="en-GB" sz="900" dirty="0">
                <a:effectLst/>
                <a:latin typeface="Consolas" panose="020B0609020204030204" pitchFamily="49" charset="0"/>
                <a:cs typeface="Consolas" panose="020B0609020204030204" pitchFamily="49" charset="0"/>
              </a:rPr>
            </a:br>
            <a:r>
              <a:rPr lang="en-GB" sz="900" dirty="0" err="1">
                <a:effectLst/>
                <a:latin typeface="Consolas" panose="020B0609020204030204" pitchFamily="49" charset="0"/>
                <a:cs typeface="Consolas" panose="020B0609020204030204" pitchFamily="49" charset="0"/>
              </a:rPr>
              <a:t>source_image_reference</a:t>
            </a:r>
            <a:r>
              <a:rPr lang="en-GB" sz="900" dirty="0">
                <a:effectLst/>
                <a:latin typeface="Consolas" panose="020B0609020204030204" pitchFamily="49" charset="0"/>
                <a:cs typeface="Consolas" panose="020B0609020204030204" pitchFamily="49" charset="0"/>
              </a:rPr>
              <a:t> {</a:t>
            </a:r>
          </a:p>
          <a:p>
            <a:r>
              <a:rPr lang="en-GB" sz="900" dirty="0">
                <a:effectLst/>
                <a:latin typeface="Consolas" panose="020B0609020204030204" pitchFamily="49" charset="0"/>
                <a:cs typeface="Consolas" panose="020B0609020204030204" pitchFamily="49" charset="0"/>
              </a:rPr>
              <a:t>publisher = "Canonical"</a:t>
            </a:r>
          </a:p>
          <a:p>
            <a:r>
              <a:rPr lang="en-GB" sz="900" dirty="0">
                <a:effectLst/>
                <a:latin typeface="Consolas" panose="020B0609020204030204" pitchFamily="49" charset="0"/>
                <a:cs typeface="Consolas" panose="020B0609020204030204" pitchFamily="49" charset="0"/>
              </a:rPr>
              <a:t>offer = "0001-com-ubuntu-server-jammy"</a:t>
            </a:r>
          </a:p>
          <a:p>
            <a:r>
              <a:rPr lang="en-GB" sz="900" dirty="0" err="1">
                <a:effectLst/>
                <a:latin typeface="Consolas" panose="020B0609020204030204" pitchFamily="49" charset="0"/>
                <a:cs typeface="Consolas" panose="020B0609020204030204" pitchFamily="49" charset="0"/>
              </a:rPr>
              <a:t>sku</a:t>
            </a:r>
            <a:r>
              <a:rPr lang="en-GB" sz="900" dirty="0">
                <a:effectLst/>
                <a:latin typeface="Consolas" panose="020B0609020204030204" pitchFamily="49" charset="0"/>
                <a:cs typeface="Consolas" panose="020B0609020204030204" pitchFamily="49" charset="0"/>
              </a:rPr>
              <a:t> = "22_04-lts-gen2"</a:t>
            </a:r>
          </a:p>
          <a:p>
            <a:r>
              <a:rPr lang="en-GB" sz="900" dirty="0">
                <a:effectLst/>
                <a:latin typeface="Consolas" panose="020B0609020204030204" pitchFamily="49" charset="0"/>
                <a:cs typeface="Consolas" panose="020B0609020204030204" pitchFamily="49" charset="0"/>
              </a:rPr>
              <a:t>version = "latest"</a:t>
            </a:r>
          </a:p>
          <a:p>
            <a:r>
              <a:rPr lang="en-GB" sz="900" dirty="0">
                <a:effectLst/>
                <a:latin typeface="Consolas" panose="020B0609020204030204" pitchFamily="49" charset="0"/>
                <a:cs typeface="Consolas" panose="020B0609020204030204" pitchFamily="49" charset="0"/>
              </a:rPr>
              <a:t>}</a:t>
            </a:r>
          </a:p>
          <a:p>
            <a:br>
              <a:rPr lang="en-GB" sz="900" dirty="0">
                <a:effectLst/>
                <a:latin typeface="Consolas" panose="020B0609020204030204" pitchFamily="49" charset="0"/>
                <a:cs typeface="Consolas" panose="020B0609020204030204" pitchFamily="49" charset="0"/>
              </a:rPr>
            </a:br>
            <a:r>
              <a:rPr lang="en-GB" sz="900" dirty="0" err="1">
                <a:effectLst/>
                <a:latin typeface="Consolas" panose="020B0609020204030204" pitchFamily="49" charset="0"/>
                <a:cs typeface="Consolas" panose="020B0609020204030204" pitchFamily="49" charset="0"/>
              </a:rPr>
              <a:t>computer_name</a:t>
            </a:r>
            <a:r>
              <a:rPr lang="en-GB" sz="900" dirty="0">
                <a:effectLst/>
                <a:latin typeface="Consolas" panose="020B0609020204030204" pitchFamily="49" charset="0"/>
                <a:cs typeface="Consolas" panose="020B0609020204030204" pitchFamily="49" charset="0"/>
              </a:rPr>
              <a:t> = </a:t>
            </a:r>
            <a:r>
              <a:rPr lang="en-GB" sz="900" dirty="0" err="1">
                <a:effectLst/>
                <a:latin typeface="Consolas" panose="020B0609020204030204" pitchFamily="49" charset="0"/>
                <a:cs typeface="Consolas" panose="020B0609020204030204" pitchFamily="49" charset="0"/>
              </a:rPr>
              <a:t>var.hostname</a:t>
            </a:r>
            <a:endParaRPr lang="en-GB" sz="900" dirty="0">
              <a:effectLst/>
              <a:latin typeface="Consolas" panose="020B0609020204030204" pitchFamily="49" charset="0"/>
              <a:cs typeface="Consolas" panose="020B0609020204030204" pitchFamily="49" charset="0"/>
            </a:endParaRPr>
          </a:p>
          <a:p>
            <a:r>
              <a:rPr lang="en-GB" sz="900" dirty="0" err="1">
                <a:effectLst/>
                <a:latin typeface="Consolas" panose="020B0609020204030204" pitchFamily="49" charset="0"/>
                <a:cs typeface="Consolas" panose="020B0609020204030204" pitchFamily="49" charset="0"/>
              </a:rPr>
              <a:t>admin_username</a:t>
            </a:r>
            <a:r>
              <a:rPr lang="en-GB" sz="900" dirty="0">
                <a:effectLst/>
                <a:latin typeface="Consolas" panose="020B0609020204030204" pitchFamily="49" charset="0"/>
                <a:cs typeface="Consolas" panose="020B0609020204030204" pitchFamily="49" charset="0"/>
              </a:rPr>
              <a:t> = </a:t>
            </a:r>
            <a:r>
              <a:rPr lang="en-GB" sz="900" dirty="0" err="1">
                <a:effectLst/>
                <a:latin typeface="Consolas" panose="020B0609020204030204" pitchFamily="49" charset="0"/>
                <a:cs typeface="Consolas" panose="020B0609020204030204" pitchFamily="49" charset="0"/>
              </a:rPr>
              <a:t>var.username</a:t>
            </a:r>
            <a:endParaRPr lang="en-GB" sz="900" dirty="0">
              <a:effectLst/>
              <a:latin typeface="Consolas" panose="020B0609020204030204" pitchFamily="49" charset="0"/>
              <a:cs typeface="Consolas" panose="020B0609020204030204" pitchFamily="49" charset="0"/>
            </a:endParaRPr>
          </a:p>
          <a:p>
            <a:br>
              <a:rPr lang="en-GB" sz="900" dirty="0">
                <a:effectLst/>
                <a:latin typeface="Consolas" panose="020B0609020204030204" pitchFamily="49" charset="0"/>
                <a:cs typeface="Consolas" panose="020B0609020204030204" pitchFamily="49" charset="0"/>
              </a:rPr>
            </a:br>
            <a:r>
              <a:rPr lang="en-GB" sz="900" dirty="0" err="1">
                <a:effectLst/>
                <a:latin typeface="Consolas" panose="020B0609020204030204" pitchFamily="49" charset="0"/>
                <a:cs typeface="Consolas" panose="020B0609020204030204" pitchFamily="49" charset="0"/>
              </a:rPr>
              <a:t>admin_ssh_key</a:t>
            </a:r>
            <a:r>
              <a:rPr lang="en-GB" sz="900" dirty="0">
                <a:effectLst/>
                <a:latin typeface="Consolas" panose="020B0609020204030204" pitchFamily="49" charset="0"/>
                <a:cs typeface="Consolas" panose="020B0609020204030204" pitchFamily="49" charset="0"/>
              </a:rPr>
              <a:t> {</a:t>
            </a:r>
          </a:p>
          <a:p>
            <a:r>
              <a:rPr lang="en-GB" sz="900" dirty="0">
                <a:effectLst/>
                <a:latin typeface="Consolas" panose="020B0609020204030204" pitchFamily="49" charset="0"/>
                <a:cs typeface="Consolas" panose="020B0609020204030204" pitchFamily="49" charset="0"/>
              </a:rPr>
              <a:t>username = </a:t>
            </a:r>
            <a:r>
              <a:rPr lang="en-GB" sz="900" dirty="0" err="1">
                <a:effectLst/>
                <a:latin typeface="Consolas" panose="020B0609020204030204" pitchFamily="49" charset="0"/>
                <a:cs typeface="Consolas" panose="020B0609020204030204" pitchFamily="49" charset="0"/>
              </a:rPr>
              <a:t>var.username</a:t>
            </a:r>
            <a:endParaRPr lang="en-GB" sz="900" dirty="0">
              <a:effectLst/>
              <a:latin typeface="Consolas" panose="020B0609020204030204" pitchFamily="49" charset="0"/>
              <a:cs typeface="Consolas" panose="020B0609020204030204" pitchFamily="49" charset="0"/>
            </a:endParaRPr>
          </a:p>
          <a:p>
            <a:r>
              <a:rPr lang="en-GB" sz="900" dirty="0" err="1">
                <a:effectLst/>
                <a:latin typeface="Consolas" panose="020B0609020204030204" pitchFamily="49" charset="0"/>
                <a:cs typeface="Consolas" panose="020B0609020204030204" pitchFamily="49" charset="0"/>
              </a:rPr>
              <a:t>public_key</a:t>
            </a:r>
            <a:r>
              <a:rPr lang="en-GB" sz="900" dirty="0">
                <a:effectLst/>
                <a:latin typeface="Consolas" panose="020B0609020204030204" pitchFamily="49" charset="0"/>
                <a:cs typeface="Consolas" panose="020B0609020204030204" pitchFamily="49" charset="0"/>
              </a:rPr>
              <a:t> = </a:t>
            </a:r>
            <a:r>
              <a:rPr lang="en-GB" sz="900" dirty="0" err="1">
                <a:effectLst/>
                <a:latin typeface="Consolas" panose="020B0609020204030204" pitchFamily="49" charset="0"/>
                <a:cs typeface="Consolas" panose="020B0609020204030204" pitchFamily="49" charset="0"/>
              </a:rPr>
              <a:t>azapi_resource_action.ssh_public_key_gen.output.publicKey</a:t>
            </a:r>
            <a:endParaRPr lang="en-GB" sz="900" dirty="0">
              <a:effectLst/>
              <a:latin typeface="Consolas" panose="020B0609020204030204" pitchFamily="49" charset="0"/>
              <a:cs typeface="Consolas" panose="020B0609020204030204" pitchFamily="49" charset="0"/>
            </a:endParaRPr>
          </a:p>
          <a:p>
            <a:r>
              <a:rPr lang="en-GB" sz="900" dirty="0">
                <a:effectLst/>
                <a:latin typeface="Consolas" panose="020B0609020204030204" pitchFamily="49" charset="0"/>
                <a:cs typeface="Consolas" panose="020B0609020204030204" pitchFamily="49" charset="0"/>
              </a:rPr>
              <a:t>}</a:t>
            </a:r>
          </a:p>
          <a:p>
            <a:br>
              <a:rPr lang="en-GB" sz="900" dirty="0">
                <a:effectLst/>
                <a:latin typeface="Consolas" panose="020B0609020204030204" pitchFamily="49" charset="0"/>
                <a:cs typeface="Consolas" panose="020B0609020204030204" pitchFamily="49" charset="0"/>
              </a:rPr>
            </a:br>
            <a:r>
              <a:rPr lang="en-GB" sz="900" dirty="0" err="1">
                <a:effectLst/>
                <a:latin typeface="Consolas" panose="020B0609020204030204" pitchFamily="49" charset="0"/>
                <a:cs typeface="Consolas" panose="020B0609020204030204" pitchFamily="49" charset="0"/>
              </a:rPr>
              <a:t>boot_diagnostics</a:t>
            </a:r>
            <a:r>
              <a:rPr lang="en-GB" sz="900" dirty="0">
                <a:effectLst/>
                <a:latin typeface="Consolas" panose="020B0609020204030204" pitchFamily="49" charset="0"/>
                <a:cs typeface="Consolas" panose="020B0609020204030204" pitchFamily="49" charset="0"/>
              </a:rPr>
              <a:t> {</a:t>
            </a:r>
          </a:p>
          <a:p>
            <a:r>
              <a:rPr lang="en-GB" sz="900" dirty="0" err="1">
                <a:effectLst/>
                <a:latin typeface="Consolas" panose="020B0609020204030204" pitchFamily="49" charset="0"/>
                <a:cs typeface="Consolas" panose="020B0609020204030204" pitchFamily="49" charset="0"/>
              </a:rPr>
              <a:t>storage_account_uri</a:t>
            </a:r>
            <a:r>
              <a:rPr lang="en-GB" sz="900" dirty="0">
                <a:effectLst/>
                <a:latin typeface="Consolas" panose="020B0609020204030204" pitchFamily="49" charset="0"/>
                <a:cs typeface="Consolas" panose="020B0609020204030204" pitchFamily="49" charset="0"/>
              </a:rPr>
              <a:t> = azurerm_storage_account.my_storage_account.primary_blob_endpoint</a:t>
            </a:r>
          </a:p>
          <a:p>
            <a:r>
              <a:rPr lang="en-GB" sz="900" dirty="0">
                <a:effectLst/>
                <a:latin typeface="Consolas" panose="020B0609020204030204" pitchFamily="49" charset="0"/>
                <a:cs typeface="Consolas" panose="020B0609020204030204" pitchFamily="49" charset="0"/>
              </a:rPr>
              <a:t>}</a:t>
            </a:r>
          </a:p>
          <a:p>
            <a:r>
              <a:rPr lang="en-GB" sz="900" dirty="0">
                <a:effectLst/>
                <a:latin typeface="Consolas" panose="020B0609020204030204" pitchFamily="49" charset="0"/>
                <a:cs typeface="Consolas" panose="020B0609020204030204" pitchFamily="49" charset="0"/>
              </a:rPr>
              <a:t>}</a:t>
            </a:r>
          </a:p>
          <a:p>
            <a:endParaRPr lang="en-RO" sz="900" dirty="0">
              <a:latin typeface="Consolas" panose="020B0609020204030204" pitchFamily="49" charset="0"/>
              <a:cs typeface="Consolas" panose="020B0609020204030204" pitchFamily="49" charset="0"/>
            </a:endParaRPr>
          </a:p>
        </p:txBody>
      </p:sp>
      <p:pic>
        <p:nvPicPr>
          <p:cNvPr id="5" name="Picture 4" descr="file type terraform&quot; Icon - Download for free – Iconduck">
            <a:extLst>
              <a:ext uri="{FF2B5EF4-FFF2-40B4-BE49-F238E27FC236}">
                <a16:creationId xmlns:a16="http://schemas.microsoft.com/office/drawing/2014/main" id="{DB1DAFCC-45B6-3557-DC5D-C14126AFA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323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E041D3-F82B-5C50-1414-27AB4DA8BE2A}"/>
              </a:ext>
            </a:extLst>
          </p:cNvPr>
          <p:cNvSpPr>
            <a:spLocks noGrp="1"/>
          </p:cNvSpPr>
          <p:nvPr>
            <p:ph type="sldNum" sz="quarter" idx="11"/>
          </p:nvPr>
        </p:nvSpPr>
        <p:spPr/>
        <p:txBody>
          <a:bodyPr/>
          <a:lstStyle/>
          <a:p>
            <a:fld id="{DDD2A080-DA64-4F5C-9131-47EB793B4410}" type="slidenum">
              <a:rPr lang="en-GB" noProof="0" smtClean="0"/>
              <a:pPr/>
              <a:t>19</a:t>
            </a:fld>
            <a:endParaRPr lang="en-GB" noProof="0" dirty="0"/>
          </a:p>
        </p:txBody>
      </p:sp>
      <p:sp>
        <p:nvSpPr>
          <p:cNvPr id="3" name="Title 2">
            <a:extLst>
              <a:ext uri="{FF2B5EF4-FFF2-40B4-BE49-F238E27FC236}">
                <a16:creationId xmlns:a16="http://schemas.microsoft.com/office/drawing/2014/main" id="{16378148-A059-5A10-43FA-96C476BF7ADE}"/>
              </a:ext>
            </a:extLst>
          </p:cNvPr>
          <p:cNvSpPr>
            <a:spLocks noGrp="1"/>
          </p:cNvSpPr>
          <p:nvPr>
            <p:ph type="title"/>
          </p:nvPr>
        </p:nvSpPr>
        <p:spPr/>
        <p:txBody>
          <a:bodyPr/>
          <a:lstStyle/>
          <a:p>
            <a:r>
              <a:rPr lang="en-RO" dirty="0"/>
              <a:t>Terraform </a:t>
            </a:r>
            <a:r>
              <a:rPr lang="en-US" dirty="0"/>
              <a:t>configuration file </a:t>
            </a:r>
            <a:r>
              <a:rPr lang="en-RO" dirty="0"/>
              <a:t>example create VM in Amazon cloud</a:t>
            </a:r>
          </a:p>
        </p:txBody>
      </p:sp>
      <p:sp>
        <p:nvSpPr>
          <p:cNvPr id="4" name="Content Placeholder 3">
            <a:extLst>
              <a:ext uri="{FF2B5EF4-FFF2-40B4-BE49-F238E27FC236}">
                <a16:creationId xmlns:a16="http://schemas.microsoft.com/office/drawing/2014/main" id="{0E86957C-C14E-4A88-A1EF-7373F7C4BB46}"/>
              </a:ext>
            </a:extLst>
          </p:cNvPr>
          <p:cNvSpPr>
            <a:spLocks noGrp="1"/>
          </p:cNvSpPr>
          <p:nvPr>
            <p:ph idx="1"/>
          </p:nvPr>
        </p:nvSpPr>
        <p:spPr/>
        <p:txBody>
          <a:bodyPr/>
          <a:lstStyle/>
          <a:p>
            <a:r>
              <a:rPr lang="en-GB" sz="1050" dirty="0">
                <a:solidFill>
                  <a:srgbClr val="242424"/>
                </a:solidFill>
                <a:effectLst/>
                <a:latin typeface="Consolas" panose="020B0609020204030204" pitchFamily="49" charset="0"/>
                <a:cs typeface="Consolas" panose="020B0609020204030204" pitchFamily="49" charset="0"/>
              </a:rPr>
              <a:t># Get latest Amazon Linux 2 AMI</a:t>
            </a:r>
            <a:br>
              <a:rPr lang="en-GB" sz="1050" dirty="0">
                <a:latin typeface="Consolas" panose="020B0609020204030204" pitchFamily="49" charset="0"/>
                <a:cs typeface="Consolas" panose="020B0609020204030204" pitchFamily="49" charset="0"/>
              </a:rPr>
            </a:br>
            <a:endParaRPr lang="en-GB" sz="1050" dirty="0">
              <a:latin typeface="Consolas" panose="020B0609020204030204" pitchFamily="49" charset="0"/>
              <a:cs typeface="Consolas" panose="020B0609020204030204" pitchFamily="49" charset="0"/>
            </a:endParaRPr>
          </a:p>
          <a:p>
            <a:r>
              <a:rPr lang="en-GB" sz="1050" dirty="0">
                <a:solidFill>
                  <a:srgbClr val="242424"/>
                </a:solidFill>
                <a:effectLst/>
                <a:latin typeface="Consolas" panose="020B0609020204030204" pitchFamily="49" charset="0"/>
                <a:cs typeface="Consolas" panose="020B0609020204030204" pitchFamily="49" charset="0"/>
              </a:rPr>
              <a:t>data "</a:t>
            </a:r>
            <a:r>
              <a:rPr lang="en-GB" sz="1050" dirty="0" err="1">
                <a:solidFill>
                  <a:srgbClr val="242424"/>
                </a:solidFill>
                <a:effectLst/>
                <a:latin typeface="Consolas" panose="020B0609020204030204" pitchFamily="49" charset="0"/>
                <a:cs typeface="Consolas" panose="020B0609020204030204" pitchFamily="49" charset="0"/>
              </a:rPr>
              <a:t>aws_ami</a:t>
            </a:r>
            <a:r>
              <a:rPr lang="en-GB" sz="1050" dirty="0">
                <a:solidFill>
                  <a:srgbClr val="242424"/>
                </a:solidFill>
                <a:effectLst/>
                <a:latin typeface="Consolas" panose="020B0609020204030204" pitchFamily="49" charset="0"/>
                <a:cs typeface="Consolas" panose="020B0609020204030204" pitchFamily="49" charset="0"/>
              </a:rPr>
              <a:t>" "amazon-linux-2" {</a:t>
            </a:r>
            <a:br>
              <a:rPr lang="en-GB" sz="1050" dirty="0">
                <a:latin typeface="Consolas" panose="020B0609020204030204" pitchFamily="49" charset="0"/>
                <a:cs typeface="Consolas" panose="020B0609020204030204" pitchFamily="49" charset="0"/>
              </a:rPr>
            </a:br>
            <a:r>
              <a:rPr lang="en-GB" sz="1050" dirty="0" err="1">
                <a:solidFill>
                  <a:srgbClr val="242424"/>
                </a:solidFill>
                <a:effectLst/>
                <a:latin typeface="Consolas" panose="020B0609020204030204" pitchFamily="49" charset="0"/>
                <a:cs typeface="Consolas" panose="020B0609020204030204" pitchFamily="49" charset="0"/>
              </a:rPr>
              <a:t>most_recent</a:t>
            </a:r>
            <a:r>
              <a:rPr lang="en-GB" sz="1050" dirty="0">
                <a:solidFill>
                  <a:srgbClr val="242424"/>
                </a:solidFill>
                <a:effectLst/>
                <a:latin typeface="Consolas" panose="020B0609020204030204" pitchFamily="49" charset="0"/>
                <a:cs typeface="Consolas" panose="020B0609020204030204" pitchFamily="49" charset="0"/>
              </a:rPr>
              <a:t> = true</a:t>
            </a:r>
            <a:br>
              <a:rPr lang="en-GB" sz="1050" dirty="0">
                <a:latin typeface="Consolas" panose="020B0609020204030204" pitchFamily="49" charset="0"/>
                <a:cs typeface="Consolas" panose="020B0609020204030204" pitchFamily="49" charset="0"/>
              </a:rPr>
            </a:br>
            <a:r>
              <a:rPr lang="en-GB" sz="1050" dirty="0">
                <a:solidFill>
                  <a:srgbClr val="242424"/>
                </a:solidFill>
                <a:effectLst/>
                <a:latin typeface="Consolas" panose="020B0609020204030204" pitchFamily="49" charset="0"/>
                <a:cs typeface="Consolas" panose="020B0609020204030204" pitchFamily="49" charset="0"/>
              </a:rPr>
              <a:t>owners = ["amazon"]</a:t>
            </a:r>
            <a:br>
              <a:rPr lang="en-GB" sz="1050" dirty="0">
                <a:latin typeface="Consolas" panose="020B0609020204030204" pitchFamily="49" charset="0"/>
                <a:cs typeface="Consolas" panose="020B0609020204030204" pitchFamily="49" charset="0"/>
              </a:rPr>
            </a:br>
            <a:r>
              <a:rPr lang="en-GB" sz="1050" dirty="0">
                <a:solidFill>
                  <a:srgbClr val="242424"/>
                </a:solidFill>
                <a:effectLst/>
                <a:latin typeface="Consolas" panose="020B0609020204030204" pitchFamily="49" charset="0"/>
                <a:cs typeface="Consolas" panose="020B0609020204030204" pitchFamily="49" charset="0"/>
              </a:rPr>
              <a:t>filter {</a:t>
            </a:r>
            <a:br>
              <a:rPr lang="en-GB" sz="1050" dirty="0">
                <a:latin typeface="Consolas" panose="020B0609020204030204" pitchFamily="49" charset="0"/>
                <a:cs typeface="Consolas" panose="020B0609020204030204" pitchFamily="49" charset="0"/>
              </a:rPr>
            </a:br>
            <a:r>
              <a:rPr lang="en-GB" sz="1050" dirty="0">
                <a:solidFill>
                  <a:srgbClr val="242424"/>
                </a:solidFill>
                <a:effectLst/>
                <a:latin typeface="Consolas" panose="020B0609020204030204" pitchFamily="49" charset="0"/>
                <a:cs typeface="Consolas" panose="020B0609020204030204" pitchFamily="49" charset="0"/>
              </a:rPr>
              <a:t>name = "name"</a:t>
            </a:r>
            <a:br>
              <a:rPr lang="en-GB" sz="1050" dirty="0">
                <a:latin typeface="Consolas" panose="020B0609020204030204" pitchFamily="49" charset="0"/>
                <a:cs typeface="Consolas" panose="020B0609020204030204" pitchFamily="49" charset="0"/>
              </a:rPr>
            </a:br>
            <a:r>
              <a:rPr lang="en-GB" sz="1050" dirty="0">
                <a:solidFill>
                  <a:srgbClr val="242424"/>
                </a:solidFill>
                <a:effectLst/>
                <a:latin typeface="Consolas" panose="020B0609020204030204" pitchFamily="49" charset="0"/>
                <a:cs typeface="Consolas" panose="020B0609020204030204" pitchFamily="49" charset="0"/>
              </a:rPr>
              <a:t>values = ["amzn2-ami-hvm*"]</a:t>
            </a:r>
            <a:br>
              <a:rPr lang="en-GB" sz="1050" dirty="0">
                <a:latin typeface="Consolas" panose="020B0609020204030204" pitchFamily="49" charset="0"/>
                <a:cs typeface="Consolas" panose="020B0609020204030204" pitchFamily="49" charset="0"/>
              </a:rPr>
            </a:br>
            <a:r>
              <a:rPr lang="en-GB" sz="1050" dirty="0">
                <a:solidFill>
                  <a:srgbClr val="242424"/>
                </a:solidFill>
                <a:effectLst/>
                <a:latin typeface="Consolas" panose="020B0609020204030204" pitchFamily="49" charset="0"/>
                <a:cs typeface="Consolas" panose="020B0609020204030204" pitchFamily="49" charset="0"/>
              </a:rPr>
              <a:t>}</a:t>
            </a:r>
            <a:br>
              <a:rPr lang="en-GB" sz="1050" dirty="0">
                <a:latin typeface="Consolas" panose="020B0609020204030204" pitchFamily="49" charset="0"/>
                <a:cs typeface="Consolas" panose="020B0609020204030204" pitchFamily="49" charset="0"/>
              </a:rPr>
            </a:br>
            <a:r>
              <a:rPr lang="en-GB" sz="1050" dirty="0">
                <a:solidFill>
                  <a:srgbClr val="242424"/>
                </a:solidFill>
                <a:effectLst/>
                <a:latin typeface="Consolas" panose="020B0609020204030204" pitchFamily="49" charset="0"/>
                <a:cs typeface="Consolas" panose="020B0609020204030204" pitchFamily="49" charset="0"/>
              </a:rPr>
              <a:t>}</a:t>
            </a:r>
          </a:p>
          <a:p>
            <a:br>
              <a:rPr lang="en-GB" sz="1050" dirty="0">
                <a:latin typeface="Consolas" panose="020B0609020204030204" pitchFamily="49" charset="0"/>
                <a:cs typeface="Consolas" panose="020B0609020204030204" pitchFamily="49" charset="0"/>
              </a:rPr>
            </a:br>
            <a:br>
              <a:rPr lang="en-GB" sz="1050" dirty="0">
                <a:latin typeface="Consolas" panose="020B0609020204030204" pitchFamily="49" charset="0"/>
                <a:cs typeface="Consolas" panose="020B0609020204030204" pitchFamily="49" charset="0"/>
              </a:rPr>
            </a:br>
            <a:r>
              <a:rPr lang="en-GB" sz="1050" dirty="0">
                <a:solidFill>
                  <a:srgbClr val="242424"/>
                </a:solidFill>
                <a:effectLst/>
                <a:latin typeface="Consolas" panose="020B0609020204030204" pitchFamily="49" charset="0"/>
                <a:cs typeface="Consolas" panose="020B0609020204030204" pitchFamily="49" charset="0"/>
              </a:rPr>
              <a:t># Create the Linux EC2 Web server</a:t>
            </a:r>
          </a:p>
          <a:p>
            <a:br>
              <a:rPr lang="en-GB" sz="1050" dirty="0">
                <a:latin typeface="Consolas" panose="020B0609020204030204" pitchFamily="49" charset="0"/>
                <a:cs typeface="Consolas" panose="020B0609020204030204" pitchFamily="49" charset="0"/>
              </a:rPr>
            </a:br>
            <a:r>
              <a:rPr lang="en-GB" sz="1050" dirty="0">
                <a:solidFill>
                  <a:srgbClr val="242424"/>
                </a:solidFill>
                <a:effectLst/>
                <a:latin typeface="Consolas" panose="020B0609020204030204" pitchFamily="49" charset="0"/>
                <a:cs typeface="Consolas" panose="020B0609020204030204" pitchFamily="49" charset="0"/>
              </a:rPr>
              <a:t>resource "</a:t>
            </a:r>
            <a:r>
              <a:rPr lang="en-GB" sz="1050" dirty="0" err="1">
                <a:solidFill>
                  <a:srgbClr val="242424"/>
                </a:solidFill>
                <a:effectLst/>
                <a:latin typeface="Consolas" panose="020B0609020204030204" pitchFamily="49" charset="0"/>
                <a:cs typeface="Consolas" panose="020B0609020204030204" pitchFamily="49" charset="0"/>
              </a:rPr>
              <a:t>aws_instance</a:t>
            </a:r>
            <a:r>
              <a:rPr lang="en-GB" sz="1050" dirty="0">
                <a:solidFill>
                  <a:srgbClr val="242424"/>
                </a:solidFill>
                <a:effectLst/>
                <a:latin typeface="Consolas" panose="020B0609020204030204" pitchFamily="49" charset="0"/>
                <a:cs typeface="Consolas" panose="020B0609020204030204" pitchFamily="49" charset="0"/>
              </a:rPr>
              <a:t>" "web" {</a:t>
            </a:r>
            <a:br>
              <a:rPr lang="en-GB" sz="1050" dirty="0">
                <a:latin typeface="Consolas" panose="020B0609020204030204" pitchFamily="49" charset="0"/>
                <a:cs typeface="Consolas" panose="020B0609020204030204" pitchFamily="49" charset="0"/>
              </a:rPr>
            </a:br>
            <a:r>
              <a:rPr lang="en-GB" sz="1050" dirty="0" err="1">
                <a:solidFill>
                  <a:srgbClr val="242424"/>
                </a:solidFill>
                <a:effectLst/>
                <a:latin typeface="Consolas" panose="020B0609020204030204" pitchFamily="49" charset="0"/>
                <a:cs typeface="Consolas" panose="020B0609020204030204" pitchFamily="49" charset="0"/>
              </a:rPr>
              <a:t>ami</a:t>
            </a:r>
            <a:r>
              <a:rPr lang="en-GB" sz="1050" dirty="0">
                <a:solidFill>
                  <a:srgbClr val="242424"/>
                </a:solidFill>
                <a:effectLst/>
                <a:latin typeface="Consolas" panose="020B0609020204030204" pitchFamily="49" charset="0"/>
                <a:cs typeface="Consolas" panose="020B0609020204030204" pitchFamily="49" charset="0"/>
              </a:rPr>
              <a:t> = data.aws_ami.amazon-linux-2.id</a:t>
            </a:r>
            <a:br>
              <a:rPr lang="en-GB" sz="1050" dirty="0">
                <a:latin typeface="Consolas" panose="020B0609020204030204" pitchFamily="49" charset="0"/>
                <a:cs typeface="Consolas" panose="020B0609020204030204" pitchFamily="49" charset="0"/>
              </a:rPr>
            </a:br>
            <a:r>
              <a:rPr lang="en-GB" sz="1050" dirty="0" err="1">
                <a:solidFill>
                  <a:srgbClr val="242424"/>
                </a:solidFill>
                <a:effectLst/>
                <a:latin typeface="Consolas" panose="020B0609020204030204" pitchFamily="49" charset="0"/>
                <a:cs typeface="Consolas" panose="020B0609020204030204" pitchFamily="49" charset="0"/>
              </a:rPr>
              <a:t>instance_type</a:t>
            </a:r>
            <a:r>
              <a:rPr lang="en-GB" sz="1050" dirty="0">
                <a:solidFill>
                  <a:srgbClr val="242424"/>
                </a:solidFill>
                <a:effectLst/>
                <a:latin typeface="Consolas" panose="020B0609020204030204" pitchFamily="49" charset="0"/>
                <a:cs typeface="Consolas" panose="020B0609020204030204" pitchFamily="49" charset="0"/>
              </a:rPr>
              <a:t> = </a:t>
            </a:r>
            <a:r>
              <a:rPr lang="en-GB" sz="1050" dirty="0" err="1">
                <a:solidFill>
                  <a:srgbClr val="242424"/>
                </a:solidFill>
                <a:effectLst/>
                <a:latin typeface="Consolas" panose="020B0609020204030204" pitchFamily="49" charset="0"/>
                <a:cs typeface="Consolas" panose="020B0609020204030204" pitchFamily="49" charset="0"/>
              </a:rPr>
              <a:t>var.instance_type</a:t>
            </a:r>
            <a:br>
              <a:rPr lang="en-GB" sz="1050" dirty="0">
                <a:latin typeface="Consolas" panose="020B0609020204030204" pitchFamily="49" charset="0"/>
                <a:cs typeface="Consolas" panose="020B0609020204030204" pitchFamily="49" charset="0"/>
              </a:rPr>
            </a:br>
            <a:r>
              <a:rPr lang="en-GB" sz="1050" dirty="0" err="1">
                <a:solidFill>
                  <a:srgbClr val="242424"/>
                </a:solidFill>
                <a:effectLst/>
                <a:latin typeface="Consolas" panose="020B0609020204030204" pitchFamily="49" charset="0"/>
                <a:cs typeface="Consolas" panose="020B0609020204030204" pitchFamily="49" charset="0"/>
              </a:rPr>
              <a:t>key_name</a:t>
            </a:r>
            <a:r>
              <a:rPr lang="en-GB" sz="1050" dirty="0">
                <a:solidFill>
                  <a:srgbClr val="242424"/>
                </a:solidFill>
                <a:effectLst/>
                <a:latin typeface="Consolas" panose="020B0609020204030204" pitchFamily="49" charset="0"/>
                <a:cs typeface="Consolas" panose="020B0609020204030204" pitchFamily="49" charset="0"/>
              </a:rPr>
              <a:t> = </a:t>
            </a:r>
            <a:r>
              <a:rPr lang="en-GB" sz="1050" dirty="0" err="1">
                <a:solidFill>
                  <a:srgbClr val="242424"/>
                </a:solidFill>
                <a:effectLst/>
                <a:latin typeface="Consolas" panose="020B0609020204030204" pitchFamily="49" charset="0"/>
                <a:cs typeface="Consolas" panose="020B0609020204030204" pitchFamily="49" charset="0"/>
              </a:rPr>
              <a:t>var.instance_key</a:t>
            </a:r>
            <a:br>
              <a:rPr lang="en-GB" sz="1050" dirty="0">
                <a:latin typeface="Consolas" panose="020B0609020204030204" pitchFamily="49" charset="0"/>
                <a:cs typeface="Consolas" panose="020B0609020204030204" pitchFamily="49" charset="0"/>
              </a:rPr>
            </a:br>
            <a:r>
              <a:rPr lang="en-GB" sz="1050" dirty="0" err="1">
                <a:solidFill>
                  <a:srgbClr val="242424"/>
                </a:solidFill>
                <a:effectLst/>
                <a:latin typeface="Consolas" panose="020B0609020204030204" pitchFamily="49" charset="0"/>
                <a:cs typeface="Consolas" panose="020B0609020204030204" pitchFamily="49" charset="0"/>
              </a:rPr>
              <a:t>subnet_id</a:t>
            </a:r>
            <a:r>
              <a:rPr lang="en-GB" sz="1050" dirty="0">
                <a:solidFill>
                  <a:srgbClr val="242424"/>
                </a:solidFill>
                <a:effectLst/>
                <a:latin typeface="Consolas" panose="020B0609020204030204" pitchFamily="49" charset="0"/>
                <a:cs typeface="Consolas" panose="020B0609020204030204" pitchFamily="49" charset="0"/>
              </a:rPr>
              <a:t> = </a:t>
            </a:r>
            <a:r>
              <a:rPr lang="en-GB" sz="1050" dirty="0" err="1">
                <a:solidFill>
                  <a:srgbClr val="242424"/>
                </a:solidFill>
                <a:effectLst/>
                <a:latin typeface="Consolas" panose="020B0609020204030204" pitchFamily="49" charset="0"/>
                <a:cs typeface="Consolas" panose="020B0609020204030204" pitchFamily="49" charset="0"/>
              </a:rPr>
              <a:t>var.subnet_id</a:t>
            </a:r>
            <a:br>
              <a:rPr lang="en-GB" sz="1050" dirty="0">
                <a:latin typeface="Consolas" panose="020B0609020204030204" pitchFamily="49" charset="0"/>
                <a:cs typeface="Consolas" panose="020B0609020204030204" pitchFamily="49" charset="0"/>
              </a:rPr>
            </a:br>
            <a:r>
              <a:rPr lang="en-GB" sz="1050" dirty="0" err="1">
                <a:solidFill>
                  <a:srgbClr val="242424"/>
                </a:solidFill>
                <a:effectLst/>
                <a:latin typeface="Consolas" panose="020B0609020204030204" pitchFamily="49" charset="0"/>
                <a:cs typeface="Consolas" panose="020B0609020204030204" pitchFamily="49" charset="0"/>
              </a:rPr>
              <a:t>security_groups</a:t>
            </a:r>
            <a:r>
              <a:rPr lang="en-GB" sz="1050" dirty="0">
                <a:solidFill>
                  <a:srgbClr val="242424"/>
                </a:solidFill>
                <a:effectLst/>
                <a:latin typeface="Consolas" panose="020B0609020204030204" pitchFamily="49" charset="0"/>
                <a:cs typeface="Consolas" panose="020B0609020204030204" pitchFamily="49" charset="0"/>
              </a:rPr>
              <a:t> = </a:t>
            </a:r>
            <a:r>
              <a:rPr lang="en-GB" sz="1050" dirty="0" err="1">
                <a:solidFill>
                  <a:srgbClr val="242424"/>
                </a:solidFill>
                <a:effectLst/>
                <a:latin typeface="Consolas" panose="020B0609020204030204" pitchFamily="49" charset="0"/>
                <a:cs typeface="Consolas" panose="020B0609020204030204" pitchFamily="49" charset="0"/>
              </a:rPr>
              <a:t>var.security_groups</a:t>
            </a:r>
            <a:br>
              <a:rPr lang="en-GB" sz="1050" dirty="0">
                <a:latin typeface="Consolas" panose="020B0609020204030204" pitchFamily="49" charset="0"/>
                <a:cs typeface="Consolas" panose="020B0609020204030204" pitchFamily="49" charset="0"/>
              </a:rPr>
            </a:br>
            <a:br>
              <a:rPr lang="en-GB" sz="1050" dirty="0">
                <a:latin typeface="Consolas" panose="020B0609020204030204" pitchFamily="49" charset="0"/>
                <a:cs typeface="Consolas" panose="020B0609020204030204" pitchFamily="49" charset="0"/>
              </a:rPr>
            </a:br>
            <a:r>
              <a:rPr lang="en-GB" sz="1050" dirty="0">
                <a:solidFill>
                  <a:srgbClr val="242424"/>
                </a:solidFill>
                <a:effectLst/>
                <a:latin typeface="Consolas" panose="020B0609020204030204" pitchFamily="49" charset="0"/>
                <a:cs typeface="Consolas" panose="020B0609020204030204" pitchFamily="49" charset="0"/>
              </a:rPr>
              <a:t>}</a:t>
            </a:r>
            <a:endParaRPr lang="en-RO" sz="1050" dirty="0">
              <a:latin typeface="Consolas" panose="020B0609020204030204" pitchFamily="49" charset="0"/>
              <a:cs typeface="Consolas" panose="020B0609020204030204" pitchFamily="49" charset="0"/>
            </a:endParaRPr>
          </a:p>
        </p:txBody>
      </p:sp>
      <p:pic>
        <p:nvPicPr>
          <p:cNvPr id="5" name="Picture 4" descr="file type terraform&quot; Icon - Download for free – Iconduck">
            <a:extLst>
              <a:ext uri="{FF2B5EF4-FFF2-40B4-BE49-F238E27FC236}">
                <a16:creationId xmlns:a16="http://schemas.microsoft.com/office/drawing/2014/main" id="{5486077C-4EBF-2FA8-1E0B-174E5162A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65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endParaRPr lang="en-GB" dirty="0"/>
          </a:p>
        </p:txBody>
      </p:sp>
      <p:sp>
        <p:nvSpPr>
          <p:cNvPr id="4" name="Content Placeholder 3"/>
          <p:cNvSpPr>
            <a:spLocks noGrp="1"/>
          </p:cNvSpPr>
          <p:nvPr>
            <p:ph idx="13"/>
          </p:nvPr>
        </p:nvSpPr>
        <p:spPr>
          <a:xfrm>
            <a:off x="659008" y="1726058"/>
            <a:ext cx="10875600" cy="4473140"/>
          </a:xfrm>
        </p:spPr>
        <p:txBody>
          <a:bodyPr/>
          <a:lstStyle/>
          <a:p>
            <a:r>
              <a:rPr lang="en-US" b="1" dirty="0"/>
              <a:t>What is Terraform?</a:t>
            </a:r>
          </a:p>
          <a:p>
            <a:r>
              <a:rPr lang="en-US" b="1" dirty="0"/>
              <a:t>How does Terraform work?</a:t>
            </a:r>
          </a:p>
          <a:p>
            <a:r>
              <a:rPr lang="en-US" b="1" dirty="0"/>
              <a:t>Manage any infrastructure</a:t>
            </a:r>
          </a:p>
          <a:p>
            <a:r>
              <a:rPr lang="en-US" b="1" dirty="0"/>
              <a:t>Track your infrastructure</a:t>
            </a:r>
          </a:p>
          <a:p>
            <a:r>
              <a:rPr lang="en-US" b="1" dirty="0"/>
              <a:t>Automate changes</a:t>
            </a:r>
          </a:p>
          <a:p>
            <a:r>
              <a:rPr lang="en-US" b="1" dirty="0"/>
              <a:t>Standardize configurations</a:t>
            </a:r>
          </a:p>
          <a:p>
            <a:r>
              <a:rPr lang="en-US" b="1" dirty="0"/>
              <a:t>Collaborate</a:t>
            </a:r>
          </a:p>
          <a:p>
            <a:r>
              <a:rPr lang="en-US" b="1" dirty="0"/>
              <a:t>Terraform graph</a:t>
            </a:r>
          </a:p>
          <a:p>
            <a:r>
              <a:rPr lang="en-US" b="1" dirty="0"/>
              <a:t>Basic commands</a:t>
            </a:r>
          </a:p>
          <a:p>
            <a:r>
              <a:rPr lang="en-US" b="1" dirty="0"/>
              <a:t> Code examples</a:t>
            </a:r>
          </a:p>
          <a:p>
            <a:endParaRPr lang="en-US" dirty="0"/>
          </a:p>
          <a:p>
            <a:endParaRPr lang="en-GB" dirty="0"/>
          </a:p>
          <a:p>
            <a:endParaRPr lang="en-US" dirty="0"/>
          </a:p>
        </p:txBody>
      </p:sp>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fld id="{DDD2A080-DA64-4F5C-9131-47EB793B4410}" type="slidenum">
              <a:rPr lang="en-GB" noProof="0" smtClean="0"/>
              <a:pPr/>
              <a:t>2</a:t>
            </a:fld>
            <a:endParaRPr lang="en-GB" noProof="0" dirty="0"/>
          </a:p>
        </p:txBody>
      </p:sp>
      <p:pic>
        <p:nvPicPr>
          <p:cNvPr id="7" name="Picture 4" descr="file type terraform&quot; Icon - Download for free – Iconduck">
            <a:extLst>
              <a:ext uri="{FF2B5EF4-FFF2-40B4-BE49-F238E27FC236}">
                <a16:creationId xmlns:a16="http://schemas.microsoft.com/office/drawing/2014/main" id="{D06B7327-30B0-FF34-DFB2-9CEE92A072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8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C1A63-D130-EA66-0ACA-8F7990B7168D}"/>
              </a:ext>
            </a:extLst>
          </p:cNvPr>
          <p:cNvSpPr>
            <a:spLocks noGrp="1"/>
          </p:cNvSpPr>
          <p:nvPr>
            <p:ph type="sldNum" sz="quarter" idx="11"/>
          </p:nvPr>
        </p:nvSpPr>
        <p:spPr/>
        <p:txBody>
          <a:bodyPr/>
          <a:lstStyle/>
          <a:p>
            <a:fld id="{DDD2A080-DA64-4F5C-9131-47EB793B4410}" type="slidenum">
              <a:rPr lang="en-GB" noProof="0" smtClean="0"/>
              <a:pPr/>
              <a:t>20</a:t>
            </a:fld>
            <a:endParaRPr lang="en-GB" noProof="0" dirty="0"/>
          </a:p>
        </p:txBody>
      </p:sp>
      <p:sp>
        <p:nvSpPr>
          <p:cNvPr id="3" name="Title 2">
            <a:extLst>
              <a:ext uri="{FF2B5EF4-FFF2-40B4-BE49-F238E27FC236}">
                <a16:creationId xmlns:a16="http://schemas.microsoft.com/office/drawing/2014/main" id="{3E4ABEC2-54CC-FDA3-56FC-A1F754AF5DCB}"/>
              </a:ext>
            </a:extLst>
          </p:cNvPr>
          <p:cNvSpPr>
            <a:spLocks noGrp="1"/>
          </p:cNvSpPr>
          <p:nvPr>
            <p:ph type="title"/>
          </p:nvPr>
        </p:nvSpPr>
        <p:spPr/>
        <p:txBody>
          <a:bodyPr/>
          <a:lstStyle/>
          <a:p>
            <a:r>
              <a:rPr lang="en-RO" dirty="0"/>
              <a:t>Terraform </a:t>
            </a:r>
            <a:r>
              <a:rPr lang="en-US" dirty="0"/>
              <a:t>configuration file </a:t>
            </a:r>
            <a:r>
              <a:rPr lang="en-RO" dirty="0"/>
              <a:t>example create VM in Google cloud</a:t>
            </a:r>
          </a:p>
        </p:txBody>
      </p:sp>
      <p:sp>
        <p:nvSpPr>
          <p:cNvPr id="4" name="Content Placeholder 3">
            <a:extLst>
              <a:ext uri="{FF2B5EF4-FFF2-40B4-BE49-F238E27FC236}">
                <a16:creationId xmlns:a16="http://schemas.microsoft.com/office/drawing/2014/main" id="{0A84C140-7DA6-3DB2-B41A-ECB83DE4869A}"/>
              </a:ext>
            </a:extLst>
          </p:cNvPr>
          <p:cNvSpPr>
            <a:spLocks noGrp="1"/>
          </p:cNvSpPr>
          <p:nvPr>
            <p:ph idx="1"/>
          </p:nvPr>
        </p:nvSpPr>
        <p:spPr/>
        <p:txBody>
          <a:bodyPr/>
          <a:lstStyle/>
          <a:p>
            <a:r>
              <a:rPr lang="en-GB" sz="800" dirty="0">
                <a:latin typeface="Consolas" panose="020B0609020204030204" pitchFamily="49" charset="0"/>
                <a:cs typeface="Consolas" panose="020B0609020204030204" pitchFamily="49" charset="0"/>
              </a:rPr>
              <a:t>resource "</a:t>
            </a:r>
            <a:r>
              <a:rPr lang="en-GB" sz="800" dirty="0" err="1">
                <a:latin typeface="Consolas" panose="020B0609020204030204" pitchFamily="49" charset="0"/>
                <a:cs typeface="Consolas" panose="020B0609020204030204" pitchFamily="49" charset="0"/>
              </a:rPr>
              <a:t>google_service_account</a:t>
            </a:r>
            <a:r>
              <a:rPr lang="en-GB" sz="800" dirty="0">
                <a:latin typeface="Consolas" panose="020B0609020204030204" pitchFamily="49" charset="0"/>
                <a:cs typeface="Consolas" panose="020B0609020204030204" pitchFamily="49" charset="0"/>
              </a:rPr>
              <a:t>" "default" {</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account_id</a:t>
            </a:r>
            <a:r>
              <a:rPr lang="en-GB" sz="800" dirty="0">
                <a:latin typeface="Consolas" panose="020B0609020204030204" pitchFamily="49" charset="0"/>
                <a:cs typeface="Consolas" panose="020B0609020204030204" pitchFamily="49" charset="0"/>
              </a:rPr>
              <a:t>   = "my-custom-</a:t>
            </a:r>
            <a:r>
              <a:rPr lang="en-GB" sz="800" dirty="0" err="1">
                <a:latin typeface="Consolas" panose="020B0609020204030204" pitchFamily="49" charset="0"/>
                <a:cs typeface="Consolas" panose="020B0609020204030204" pitchFamily="49" charset="0"/>
              </a:rPr>
              <a:t>sa</a:t>
            </a:r>
            <a:r>
              <a:rPr lang="en-GB" sz="800" dirty="0">
                <a:latin typeface="Consolas" panose="020B0609020204030204" pitchFamily="49" charset="0"/>
                <a:cs typeface="Consolas" panose="020B0609020204030204" pitchFamily="49" charset="0"/>
              </a:rPr>
              <a:t>"</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display_name</a:t>
            </a:r>
            <a:r>
              <a:rPr lang="en-GB" sz="800" dirty="0">
                <a:latin typeface="Consolas" panose="020B0609020204030204" pitchFamily="49" charset="0"/>
                <a:cs typeface="Consolas" panose="020B0609020204030204" pitchFamily="49" charset="0"/>
              </a:rPr>
              <a:t> = "Custom SA for VM Instance"</a:t>
            </a:r>
          </a:p>
          <a:p>
            <a:r>
              <a:rPr lang="en-GB" sz="800" dirty="0">
                <a:latin typeface="Consolas" panose="020B0609020204030204" pitchFamily="49" charset="0"/>
                <a:cs typeface="Consolas" panose="020B0609020204030204" pitchFamily="49" charset="0"/>
              </a:rPr>
              <a:t>}</a:t>
            </a:r>
          </a:p>
          <a:p>
            <a:endParaRPr lang="en-GB" sz="800" dirty="0">
              <a:latin typeface="Consolas" panose="020B0609020204030204" pitchFamily="49" charset="0"/>
              <a:cs typeface="Consolas" panose="020B0609020204030204" pitchFamily="49" charset="0"/>
            </a:endParaRPr>
          </a:p>
          <a:p>
            <a:r>
              <a:rPr lang="en-GB" sz="800" dirty="0">
                <a:latin typeface="Consolas" panose="020B0609020204030204" pitchFamily="49" charset="0"/>
                <a:cs typeface="Consolas" panose="020B0609020204030204" pitchFamily="49" charset="0"/>
              </a:rPr>
              <a:t>resource "</a:t>
            </a:r>
            <a:r>
              <a:rPr lang="en-GB" sz="800" dirty="0" err="1">
                <a:latin typeface="Consolas" panose="020B0609020204030204" pitchFamily="49" charset="0"/>
                <a:cs typeface="Consolas" panose="020B0609020204030204" pitchFamily="49" charset="0"/>
              </a:rPr>
              <a:t>google_compute_instance</a:t>
            </a:r>
            <a:r>
              <a:rPr lang="en-GB" sz="800" dirty="0">
                <a:latin typeface="Consolas" panose="020B0609020204030204" pitchFamily="49" charset="0"/>
                <a:cs typeface="Consolas" panose="020B0609020204030204" pitchFamily="49" charset="0"/>
              </a:rPr>
              <a:t>" "default" {</a:t>
            </a:r>
          </a:p>
          <a:p>
            <a:r>
              <a:rPr lang="en-GB" sz="800" dirty="0">
                <a:latin typeface="Consolas" panose="020B0609020204030204" pitchFamily="49" charset="0"/>
                <a:cs typeface="Consolas" panose="020B0609020204030204" pitchFamily="49" charset="0"/>
              </a:rPr>
              <a:t>  name         = "my-instance"</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machine_type</a:t>
            </a:r>
            <a:r>
              <a:rPr lang="en-GB" sz="800" dirty="0">
                <a:latin typeface="Consolas" panose="020B0609020204030204" pitchFamily="49" charset="0"/>
                <a:cs typeface="Consolas" panose="020B0609020204030204" pitchFamily="49" charset="0"/>
              </a:rPr>
              <a:t> = "n2-standard-2"</a:t>
            </a:r>
          </a:p>
          <a:p>
            <a:r>
              <a:rPr lang="en-GB" sz="800" dirty="0">
                <a:latin typeface="Consolas" panose="020B0609020204030204" pitchFamily="49" charset="0"/>
                <a:cs typeface="Consolas" panose="020B0609020204030204" pitchFamily="49" charset="0"/>
              </a:rPr>
              <a:t>  zone         = "us-central1-a"</a:t>
            </a:r>
          </a:p>
          <a:p>
            <a:r>
              <a:rPr lang="en-GB" sz="800" dirty="0">
                <a:latin typeface="Consolas" panose="020B0609020204030204" pitchFamily="49" charset="0"/>
                <a:cs typeface="Consolas" panose="020B0609020204030204" pitchFamily="49" charset="0"/>
              </a:rPr>
              <a:t>  tags = ["foo", "bar"]</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boot_disk</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initialize_params</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image = "</a:t>
            </a:r>
            <a:r>
              <a:rPr lang="en-GB" sz="800" dirty="0" err="1">
                <a:latin typeface="Consolas" panose="020B0609020204030204" pitchFamily="49" charset="0"/>
                <a:cs typeface="Consolas" panose="020B0609020204030204" pitchFamily="49" charset="0"/>
              </a:rPr>
              <a:t>debian</a:t>
            </a:r>
            <a:r>
              <a:rPr lang="en-GB" sz="800" dirty="0">
                <a:latin typeface="Consolas" panose="020B0609020204030204" pitchFamily="49" charset="0"/>
                <a:cs typeface="Consolas" panose="020B0609020204030204" pitchFamily="49" charset="0"/>
              </a:rPr>
              <a:t>-cloud/debian-11"</a:t>
            </a:r>
          </a:p>
          <a:p>
            <a:r>
              <a:rPr lang="en-GB" sz="800" dirty="0">
                <a:latin typeface="Consolas" panose="020B0609020204030204" pitchFamily="49" charset="0"/>
                <a:cs typeface="Consolas" panose="020B0609020204030204" pitchFamily="49" charset="0"/>
              </a:rPr>
              <a:t>      labels = {</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my_label</a:t>
            </a:r>
            <a:r>
              <a:rPr lang="en-GB" sz="800" dirty="0">
                <a:latin typeface="Consolas" panose="020B0609020204030204" pitchFamily="49" charset="0"/>
                <a:cs typeface="Consolas" panose="020B0609020204030204" pitchFamily="49" charset="0"/>
              </a:rPr>
              <a:t> = "value"</a:t>
            </a:r>
          </a:p>
          <a:p>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 Local SSD disk</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scratch_disk</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interface = "NVME"</a:t>
            </a:r>
          </a:p>
          <a:p>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network_interface</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network = "default"</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access_config</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 Ephemeral public IP</a:t>
            </a:r>
          </a:p>
          <a:p>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a:t>
            </a:r>
          </a:p>
          <a:p>
            <a:endParaRPr lang="en-GB" sz="800" dirty="0">
              <a:latin typeface="Consolas" panose="020B0609020204030204" pitchFamily="49" charset="0"/>
              <a:cs typeface="Consolas" panose="020B0609020204030204" pitchFamily="49" charset="0"/>
            </a:endParaRPr>
          </a:p>
          <a:p>
            <a:r>
              <a:rPr lang="en-GB" sz="800" dirty="0">
                <a:latin typeface="Consolas" panose="020B0609020204030204" pitchFamily="49" charset="0"/>
                <a:cs typeface="Consolas" panose="020B0609020204030204" pitchFamily="49" charset="0"/>
              </a:rPr>
              <a:t>  metadata = {</a:t>
            </a:r>
          </a:p>
          <a:p>
            <a:r>
              <a:rPr lang="en-GB" sz="800" dirty="0">
                <a:latin typeface="Consolas" panose="020B0609020204030204" pitchFamily="49" charset="0"/>
                <a:cs typeface="Consolas" panose="020B0609020204030204" pitchFamily="49" charset="0"/>
              </a:rPr>
              <a:t>    foo = "bar"</a:t>
            </a:r>
          </a:p>
          <a:p>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metadata_startup_script</a:t>
            </a:r>
            <a:r>
              <a:rPr lang="en-GB" sz="800" dirty="0">
                <a:latin typeface="Consolas" panose="020B0609020204030204" pitchFamily="49" charset="0"/>
                <a:cs typeface="Consolas" panose="020B0609020204030204" pitchFamily="49" charset="0"/>
              </a:rPr>
              <a:t> = "echo hi &gt; /</a:t>
            </a:r>
            <a:r>
              <a:rPr lang="en-GB" sz="800" dirty="0" err="1">
                <a:latin typeface="Consolas" panose="020B0609020204030204" pitchFamily="49" charset="0"/>
                <a:cs typeface="Consolas" panose="020B0609020204030204" pitchFamily="49" charset="0"/>
              </a:rPr>
              <a:t>test.txt</a:t>
            </a:r>
            <a:r>
              <a:rPr lang="en-GB" sz="800" dirty="0">
                <a:latin typeface="Consolas" panose="020B0609020204030204" pitchFamily="49" charset="0"/>
                <a:cs typeface="Consolas" panose="020B0609020204030204" pitchFamily="49" charset="0"/>
              </a:rPr>
              <a:t>"</a:t>
            </a:r>
          </a:p>
          <a:p>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service_account</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    # Google recommends custom service accounts that have cloud-platform scope and permissions granted via IAM Roles.</a:t>
            </a:r>
          </a:p>
          <a:p>
            <a:r>
              <a:rPr lang="en-GB" sz="800" dirty="0">
                <a:latin typeface="Consolas" panose="020B0609020204030204" pitchFamily="49" charset="0"/>
                <a:cs typeface="Consolas" panose="020B0609020204030204" pitchFamily="49" charset="0"/>
              </a:rPr>
              <a:t>    email  = </a:t>
            </a:r>
            <a:r>
              <a:rPr lang="en-GB" sz="800" dirty="0" err="1">
                <a:latin typeface="Consolas" panose="020B0609020204030204" pitchFamily="49" charset="0"/>
                <a:cs typeface="Consolas" panose="020B0609020204030204" pitchFamily="49" charset="0"/>
              </a:rPr>
              <a:t>google_service_account.default.email</a:t>
            </a:r>
            <a:endParaRPr lang="en-GB" sz="800" dirty="0">
              <a:latin typeface="Consolas" panose="020B0609020204030204" pitchFamily="49" charset="0"/>
              <a:cs typeface="Consolas" panose="020B0609020204030204" pitchFamily="49" charset="0"/>
            </a:endParaRPr>
          </a:p>
          <a:p>
            <a:r>
              <a:rPr lang="en-GB" sz="800" dirty="0">
                <a:latin typeface="Consolas" panose="020B0609020204030204" pitchFamily="49" charset="0"/>
                <a:cs typeface="Consolas" panose="020B0609020204030204" pitchFamily="49" charset="0"/>
              </a:rPr>
              <a:t>    scopes = ["cloud-platform"]</a:t>
            </a:r>
          </a:p>
          <a:p>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a:t>
            </a:r>
            <a:endParaRPr lang="en-RO" sz="800" dirty="0">
              <a:latin typeface="Consolas" panose="020B0609020204030204" pitchFamily="49" charset="0"/>
              <a:cs typeface="Consolas" panose="020B0609020204030204" pitchFamily="49" charset="0"/>
            </a:endParaRPr>
          </a:p>
        </p:txBody>
      </p:sp>
      <p:pic>
        <p:nvPicPr>
          <p:cNvPr id="5" name="Picture 4" descr="file type terraform&quot; Icon - Download for free – Iconduck">
            <a:extLst>
              <a:ext uri="{FF2B5EF4-FFF2-40B4-BE49-F238E27FC236}">
                <a16:creationId xmlns:a16="http://schemas.microsoft.com/office/drawing/2014/main" id="{10132362-33BF-71D7-90CE-8981BBB86F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262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961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3</a:t>
            </a:fld>
            <a:endParaRPr lang="en-GB" noProof="0" dirty="0"/>
          </a:p>
        </p:txBody>
      </p:sp>
      <p:sp>
        <p:nvSpPr>
          <p:cNvPr id="7" name="Title 6"/>
          <p:cNvSpPr>
            <a:spLocks noGrp="1"/>
          </p:cNvSpPr>
          <p:nvPr>
            <p:ph type="title"/>
          </p:nvPr>
        </p:nvSpPr>
        <p:spPr/>
        <p:txBody>
          <a:bodyPr/>
          <a:lstStyle/>
          <a:p>
            <a:r>
              <a:rPr lang="en-US" b="1" dirty="0"/>
              <a:t>What is Terraform?</a:t>
            </a:r>
            <a:endParaRPr lang="en-GB" dirty="0"/>
          </a:p>
        </p:txBody>
      </p:sp>
      <p:sp>
        <p:nvSpPr>
          <p:cNvPr id="6" name="Content Placeholder 5"/>
          <p:cNvSpPr>
            <a:spLocks noGrp="1"/>
          </p:cNvSpPr>
          <p:nvPr>
            <p:ph idx="1"/>
          </p:nvPr>
        </p:nvSpPr>
        <p:spPr>
          <a:xfrm>
            <a:off x="657363" y="1950307"/>
            <a:ext cx="10875600" cy="2957386"/>
          </a:xfrm>
        </p:spPr>
        <p:txBody>
          <a:bodyPr/>
          <a:lstStyle/>
          <a:p>
            <a:pPr marL="285750" marR="0" lvl="0" indent="-285750"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r>
              <a:rPr kumimoji="0" lang="en-US" sz="1800" b="1" i="0" u="none" strike="noStrike" kern="1200" cap="none" spc="0" normalizeH="0" baseline="0" noProof="0" dirty="0" err="1">
                <a:ln>
                  <a:noFill/>
                </a:ln>
                <a:effectLst/>
                <a:uLnTx/>
                <a:uFillTx/>
                <a:ea typeface="+mn-ea"/>
                <a:cs typeface="+mn-cs"/>
              </a:rPr>
              <a:t>HashiCorp</a:t>
            </a:r>
            <a:r>
              <a:rPr kumimoji="0" lang="en-US" sz="1800" b="1" i="0" u="none" strike="noStrike" kern="1200" cap="none" spc="0" normalizeH="0" baseline="0" noProof="0" dirty="0">
                <a:ln>
                  <a:noFill/>
                </a:ln>
                <a:effectLst/>
                <a:uLnTx/>
                <a:uFillTx/>
                <a:ea typeface="+mn-ea"/>
                <a:cs typeface="+mn-cs"/>
              </a:rPr>
              <a:t> Terraform </a:t>
            </a:r>
            <a:r>
              <a:rPr kumimoji="0" lang="en-US" sz="1800" b="0" i="0" u="none" strike="noStrike" kern="1200" cap="none" spc="0" normalizeH="0" baseline="0" noProof="0" dirty="0">
                <a:ln>
                  <a:noFill/>
                </a:ln>
                <a:effectLst/>
                <a:uLnTx/>
                <a:uFillTx/>
                <a:ea typeface="+mn-ea"/>
                <a:cs typeface="+mn-cs"/>
              </a:rPr>
              <a:t>is an infrastructure as code tool that lets you define both </a:t>
            </a:r>
            <a:r>
              <a:rPr kumimoji="0" lang="en-US" sz="1800" b="1" i="0" u="none" strike="noStrike" kern="1200" cap="none" spc="0" normalizeH="0" baseline="0" noProof="0" dirty="0">
                <a:ln>
                  <a:noFill/>
                </a:ln>
                <a:effectLst/>
                <a:uLnTx/>
                <a:uFillTx/>
                <a:ea typeface="+mn-ea"/>
                <a:cs typeface="+mn-cs"/>
              </a:rPr>
              <a:t>cloud</a:t>
            </a:r>
            <a:r>
              <a:rPr kumimoji="0" lang="en-US" sz="1800" b="0" i="0" u="none" strike="noStrike" kern="1200" cap="none" spc="0" normalizeH="0" baseline="0" noProof="0" dirty="0">
                <a:ln>
                  <a:noFill/>
                </a:ln>
                <a:effectLst/>
                <a:uLnTx/>
                <a:uFillTx/>
                <a:ea typeface="+mn-ea"/>
                <a:cs typeface="+mn-cs"/>
              </a:rPr>
              <a:t> and </a:t>
            </a:r>
            <a:r>
              <a:rPr kumimoji="0" lang="en-US" sz="1800" b="1" i="0" u="none" strike="noStrike" kern="1200" cap="none" spc="0" normalizeH="0" baseline="0" noProof="0" dirty="0">
                <a:ln>
                  <a:noFill/>
                </a:ln>
                <a:effectLst/>
                <a:uLnTx/>
                <a:uFillTx/>
                <a:ea typeface="+mn-ea"/>
                <a:cs typeface="+mn-cs"/>
              </a:rPr>
              <a:t>on-prem</a:t>
            </a:r>
            <a:r>
              <a:rPr kumimoji="0" lang="en-US" sz="1800" b="0" i="0" u="none" strike="noStrike" kern="1200" cap="none" spc="0" normalizeH="0" baseline="0" noProof="0" dirty="0">
                <a:ln>
                  <a:noFill/>
                </a:ln>
                <a:effectLst/>
                <a:uLnTx/>
                <a:uFillTx/>
                <a:ea typeface="+mn-ea"/>
                <a:cs typeface="+mn-cs"/>
              </a:rPr>
              <a:t> resources in human-readable configuration files that you can version, reuse, and share.</a:t>
            </a:r>
          </a:p>
          <a:p>
            <a:pPr marL="285750" marR="0" lvl="0" indent="-285750"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endParaRPr kumimoji="0" lang="en-US" sz="1800" b="0" i="0" u="none" strike="noStrike" kern="1200" cap="none" spc="0" normalizeH="0" baseline="0" noProof="0" dirty="0">
              <a:ln>
                <a:noFill/>
              </a:ln>
              <a:effectLst/>
              <a:uLnTx/>
              <a:uFillTx/>
              <a:ea typeface="+mn-ea"/>
              <a:cs typeface="+mn-cs"/>
            </a:endParaRPr>
          </a:p>
          <a:p>
            <a:pPr marL="285750" marR="0" lvl="0" indent="-285750"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r>
              <a:rPr kumimoji="0" lang="en-US" sz="1800" b="0" i="0" u="none" strike="noStrike" kern="1200" cap="none" spc="0" normalizeH="0" baseline="0" noProof="0" dirty="0">
                <a:ln>
                  <a:noFill/>
                </a:ln>
                <a:effectLst/>
                <a:uLnTx/>
                <a:uFillTx/>
                <a:ea typeface="+mn-ea"/>
                <a:cs typeface="+mn-cs"/>
              </a:rPr>
              <a:t>You can then use a consistent workflow to provision and manage all of your infrastructure throughout its lifecycle. </a:t>
            </a:r>
          </a:p>
          <a:p>
            <a:pPr marL="285750" marR="0" lvl="0" indent="-285750"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endParaRPr kumimoji="0" lang="en-US" sz="1800" b="0" i="0" u="none" strike="noStrike" kern="1200" cap="none" spc="0" normalizeH="0" baseline="0" noProof="0" dirty="0">
              <a:ln>
                <a:noFill/>
              </a:ln>
              <a:effectLst/>
              <a:uLnTx/>
              <a:uFillTx/>
              <a:ea typeface="+mn-ea"/>
              <a:cs typeface="+mn-cs"/>
            </a:endParaRPr>
          </a:p>
          <a:p>
            <a:pPr marL="285750" marR="0" lvl="0" indent="-285750"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r>
              <a:rPr kumimoji="0" lang="en-US" sz="1800" b="0" i="0" u="none" strike="noStrike" kern="1200" cap="none" spc="0" normalizeH="0" baseline="0" noProof="0" dirty="0">
                <a:ln>
                  <a:noFill/>
                </a:ln>
                <a:effectLst/>
                <a:uLnTx/>
                <a:uFillTx/>
                <a:ea typeface="+mn-ea"/>
                <a:cs typeface="+mn-cs"/>
              </a:rPr>
              <a:t>Terraform can manage low-level components like compute, storage, and networking resources, as well as high-level components like DNS entries and SaaS features.</a:t>
            </a:r>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pic>
        <p:nvPicPr>
          <p:cNvPr id="8" name="Picture 4" descr="file type terraform&quot; Icon - Download for free – Iconduck">
            <a:extLst>
              <a:ext uri="{FF2B5EF4-FFF2-40B4-BE49-F238E27FC236}">
                <a16:creationId xmlns:a16="http://schemas.microsoft.com/office/drawing/2014/main" id="{93D2CFE1-A65E-37BF-A005-0D829572B5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49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4</a:t>
            </a:fld>
            <a:endParaRPr lang="en-GB" noProof="0" dirty="0"/>
          </a:p>
        </p:txBody>
      </p:sp>
      <p:sp>
        <p:nvSpPr>
          <p:cNvPr id="7" name="Title 6"/>
          <p:cNvSpPr>
            <a:spLocks noGrp="1"/>
          </p:cNvSpPr>
          <p:nvPr>
            <p:ph type="title"/>
          </p:nvPr>
        </p:nvSpPr>
        <p:spPr/>
        <p:txBody>
          <a:bodyPr/>
          <a:lstStyle/>
          <a:p>
            <a:r>
              <a:rPr lang="en-US" b="1" dirty="0"/>
              <a:t>How does Terraform work?</a:t>
            </a:r>
            <a:endParaRPr lang="en-GB" dirty="0"/>
          </a:p>
        </p:txBody>
      </p:sp>
      <p:sp>
        <p:nvSpPr>
          <p:cNvPr id="6" name="Content Placeholder 5"/>
          <p:cNvSpPr>
            <a:spLocks noGrp="1"/>
          </p:cNvSpPr>
          <p:nvPr>
            <p:ph idx="1"/>
          </p:nvPr>
        </p:nvSpPr>
        <p:spPr>
          <a:xfrm>
            <a:off x="659008" y="1387011"/>
            <a:ext cx="10875600" cy="1962476"/>
          </a:xfrm>
        </p:spPr>
        <p:txBody>
          <a:bodyPr/>
          <a:lstStyle/>
          <a:p>
            <a:pPr lvl="1"/>
            <a:endParaRPr lang="en-GB" b="1" dirty="0"/>
          </a:p>
          <a:p>
            <a:pPr marL="342900" indent="-342900">
              <a:buFont typeface="Arial" panose="020B0604020202020204" pitchFamily="34" charset="0"/>
              <a:buChar char="•"/>
            </a:pPr>
            <a:r>
              <a:rPr lang="en-US" sz="2000" b="1" dirty="0"/>
              <a:t>Terraform</a:t>
            </a:r>
            <a:r>
              <a:rPr lang="en-US" sz="2000" dirty="0"/>
              <a:t> creates and manages resources on cloud platforms and other services through their application programming interfaces (</a:t>
            </a:r>
            <a:r>
              <a:rPr lang="en-US" sz="2000" b="1" dirty="0"/>
              <a:t>APIs</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Providers</a:t>
            </a:r>
            <a:r>
              <a:rPr lang="en-US" sz="2000" dirty="0"/>
              <a:t> enable Terraform to work with virtually any platform or service with an accessible API.</a:t>
            </a:r>
          </a:p>
          <a:p>
            <a:endParaRPr lang="en-GB" dirty="0"/>
          </a:p>
          <a:p>
            <a:endParaRPr lang="en-GB" dirty="0"/>
          </a:p>
          <a:p>
            <a:endParaRPr lang="en-GB" b="1" dirty="0"/>
          </a:p>
          <a:p>
            <a:endParaRPr lang="en-GB" b="1" dirty="0"/>
          </a:p>
          <a:p>
            <a:endParaRPr lang="en-GB" b="1" dirty="0"/>
          </a:p>
          <a:p>
            <a:endParaRPr lang="en-GB" b="1"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pic>
        <p:nvPicPr>
          <p:cNvPr id="2" name="Picture 2" descr="A purple square with white text&#10;&#10;Description automatically generated">
            <a:extLst>
              <a:ext uri="{FF2B5EF4-FFF2-40B4-BE49-F238E27FC236}">
                <a16:creationId xmlns:a16="http://schemas.microsoft.com/office/drawing/2014/main" id="{8401ADA0-8352-07A5-1B10-C5E337CACE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9606" y="3479091"/>
            <a:ext cx="9372787" cy="27528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ile type terraform&quot; Icon - Download for free – Iconduck">
            <a:extLst>
              <a:ext uri="{FF2B5EF4-FFF2-40B4-BE49-F238E27FC236}">
                <a16:creationId xmlns:a16="http://schemas.microsoft.com/office/drawing/2014/main" id="{933EE25C-2C51-E023-3ED8-A3F87EE6EB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85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Terraform Workflow Process Explained">
            <a:extLst>
              <a:ext uri="{FF2B5EF4-FFF2-40B4-BE49-F238E27FC236}">
                <a16:creationId xmlns:a16="http://schemas.microsoft.com/office/drawing/2014/main" id="{7102B91F-E9EC-53E2-4AD4-6338DC5B0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3167" y="988143"/>
            <a:ext cx="8005665" cy="488171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5</a:t>
            </a:fld>
            <a:endParaRPr lang="en-GB" noProof="0" dirty="0"/>
          </a:p>
        </p:txBody>
      </p:sp>
      <p:sp>
        <p:nvSpPr>
          <p:cNvPr id="7" name="Title 6"/>
          <p:cNvSpPr>
            <a:spLocks noGrp="1"/>
          </p:cNvSpPr>
          <p:nvPr>
            <p:ph type="title"/>
          </p:nvPr>
        </p:nvSpPr>
        <p:spPr/>
        <p:txBody>
          <a:bodyPr/>
          <a:lstStyle/>
          <a:p>
            <a:r>
              <a:rPr lang="en-US" b="1" dirty="0"/>
              <a:t>How does Terraform work?</a:t>
            </a:r>
            <a:endParaRPr lang="en-GB" dirty="0"/>
          </a:p>
        </p:txBody>
      </p:sp>
      <p:sp>
        <p:nvSpPr>
          <p:cNvPr id="6" name="Content Placeholder 5"/>
          <p:cNvSpPr>
            <a:spLocks noGrp="1"/>
          </p:cNvSpPr>
          <p:nvPr>
            <p:ph idx="1"/>
          </p:nvPr>
        </p:nvSpPr>
        <p:spPr>
          <a:xfrm>
            <a:off x="6723906" y="108162"/>
            <a:ext cx="3940984" cy="548527"/>
          </a:xfrm>
        </p:spPr>
        <p:txBody>
          <a:bodyPr/>
          <a:lstStyle/>
          <a:p>
            <a:endParaRPr lang="en-GB" b="1"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pic>
        <p:nvPicPr>
          <p:cNvPr id="8" name="Picture 7" descr="file type terraform&quot; Icon - Download for free – Iconduck">
            <a:extLst>
              <a:ext uri="{FF2B5EF4-FFF2-40B4-BE49-F238E27FC236}">
                <a16:creationId xmlns:a16="http://schemas.microsoft.com/office/drawing/2014/main" id="{3E96C3DC-D7E1-FCF2-FE24-C5C0087861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18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6</a:t>
            </a:fld>
            <a:endParaRPr lang="en-GB" noProof="0" dirty="0"/>
          </a:p>
        </p:txBody>
      </p:sp>
      <p:sp>
        <p:nvSpPr>
          <p:cNvPr id="7" name="Title 6"/>
          <p:cNvSpPr>
            <a:spLocks noGrp="1"/>
          </p:cNvSpPr>
          <p:nvPr>
            <p:ph type="title"/>
          </p:nvPr>
        </p:nvSpPr>
        <p:spPr/>
        <p:txBody>
          <a:bodyPr/>
          <a:lstStyle/>
          <a:p>
            <a:r>
              <a:rPr lang="en-US" b="1" dirty="0"/>
              <a:t>How does Terraform work?</a:t>
            </a:r>
            <a:endParaRPr lang="en-GB" dirty="0"/>
          </a:p>
        </p:txBody>
      </p:sp>
      <p:sp>
        <p:nvSpPr>
          <p:cNvPr id="6" name="Content Placeholder 5"/>
          <p:cNvSpPr>
            <a:spLocks noGrp="1"/>
          </p:cNvSpPr>
          <p:nvPr>
            <p:ph idx="1"/>
          </p:nvPr>
        </p:nvSpPr>
        <p:spPr>
          <a:xfrm>
            <a:off x="575047" y="1460240"/>
            <a:ext cx="11041906" cy="3937519"/>
          </a:xfrm>
        </p:spPr>
        <p:txBody>
          <a:bodyPr/>
          <a:lstStyle/>
          <a:p>
            <a:pPr lvl="1"/>
            <a:endParaRPr lang="en-GB" dirty="0"/>
          </a:p>
          <a:p>
            <a:pPr marL="342900" indent="-342900">
              <a:buClr>
                <a:schemeClr val="accent1"/>
              </a:buClr>
              <a:buFont typeface="Wingdings" pitchFamily="2" charset="2"/>
              <a:buChar char="§"/>
            </a:pPr>
            <a:r>
              <a:rPr lang="en-US" sz="2000" b="1" dirty="0"/>
              <a:t>Write:</a:t>
            </a:r>
            <a:r>
              <a:rPr lang="en-US" sz="2000" dirty="0"/>
              <a:t> You define resources, which may be across multiple cloud providers and services. For example, you might create a configuration to deploy an application on virtual machines in a Virtual Private Cloud (VPC) network with security groups and a load balancer.</a:t>
            </a:r>
          </a:p>
          <a:p>
            <a:pPr marL="342900" indent="-342900">
              <a:buClr>
                <a:schemeClr val="accent1"/>
              </a:buClr>
              <a:buFont typeface="Wingdings" pitchFamily="2" charset="2"/>
              <a:buChar char="§"/>
            </a:pPr>
            <a:endParaRPr lang="en-US" sz="2000" dirty="0"/>
          </a:p>
          <a:p>
            <a:pPr marL="342900" indent="-342900">
              <a:buClr>
                <a:schemeClr val="accent1"/>
              </a:buClr>
              <a:buFont typeface="Wingdings" pitchFamily="2" charset="2"/>
              <a:buChar char="§"/>
            </a:pPr>
            <a:r>
              <a:rPr lang="en-US" sz="2000" b="1" dirty="0"/>
              <a:t>Plan:</a:t>
            </a:r>
            <a:r>
              <a:rPr lang="en-US" sz="2000" dirty="0"/>
              <a:t> Terraform creates an execution plan describing the infrastructure it will create, update, or destroy based on the existing infrastructure and your configuration.</a:t>
            </a:r>
          </a:p>
          <a:p>
            <a:pPr marL="342900" indent="-342900">
              <a:buClr>
                <a:schemeClr val="accent1"/>
              </a:buClr>
              <a:buFont typeface="Wingdings" pitchFamily="2" charset="2"/>
              <a:buChar char="§"/>
            </a:pPr>
            <a:endParaRPr lang="en-US" sz="2000" dirty="0"/>
          </a:p>
          <a:p>
            <a:pPr marL="342900" indent="-342900">
              <a:buClr>
                <a:schemeClr val="tx2"/>
              </a:buClr>
              <a:buFont typeface="Wingdings" pitchFamily="2" charset="2"/>
              <a:buChar char="§"/>
            </a:pPr>
            <a:r>
              <a:rPr lang="en-US" sz="2000" b="1" dirty="0"/>
              <a:t>Apply:</a:t>
            </a:r>
            <a:r>
              <a:rPr lang="en-US" sz="2000" dirty="0"/>
              <a:t> On approval, Terraform performs the proposed operations in the correct order, respecting any resource dependencies. For example, if you update the properties of a VPC and change the number of virtual machines in that VPC, Terraform will recreate the VPC before scaling the virtual machines.</a:t>
            </a:r>
          </a:p>
          <a:p>
            <a:endParaRPr lang="en-GB" dirty="0"/>
          </a:p>
          <a:p>
            <a:endParaRPr lang="en-GB" b="1" dirty="0"/>
          </a:p>
          <a:p>
            <a:endParaRPr lang="en-GB" b="1" dirty="0"/>
          </a:p>
          <a:p>
            <a:endParaRPr lang="en-GB" b="1" dirty="0"/>
          </a:p>
          <a:p>
            <a:endParaRPr lang="en-GB" b="1"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pic>
        <p:nvPicPr>
          <p:cNvPr id="8" name="Picture 7" descr="file type terraform&quot; Icon - Download for free – Iconduck">
            <a:extLst>
              <a:ext uri="{FF2B5EF4-FFF2-40B4-BE49-F238E27FC236}">
                <a16:creationId xmlns:a16="http://schemas.microsoft.com/office/drawing/2014/main" id="{3E96C3DC-D7E1-FCF2-FE24-C5C008786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639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753023-23DE-0841-863B-103EE57AE879}"/>
              </a:ext>
            </a:extLst>
          </p:cNvPr>
          <p:cNvSpPr>
            <a:spLocks noGrp="1"/>
          </p:cNvSpPr>
          <p:nvPr>
            <p:ph type="sldNum" sz="quarter" idx="11"/>
          </p:nvPr>
        </p:nvSpPr>
        <p:spPr/>
        <p:txBody>
          <a:bodyPr/>
          <a:lstStyle/>
          <a:p>
            <a:fld id="{DDD2A080-DA64-4F5C-9131-47EB793B4410}" type="slidenum">
              <a:rPr lang="en-GB" noProof="0" smtClean="0"/>
              <a:pPr/>
              <a:t>7</a:t>
            </a:fld>
            <a:endParaRPr lang="en-GB" noProof="0" dirty="0"/>
          </a:p>
        </p:txBody>
      </p:sp>
      <p:sp>
        <p:nvSpPr>
          <p:cNvPr id="3" name="Title 2">
            <a:extLst>
              <a:ext uri="{FF2B5EF4-FFF2-40B4-BE49-F238E27FC236}">
                <a16:creationId xmlns:a16="http://schemas.microsoft.com/office/drawing/2014/main" id="{6356356B-8140-764F-84FD-E5A27C65A805}"/>
              </a:ext>
            </a:extLst>
          </p:cNvPr>
          <p:cNvSpPr>
            <a:spLocks noGrp="1"/>
          </p:cNvSpPr>
          <p:nvPr>
            <p:ph type="title"/>
          </p:nvPr>
        </p:nvSpPr>
        <p:spPr/>
        <p:txBody>
          <a:bodyPr/>
          <a:lstStyle/>
          <a:p>
            <a:r>
              <a:rPr lang="en-US" b="1" dirty="0"/>
              <a:t>Manage any infrastructure</a:t>
            </a:r>
            <a:endParaRPr lang="en-RO" dirty="0"/>
          </a:p>
        </p:txBody>
      </p:sp>
      <p:sp>
        <p:nvSpPr>
          <p:cNvPr id="4" name="Content Placeholder 3">
            <a:extLst>
              <a:ext uri="{FF2B5EF4-FFF2-40B4-BE49-F238E27FC236}">
                <a16:creationId xmlns:a16="http://schemas.microsoft.com/office/drawing/2014/main" id="{E56422B7-0074-6E40-A32D-6B6FAD075551}"/>
              </a:ext>
            </a:extLst>
          </p:cNvPr>
          <p:cNvSpPr>
            <a:spLocks noGrp="1"/>
          </p:cNvSpPr>
          <p:nvPr>
            <p:ph idx="1"/>
          </p:nvPr>
        </p:nvSpPr>
        <p:spPr>
          <a:xfrm>
            <a:off x="1027744" y="1368366"/>
            <a:ext cx="9390061" cy="4121268"/>
          </a:xfrm>
        </p:spPr>
        <p:txBody>
          <a:bodyPr/>
          <a:lstStyle/>
          <a:p>
            <a:pPr lvl="1"/>
            <a:endParaRPr lang="en-GB" b="1" dirty="0"/>
          </a:p>
          <a:p>
            <a:pPr lvl="1"/>
            <a:endParaRPr lang="en-GB" b="1" dirty="0"/>
          </a:p>
          <a:p>
            <a:pPr lvl="1"/>
            <a:endParaRPr lang="en-GB" b="1" dirty="0"/>
          </a:p>
          <a:p>
            <a:pPr marL="342900" indent="-342900">
              <a:buClr>
                <a:schemeClr val="tx2"/>
              </a:buClr>
              <a:buFont typeface="Wingdings" pitchFamily="2" charset="2"/>
              <a:buChar char="§"/>
            </a:pPr>
            <a:r>
              <a:rPr lang="en-US" sz="2000" dirty="0"/>
              <a:t>Find </a:t>
            </a:r>
            <a:r>
              <a:rPr lang="en-US" sz="2000" b="1" dirty="0"/>
              <a:t>providers</a:t>
            </a:r>
            <a:r>
              <a:rPr lang="en-US" sz="2000" dirty="0"/>
              <a:t> for many of the platforms and services you already use in the </a:t>
            </a:r>
            <a:r>
              <a:rPr lang="en-US" sz="2000" b="1" dirty="0"/>
              <a:t>Terraform Registry</a:t>
            </a:r>
            <a:r>
              <a:rPr lang="en-US" sz="2000" dirty="0"/>
              <a:t>.</a:t>
            </a:r>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r>
              <a:rPr lang="en-US" sz="2000" dirty="0"/>
              <a:t>You can also write your own. </a:t>
            </a:r>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r>
              <a:rPr lang="en-US" sz="2000" dirty="0"/>
              <a:t>Terraform takes an immutable approach to infrastructure, reducing the complexity of upgrading or modifying your services and infrastructure.</a:t>
            </a:r>
          </a:p>
        </p:txBody>
      </p:sp>
      <p:pic>
        <p:nvPicPr>
          <p:cNvPr id="5" name="Picture 4" descr="file type terraform&quot; Icon - Download for free – Iconduck">
            <a:extLst>
              <a:ext uri="{FF2B5EF4-FFF2-40B4-BE49-F238E27FC236}">
                <a16:creationId xmlns:a16="http://schemas.microsoft.com/office/drawing/2014/main" id="{5C9CF35F-940C-1220-5C46-92C87C230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753023-23DE-0841-863B-103EE57AE879}"/>
              </a:ext>
            </a:extLst>
          </p:cNvPr>
          <p:cNvSpPr>
            <a:spLocks noGrp="1"/>
          </p:cNvSpPr>
          <p:nvPr>
            <p:ph type="sldNum" sz="quarter" idx="11"/>
          </p:nvPr>
        </p:nvSpPr>
        <p:spPr/>
        <p:txBody>
          <a:bodyPr/>
          <a:lstStyle/>
          <a:p>
            <a:fld id="{DDD2A080-DA64-4F5C-9131-47EB793B4410}" type="slidenum">
              <a:rPr lang="en-GB" noProof="0" smtClean="0"/>
              <a:pPr/>
              <a:t>8</a:t>
            </a:fld>
            <a:endParaRPr lang="en-GB" noProof="0" dirty="0"/>
          </a:p>
        </p:txBody>
      </p:sp>
      <p:sp>
        <p:nvSpPr>
          <p:cNvPr id="3" name="Title 2">
            <a:extLst>
              <a:ext uri="{FF2B5EF4-FFF2-40B4-BE49-F238E27FC236}">
                <a16:creationId xmlns:a16="http://schemas.microsoft.com/office/drawing/2014/main" id="{6356356B-8140-764F-84FD-E5A27C65A805}"/>
              </a:ext>
            </a:extLst>
          </p:cNvPr>
          <p:cNvSpPr>
            <a:spLocks noGrp="1"/>
          </p:cNvSpPr>
          <p:nvPr>
            <p:ph type="title"/>
          </p:nvPr>
        </p:nvSpPr>
        <p:spPr/>
        <p:txBody>
          <a:bodyPr/>
          <a:lstStyle/>
          <a:p>
            <a:r>
              <a:rPr lang="en-US" b="1" dirty="0"/>
              <a:t>Manage any infrastructure</a:t>
            </a:r>
            <a:endParaRPr lang="en-RO" dirty="0"/>
          </a:p>
        </p:txBody>
      </p:sp>
      <p:sp>
        <p:nvSpPr>
          <p:cNvPr id="4" name="Content Placeholder 3">
            <a:extLst>
              <a:ext uri="{FF2B5EF4-FFF2-40B4-BE49-F238E27FC236}">
                <a16:creationId xmlns:a16="http://schemas.microsoft.com/office/drawing/2014/main" id="{E56422B7-0074-6E40-A32D-6B6FAD075551}"/>
              </a:ext>
            </a:extLst>
          </p:cNvPr>
          <p:cNvSpPr>
            <a:spLocks noGrp="1"/>
          </p:cNvSpPr>
          <p:nvPr>
            <p:ph idx="1"/>
          </p:nvPr>
        </p:nvSpPr>
        <p:spPr>
          <a:xfrm>
            <a:off x="7637641" y="45439"/>
            <a:ext cx="4206729" cy="817244"/>
          </a:xfrm>
        </p:spPr>
        <p:txBody>
          <a:bodyPr/>
          <a:lstStyle/>
          <a:p>
            <a:pPr lvl="1"/>
            <a:endParaRPr lang="en-US" sz="2000" dirty="0"/>
          </a:p>
        </p:txBody>
      </p:sp>
      <p:pic>
        <p:nvPicPr>
          <p:cNvPr id="5" name="Picture 4" descr="file type terraform&quot; Icon - Download for free – Iconduck">
            <a:extLst>
              <a:ext uri="{FF2B5EF4-FFF2-40B4-BE49-F238E27FC236}">
                <a16:creationId xmlns:a16="http://schemas.microsoft.com/office/drawing/2014/main" id="{5C9CF35F-940C-1220-5C46-92C87C230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6A276496-B46A-A619-0D56-1BD737CCD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8637" y="1320349"/>
            <a:ext cx="7221407" cy="4217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939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DC00527-8C84-AD09-CFA6-A8CDDDE2FF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3680" y="3429000"/>
            <a:ext cx="6804640" cy="335954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9026D1AA-E2FA-4E89-9E4A-2A12034D0400}"/>
              </a:ext>
            </a:extLst>
          </p:cNvPr>
          <p:cNvSpPr>
            <a:spLocks noGrp="1"/>
          </p:cNvSpPr>
          <p:nvPr>
            <p:ph type="sldNum" sz="quarter" idx="11"/>
          </p:nvPr>
        </p:nvSpPr>
        <p:spPr/>
        <p:txBody>
          <a:bodyPr/>
          <a:lstStyle/>
          <a:p>
            <a:fld id="{DDD2A080-DA64-4F5C-9131-47EB793B4410}" type="slidenum">
              <a:rPr lang="en-GB" noProof="0" smtClean="0"/>
              <a:pPr/>
              <a:t>9</a:t>
            </a:fld>
            <a:endParaRPr lang="en-GB" noProof="0" dirty="0"/>
          </a:p>
        </p:txBody>
      </p:sp>
      <p:sp>
        <p:nvSpPr>
          <p:cNvPr id="4" name="Title 3"/>
          <p:cNvSpPr>
            <a:spLocks noGrp="1"/>
          </p:cNvSpPr>
          <p:nvPr>
            <p:ph type="title"/>
          </p:nvPr>
        </p:nvSpPr>
        <p:spPr/>
        <p:txBody>
          <a:bodyPr/>
          <a:lstStyle/>
          <a:p>
            <a:r>
              <a:rPr lang="en-US" b="1" dirty="0"/>
              <a:t>Track your infrastructure</a:t>
            </a:r>
            <a:endParaRPr lang="en-GB" dirty="0"/>
          </a:p>
        </p:txBody>
      </p:sp>
      <p:sp>
        <p:nvSpPr>
          <p:cNvPr id="2" name="Content Placeholder 1"/>
          <p:cNvSpPr>
            <a:spLocks noGrp="1"/>
          </p:cNvSpPr>
          <p:nvPr>
            <p:ph idx="1"/>
          </p:nvPr>
        </p:nvSpPr>
        <p:spPr>
          <a:xfrm>
            <a:off x="658200" y="730596"/>
            <a:ext cx="10875600" cy="5058000"/>
          </a:xfrm>
        </p:spPr>
        <p:txBody>
          <a:bodyPr/>
          <a:lstStyle/>
          <a:p>
            <a:pPr lvl="1"/>
            <a:endParaRPr lang="en-GB" b="1" dirty="0"/>
          </a:p>
          <a:p>
            <a:pPr lvl="1"/>
            <a:endParaRPr lang="en-GB" b="1" dirty="0"/>
          </a:p>
          <a:p>
            <a:pPr marL="342900" indent="-342900">
              <a:buClr>
                <a:schemeClr val="tx2"/>
              </a:buClr>
              <a:buFont typeface="Wingdings" pitchFamily="2" charset="2"/>
              <a:buChar char="§"/>
            </a:pPr>
            <a:r>
              <a:rPr lang="en-US" sz="2000" dirty="0"/>
              <a:t>Terraform generates a plan and prompts you for your approval before modifying your infrastructure.</a:t>
            </a:r>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r>
              <a:rPr lang="en-US" sz="2000" dirty="0"/>
              <a:t>It also keeps track of your real infrastructure in a </a:t>
            </a:r>
            <a:r>
              <a:rPr lang="en-US" sz="2000" b="1" dirty="0"/>
              <a:t>state file</a:t>
            </a:r>
            <a:r>
              <a:rPr lang="en-US" sz="2000" dirty="0"/>
              <a:t>, which acts as a source of truth for your environment.</a:t>
            </a:r>
          </a:p>
          <a:p>
            <a:pPr marL="342900" indent="-342900">
              <a:buClr>
                <a:schemeClr val="tx2"/>
              </a:buClr>
              <a:buFont typeface="Wingdings" pitchFamily="2" charset="2"/>
              <a:buChar char="§"/>
            </a:pPr>
            <a:endParaRPr lang="en-US" sz="2000" dirty="0"/>
          </a:p>
          <a:p>
            <a:pPr marL="342900" indent="-342900">
              <a:buClr>
                <a:schemeClr val="tx2"/>
              </a:buClr>
              <a:buFont typeface="Wingdings" pitchFamily="2" charset="2"/>
              <a:buChar char="§"/>
            </a:pPr>
            <a:r>
              <a:rPr lang="en-US" sz="2000" dirty="0"/>
              <a:t>Terraform uses the </a:t>
            </a:r>
            <a:r>
              <a:rPr lang="en-US" sz="2000" b="1" dirty="0"/>
              <a:t>state file </a:t>
            </a:r>
            <a:r>
              <a:rPr lang="en-US" sz="2000" dirty="0"/>
              <a:t>to determine the changes to make to your infrastructure so that it will match your configuration.</a:t>
            </a:r>
          </a:p>
          <a:p>
            <a:pPr marL="0" lvl="1" indent="0">
              <a:buNone/>
            </a:pPr>
            <a:endParaRPr lang="en-GB" dirty="0"/>
          </a:p>
          <a:p>
            <a:pPr marL="0" lvl="1" indent="0">
              <a:buNone/>
            </a:pPr>
            <a:endParaRPr lang="en-GB" dirty="0"/>
          </a:p>
          <a:p>
            <a:pPr marL="0" lvl="1" indent="0">
              <a:buNone/>
            </a:pPr>
            <a:endParaRPr lang="en-GB" dirty="0"/>
          </a:p>
        </p:txBody>
      </p:sp>
      <p:grpSp>
        <p:nvGrpSpPr>
          <p:cNvPr id="3" name="Group 2"/>
          <p:cNvGrpSpPr/>
          <p:nvPr/>
        </p:nvGrpSpPr>
        <p:grpSpPr>
          <a:xfrm>
            <a:off x="-2368598" y="0"/>
            <a:ext cx="1860598" cy="5727700"/>
            <a:chOff x="-2025698" y="0"/>
            <a:chExt cx="1872000" cy="5727700"/>
          </a:xfrm>
        </p:grpSpPr>
        <p:sp>
          <p:nvSpPr>
            <p:cNvPr id="8" name="Rectangle 104"/>
            <p:cNvSpPr>
              <a:spLocks noChangeArrowheads="1"/>
            </p:cNvSpPr>
            <p:nvPr/>
          </p:nvSpPr>
          <p:spPr bwMode="gray">
            <a:xfrm>
              <a:off x="-2025698" y="0"/>
              <a:ext cx="1872000" cy="5727700"/>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9" name="Rectangle 106"/>
            <p:cNvSpPr>
              <a:spLocks noChangeArrowheads="1"/>
            </p:cNvSpPr>
            <p:nvPr userDrawn="1"/>
          </p:nvSpPr>
          <p:spPr bwMode="gray">
            <a:xfrm>
              <a:off x="-1893936" y="542342"/>
              <a:ext cx="1658513" cy="2210707"/>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GB" altLang="en-US" sz="1000" dirty="0">
                  <a:solidFill>
                    <a:srgbClr val="333333"/>
                  </a:solidFill>
                </a:rPr>
                <a:t>Use the indent button to create the text levels with the appropriate bullet.</a:t>
              </a:r>
            </a:p>
          </p:txBody>
        </p:sp>
        <p:sp>
          <p:nvSpPr>
            <p:cNvPr id="10" name="Rectangle 113"/>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Using bullets with indent button</a:t>
              </a:r>
            </a:p>
          </p:txBody>
        </p:sp>
        <p:grpSp>
          <p:nvGrpSpPr>
            <p:cNvPr id="11" name="Group 10"/>
            <p:cNvGrpSpPr/>
            <p:nvPr/>
          </p:nvGrpSpPr>
          <p:grpSpPr bwMode="gray">
            <a:xfrm>
              <a:off x="-1900053" y="1073944"/>
              <a:ext cx="1590582" cy="947098"/>
              <a:chOff x="-1573454" y="1531453"/>
              <a:chExt cx="1335187" cy="795026"/>
            </a:xfrm>
          </p:grpSpPr>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gray">
              <a:xfrm>
                <a:off x="-1573454" y="1531453"/>
                <a:ext cx="1335187" cy="795026"/>
              </a:xfrm>
              <a:custGeom>
                <a:avLst/>
                <a:gdLst>
                  <a:gd name="connsiteX0" fmla="*/ 0 w 2840306"/>
                  <a:gd name="connsiteY0" fmla="*/ 0 h 1691236"/>
                  <a:gd name="connsiteX1" fmla="*/ 2840306 w 2840306"/>
                  <a:gd name="connsiteY1" fmla="*/ 0 h 1691236"/>
                  <a:gd name="connsiteX2" fmla="*/ 2840306 w 2840306"/>
                  <a:gd name="connsiteY2" fmla="*/ 1691236 h 1691236"/>
                  <a:gd name="connsiteX3" fmla="*/ 0 w 2840306"/>
                  <a:gd name="connsiteY3" fmla="*/ 1691236 h 1691236"/>
                </a:gdLst>
                <a:ahLst/>
                <a:cxnLst>
                  <a:cxn ang="0">
                    <a:pos x="connsiteX0" y="connsiteY0"/>
                  </a:cxn>
                  <a:cxn ang="0">
                    <a:pos x="connsiteX1" y="connsiteY1"/>
                  </a:cxn>
                  <a:cxn ang="0">
                    <a:pos x="connsiteX2" y="connsiteY2"/>
                  </a:cxn>
                  <a:cxn ang="0">
                    <a:pos x="connsiteX3" y="connsiteY3"/>
                  </a:cxn>
                </a:cxnLst>
                <a:rect l="l" t="t" r="r" b="b"/>
                <a:pathLst>
                  <a:path w="2840306" h="1691236">
                    <a:moveTo>
                      <a:pt x="0" y="0"/>
                    </a:moveTo>
                    <a:lnTo>
                      <a:pt x="2840306" y="0"/>
                    </a:lnTo>
                    <a:lnTo>
                      <a:pt x="2840306" y="1691236"/>
                    </a:lnTo>
                    <a:lnTo>
                      <a:pt x="0" y="1691236"/>
                    </a:lnTo>
                    <a:close/>
                  </a:path>
                </a:pathLst>
              </a:custGeom>
            </p:spPr>
          </p:pic>
          <p:sp>
            <p:nvSpPr>
              <p:cNvPr id="13" name="Multiply 12"/>
              <p:cNvSpPr/>
              <p:nvPr/>
            </p:nvSpPr>
            <p:spPr bwMode="gray">
              <a:xfrm>
                <a:off x="-1571627" y="1551174"/>
                <a:ext cx="245272" cy="245272"/>
              </a:xfrm>
              <a:prstGeom prst="mathMultiply">
                <a:avLst>
                  <a:gd name="adj1" fmla="val 831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GB" dirty="0" err="1"/>
              </a:p>
            </p:txBody>
          </p:sp>
        </p:grpSp>
      </p:grpSp>
      <p:pic>
        <p:nvPicPr>
          <p:cNvPr id="5" name="Picture 4" descr="file type terraform&quot; Icon - Download for free – Iconduck">
            <a:extLst>
              <a:ext uri="{FF2B5EF4-FFF2-40B4-BE49-F238E27FC236}">
                <a16:creationId xmlns:a16="http://schemas.microsoft.com/office/drawing/2014/main" id="{39896A0D-282D-38F0-4D04-C9C31019EB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42361" y="5834198"/>
            <a:ext cx="495301" cy="56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629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ING presentation template 16x9 nw" id="{A94D4637-8848-48C3-8004-A195666A58BA}" vid="{EF5A4C4A-F52B-4044-8B75-D63478416E1A}"/>
    </a:ext>
  </a:extLst>
</a:theme>
</file>

<file path=ppt/theme/theme2.xml><?xml version="1.0" encoding="utf-8"?>
<a:theme xmlns:a="http://schemas.openxmlformats.org/drawingml/2006/main" name="1_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ING presentation template 16x9 nw" id="{A94D4637-8848-48C3-8004-A195666A58BA}" vid="{199D0C7A-AF55-420C-B4C2-4CF61E40A09D}"/>
    </a:ext>
  </a:extLst>
</a:theme>
</file>

<file path=ppt/theme/theme3.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ING_PP_Template_16x9_January2020</Template>
  <TotalTime>505</TotalTime>
  <Words>1441</Words>
  <Application>Microsoft Macintosh PowerPoint</Application>
  <PresentationFormat>Widescreen</PresentationFormat>
  <Paragraphs>234</Paragraphs>
  <Slides>21</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Consolas</vt:lpstr>
      <vt:lpstr>Wingdings</vt:lpstr>
      <vt:lpstr>Nunito Sans</vt:lpstr>
      <vt:lpstr>ING Me</vt:lpstr>
      <vt:lpstr>ING_PP_Template_16x9_January2020</vt:lpstr>
      <vt:lpstr>1_ING_PP_Template_16x9_January2020</vt:lpstr>
      <vt:lpstr>TERRAFORM BASICS</vt:lpstr>
      <vt:lpstr>TOPICS</vt:lpstr>
      <vt:lpstr>What is Terraform?</vt:lpstr>
      <vt:lpstr>How does Terraform work?</vt:lpstr>
      <vt:lpstr>How does Terraform work?</vt:lpstr>
      <vt:lpstr>How does Terraform work?</vt:lpstr>
      <vt:lpstr>Manage any infrastructure</vt:lpstr>
      <vt:lpstr>Manage any infrastructure</vt:lpstr>
      <vt:lpstr>Track your infrastructure</vt:lpstr>
      <vt:lpstr>Automate changes</vt:lpstr>
      <vt:lpstr>Automate changes</vt:lpstr>
      <vt:lpstr>Standardize configurations</vt:lpstr>
      <vt:lpstr>Collaborate</vt:lpstr>
      <vt:lpstr>Terraform graph</vt:lpstr>
      <vt:lpstr>Terraform Workflow</vt:lpstr>
      <vt:lpstr>Basic commands</vt:lpstr>
      <vt:lpstr>Terraform providers code example</vt:lpstr>
      <vt:lpstr>Terraform configuration file example create VM in Azure</vt:lpstr>
      <vt:lpstr>Terraform configuration file example create VM in Amazon cloud</vt:lpstr>
      <vt:lpstr>Terraform configuration file example create VM in Google cloud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Immutable VM-s in Azure Cloud</dc:title>
  <dc:creator>Ivan, I.B. (Ionut - Bogdan)</dc:creator>
  <cp:keywords>16x9; Template; Global; Think Forward; External</cp:keywords>
  <dc:description>April 2020</dc:description>
  <cp:lastModifiedBy>Ivan, I.B. (Ionut - Bogdan)</cp:lastModifiedBy>
  <cp:revision>48</cp:revision>
  <dcterms:created xsi:type="dcterms:W3CDTF">2022-02-15T17:48:31Z</dcterms:created>
  <dcterms:modified xsi:type="dcterms:W3CDTF">2024-09-12T12:08:59Z</dcterms:modified>
  <cp:version>3</cp:version>
</cp:coreProperties>
</file>