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1"/>
    <p:sldMasterId id="2147483798" r:id="rId2"/>
  </p:sldMasterIdLst>
  <p:notesMasterIdLst>
    <p:notesMasterId r:id="rId24"/>
  </p:notesMasterIdLst>
  <p:handoutMasterIdLst>
    <p:handoutMasterId r:id="rId25"/>
  </p:handoutMasterIdLst>
  <p:sldIdLst>
    <p:sldId id="292" r:id="rId3"/>
    <p:sldId id="297" r:id="rId4"/>
    <p:sldId id="352" r:id="rId5"/>
    <p:sldId id="511" r:id="rId6"/>
    <p:sldId id="513" r:id="rId7"/>
    <p:sldId id="526" r:id="rId8"/>
    <p:sldId id="514" r:id="rId9"/>
    <p:sldId id="525" r:id="rId10"/>
    <p:sldId id="515" r:id="rId11"/>
    <p:sldId id="301" r:id="rId12"/>
    <p:sldId id="528" r:id="rId13"/>
    <p:sldId id="516" r:id="rId14"/>
    <p:sldId id="517" r:id="rId15"/>
    <p:sldId id="523" r:id="rId16"/>
    <p:sldId id="524" r:id="rId17"/>
    <p:sldId id="522" r:id="rId18"/>
    <p:sldId id="518" r:id="rId19"/>
    <p:sldId id="519" r:id="rId20"/>
    <p:sldId id="520" r:id="rId21"/>
    <p:sldId id="521" r:id="rId22"/>
    <p:sldId id="356" r:id="rId23"/>
  </p:sldIdLst>
  <p:sldSz cx="12192000" cy="6858000"/>
  <p:notesSz cx="6858000" cy="9144000"/>
  <p:embeddedFontLst>
    <p:embeddedFont>
      <p:font typeface="Consolas" panose="020B0609020204030204" pitchFamily="49" charset="0"/>
      <p:regular r:id="rId26"/>
      <p:bold r:id="rId27"/>
      <p:italic r:id="rId28"/>
      <p:boldItalic r:id="rId29"/>
    </p:embeddedFont>
    <p:embeddedFont>
      <p:font typeface="ING Me" panose="02000506040000020004" pitchFamily="2" charset="0"/>
      <p:regular r:id="rId30"/>
      <p:bold r:id="rId31"/>
      <p:italic r:id="rId32"/>
      <p:boldItalic r:id="rId33"/>
    </p:embeddedFont>
    <p:embeddedFont>
      <p:font typeface="Nunito Sans" panose="00000500000000000000" pitchFamily="2" charset="0"/>
      <p:regular r:id="rId34"/>
      <p:bold r:id="rId35"/>
      <p:italic r:id="rId36"/>
      <p:boldItalic r:id="rId37"/>
    </p:embeddedFont>
  </p:embeddedFontLst>
  <p:custDataLst>
    <p:tags r:id="rId38"/>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150" autoAdjust="0"/>
  </p:normalViewPr>
  <p:slideViewPr>
    <p:cSldViewPr snapToGrid="0" showGuides="1">
      <p:cViewPr varScale="1">
        <p:scale>
          <a:sx n="82" d="100"/>
          <a:sy n="82" d="100"/>
        </p:scale>
        <p:origin x="768" y="77"/>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12/09/2024</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12/09/2024</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14174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3</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63492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4</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30548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5</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3341716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6</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1636992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E762DFE1-544E-4AD0-8AE2-9ADF9877B110}" type="slidenum">
              <a:rPr lang="en-GB" smtClean="0"/>
              <a:pPr/>
              <a:t>9</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416503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E762DFE1-544E-4AD0-8AE2-9ADF9877B110}" type="slidenum">
              <a:rPr lang="en-GB" smtClean="0"/>
              <a:pPr/>
              <a:t>10</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4126960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E762DFE1-544E-4AD0-8AE2-9ADF9877B110}" type="slidenum">
              <a:rPr lang="en-GB" smtClean="0"/>
              <a:pPr/>
              <a:t>11</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1974898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GB" noProof="0"/>
              <a:t>Click icon to add picture</a:t>
            </a:r>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GB"/>
              <a:t>Click to edit Master title style</a:t>
            </a:r>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GB"/>
              <a:t>Click to edit Master title style</a:t>
            </a:r>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658799" y="864137"/>
            <a:ext cx="4418818" cy="732995"/>
          </a:xfrm>
        </p:spPr>
        <p:txBody>
          <a:bodyPr/>
          <a:lstStyle/>
          <a:p>
            <a:r>
              <a:rPr lang="en-US" dirty="0"/>
              <a:t>TERRAFORM BASICS</a:t>
            </a:r>
            <a:endParaRPr lang="en-GB" dirty="0"/>
          </a:p>
        </p:txBody>
      </p:sp>
      <p:sp>
        <p:nvSpPr>
          <p:cNvPr id="17" name="Text Placeholder 16"/>
          <p:cNvSpPr>
            <a:spLocks noGrp="1"/>
          </p:cNvSpPr>
          <p:nvPr>
            <p:ph type="body" sz="quarter" idx="11"/>
          </p:nvPr>
        </p:nvSpPr>
        <p:spPr>
          <a:xfrm>
            <a:off x="1021428" y="1783441"/>
            <a:ext cx="2265428" cy="374878"/>
          </a:xfrm>
        </p:spPr>
        <p:txBody>
          <a:bodyPr/>
          <a:lstStyle/>
          <a:p>
            <a:r>
              <a:rPr lang="en-US" sz="1200" dirty="0"/>
              <a:t>“INFRASTRUCTURE AS CODE”</a:t>
            </a:r>
          </a:p>
        </p:txBody>
      </p:sp>
      <p:sp>
        <p:nvSpPr>
          <p:cNvPr id="7" name="Text Placeholder 6"/>
          <p:cNvSpPr>
            <a:spLocks noGrp="1"/>
          </p:cNvSpPr>
          <p:nvPr>
            <p:ph type="body" sz="quarter" idx="12"/>
          </p:nvPr>
        </p:nvSpPr>
        <p:spPr/>
        <p:txBody>
          <a:bodyPr/>
          <a:lstStyle/>
          <a:p>
            <a:r>
              <a:rPr lang="en-GB" dirty="0"/>
              <a:t>September 2024</a:t>
            </a:r>
          </a:p>
        </p:txBody>
      </p:sp>
      <p:sp>
        <p:nvSpPr>
          <p:cNvPr id="8" name="Picture Placeholder 626">
            <a:extLst>
              <a:ext uri="{FF2B5EF4-FFF2-40B4-BE49-F238E27FC236}">
                <a16:creationId xmlns:a16="http://schemas.microsoft.com/office/drawing/2014/main" id="{0A460EC3-EE22-4003-A538-5CE26AFAFAEB}"/>
              </a:ext>
            </a:extLst>
          </p:cNvPr>
          <p:cNvSpPr>
            <a:spLocks noGrp="1"/>
          </p:cNvSpPr>
          <p:nvPr>
            <p:ph type="pic" sz="quarter" idx="16"/>
          </p:nvPr>
        </p:nvSpPr>
        <p:spPr>
          <a:xfrm>
            <a:off x="658799" y="5896310"/>
            <a:ext cx="3872411" cy="965420"/>
          </a:xfrm>
        </p:spPr>
        <p:txBody>
          <a:bodyPr/>
          <a:lstStyle/>
          <a:p>
            <a:endParaRPr lang="en-RO"/>
          </a:p>
        </p:txBody>
      </p:sp>
      <p:pic>
        <p:nvPicPr>
          <p:cNvPr id="1026" name="Picture 2" descr="Elevating Infrastructure Management: Why Terraform Enterprise over Open  Source - W M Promus">
            <a:extLst>
              <a:ext uri="{FF2B5EF4-FFF2-40B4-BE49-F238E27FC236}">
                <a16:creationId xmlns:a16="http://schemas.microsoft.com/office/drawing/2014/main" id="{67D7F11C-3AC8-B3E5-DFB1-A4E04EE0F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381" y="2676774"/>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85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026D1AA-E2FA-4E89-9E4A-2A12034D0400}"/>
              </a:ext>
            </a:extLst>
          </p:cNvPr>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4" name="Title 3"/>
          <p:cNvSpPr>
            <a:spLocks noGrp="1"/>
          </p:cNvSpPr>
          <p:nvPr>
            <p:ph type="title"/>
          </p:nvPr>
        </p:nvSpPr>
        <p:spPr/>
        <p:txBody>
          <a:bodyPr/>
          <a:lstStyle/>
          <a:p>
            <a:r>
              <a:rPr lang="en-US" b="1" dirty="0"/>
              <a:t>Automate changes</a:t>
            </a:r>
            <a:endParaRPr lang="en-GB" dirty="0"/>
          </a:p>
        </p:txBody>
      </p:sp>
      <p:sp>
        <p:nvSpPr>
          <p:cNvPr id="2" name="Content Placeholder 1"/>
          <p:cNvSpPr>
            <a:spLocks noGrp="1"/>
          </p:cNvSpPr>
          <p:nvPr>
            <p:ph idx="1"/>
          </p:nvPr>
        </p:nvSpPr>
        <p:spPr/>
        <p:txBody>
          <a:bodyPr/>
          <a:lstStyle/>
          <a:p>
            <a:pPr lvl="1"/>
            <a:endParaRPr lang="en-GB" dirty="0"/>
          </a:p>
          <a:p>
            <a:pPr marL="0" lvl="1" indent="0">
              <a:buNone/>
            </a:pPr>
            <a:endParaRPr lang="en-GB" dirty="0"/>
          </a:p>
          <a:p>
            <a:pPr marL="342900" indent="-342900">
              <a:buClr>
                <a:schemeClr val="tx2"/>
              </a:buClr>
              <a:buFont typeface="Wingdings" pitchFamily="2" charset="2"/>
              <a:buChar char="§"/>
            </a:pPr>
            <a:r>
              <a:rPr lang="en-US" sz="2000" b="1" dirty="0"/>
              <a:t>Terraform configuration files </a:t>
            </a:r>
            <a:r>
              <a:rPr lang="en-US" sz="2000" dirty="0"/>
              <a:t>are declarative, meaning that they describe the end state of your infrastructure.</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You do not need to write step-by-step instructions to create resources because Terraform handles the underlying logic.</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Terraform builds a resource graph to determine resource dependencies and creates or modifies non-dependent resources in parallel.</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This allows Terraform to provision resources efficiently.</a:t>
            </a:r>
          </a:p>
        </p:txBody>
      </p:sp>
      <p:grpSp>
        <p:nvGrpSpPr>
          <p:cNvPr id="3" name="Group 2"/>
          <p:cNvGrpSpPr/>
          <p:nvPr/>
        </p:nvGrpSpPr>
        <p:grpSpPr>
          <a:xfrm>
            <a:off x="-2368598" y="0"/>
            <a:ext cx="1860598" cy="5727700"/>
            <a:chOff x="-2025698" y="0"/>
            <a:chExt cx="1872000" cy="5727700"/>
          </a:xfrm>
        </p:grpSpPr>
        <p:sp>
          <p:nvSpPr>
            <p:cNvPr id="8" name="Rectangle 104"/>
            <p:cNvSpPr>
              <a:spLocks noChangeArrowheads="1"/>
            </p:cNvSpPr>
            <p:nvPr/>
          </p:nvSpPr>
          <p:spPr bwMode="gray">
            <a:xfrm>
              <a:off x="-2025698" y="0"/>
              <a:ext cx="1872000" cy="5727700"/>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9" name="Rectangle 106"/>
            <p:cNvSpPr>
              <a:spLocks noChangeArrowheads="1"/>
            </p:cNvSpPr>
            <p:nvPr userDrawn="1"/>
          </p:nvSpPr>
          <p:spPr bwMode="gray">
            <a:xfrm>
              <a:off x="-1893936" y="542342"/>
              <a:ext cx="1658513" cy="2210707"/>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GB" altLang="en-US" sz="1000" dirty="0">
                  <a:solidFill>
                    <a:srgbClr val="333333"/>
                  </a:solidFill>
                </a:rPr>
                <a:t>Use the indent button to create the text levels with the appropriate bullet.</a:t>
              </a:r>
            </a:p>
          </p:txBody>
        </p:sp>
        <p:sp>
          <p:nvSpPr>
            <p:cNvPr id="10" name="Rectangle 113"/>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Using bullets with indent button</a:t>
              </a:r>
            </a:p>
          </p:txBody>
        </p:sp>
        <p:grpSp>
          <p:nvGrpSpPr>
            <p:cNvPr id="11" name="Group 10"/>
            <p:cNvGrpSpPr/>
            <p:nvPr/>
          </p:nvGrpSpPr>
          <p:grpSpPr bwMode="gray">
            <a:xfrm>
              <a:off x="-1900053" y="1073944"/>
              <a:ext cx="1590582" cy="947098"/>
              <a:chOff x="-1573454" y="1531453"/>
              <a:chExt cx="1335187" cy="795026"/>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13" name="Multiply 12"/>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err="1"/>
              </a:p>
            </p:txBody>
          </p:sp>
        </p:grpSp>
      </p:grpSp>
      <p:pic>
        <p:nvPicPr>
          <p:cNvPr id="5" name="Picture 4" descr="file type terraform&quot; Icon - Download for free – Iconduck">
            <a:extLst>
              <a:ext uri="{FF2B5EF4-FFF2-40B4-BE49-F238E27FC236}">
                <a16:creationId xmlns:a16="http://schemas.microsoft.com/office/drawing/2014/main" id="{F1D92972-702E-A63A-B717-6898EE37F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9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026D1AA-E2FA-4E89-9E4A-2A12034D0400}"/>
              </a:ext>
            </a:extLst>
          </p:cNvPr>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4" name="Title 3"/>
          <p:cNvSpPr>
            <a:spLocks noGrp="1"/>
          </p:cNvSpPr>
          <p:nvPr>
            <p:ph type="title"/>
          </p:nvPr>
        </p:nvSpPr>
        <p:spPr/>
        <p:txBody>
          <a:bodyPr/>
          <a:lstStyle/>
          <a:p>
            <a:r>
              <a:rPr lang="en-US" b="1" dirty="0"/>
              <a:t>Automate changes</a:t>
            </a:r>
            <a:endParaRPr lang="en-GB" dirty="0"/>
          </a:p>
        </p:txBody>
      </p:sp>
      <p:sp>
        <p:nvSpPr>
          <p:cNvPr id="2" name="Content Placeholder 1"/>
          <p:cNvSpPr>
            <a:spLocks noGrp="1"/>
          </p:cNvSpPr>
          <p:nvPr>
            <p:ph idx="1"/>
          </p:nvPr>
        </p:nvSpPr>
        <p:spPr>
          <a:xfrm>
            <a:off x="5851431" y="227115"/>
            <a:ext cx="5433882" cy="630453"/>
          </a:xfrm>
        </p:spPr>
        <p:txBody>
          <a:bodyPr/>
          <a:lstStyle/>
          <a:p>
            <a:pPr marL="0" lvl="1" indent="0">
              <a:buNone/>
            </a:pPr>
            <a:endParaRPr lang="en-US" sz="2000" dirty="0"/>
          </a:p>
        </p:txBody>
      </p:sp>
      <p:grpSp>
        <p:nvGrpSpPr>
          <p:cNvPr id="3" name="Group 2"/>
          <p:cNvGrpSpPr/>
          <p:nvPr/>
        </p:nvGrpSpPr>
        <p:grpSpPr>
          <a:xfrm>
            <a:off x="-2368598" y="0"/>
            <a:ext cx="1860598" cy="5727700"/>
            <a:chOff x="-2025698" y="0"/>
            <a:chExt cx="1872000" cy="5727700"/>
          </a:xfrm>
        </p:grpSpPr>
        <p:sp>
          <p:nvSpPr>
            <p:cNvPr id="8" name="Rectangle 104"/>
            <p:cNvSpPr>
              <a:spLocks noChangeArrowheads="1"/>
            </p:cNvSpPr>
            <p:nvPr/>
          </p:nvSpPr>
          <p:spPr bwMode="gray">
            <a:xfrm>
              <a:off x="-2025698" y="0"/>
              <a:ext cx="1872000" cy="5727700"/>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9" name="Rectangle 106"/>
            <p:cNvSpPr>
              <a:spLocks noChangeArrowheads="1"/>
            </p:cNvSpPr>
            <p:nvPr userDrawn="1"/>
          </p:nvSpPr>
          <p:spPr bwMode="gray">
            <a:xfrm>
              <a:off x="-1893936" y="542342"/>
              <a:ext cx="1658513" cy="2210707"/>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GB" altLang="en-US" sz="1000" dirty="0">
                  <a:solidFill>
                    <a:srgbClr val="333333"/>
                  </a:solidFill>
                </a:rPr>
                <a:t>Use the indent button to create the text levels with the appropriate bullet.</a:t>
              </a:r>
            </a:p>
          </p:txBody>
        </p:sp>
        <p:sp>
          <p:nvSpPr>
            <p:cNvPr id="10" name="Rectangle 113"/>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Using bullets with indent button</a:t>
              </a:r>
            </a:p>
          </p:txBody>
        </p:sp>
        <p:grpSp>
          <p:nvGrpSpPr>
            <p:cNvPr id="11" name="Group 10"/>
            <p:cNvGrpSpPr/>
            <p:nvPr/>
          </p:nvGrpSpPr>
          <p:grpSpPr bwMode="gray">
            <a:xfrm>
              <a:off x="-1900053" y="1073944"/>
              <a:ext cx="1590582" cy="947098"/>
              <a:chOff x="-1573454" y="1531453"/>
              <a:chExt cx="1335187" cy="795026"/>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13" name="Multiply 12"/>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err="1"/>
              </a:p>
            </p:txBody>
          </p:sp>
        </p:grpSp>
      </p:grpSp>
      <p:pic>
        <p:nvPicPr>
          <p:cNvPr id="5" name="Picture 4" descr="file type terraform&quot; Icon - Download for free – Iconduck">
            <a:extLst>
              <a:ext uri="{FF2B5EF4-FFF2-40B4-BE49-F238E27FC236}">
                <a16:creationId xmlns:a16="http://schemas.microsoft.com/office/drawing/2014/main" id="{F1D92972-702E-A63A-B717-6898EE37F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40892A64-FFB9-1682-7A7B-27AFE1FDD5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481" y="1771650"/>
            <a:ext cx="75819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28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D714CE-4DD4-D5F3-A3F8-6AAFA943D2D3}"/>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3" name="Title 2">
            <a:extLst>
              <a:ext uri="{FF2B5EF4-FFF2-40B4-BE49-F238E27FC236}">
                <a16:creationId xmlns:a16="http://schemas.microsoft.com/office/drawing/2014/main" id="{51075A93-9808-A585-BD68-2E4F7510059B}"/>
              </a:ext>
            </a:extLst>
          </p:cNvPr>
          <p:cNvSpPr>
            <a:spLocks noGrp="1"/>
          </p:cNvSpPr>
          <p:nvPr>
            <p:ph type="title"/>
          </p:nvPr>
        </p:nvSpPr>
        <p:spPr/>
        <p:txBody>
          <a:bodyPr/>
          <a:lstStyle/>
          <a:p>
            <a:r>
              <a:rPr lang="en-US" b="1" dirty="0"/>
              <a:t>Standardize configurations</a:t>
            </a:r>
            <a:endParaRPr lang="en-RO" dirty="0"/>
          </a:p>
        </p:txBody>
      </p:sp>
      <p:sp>
        <p:nvSpPr>
          <p:cNvPr id="4" name="Content Placeholder 3">
            <a:extLst>
              <a:ext uri="{FF2B5EF4-FFF2-40B4-BE49-F238E27FC236}">
                <a16:creationId xmlns:a16="http://schemas.microsoft.com/office/drawing/2014/main" id="{375ED576-FD26-EA22-39A9-F10ECE588360}"/>
              </a:ext>
            </a:extLst>
          </p:cNvPr>
          <p:cNvSpPr>
            <a:spLocks noGrp="1"/>
          </p:cNvSpPr>
          <p:nvPr>
            <p:ph idx="1"/>
          </p:nvPr>
        </p:nvSpPr>
        <p:spPr/>
        <p:txBody>
          <a:bodyPr/>
          <a:lstStyle/>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endParaRPr lang="en-US" dirty="0"/>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Terraform supports reusable configuration components called </a:t>
            </a:r>
            <a:r>
              <a:rPr lang="en-US" sz="2000" b="1" dirty="0"/>
              <a:t>modules</a:t>
            </a:r>
            <a:r>
              <a:rPr lang="en-US" sz="2000" dirty="0"/>
              <a:t> that define configurable collections of infrastructure, saving time and encouraging best practices.</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You can use publicly available </a:t>
            </a:r>
            <a:r>
              <a:rPr lang="en-US" sz="2000" b="1" dirty="0"/>
              <a:t>modules</a:t>
            </a:r>
            <a:r>
              <a:rPr lang="en-US" sz="2000" dirty="0"/>
              <a:t> from the </a:t>
            </a:r>
            <a:r>
              <a:rPr lang="en-US" sz="2000" b="1" dirty="0"/>
              <a:t>Terraform Registry</a:t>
            </a:r>
            <a:r>
              <a:rPr lang="en-US" sz="2000" dirty="0"/>
              <a:t> or write your own.</a:t>
            </a:r>
            <a:endParaRPr lang="en-RO" dirty="0"/>
          </a:p>
        </p:txBody>
      </p:sp>
      <p:pic>
        <p:nvPicPr>
          <p:cNvPr id="5" name="Picture 4" descr="file type terraform&quot; Icon - Download for free – Iconduck">
            <a:extLst>
              <a:ext uri="{FF2B5EF4-FFF2-40B4-BE49-F238E27FC236}">
                <a16:creationId xmlns:a16="http://schemas.microsoft.com/office/drawing/2014/main" id="{7F9214C8-50C9-A710-533F-1A9C17A15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CE33347-4EFE-47C4-77EB-4DCFEF3AB774}"/>
              </a:ext>
            </a:extLst>
          </p:cNvPr>
          <p:cNvPicPr>
            <a:picLocks noChangeAspect="1"/>
          </p:cNvPicPr>
          <p:nvPr/>
        </p:nvPicPr>
        <p:blipFill>
          <a:blip r:embed="rId3"/>
          <a:stretch>
            <a:fillRect/>
          </a:stretch>
        </p:blipFill>
        <p:spPr>
          <a:xfrm>
            <a:off x="1154338" y="3849206"/>
            <a:ext cx="7647803" cy="2269862"/>
          </a:xfrm>
          <a:prstGeom prst="rect">
            <a:avLst/>
          </a:prstGeom>
        </p:spPr>
      </p:pic>
    </p:spTree>
    <p:extLst>
      <p:ext uri="{BB962C8B-B14F-4D97-AF65-F5344CB8AC3E}">
        <p14:creationId xmlns:p14="http://schemas.microsoft.com/office/powerpoint/2010/main" val="380031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7D1250-789F-34F8-EACD-CF63FE9532BA}"/>
              </a:ext>
            </a:extLst>
          </p:cNvPr>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3" name="Title 2">
            <a:extLst>
              <a:ext uri="{FF2B5EF4-FFF2-40B4-BE49-F238E27FC236}">
                <a16:creationId xmlns:a16="http://schemas.microsoft.com/office/drawing/2014/main" id="{EFABD768-27B0-C737-0DF3-22BC823C9902}"/>
              </a:ext>
            </a:extLst>
          </p:cNvPr>
          <p:cNvSpPr>
            <a:spLocks noGrp="1"/>
          </p:cNvSpPr>
          <p:nvPr>
            <p:ph type="title"/>
          </p:nvPr>
        </p:nvSpPr>
        <p:spPr/>
        <p:txBody>
          <a:bodyPr/>
          <a:lstStyle/>
          <a:p>
            <a:r>
              <a:rPr lang="en-US" b="1" dirty="0"/>
              <a:t>Collaborate</a:t>
            </a:r>
            <a:endParaRPr lang="en-RO" dirty="0"/>
          </a:p>
        </p:txBody>
      </p:sp>
      <p:sp>
        <p:nvSpPr>
          <p:cNvPr id="4" name="Content Placeholder 3">
            <a:extLst>
              <a:ext uri="{FF2B5EF4-FFF2-40B4-BE49-F238E27FC236}">
                <a16:creationId xmlns:a16="http://schemas.microsoft.com/office/drawing/2014/main" id="{B6F6CA01-2665-4579-6169-42FC7508CA71}"/>
              </a:ext>
            </a:extLst>
          </p:cNvPr>
          <p:cNvSpPr>
            <a:spLocks noGrp="1"/>
          </p:cNvSpPr>
          <p:nvPr>
            <p:ph idx="1"/>
          </p:nvPr>
        </p:nvSpPr>
        <p:spPr/>
        <p:txBody>
          <a:bodyPr/>
          <a:lstStyle/>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endParaRPr lang="en-US" dirty="0"/>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Since your configuration is written in a file, you can commit it to a Version Control System (VCS), for example </a:t>
            </a:r>
            <a:r>
              <a:rPr lang="en-US" sz="2000" b="1" dirty="0"/>
              <a:t>Git</a:t>
            </a:r>
            <a:r>
              <a:rPr lang="en-US" sz="2000" dirty="0"/>
              <a:t>, and use a centralized </a:t>
            </a:r>
            <a:r>
              <a:rPr lang="en-US" sz="2000" b="1" dirty="0"/>
              <a:t>storage backend </a:t>
            </a:r>
            <a:r>
              <a:rPr lang="en-US" sz="2000" dirty="0"/>
              <a:t>to efficiently manage Terraform workflows across multiple users.</a:t>
            </a:r>
          </a:p>
          <a:p>
            <a:pPr>
              <a:buClr>
                <a:schemeClr val="tx2"/>
              </a:buClr>
            </a:pPr>
            <a:endParaRPr lang="en-US" dirty="0"/>
          </a:p>
        </p:txBody>
      </p:sp>
      <p:pic>
        <p:nvPicPr>
          <p:cNvPr id="6" name="Picture 4" descr="file type terraform&quot; Icon - Download for free – Iconduck">
            <a:extLst>
              <a:ext uri="{FF2B5EF4-FFF2-40B4-BE49-F238E27FC236}">
                <a16:creationId xmlns:a16="http://schemas.microsoft.com/office/drawing/2014/main" id="{A79FE104-2C21-475D-8E3B-DEFA14F9B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Version Control Essentials: Understanding Git and GitHub” | by Samudhra  gopal | Sep, 2024 | Medium">
            <a:extLst>
              <a:ext uri="{FF2B5EF4-FFF2-40B4-BE49-F238E27FC236}">
                <a16:creationId xmlns:a16="http://schemas.microsoft.com/office/drawing/2014/main" id="{C141B04E-24BA-8D9F-0B9D-91BDE7FA7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082" y="318400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What is Azure Repos?. Azure Repos is a version control system… | by Ahmet  ORHAN | Medium">
            <a:extLst>
              <a:ext uri="{FF2B5EF4-FFF2-40B4-BE49-F238E27FC236}">
                <a16:creationId xmlns:a16="http://schemas.microsoft.com/office/drawing/2014/main" id="{604A67AE-05F8-C30C-68C3-B1EF267A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632" y="4697628"/>
            <a:ext cx="1123950"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852275-C28F-3282-6985-64E6A876CD53}"/>
              </a:ext>
            </a:extLst>
          </p:cNvPr>
          <p:cNvPicPr>
            <a:picLocks noChangeAspect="1"/>
          </p:cNvPicPr>
          <p:nvPr/>
        </p:nvPicPr>
        <p:blipFill>
          <a:blip r:embed="rId2"/>
          <a:stretch>
            <a:fillRect/>
          </a:stretch>
        </p:blipFill>
        <p:spPr>
          <a:xfrm>
            <a:off x="2579610" y="2195129"/>
            <a:ext cx="7032780" cy="4396930"/>
          </a:xfrm>
          <a:prstGeom prst="rect">
            <a:avLst/>
          </a:prstGeom>
        </p:spPr>
      </p:pic>
      <p:sp>
        <p:nvSpPr>
          <p:cNvPr id="2" name="Slide Number Placeholder 1">
            <a:extLst>
              <a:ext uri="{FF2B5EF4-FFF2-40B4-BE49-F238E27FC236}">
                <a16:creationId xmlns:a16="http://schemas.microsoft.com/office/drawing/2014/main" id="{02156DB9-0DE4-FA87-CE3A-29916C4E5DD0}"/>
              </a:ext>
            </a:extLst>
          </p:cNvPr>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3" name="Title 2">
            <a:extLst>
              <a:ext uri="{FF2B5EF4-FFF2-40B4-BE49-F238E27FC236}">
                <a16:creationId xmlns:a16="http://schemas.microsoft.com/office/drawing/2014/main" id="{C4438B8A-2B7F-EB6B-EFF8-99A1F8EAE703}"/>
              </a:ext>
            </a:extLst>
          </p:cNvPr>
          <p:cNvSpPr>
            <a:spLocks noGrp="1"/>
          </p:cNvSpPr>
          <p:nvPr>
            <p:ph type="title"/>
          </p:nvPr>
        </p:nvSpPr>
        <p:spPr/>
        <p:txBody>
          <a:bodyPr/>
          <a:lstStyle/>
          <a:p>
            <a:r>
              <a:rPr lang="en-RO" dirty="0"/>
              <a:t>Terraform graph</a:t>
            </a:r>
          </a:p>
        </p:txBody>
      </p:sp>
      <p:sp>
        <p:nvSpPr>
          <p:cNvPr id="4" name="Content Placeholder 3">
            <a:extLst>
              <a:ext uri="{FF2B5EF4-FFF2-40B4-BE49-F238E27FC236}">
                <a16:creationId xmlns:a16="http://schemas.microsoft.com/office/drawing/2014/main" id="{D6F02F3B-4812-1622-8B1A-A695E748F05D}"/>
              </a:ext>
            </a:extLst>
          </p:cNvPr>
          <p:cNvSpPr>
            <a:spLocks noGrp="1"/>
          </p:cNvSpPr>
          <p:nvPr>
            <p:ph idx="1"/>
          </p:nvPr>
        </p:nvSpPr>
        <p:spPr>
          <a:xfrm>
            <a:off x="659008" y="1141196"/>
            <a:ext cx="10875600" cy="5597533"/>
          </a:xfrm>
        </p:spPr>
        <p:txBody>
          <a:bodyPr/>
          <a:lstStyle/>
          <a:p>
            <a:r>
              <a:rPr lang="en-GB" b="1" i="0" dirty="0">
                <a:solidFill>
                  <a:srgbClr val="4A4D57"/>
                </a:solidFill>
                <a:effectLst/>
                <a:latin typeface="Nunito Sans" pitchFamily="2" charset="77"/>
              </a:rPr>
              <a:t>Terraform </a:t>
            </a:r>
            <a:r>
              <a:rPr lang="en-GB" b="1" dirty="0"/>
              <a:t>graph</a:t>
            </a:r>
            <a:r>
              <a:rPr lang="en-GB" b="1" i="0" dirty="0">
                <a:solidFill>
                  <a:srgbClr val="4A4D57"/>
                </a:solidFill>
                <a:effectLst/>
                <a:latin typeface="Nunito Sans" pitchFamily="2" charset="77"/>
              </a:rPr>
              <a:t> </a:t>
            </a:r>
            <a:r>
              <a:rPr lang="en-GB" b="0" i="0" dirty="0">
                <a:solidFill>
                  <a:srgbClr val="4A4D57"/>
                </a:solidFill>
                <a:effectLst/>
                <a:latin typeface="Nunito Sans" pitchFamily="2" charset="77"/>
              </a:rPr>
              <a:t>command generates a visual representation of the dependency relationships between resources in your Terraform configuration or execution plan, helping you to understand the structure and dependencies within your infrastructure.</a:t>
            </a:r>
          </a:p>
          <a:p>
            <a:endParaRPr lang="en-GB" dirty="0">
              <a:solidFill>
                <a:srgbClr val="4A4D57"/>
              </a:solidFill>
              <a:latin typeface="Nunito Sans" pitchFamily="2" charset="77"/>
            </a:endParaRPr>
          </a:p>
          <a:p>
            <a:endParaRPr lang="en-RO" dirty="0"/>
          </a:p>
        </p:txBody>
      </p:sp>
      <p:pic>
        <p:nvPicPr>
          <p:cNvPr id="6" name="Picture 4" descr="file type terraform&quot; Icon - Download for free – Iconduck">
            <a:extLst>
              <a:ext uri="{FF2B5EF4-FFF2-40B4-BE49-F238E27FC236}">
                <a16:creationId xmlns:a16="http://schemas.microsoft.com/office/drawing/2014/main" id="{D402519A-2F7D-BC3A-A1D1-CDDF62B1B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2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10D9553-5156-4C9D-A8C2-CF1A303E8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920" y="1256460"/>
            <a:ext cx="8690159" cy="434508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0753023-23DE-0841-863B-103EE57AE879}"/>
              </a:ext>
            </a:extLst>
          </p:cNvPr>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3" name="Title 2">
            <a:extLst>
              <a:ext uri="{FF2B5EF4-FFF2-40B4-BE49-F238E27FC236}">
                <a16:creationId xmlns:a16="http://schemas.microsoft.com/office/drawing/2014/main" id="{6356356B-8140-764F-84FD-E5A27C65A805}"/>
              </a:ext>
            </a:extLst>
          </p:cNvPr>
          <p:cNvSpPr>
            <a:spLocks noGrp="1"/>
          </p:cNvSpPr>
          <p:nvPr>
            <p:ph type="title"/>
          </p:nvPr>
        </p:nvSpPr>
        <p:spPr/>
        <p:txBody>
          <a:bodyPr/>
          <a:lstStyle/>
          <a:p>
            <a:r>
              <a:rPr lang="en-US" b="1" dirty="0"/>
              <a:t>Terraform Workflow</a:t>
            </a:r>
            <a:endParaRPr lang="en-RO" dirty="0"/>
          </a:p>
        </p:txBody>
      </p:sp>
      <p:pic>
        <p:nvPicPr>
          <p:cNvPr id="5" name="Picture 4" descr="file type terraform&quot; Icon - Download for free – Iconduck">
            <a:extLst>
              <a:ext uri="{FF2B5EF4-FFF2-40B4-BE49-F238E27FC236}">
                <a16:creationId xmlns:a16="http://schemas.microsoft.com/office/drawing/2014/main" id="{5C9CF35F-940C-1220-5C46-92C87C230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7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08CDA1-2F82-D52D-1C1D-579938AA0616}"/>
              </a:ext>
            </a:extLst>
          </p:cNvPr>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3" name="Title 2">
            <a:extLst>
              <a:ext uri="{FF2B5EF4-FFF2-40B4-BE49-F238E27FC236}">
                <a16:creationId xmlns:a16="http://schemas.microsoft.com/office/drawing/2014/main" id="{DB71643C-D002-3C22-DFC5-EFE2D3EAC9AD}"/>
              </a:ext>
            </a:extLst>
          </p:cNvPr>
          <p:cNvSpPr>
            <a:spLocks noGrp="1"/>
          </p:cNvSpPr>
          <p:nvPr>
            <p:ph type="title"/>
          </p:nvPr>
        </p:nvSpPr>
        <p:spPr/>
        <p:txBody>
          <a:bodyPr/>
          <a:lstStyle/>
          <a:p>
            <a:r>
              <a:rPr lang="en-RO" dirty="0"/>
              <a:t>Basic commands</a:t>
            </a:r>
          </a:p>
        </p:txBody>
      </p:sp>
      <p:sp>
        <p:nvSpPr>
          <p:cNvPr id="4" name="Content Placeholder 3">
            <a:extLst>
              <a:ext uri="{FF2B5EF4-FFF2-40B4-BE49-F238E27FC236}">
                <a16:creationId xmlns:a16="http://schemas.microsoft.com/office/drawing/2014/main" id="{1567928F-E57E-50A0-5035-4903DE7B777A}"/>
              </a:ext>
            </a:extLst>
          </p:cNvPr>
          <p:cNvSpPr>
            <a:spLocks noGrp="1"/>
          </p:cNvSpPr>
          <p:nvPr>
            <p:ph idx="1"/>
          </p:nvPr>
        </p:nvSpPr>
        <p:spPr/>
        <p:txBody>
          <a:bodyPr/>
          <a:lstStyle/>
          <a:p>
            <a:pPr marL="457200" indent="-457200">
              <a:buFont typeface="+mj-lt"/>
              <a:buAutoNum type="arabicPeriod"/>
            </a:pPr>
            <a:r>
              <a:rPr lang="en-GB" b="0" i="0" dirty="0">
                <a:solidFill>
                  <a:srgbClr val="242424"/>
                </a:solidFill>
                <a:effectLst/>
                <a:latin typeface="+mj-lt"/>
              </a:rPr>
              <a:t>terraform </a:t>
            </a:r>
            <a:r>
              <a:rPr lang="en-GB" b="0" i="0" dirty="0" err="1">
                <a:solidFill>
                  <a:srgbClr val="242424"/>
                </a:solidFill>
                <a:effectLst/>
                <a:latin typeface="+mj-lt"/>
              </a:rPr>
              <a:t>init</a:t>
            </a:r>
            <a:endParaRPr lang="en-GB" b="0" i="0" dirty="0">
              <a:solidFill>
                <a:srgbClr val="242424"/>
              </a:solidFill>
              <a:effectLst/>
              <a:latin typeface="+mj-lt"/>
            </a:endParaRPr>
          </a:p>
          <a:p>
            <a:pPr marL="457200" indent="-457200">
              <a:buFont typeface="+mj-lt"/>
              <a:buAutoNum type="arabicPeriod"/>
            </a:pPr>
            <a:r>
              <a:rPr lang="en-GB" b="0" i="0" dirty="0">
                <a:solidFill>
                  <a:srgbClr val="242424"/>
                </a:solidFill>
                <a:effectLst/>
                <a:latin typeface="+mj-lt"/>
              </a:rPr>
              <a:t>terraform plan</a:t>
            </a:r>
          </a:p>
          <a:p>
            <a:pPr marL="457200" indent="-457200">
              <a:buFont typeface="+mj-lt"/>
              <a:buAutoNum type="arabicPeriod"/>
            </a:pPr>
            <a:r>
              <a:rPr lang="en-GB" b="0" i="0" dirty="0">
                <a:solidFill>
                  <a:srgbClr val="242424"/>
                </a:solidFill>
                <a:effectLst/>
                <a:latin typeface="+mj-lt"/>
              </a:rPr>
              <a:t>terraform apply</a:t>
            </a:r>
          </a:p>
          <a:p>
            <a:pPr marL="457200" indent="-457200">
              <a:buFont typeface="+mj-lt"/>
              <a:buAutoNum type="arabicPeriod"/>
            </a:pPr>
            <a:r>
              <a:rPr lang="en-GB" dirty="0">
                <a:solidFill>
                  <a:srgbClr val="242424"/>
                </a:solidFill>
                <a:latin typeface="+mj-lt"/>
              </a:rPr>
              <a:t>terraform destroy</a:t>
            </a:r>
          </a:p>
          <a:p>
            <a:pPr marL="457200" indent="-457200">
              <a:buFont typeface="+mj-lt"/>
              <a:buAutoNum type="arabicPeriod"/>
            </a:pPr>
            <a:endParaRPr lang="en-GB" b="1" i="0" dirty="0">
              <a:solidFill>
                <a:srgbClr val="242424"/>
              </a:solidFill>
              <a:effectLst/>
            </a:endParaRPr>
          </a:p>
          <a:p>
            <a:r>
              <a:rPr lang="en-GB" b="1" i="0" dirty="0">
                <a:solidFill>
                  <a:srgbClr val="4A4D57"/>
                </a:solidFill>
                <a:effectLst/>
              </a:rPr>
              <a:t>Init</a:t>
            </a:r>
            <a:r>
              <a:rPr lang="en-GB" b="0" i="0" dirty="0">
                <a:solidFill>
                  <a:srgbClr val="4A4D57"/>
                </a:solidFill>
                <a:effectLst/>
              </a:rPr>
              <a:t> performs backend Initialization, child </a:t>
            </a:r>
            <a:r>
              <a:rPr lang="en-GB" dirty="0">
                <a:solidFill>
                  <a:srgbClr val="4A4D57"/>
                </a:solidFill>
              </a:rPr>
              <a:t>m</a:t>
            </a:r>
            <a:r>
              <a:rPr lang="en-GB" b="0" i="0" dirty="0">
                <a:solidFill>
                  <a:srgbClr val="4A4D57"/>
                </a:solidFill>
                <a:effectLst/>
              </a:rPr>
              <a:t>odule </a:t>
            </a:r>
            <a:r>
              <a:rPr lang="en-GB" dirty="0">
                <a:solidFill>
                  <a:srgbClr val="4A4D57"/>
                </a:solidFill>
              </a:rPr>
              <a:t>i</a:t>
            </a:r>
            <a:r>
              <a:rPr lang="en-GB" b="0" i="0" dirty="0">
                <a:solidFill>
                  <a:srgbClr val="4A4D57"/>
                </a:solidFill>
                <a:effectLst/>
              </a:rPr>
              <a:t>nstallation, and plugin </a:t>
            </a:r>
            <a:r>
              <a:rPr lang="en-GB" dirty="0">
                <a:solidFill>
                  <a:srgbClr val="4A4D57"/>
                </a:solidFill>
              </a:rPr>
              <a:t>i</a:t>
            </a:r>
            <a:r>
              <a:rPr lang="en-GB" b="0" i="0" dirty="0">
                <a:solidFill>
                  <a:srgbClr val="4A4D57"/>
                </a:solidFill>
                <a:effectLst/>
              </a:rPr>
              <a:t>nstallation.</a:t>
            </a:r>
          </a:p>
          <a:p>
            <a:endParaRPr lang="en-GB" b="0" i="0" dirty="0">
              <a:solidFill>
                <a:srgbClr val="4A4D57"/>
              </a:solidFill>
              <a:effectLst/>
            </a:endParaRPr>
          </a:p>
          <a:p>
            <a:r>
              <a:rPr lang="en-GB" b="1" i="0" dirty="0">
                <a:solidFill>
                  <a:srgbClr val="4A4D57"/>
                </a:solidFill>
                <a:effectLst/>
              </a:rPr>
              <a:t>Plan</a:t>
            </a:r>
            <a:r>
              <a:rPr lang="en-GB" b="0" i="0" dirty="0">
                <a:solidFill>
                  <a:srgbClr val="4A4D57"/>
                </a:solidFill>
                <a:effectLst/>
              </a:rPr>
              <a:t> will generate an execution plan, showing you what actions will be taken without actually performing the planned actions.</a:t>
            </a:r>
          </a:p>
          <a:p>
            <a:endParaRPr lang="en-GB" b="0" i="0" dirty="0">
              <a:solidFill>
                <a:srgbClr val="4A4D57"/>
              </a:solidFill>
              <a:effectLst/>
            </a:endParaRPr>
          </a:p>
          <a:p>
            <a:r>
              <a:rPr lang="en-GB" b="1" i="0" dirty="0">
                <a:solidFill>
                  <a:srgbClr val="4A4D57"/>
                </a:solidFill>
                <a:effectLst/>
              </a:rPr>
              <a:t>Apply</a:t>
            </a:r>
            <a:r>
              <a:rPr lang="en-GB" b="0" i="0" dirty="0">
                <a:solidFill>
                  <a:srgbClr val="4A4D57"/>
                </a:solidFill>
                <a:effectLst/>
              </a:rPr>
              <a:t> will create or update infrastructure depending on the configuration files. By default, a plan will be generated first and will need to be approved before it is applied.</a:t>
            </a:r>
          </a:p>
          <a:p>
            <a:endParaRPr lang="en-GB" b="0" i="0" dirty="0">
              <a:solidFill>
                <a:srgbClr val="4A4D57"/>
              </a:solidFill>
              <a:effectLst/>
            </a:endParaRPr>
          </a:p>
          <a:p>
            <a:r>
              <a:rPr lang="en-GB" b="1" dirty="0">
                <a:solidFill>
                  <a:srgbClr val="4A4D57"/>
                </a:solidFill>
              </a:rPr>
              <a:t>Destroy</a:t>
            </a:r>
            <a:r>
              <a:rPr lang="en-GB" b="0" i="0" dirty="0">
                <a:solidFill>
                  <a:srgbClr val="4A4D57"/>
                </a:solidFill>
                <a:effectLst/>
              </a:rPr>
              <a:t> will wipe/destroy the infrastructure managed by Terraform.</a:t>
            </a:r>
            <a:endParaRPr lang="en-RO" dirty="0"/>
          </a:p>
        </p:txBody>
      </p:sp>
      <p:pic>
        <p:nvPicPr>
          <p:cNvPr id="5" name="Picture 4" descr="file type terraform&quot; Icon - Download for free – Iconduck">
            <a:extLst>
              <a:ext uri="{FF2B5EF4-FFF2-40B4-BE49-F238E27FC236}">
                <a16:creationId xmlns:a16="http://schemas.microsoft.com/office/drawing/2014/main" id="{0C9A5255-C983-8422-2C19-F21BBF6F5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6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2CF1D-5D04-E768-86A5-B7C2252EF54C}"/>
              </a:ext>
            </a:extLst>
          </p:cNvPr>
          <p:cNvSpPr>
            <a:spLocks noGrp="1"/>
          </p:cNvSpPr>
          <p:nvPr>
            <p:ph type="sldNum" sz="quarter" idx="11"/>
          </p:nvPr>
        </p:nvSpPr>
        <p:spPr/>
        <p:txBody>
          <a:bodyPr/>
          <a:lstStyle/>
          <a:p>
            <a:fld id="{DDD2A080-DA64-4F5C-9131-47EB793B4410}" type="slidenum">
              <a:rPr lang="en-GB" noProof="0" smtClean="0"/>
              <a:pPr/>
              <a:t>17</a:t>
            </a:fld>
            <a:endParaRPr lang="en-GB" noProof="0" dirty="0"/>
          </a:p>
        </p:txBody>
      </p:sp>
      <p:sp>
        <p:nvSpPr>
          <p:cNvPr id="3" name="Title 2">
            <a:extLst>
              <a:ext uri="{FF2B5EF4-FFF2-40B4-BE49-F238E27FC236}">
                <a16:creationId xmlns:a16="http://schemas.microsoft.com/office/drawing/2014/main" id="{CEA0D656-C9C9-A3C5-47FD-81F9CA07BE24}"/>
              </a:ext>
            </a:extLst>
          </p:cNvPr>
          <p:cNvSpPr>
            <a:spLocks noGrp="1"/>
          </p:cNvSpPr>
          <p:nvPr>
            <p:ph type="title"/>
          </p:nvPr>
        </p:nvSpPr>
        <p:spPr/>
        <p:txBody>
          <a:bodyPr/>
          <a:lstStyle/>
          <a:p>
            <a:r>
              <a:rPr lang="en-RO" dirty="0"/>
              <a:t>Terraform</a:t>
            </a:r>
            <a:r>
              <a:rPr lang="en-US" dirty="0"/>
              <a:t> providers</a:t>
            </a:r>
            <a:r>
              <a:rPr lang="en-RO" dirty="0"/>
              <a:t> code exampl</a:t>
            </a:r>
            <a:r>
              <a:rPr lang="en-US" dirty="0"/>
              <a:t>e</a:t>
            </a:r>
            <a:endParaRPr lang="en-RO" dirty="0"/>
          </a:p>
        </p:txBody>
      </p:sp>
      <p:sp>
        <p:nvSpPr>
          <p:cNvPr id="4" name="Content Placeholder 3">
            <a:extLst>
              <a:ext uri="{FF2B5EF4-FFF2-40B4-BE49-F238E27FC236}">
                <a16:creationId xmlns:a16="http://schemas.microsoft.com/office/drawing/2014/main" id="{C68AFFE8-ECD2-1D77-4038-16DD8EB1DB02}"/>
              </a:ext>
            </a:extLst>
          </p:cNvPr>
          <p:cNvSpPr>
            <a:spLocks noGrp="1"/>
          </p:cNvSpPr>
          <p:nvPr>
            <p:ph idx="1"/>
          </p:nvPr>
        </p:nvSpPr>
        <p:spPr/>
        <p:txBody>
          <a:bodyPr/>
          <a:lstStyle/>
          <a:p>
            <a:r>
              <a:rPr lang="en-GB" sz="900" dirty="0">
                <a:effectLst/>
                <a:latin typeface="Consolas" panose="020B0609020204030204" pitchFamily="49" charset="0"/>
                <a:cs typeface="Consolas" panose="020B0609020204030204" pitchFamily="49" charset="0"/>
              </a:rPr>
              <a:t>terraform {</a:t>
            </a:r>
          </a:p>
          <a:p>
            <a:r>
              <a:rPr lang="en-GB" sz="900" dirty="0" err="1">
                <a:effectLst/>
                <a:latin typeface="Consolas" panose="020B0609020204030204" pitchFamily="49" charset="0"/>
                <a:cs typeface="Consolas" panose="020B0609020204030204" pitchFamily="49" charset="0"/>
              </a:rPr>
              <a:t>required_version</a:t>
            </a:r>
            <a:r>
              <a:rPr lang="en-GB" sz="900" dirty="0">
                <a:effectLst/>
                <a:latin typeface="Consolas" panose="020B0609020204030204" pitchFamily="49" charset="0"/>
                <a:cs typeface="Consolas" panose="020B0609020204030204" pitchFamily="49" charset="0"/>
              </a:rPr>
              <a:t> = "&gt;=0.12"</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required_providers</a:t>
            </a:r>
            <a:r>
              <a:rPr lang="en-GB" sz="900" dirty="0">
                <a:effectLst/>
                <a:latin typeface="Consolas" panose="020B0609020204030204" pitchFamily="49" charset="0"/>
                <a:cs typeface="Consolas" panose="020B0609020204030204" pitchFamily="49" charset="0"/>
              </a:rPr>
              <a:t> {</a:t>
            </a:r>
          </a:p>
          <a:p>
            <a:r>
              <a:rPr lang="en-GB" sz="900" dirty="0" err="1">
                <a:effectLst/>
                <a:latin typeface="Consolas" panose="020B0609020204030204" pitchFamily="49" charset="0"/>
                <a:cs typeface="Consolas" panose="020B0609020204030204" pitchFamily="49" charset="0"/>
              </a:rPr>
              <a:t>azapi</a:t>
            </a:r>
            <a:r>
              <a:rPr lang="en-GB" sz="900" dirty="0">
                <a:effectLst/>
                <a:latin typeface="Consolas" panose="020B0609020204030204" pitchFamily="49" charset="0"/>
                <a:cs typeface="Consolas" panose="020B0609020204030204" pitchFamily="49" charset="0"/>
              </a:rPr>
              <a:t> = {</a:t>
            </a:r>
          </a:p>
          <a:p>
            <a:r>
              <a:rPr lang="en-GB" sz="900" dirty="0">
                <a:effectLst/>
                <a:latin typeface="Consolas" panose="020B0609020204030204" pitchFamily="49" charset="0"/>
                <a:cs typeface="Consolas" panose="020B0609020204030204" pitchFamily="49" charset="0"/>
              </a:rPr>
              <a:t>source = "azure/</a:t>
            </a:r>
            <a:r>
              <a:rPr lang="en-GB" sz="900" dirty="0" err="1">
                <a:effectLst/>
                <a:latin typeface="Consolas" panose="020B0609020204030204" pitchFamily="49" charset="0"/>
                <a:cs typeface="Consolas" panose="020B0609020204030204" pitchFamily="49" charset="0"/>
              </a:rPr>
              <a:t>azapi</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version = "~&gt;1.5"</a:t>
            </a:r>
          </a:p>
          <a:p>
            <a:r>
              <a:rPr lang="en-GB" sz="900" dirty="0">
                <a:effectLst/>
                <a:latin typeface="Consolas" panose="020B0609020204030204" pitchFamily="49" charset="0"/>
                <a:cs typeface="Consolas" panose="020B0609020204030204" pitchFamily="49" charset="0"/>
              </a:rPr>
              <a:t>}</a:t>
            </a:r>
          </a:p>
          <a:p>
            <a:r>
              <a:rPr lang="en-GB" sz="900" dirty="0" err="1">
                <a:effectLst/>
                <a:latin typeface="Consolas" panose="020B0609020204030204" pitchFamily="49" charset="0"/>
                <a:cs typeface="Consolas" panose="020B0609020204030204" pitchFamily="49" charset="0"/>
              </a:rPr>
              <a:t>azurerm</a:t>
            </a:r>
            <a:r>
              <a:rPr lang="en-GB" sz="900" dirty="0">
                <a:effectLst/>
                <a:latin typeface="Consolas" panose="020B0609020204030204" pitchFamily="49" charset="0"/>
                <a:cs typeface="Consolas" panose="020B0609020204030204" pitchFamily="49" charset="0"/>
              </a:rPr>
              <a:t> = {</a:t>
            </a:r>
          </a:p>
          <a:p>
            <a:r>
              <a:rPr lang="en-GB" sz="900" dirty="0">
                <a:effectLst/>
                <a:latin typeface="Consolas" panose="020B0609020204030204" pitchFamily="49" charset="0"/>
                <a:cs typeface="Consolas" panose="020B0609020204030204" pitchFamily="49" charset="0"/>
              </a:rPr>
              <a:t>source = "</a:t>
            </a:r>
            <a:r>
              <a:rPr lang="en-GB" sz="900" dirty="0" err="1">
                <a:effectLst/>
                <a:latin typeface="Consolas" panose="020B0609020204030204" pitchFamily="49" charset="0"/>
                <a:cs typeface="Consolas" panose="020B0609020204030204" pitchFamily="49" charset="0"/>
              </a:rPr>
              <a:t>hashicorp</a:t>
            </a:r>
            <a:r>
              <a:rPr lang="en-GB" sz="900" dirty="0">
                <a:effectLst/>
                <a:latin typeface="Consolas" panose="020B0609020204030204" pitchFamily="49" charset="0"/>
                <a:cs typeface="Consolas" panose="020B0609020204030204" pitchFamily="49" charset="0"/>
              </a:rPr>
              <a:t>/</a:t>
            </a:r>
            <a:r>
              <a:rPr lang="en-GB" sz="900" dirty="0" err="1">
                <a:effectLst/>
                <a:latin typeface="Consolas" panose="020B0609020204030204" pitchFamily="49" charset="0"/>
                <a:cs typeface="Consolas" panose="020B0609020204030204" pitchFamily="49" charset="0"/>
              </a:rPr>
              <a:t>azurerm</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version = "~&gt;2.0"</a:t>
            </a:r>
          </a:p>
          <a:p>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random = {</a:t>
            </a:r>
          </a:p>
          <a:p>
            <a:r>
              <a:rPr lang="en-GB" sz="900" dirty="0">
                <a:effectLst/>
                <a:latin typeface="Consolas" panose="020B0609020204030204" pitchFamily="49" charset="0"/>
                <a:cs typeface="Consolas" panose="020B0609020204030204" pitchFamily="49" charset="0"/>
              </a:rPr>
              <a:t>source = "</a:t>
            </a:r>
            <a:r>
              <a:rPr lang="en-GB" sz="900" dirty="0" err="1">
                <a:effectLst/>
                <a:latin typeface="Consolas" panose="020B0609020204030204" pitchFamily="49" charset="0"/>
                <a:cs typeface="Consolas" panose="020B0609020204030204" pitchFamily="49" charset="0"/>
              </a:rPr>
              <a:t>hashicorp</a:t>
            </a:r>
            <a:r>
              <a:rPr lang="en-GB" sz="900" dirty="0">
                <a:effectLst/>
                <a:latin typeface="Consolas" panose="020B0609020204030204" pitchFamily="49" charset="0"/>
                <a:cs typeface="Consolas" panose="020B0609020204030204" pitchFamily="49" charset="0"/>
              </a:rPr>
              <a:t>/random"</a:t>
            </a:r>
          </a:p>
          <a:p>
            <a:r>
              <a:rPr lang="en-GB" sz="900" dirty="0">
                <a:effectLst/>
                <a:latin typeface="Consolas" panose="020B0609020204030204" pitchFamily="49" charset="0"/>
                <a:cs typeface="Consolas" panose="020B0609020204030204" pitchFamily="49" charset="0"/>
              </a:rPr>
              <a:t>version = "~&gt;3.0"</a:t>
            </a:r>
          </a:p>
          <a:p>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a:t>
            </a:r>
          </a:p>
          <a:p>
            <a:br>
              <a:rPr lang="en-GB" sz="900" dirty="0">
                <a:effectLst/>
                <a:latin typeface="Consolas" panose="020B0609020204030204" pitchFamily="49" charset="0"/>
                <a:cs typeface="Consolas" panose="020B0609020204030204" pitchFamily="49" charset="0"/>
              </a:rPr>
            </a:br>
            <a:r>
              <a:rPr lang="en-GB" sz="900" dirty="0">
                <a:effectLst/>
                <a:latin typeface="Consolas" panose="020B0609020204030204" pitchFamily="49" charset="0"/>
                <a:cs typeface="Consolas" panose="020B0609020204030204" pitchFamily="49" charset="0"/>
              </a:rPr>
              <a:t>provider "</a:t>
            </a:r>
            <a:r>
              <a:rPr lang="en-GB" sz="900" dirty="0" err="1">
                <a:effectLst/>
                <a:latin typeface="Consolas" panose="020B0609020204030204" pitchFamily="49" charset="0"/>
                <a:cs typeface="Consolas" panose="020B0609020204030204" pitchFamily="49" charset="0"/>
              </a:rPr>
              <a:t>azurerm</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features {}</a:t>
            </a:r>
          </a:p>
          <a:p>
            <a:r>
              <a:rPr lang="en-GB" sz="900" dirty="0">
                <a:effectLst/>
                <a:latin typeface="Consolas" panose="020B0609020204030204" pitchFamily="49" charset="0"/>
                <a:cs typeface="Consolas" panose="020B0609020204030204" pitchFamily="49" charset="0"/>
              </a:rPr>
              <a:t>}</a:t>
            </a:r>
          </a:p>
          <a:p>
            <a:endParaRPr lang="en-GB" sz="900" dirty="0">
              <a:latin typeface="Consolas" panose="020B0609020204030204" pitchFamily="49" charset="0"/>
              <a:cs typeface="Consolas" panose="020B0609020204030204" pitchFamily="49" charset="0"/>
            </a:endParaRPr>
          </a:p>
          <a:p>
            <a:r>
              <a:rPr lang="en-GB" sz="900" b="0" dirty="0">
                <a:effectLst/>
                <a:latin typeface="Consolas" panose="020B0609020204030204" pitchFamily="49" charset="0"/>
                <a:cs typeface="Consolas" panose="020B0609020204030204" pitchFamily="49" charset="0"/>
              </a:rPr>
              <a:t>terraform {</a:t>
            </a:r>
          </a:p>
          <a:p>
            <a:r>
              <a:rPr lang="en-GB" sz="900" b="0" dirty="0">
                <a:effectLst/>
                <a:latin typeface="Consolas" panose="020B0609020204030204" pitchFamily="49" charset="0"/>
                <a:cs typeface="Consolas" panose="020B0609020204030204" pitchFamily="49" charset="0"/>
              </a:rPr>
              <a:t>backend "</a:t>
            </a:r>
            <a:r>
              <a:rPr lang="en-GB" sz="900" b="0" dirty="0" err="1">
                <a:effectLst/>
                <a:latin typeface="Consolas" panose="020B0609020204030204" pitchFamily="49" charset="0"/>
                <a:cs typeface="Consolas" panose="020B0609020204030204" pitchFamily="49" charset="0"/>
              </a:rPr>
              <a:t>azurerm</a:t>
            </a:r>
            <a:r>
              <a:rPr lang="en-GB" sz="900" b="0" dirty="0">
                <a:effectLst/>
                <a:latin typeface="Consolas" panose="020B0609020204030204" pitchFamily="49" charset="0"/>
                <a:cs typeface="Consolas" panose="020B0609020204030204" pitchFamily="49" charset="0"/>
              </a:rPr>
              <a:t>" {</a:t>
            </a:r>
          </a:p>
          <a:p>
            <a:r>
              <a:rPr lang="en-GB" sz="900" b="0" dirty="0">
                <a:effectLst/>
                <a:latin typeface="Consolas" panose="020B0609020204030204" pitchFamily="49" charset="0"/>
                <a:cs typeface="Consolas" panose="020B0609020204030204" pitchFamily="49" charset="0"/>
              </a:rPr>
              <a:t>}</a:t>
            </a:r>
          </a:p>
          <a:p>
            <a:r>
              <a:rPr lang="en-GB" sz="900" b="0" dirty="0">
                <a:effectLst/>
                <a:latin typeface="Consolas" panose="020B0609020204030204" pitchFamily="49" charset="0"/>
                <a:cs typeface="Consolas" panose="020B0609020204030204" pitchFamily="49" charset="0"/>
              </a:rPr>
              <a:t>}</a:t>
            </a:r>
          </a:p>
          <a:p>
            <a:endParaRPr lang="en-GB" sz="900" dirty="0">
              <a:effectLst/>
              <a:latin typeface="Consolas" panose="020B0609020204030204" pitchFamily="49" charset="0"/>
              <a:cs typeface="Consolas" panose="020B0609020204030204" pitchFamily="49" charset="0"/>
            </a:endParaRPr>
          </a:p>
          <a:p>
            <a:endParaRPr lang="en-RO" dirty="0"/>
          </a:p>
        </p:txBody>
      </p:sp>
      <p:pic>
        <p:nvPicPr>
          <p:cNvPr id="5" name="Picture 4" descr="file type terraform&quot; Icon - Download for free – Iconduck">
            <a:extLst>
              <a:ext uri="{FF2B5EF4-FFF2-40B4-BE49-F238E27FC236}">
                <a16:creationId xmlns:a16="http://schemas.microsoft.com/office/drawing/2014/main" id="{841DC5D5-BF6D-FEEA-CDDF-ECA7F9609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3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16468-1088-DDE8-B036-64A206159970}"/>
              </a:ext>
            </a:extLst>
          </p:cNvPr>
          <p:cNvSpPr>
            <a:spLocks noGrp="1"/>
          </p:cNvSpPr>
          <p:nvPr>
            <p:ph type="sldNum" sz="quarter" idx="11"/>
          </p:nvPr>
        </p:nvSpPr>
        <p:spPr/>
        <p:txBody>
          <a:bodyPr/>
          <a:lstStyle/>
          <a:p>
            <a:fld id="{DDD2A080-DA64-4F5C-9131-47EB793B4410}" type="slidenum">
              <a:rPr lang="en-GB" noProof="0" smtClean="0"/>
              <a:pPr/>
              <a:t>18</a:t>
            </a:fld>
            <a:endParaRPr lang="en-GB" noProof="0" dirty="0"/>
          </a:p>
        </p:txBody>
      </p:sp>
      <p:sp>
        <p:nvSpPr>
          <p:cNvPr id="3" name="Title 2">
            <a:extLst>
              <a:ext uri="{FF2B5EF4-FFF2-40B4-BE49-F238E27FC236}">
                <a16:creationId xmlns:a16="http://schemas.microsoft.com/office/drawing/2014/main" id="{E08448F2-E450-AA1E-E7DA-9D1D84A448A6}"/>
              </a:ext>
            </a:extLst>
          </p:cNvPr>
          <p:cNvSpPr>
            <a:spLocks noGrp="1"/>
          </p:cNvSpPr>
          <p:nvPr>
            <p:ph type="title"/>
          </p:nvPr>
        </p:nvSpPr>
        <p:spPr/>
        <p:txBody>
          <a:bodyPr/>
          <a:lstStyle/>
          <a:p>
            <a:r>
              <a:rPr lang="en-RO" dirty="0"/>
              <a:t>Terraform </a:t>
            </a:r>
            <a:r>
              <a:rPr lang="en-US" dirty="0"/>
              <a:t>configuration file </a:t>
            </a:r>
            <a:r>
              <a:rPr lang="en-RO" dirty="0"/>
              <a:t>example create VM in Azure</a:t>
            </a:r>
          </a:p>
        </p:txBody>
      </p:sp>
      <p:sp>
        <p:nvSpPr>
          <p:cNvPr id="4" name="Content Placeholder 3">
            <a:extLst>
              <a:ext uri="{FF2B5EF4-FFF2-40B4-BE49-F238E27FC236}">
                <a16:creationId xmlns:a16="http://schemas.microsoft.com/office/drawing/2014/main" id="{DE8FE411-1C7E-2E5C-4124-9B175EA9CFF5}"/>
              </a:ext>
            </a:extLst>
          </p:cNvPr>
          <p:cNvSpPr>
            <a:spLocks noGrp="1"/>
          </p:cNvSpPr>
          <p:nvPr>
            <p:ph idx="1"/>
          </p:nvPr>
        </p:nvSpPr>
        <p:spPr/>
        <p:txBody>
          <a:bodyPr/>
          <a:lstStyle/>
          <a:p>
            <a:r>
              <a:rPr lang="en-GB" sz="900" dirty="0">
                <a:effectLst/>
                <a:latin typeface="Consolas" panose="020B0609020204030204" pitchFamily="49" charset="0"/>
                <a:cs typeface="Consolas" panose="020B0609020204030204" pitchFamily="49" charset="0"/>
              </a:rPr>
              <a:t># Create virtual machine</a:t>
            </a:r>
          </a:p>
          <a:p>
            <a:r>
              <a:rPr lang="en-GB" sz="900" dirty="0">
                <a:effectLst/>
                <a:latin typeface="Consolas" panose="020B0609020204030204" pitchFamily="49" charset="0"/>
                <a:cs typeface="Consolas" panose="020B0609020204030204" pitchFamily="49" charset="0"/>
              </a:rPr>
              <a:t>resource "</a:t>
            </a:r>
            <a:r>
              <a:rPr lang="en-GB" sz="900" dirty="0" err="1">
                <a:effectLst/>
                <a:latin typeface="Consolas" panose="020B0609020204030204" pitchFamily="49" charset="0"/>
                <a:cs typeface="Consolas" panose="020B0609020204030204" pitchFamily="49" charset="0"/>
              </a:rPr>
              <a:t>azurerm_linux_virtual_machine</a:t>
            </a:r>
            <a:r>
              <a:rPr lang="en-GB" sz="900" dirty="0">
                <a:effectLst/>
                <a:latin typeface="Consolas" panose="020B0609020204030204" pitchFamily="49" charset="0"/>
                <a:cs typeface="Consolas" panose="020B0609020204030204" pitchFamily="49" charset="0"/>
              </a:rPr>
              <a:t>" "</a:t>
            </a:r>
            <a:r>
              <a:rPr lang="en-GB" sz="900" dirty="0" err="1">
                <a:effectLst/>
                <a:latin typeface="Consolas" panose="020B0609020204030204" pitchFamily="49" charset="0"/>
                <a:cs typeface="Consolas" panose="020B0609020204030204" pitchFamily="49" charset="0"/>
              </a:rPr>
              <a:t>my_terraform_vm</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name = "</a:t>
            </a:r>
            <a:r>
              <a:rPr lang="en-GB" sz="900" dirty="0" err="1">
                <a:effectLst/>
                <a:latin typeface="Consolas" panose="020B0609020204030204" pitchFamily="49" charset="0"/>
                <a:cs typeface="Consolas" panose="020B0609020204030204" pitchFamily="49" charset="0"/>
              </a:rPr>
              <a:t>myVM</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location = </a:t>
            </a:r>
            <a:r>
              <a:rPr lang="en-GB" sz="900" dirty="0" err="1">
                <a:effectLst/>
                <a:latin typeface="Consolas" panose="020B0609020204030204" pitchFamily="49" charset="0"/>
                <a:cs typeface="Consolas" panose="020B0609020204030204" pitchFamily="49" charset="0"/>
              </a:rPr>
              <a:t>azurerm_resource_group.rg.location</a:t>
            </a:r>
            <a:endParaRPr lang="en-GB" sz="900" dirty="0">
              <a:effectLst/>
              <a:latin typeface="Consolas" panose="020B0609020204030204" pitchFamily="49" charset="0"/>
              <a:cs typeface="Consolas" panose="020B0609020204030204" pitchFamily="49" charset="0"/>
            </a:endParaRPr>
          </a:p>
          <a:p>
            <a:r>
              <a:rPr lang="en-GB" sz="900" dirty="0" err="1">
                <a:effectLst/>
                <a:latin typeface="Consolas" panose="020B0609020204030204" pitchFamily="49" charset="0"/>
                <a:cs typeface="Consolas" panose="020B0609020204030204" pitchFamily="49" charset="0"/>
              </a:rPr>
              <a:t>resource_group_name</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azurerm_resource_group.rg.name</a:t>
            </a:r>
            <a:endParaRPr lang="en-GB" sz="900" dirty="0">
              <a:effectLst/>
              <a:latin typeface="Consolas" panose="020B0609020204030204" pitchFamily="49" charset="0"/>
              <a:cs typeface="Consolas" panose="020B0609020204030204" pitchFamily="49" charset="0"/>
            </a:endParaRPr>
          </a:p>
          <a:p>
            <a:r>
              <a:rPr lang="en-GB" sz="900" dirty="0" err="1">
                <a:effectLst/>
                <a:latin typeface="Consolas" panose="020B0609020204030204" pitchFamily="49" charset="0"/>
                <a:cs typeface="Consolas" panose="020B0609020204030204" pitchFamily="49" charset="0"/>
              </a:rPr>
              <a:t>network_interface_ids</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azurerm_network_interface.my_terraform_nic.id</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size = "Standard_DS1_v2"</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os_disk</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name = "</a:t>
            </a:r>
            <a:r>
              <a:rPr lang="en-GB" sz="900" dirty="0" err="1">
                <a:effectLst/>
                <a:latin typeface="Consolas" panose="020B0609020204030204" pitchFamily="49" charset="0"/>
                <a:cs typeface="Consolas" panose="020B0609020204030204" pitchFamily="49" charset="0"/>
              </a:rPr>
              <a:t>myOsDisk</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caching = "</a:t>
            </a:r>
            <a:r>
              <a:rPr lang="en-GB" sz="900" dirty="0" err="1">
                <a:effectLst/>
                <a:latin typeface="Consolas" panose="020B0609020204030204" pitchFamily="49" charset="0"/>
                <a:cs typeface="Consolas" panose="020B0609020204030204" pitchFamily="49" charset="0"/>
              </a:rPr>
              <a:t>ReadWrite</a:t>
            </a:r>
            <a:r>
              <a:rPr lang="en-GB" sz="900" dirty="0">
                <a:effectLst/>
                <a:latin typeface="Consolas" panose="020B0609020204030204" pitchFamily="49" charset="0"/>
                <a:cs typeface="Consolas" panose="020B0609020204030204" pitchFamily="49" charset="0"/>
              </a:rPr>
              <a:t>"</a:t>
            </a:r>
          </a:p>
          <a:p>
            <a:r>
              <a:rPr lang="en-GB" sz="900" dirty="0" err="1">
                <a:effectLst/>
                <a:latin typeface="Consolas" panose="020B0609020204030204" pitchFamily="49" charset="0"/>
                <a:cs typeface="Consolas" panose="020B0609020204030204" pitchFamily="49" charset="0"/>
              </a:rPr>
              <a:t>storage_account_type</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Premium_LRS</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source_image_reference</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publisher = "Canonical"</a:t>
            </a:r>
          </a:p>
          <a:p>
            <a:r>
              <a:rPr lang="en-GB" sz="900" dirty="0">
                <a:effectLst/>
                <a:latin typeface="Consolas" panose="020B0609020204030204" pitchFamily="49" charset="0"/>
                <a:cs typeface="Consolas" panose="020B0609020204030204" pitchFamily="49" charset="0"/>
              </a:rPr>
              <a:t>offer = "0001-com-ubuntu-server-jammy"</a:t>
            </a:r>
          </a:p>
          <a:p>
            <a:r>
              <a:rPr lang="en-GB" sz="900" dirty="0" err="1">
                <a:effectLst/>
                <a:latin typeface="Consolas" panose="020B0609020204030204" pitchFamily="49" charset="0"/>
                <a:cs typeface="Consolas" panose="020B0609020204030204" pitchFamily="49" charset="0"/>
              </a:rPr>
              <a:t>sku</a:t>
            </a:r>
            <a:r>
              <a:rPr lang="en-GB" sz="900" dirty="0">
                <a:effectLst/>
                <a:latin typeface="Consolas" panose="020B0609020204030204" pitchFamily="49" charset="0"/>
                <a:cs typeface="Consolas" panose="020B0609020204030204" pitchFamily="49" charset="0"/>
              </a:rPr>
              <a:t> = "22_04-lts-gen2"</a:t>
            </a:r>
          </a:p>
          <a:p>
            <a:r>
              <a:rPr lang="en-GB" sz="900" dirty="0">
                <a:effectLst/>
                <a:latin typeface="Consolas" panose="020B0609020204030204" pitchFamily="49" charset="0"/>
                <a:cs typeface="Consolas" panose="020B0609020204030204" pitchFamily="49" charset="0"/>
              </a:rPr>
              <a:t>version = "latest"</a:t>
            </a:r>
          </a:p>
          <a:p>
            <a:r>
              <a:rPr lang="en-GB" sz="900" dirty="0">
                <a:effectLst/>
                <a:latin typeface="Consolas" panose="020B0609020204030204" pitchFamily="49" charset="0"/>
                <a:cs typeface="Consolas" panose="020B0609020204030204" pitchFamily="49" charset="0"/>
              </a:rPr>
              <a:t>}</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computer_name</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var.hostname</a:t>
            </a:r>
            <a:endParaRPr lang="en-GB" sz="900" dirty="0">
              <a:effectLst/>
              <a:latin typeface="Consolas" panose="020B0609020204030204" pitchFamily="49" charset="0"/>
              <a:cs typeface="Consolas" panose="020B0609020204030204" pitchFamily="49" charset="0"/>
            </a:endParaRPr>
          </a:p>
          <a:p>
            <a:r>
              <a:rPr lang="en-GB" sz="900" dirty="0" err="1">
                <a:effectLst/>
                <a:latin typeface="Consolas" panose="020B0609020204030204" pitchFamily="49" charset="0"/>
                <a:cs typeface="Consolas" panose="020B0609020204030204" pitchFamily="49" charset="0"/>
              </a:rPr>
              <a:t>admin_username</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var.username</a:t>
            </a:r>
            <a:endParaRPr lang="en-GB" sz="900" dirty="0">
              <a:effectLst/>
              <a:latin typeface="Consolas" panose="020B0609020204030204" pitchFamily="49" charset="0"/>
              <a:cs typeface="Consolas" panose="020B0609020204030204" pitchFamily="49" charset="0"/>
            </a:endParaRP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admin_ssh_key</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username = </a:t>
            </a:r>
            <a:r>
              <a:rPr lang="en-GB" sz="900" dirty="0" err="1">
                <a:effectLst/>
                <a:latin typeface="Consolas" panose="020B0609020204030204" pitchFamily="49" charset="0"/>
                <a:cs typeface="Consolas" panose="020B0609020204030204" pitchFamily="49" charset="0"/>
              </a:rPr>
              <a:t>var.username</a:t>
            </a:r>
            <a:endParaRPr lang="en-GB" sz="900" dirty="0">
              <a:effectLst/>
              <a:latin typeface="Consolas" panose="020B0609020204030204" pitchFamily="49" charset="0"/>
              <a:cs typeface="Consolas" panose="020B0609020204030204" pitchFamily="49" charset="0"/>
            </a:endParaRPr>
          </a:p>
          <a:p>
            <a:r>
              <a:rPr lang="en-GB" sz="900" dirty="0" err="1">
                <a:effectLst/>
                <a:latin typeface="Consolas" panose="020B0609020204030204" pitchFamily="49" charset="0"/>
                <a:cs typeface="Consolas" panose="020B0609020204030204" pitchFamily="49" charset="0"/>
              </a:rPr>
              <a:t>public_key</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azapi_resource_action.ssh_public_key_gen.output.publicKey</a:t>
            </a:r>
            <a:endParaRPr lang="en-GB" sz="900" dirty="0">
              <a:effectLst/>
              <a:latin typeface="Consolas" panose="020B0609020204030204" pitchFamily="49" charset="0"/>
              <a:cs typeface="Consolas" panose="020B0609020204030204" pitchFamily="49" charset="0"/>
            </a:endParaRPr>
          </a:p>
          <a:p>
            <a:r>
              <a:rPr lang="en-GB" sz="900" dirty="0">
                <a:effectLst/>
                <a:latin typeface="Consolas" panose="020B0609020204030204" pitchFamily="49" charset="0"/>
                <a:cs typeface="Consolas" panose="020B0609020204030204" pitchFamily="49" charset="0"/>
              </a:rPr>
              <a:t>}</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boot_diagnostics</a:t>
            </a:r>
            <a:r>
              <a:rPr lang="en-GB" sz="900" dirty="0">
                <a:effectLst/>
                <a:latin typeface="Consolas" panose="020B0609020204030204" pitchFamily="49" charset="0"/>
                <a:cs typeface="Consolas" panose="020B0609020204030204" pitchFamily="49" charset="0"/>
              </a:rPr>
              <a:t> {</a:t>
            </a:r>
          </a:p>
          <a:p>
            <a:r>
              <a:rPr lang="en-GB" sz="900" dirty="0" err="1">
                <a:effectLst/>
                <a:latin typeface="Consolas" panose="020B0609020204030204" pitchFamily="49" charset="0"/>
                <a:cs typeface="Consolas" panose="020B0609020204030204" pitchFamily="49" charset="0"/>
              </a:rPr>
              <a:t>storage_account_uri</a:t>
            </a:r>
            <a:r>
              <a:rPr lang="en-GB" sz="900" dirty="0">
                <a:effectLst/>
                <a:latin typeface="Consolas" panose="020B0609020204030204" pitchFamily="49" charset="0"/>
                <a:cs typeface="Consolas" panose="020B0609020204030204" pitchFamily="49" charset="0"/>
              </a:rPr>
              <a:t> = azurerm_storage_account.my_storage_account.primary_blob_endpoint</a:t>
            </a:r>
          </a:p>
          <a:p>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a:t>
            </a:r>
          </a:p>
          <a:p>
            <a:endParaRPr lang="en-RO" sz="900" dirty="0">
              <a:latin typeface="Consolas" panose="020B0609020204030204" pitchFamily="49" charset="0"/>
              <a:cs typeface="Consolas" panose="020B0609020204030204" pitchFamily="49" charset="0"/>
            </a:endParaRPr>
          </a:p>
        </p:txBody>
      </p:sp>
      <p:pic>
        <p:nvPicPr>
          <p:cNvPr id="5" name="Picture 4" descr="file type terraform&quot; Icon - Download for free – Iconduck">
            <a:extLst>
              <a:ext uri="{FF2B5EF4-FFF2-40B4-BE49-F238E27FC236}">
                <a16:creationId xmlns:a16="http://schemas.microsoft.com/office/drawing/2014/main" id="{DB1DAFCC-45B6-3557-DC5D-C14126AFA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32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E041D3-F82B-5C50-1414-27AB4DA8BE2A}"/>
              </a:ext>
            </a:extLst>
          </p:cNvPr>
          <p:cNvSpPr>
            <a:spLocks noGrp="1"/>
          </p:cNvSpPr>
          <p:nvPr>
            <p:ph type="sldNum" sz="quarter" idx="11"/>
          </p:nvPr>
        </p:nvSpPr>
        <p:spPr/>
        <p:txBody>
          <a:bodyPr/>
          <a:lstStyle/>
          <a:p>
            <a:fld id="{DDD2A080-DA64-4F5C-9131-47EB793B4410}" type="slidenum">
              <a:rPr lang="en-GB" noProof="0" smtClean="0"/>
              <a:pPr/>
              <a:t>19</a:t>
            </a:fld>
            <a:endParaRPr lang="en-GB" noProof="0" dirty="0"/>
          </a:p>
        </p:txBody>
      </p:sp>
      <p:sp>
        <p:nvSpPr>
          <p:cNvPr id="3" name="Title 2">
            <a:extLst>
              <a:ext uri="{FF2B5EF4-FFF2-40B4-BE49-F238E27FC236}">
                <a16:creationId xmlns:a16="http://schemas.microsoft.com/office/drawing/2014/main" id="{16378148-A059-5A10-43FA-96C476BF7ADE}"/>
              </a:ext>
            </a:extLst>
          </p:cNvPr>
          <p:cNvSpPr>
            <a:spLocks noGrp="1"/>
          </p:cNvSpPr>
          <p:nvPr>
            <p:ph type="title"/>
          </p:nvPr>
        </p:nvSpPr>
        <p:spPr/>
        <p:txBody>
          <a:bodyPr/>
          <a:lstStyle/>
          <a:p>
            <a:r>
              <a:rPr lang="en-RO" dirty="0"/>
              <a:t>Terraform </a:t>
            </a:r>
            <a:r>
              <a:rPr lang="en-US" dirty="0"/>
              <a:t>configuration file </a:t>
            </a:r>
            <a:r>
              <a:rPr lang="en-RO" dirty="0"/>
              <a:t>example create VM in Amazon cloud</a:t>
            </a:r>
          </a:p>
        </p:txBody>
      </p:sp>
      <p:sp>
        <p:nvSpPr>
          <p:cNvPr id="4" name="Content Placeholder 3">
            <a:extLst>
              <a:ext uri="{FF2B5EF4-FFF2-40B4-BE49-F238E27FC236}">
                <a16:creationId xmlns:a16="http://schemas.microsoft.com/office/drawing/2014/main" id="{0E86957C-C14E-4A88-A1EF-7373F7C4BB46}"/>
              </a:ext>
            </a:extLst>
          </p:cNvPr>
          <p:cNvSpPr>
            <a:spLocks noGrp="1"/>
          </p:cNvSpPr>
          <p:nvPr>
            <p:ph idx="1"/>
          </p:nvPr>
        </p:nvSpPr>
        <p:spPr/>
        <p:txBody>
          <a:bodyPr/>
          <a:lstStyle/>
          <a:p>
            <a:r>
              <a:rPr lang="en-GB" sz="1050" dirty="0">
                <a:solidFill>
                  <a:srgbClr val="242424"/>
                </a:solidFill>
                <a:effectLst/>
                <a:latin typeface="Consolas" panose="020B0609020204030204" pitchFamily="49" charset="0"/>
                <a:cs typeface="Consolas" panose="020B0609020204030204" pitchFamily="49" charset="0"/>
              </a:rPr>
              <a:t># Get latest Amazon Linux 2 AMI</a:t>
            </a:r>
            <a:br>
              <a:rPr lang="en-GB" sz="1050" dirty="0">
                <a:latin typeface="Consolas" panose="020B0609020204030204" pitchFamily="49" charset="0"/>
                <a:cs typeface="Consolas" panose="020B0609020204030204" pitchFamily="49" charset="0"/>
              </a:rPr>
            </a:br>
            <a:endParaRPr lang="en-GB" sz="1050" dirty="0">
              <a:latin typeface="Consolas" panose="020B0609020204030204" pitchFamily="49" charset="0"/>
              <a:cs typeface="Consolas" panose="020B0609020204030204" pitchFamily="49" charset="0"/>
            </a:endParaRPr>
          </a:p>
          <a:p>
            <a:r>
              <a:rPr lang="en-GB" sz="1050" dirty="0">
                <a:solidFill>
                  <a:srgbClr val="242424"/>
                </a:solidFill>
                <a:effectLst/>
                <a:latin typeface="Consolas" panose="020B0609020204030204" pitchFamily="49" charset="0"/>
                <a:cs typeface="Consolas" panose="020B0609020204030204" pitchFamily="49" charset="0"/>
              </a:rPr>
              <a:t>data "</a:t>
            </a:r>
            <a:r>
              <a:rPr lang="en-GB" sz="1050" dirty="0" err="1">
                <a:solidFill>
                  <a:srgbClr val="242424"/>
                </a:solidFill>
                <a:effectLst/>
                <a:latin typeface="Consolas" panose="020B0609020204030204" pitchFamily="49" charset="0"/>
                <a:cs typeface="Consolas" panose="020B0609020204030204" pitchFamily="49" charset="0"/>
              </a:rPr>
              <a:t>aws_ami</a:t>
            </a:r>
            <a:r>
              <a:rPr lang="en-GB" sz="1050" dirty="0">
                <a:solidFill>
                  <a:srgbClr val="242424"/>
                </a:solidFill>
                <a:effectLst/>
                <a:latin typeface="Consolas" panose="020B0609020204030204" pitchFamily="49" charset="0"/>
                <a:cs typeface="Consolas" panose="020B0609020204030204" pitchFamily="49" charset="0"/>
              </a:rPr>
              <a:t>" "amazon-linux-2" {</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most_recent</a:t>
            </a:r>
            <a:r>
              <a:rPr lang="en-GB" sz="1050" dirty="0">
                <a:solidFill>
                  <a:srgbClr val="242424"/>
                </a:solidFill>
                <a:effectLst/>
                <a:latin typeface="Consolas" panose="020B0609020204030204" pitchFamily="49" charset="0"/>
                <a:cs typeface="Consolas" panose="020B0609020204030204" pitchFamily="49" charset="0"/>
              </a:rPr>
              <a:t> = true</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owners = ["amazon"]</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filter {</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name = "name"</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values = ["amzn2-ami-hvm*"]</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a:t>
            </a:r>
          </a:p>
          <a:p>
            <a:br>
              <a:rPr lang="en-GB" sz="1050" dirty="0">
                <a:latin typeface="Consolas" panose="020B0609020204030204" pitchFamily="49" charset="0"/>
                <a:cs typeface="Consolas" panose="020B0609020204030204" pitchFamily="49" charset="0"/>
              </a:rPr>
            </a:b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 Create the Linux EC2 Web server</a:t>
            </a:r>
          </a:p>
          <a:p>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resource "</a:t>
            </a:r>
            <a:r>
              <a:rPr lang="en-GB" sz="1050" dirty="0" err="1">
                <a:solidFill>
                  <a:srgbClr val="242424"/>
                </a:solidFill>
                <a:effectLst/>
                <a:latin typeface="Consolas" panose="020B0609020204030204" pitchFamily="49" charset="0"/>
                <a:cs typeface="Consolas" panose="020B0609020204030204" pitchFamily="49" charset="0"/>
              </a:rPr>
              <a:t>aws_instance</a:t>
            </a:r>
            <a:r>
              <a:rPr lang="en-GB" sz="1050" dirty="0">
                <a:solidFill>
                  <a:srgbClr val="242424"/>
                </a:solidFill>
                <a:effectLst/>
                <a:latin typeface="Consolas" panose="020B0609020204030204" pitchFamily="49" charset="0"/>
                <a:cs typeface="Consolas" panose="020B0609020204030204" pitchFamily="49" charset="0"/>
              </a:rPr>
              <a:t>" "web" {</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ami</a:t>
            </a:r>
            <a:r>
              <a:rPr lang="en-GB" sz="1050" dirty="0">
                <a:solidFill>
                  <a:srgbClr val="242424"/>
                </a:solidFill>
                <a:effectLst/>
                <a:latin typeface="Consolas" panose="020B0609020204030204" pitchFamily="49" charset="0"/>
                <a:cs typeface="Consolas" panose="020B0609020204030204" pitchFamily="49" charset="0"/>
              </a:rPr>
              <a:t> = data.aws_ami.amazon-linux-2.id</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instance_type</a:t>
            </a:r>
            <a:r>
              <a:rPr lang="en-GB" sz="1050" dirty="0">
                <a:solidFill>
                  <a:srgbClr val="242424"/>
                </a:solidFill>
                <a:effectLst/>
                <a:latin typeface="Consolas" panose="020B0609020204030204" pitchFamily="49" charset="0"/>
                <a:cs typeface="Consolas" panose="020B0609020204030204" pitchFamily="49" charset="0"/>
              </a:rPr>
              <a:t> = </a:t>
            </a:r>
            <a:r>
              <a:rPr lang="en-GB" sz="1050" dirty="0" err="1">
                <a:solidFill>
                  <a:srgbClr val="242424"/>
                </a:solidFill>
                <a:effectLst/>
                <a:latin typeface="Consolas" panose="020B0609020204030204" pitchFamily="49" charset="0"/>
                <a:cs typeface="Consolas" panose="020B0609020204030204" pitchFamily="49" charset="0"/>
              </a:rPr>
              <a:t>var.instance_type</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key_name</a:t>
            </a:r>
            <a:r>
              <a:rPr lang="en-GB" sz="1050" dirty="0">
                <a:solidFill>
                  <a:srgbClr val="242424"/>
                </a:solidFill>
                <a:effectLst/>
                <a:latin typeface="Consolas" panose="020B0609020204030204" pitchFamily="49" charset="0"/>
                <a:cs typeface="Consolas" panose="020B0609020204030204" pitchFamily="49" charset="0"/>
              </a:rPr>
              <a:t> = </a:t>
            </a:r>
            <a:r>
              <a:rPr lang="en-GB" sz="1050" dirty="0" err="1">
                <a:solidFill>
                  <a:srgbClr val="242424"/>
                </a:solidFill>
                <a:effectLst/>
                <a:latin typeface="Consolas" panose="020B0609020204030204" pitchFamily="49" charset="0"/>
                <a:cs typeface="Consolas" panose="020B0609020204030204" pitchFamily="49" charset="0"/>
              </a:rPr>
              <a:t>var.instance_key</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subnet_id</a:t>
            </a:r>
            <a:r>
              <a:rPr lang="en-GB" sz="1050" dirty="0">
                <a:solidFill>
                  <a:srgbClr val="242424"/>
                </a:solidFill>
                <a:effectLst/>
                <a:latin typeface="Consolas" panose="020B0609020204030204" pitchFamily="49" charset="0"/>
                <a:cs typeface="Consolas" panose="020B0609020204030204" pitchFamily="49" charset="0"/>
              </a:rPr>
              <a:t> = </a:t>
            </a:r>
            <a:r>
              <a:rPr lang="en-GB" sz="1050" dirty="0" err="1">
                <a:solidFill>
                  <a:srgbClr val="242424"/>
                </a:solidFill>
                <a:effectLst/>
                <a:latin typeface="Consolas" panose="020B0609020204030204" pitchFamily="49" charset="0"/>
                <a:cs typeface="Consolas" panose="020B0609020204030204" pitchFamily="49" charset="0"/>
              </a:rPr>
              <a:t>var.subnet_id</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security_groups</a:t>
            </a:r>
            <a:r>
              <a:rPr lang="en-GB" sz="1050" dirty="0">
                <a:solidFill>
                  <a:srgbClr val="242424"/>
                </a:solidFill>
                <a:effectLst/>
                <a:latin typeface="Consolas" panose="020B0609020204030204" pitchFamily="49" charset="0"/>
                <a:cs typeface="Consolas" panose="020B0609020204030204" pitchFamily="49" charset="0"/>
              </a:rPr>
              <a:t> = </a:t>
            </a:r>
            <a:r>
              <a:rPr lang="en-GB" sz="1050" dirty="0" err="1">
                <a:solidFill>
                  <a:srgbClr val="242424"/>
                </a:solidFill>
                <a:effectLst/>
                <a:latin typeface="Consolas" panose="020B0609020204030204" pitchFamily="49" charset="0"/>
                <a:cs typeface="Consolas" panose="020B0609020204030204" pitchFamily="49" charset="0"/>
              </a:rPr>
              <a:t>var.security_groups</a:t>
            </a:r>
            <a:br>
              <a:rPr lang="en-GB" sz="1050" dirty="0">
                <a:latin typeface="Consolas" panose="020B0609020204030204" pitchFamily="49" charset="0"/>
                <a:cs typeface="Consolas" panose="020B0609020204030204" pitchFamily="49" charset="0"/>
              </a:rPr>
            </a:b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a:t>
            </a:r>
            <a:endParaRPr lang="en-RO" sz="1050" dirty="0">
              <a:latin typeface="Consolas" panose="020B0609020204030204" pitchFamily="49" charset="0"/>
              <a:cs typeface="Consolas" panose="020B0609020204030204" pitchFamily="49" charset="0"/>
            </a:endParaRPr>
          </a:p>
        </p:txBody>
      </p:sp>
      <p:pic>
        <p:nvPicPr>
          <p:cNvPr id="5" name="Picture 4" descr="file type terraform&quot; Icon - Download for free – Iconduck">
            <a:extLst>
              <a:ext uri="{FF2B5EF4-FFF2-40B4-BE49-F238E27FC236}">
                <a16:creationId xmlns:a16="http://schemas.microsoft.com/office/drawing/2014/main" id="{5486077C-4EBF-2FA8-1E0B-174E5162A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65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endParaRPr lang="en-GB" dirty="0"/>
          </a:p>
        </p:txBody>
      </p:sp>
      <p:sp>
        <p:nvSpPr>
          <p:cNvPr id="4" name="Content Placeholder 3"/>
          <p:cNvSpPr>
            <a:spLocks noGrp="1"/>
          </p:cNvSpPr>
          <p:nvPr>
            <p:ph idx="13"/>
          </p:nvPr>
        </p:nvSpPr>
        <p:spPr>
          <a:xfrm>
            <a:off x="659008" y="1726058"/>
            <a:ext cx="10875600" cy="4473140"/>
          </a:xfrm>
        </p:spPr>
        <p:txBody>
          <a:bodyPr/>
          <a:lstStyle/>
          <a:p>
            <a:r>
              <a:rPr lang="en-US" b="1" dirty="0"/>
              <a:t>What is Terraform?</a:t>
            </a:r>
          </a:p>
          <a:p>
            <a:r>
              <a:rPr lang="en-US" b="1" dirty="0"/>
              <a:t>How does Terraform work?</a:t>
            </a:r>
          </a:p>
          <a:p>
            <a:r>
              <a:rPr lang="en-US" b="1" dirty="0"/>
              <a:t>Manage any infrastructure</a:t>
            </a:r>
          </a:p>
          <a:p>
            <a:r>
              <a:rPr lang="en-US" b="1" dirty="0"/>
              <a:t>Track your infrastructure</a:t>
            </a:r>
          </a:p>
          <a:p>
            <a:r>
              <a:rPr lang="en-US" b="1" dirty="0"/>
              <a:t>Automate changes</a:t>
            </a:r>
          </a:p>
          <a:p>
            <a:r>
              <a:rPr lang="en-US" b="1" dirty="0"/>
              <a:t>Standardize configurations</a:t>
            </a:r>
          </a:p>
          <a:p>
            <a:r>
              <a:rPr lang="en-US" b="1" dirty="0"/>
              <a:t>Collaborate</a:t>
            </a:r>
          </a:p>
          <a:p>
            <a:r>
              <a:rPr lang="en-US" b="1" dirty="0"/>
              <a:t>Terraform graph</a:t>
            </a:r>
          </a:p>
          <a:p>
            <a:r>
              <a:rPr lang="en-US" b="1" dirty="0"/>
              <a:t>Basic commands</a:t>
            </a:r>
          </a:p>
          <a:p>
            <a:r>
              <a:rPr lang="en-US" b="1" dirty="0"/>
              <a:t> Code examples</a:t>
            </a:r>
          </a:p>
          <a:p>
            <a:endParaRPr lang="en-US" dirty="0"/>
          </a:p>
          <a:p>
            <a:endParaRPr lang="en-GB" dirty="0"/>
          </a:p>
          <a:p>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pic>
        <p:nvPicPr>
          <p:cNvPr id="7" name="Picture 4" descr="file type terraform&quot; Icon - Download for free – Iconduck">
            <a:extLst>
              <a:ext uri="{FF2B5EF4-FFF2-40B4-BE49-F238E27FC236}">
                <a16:creationId xmlns:a16="http://schemas.microsoft.com/office/drawing/2014/main" id="{D06B7327-30B0-FF34-DFB2-9CEE92A07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C1A63-D130-EA66-0ACA-8F7990B7168D}"/>
              </a:ext>
            </a:extLst>
          </p:cNvPr>
          <p:cNvSpPr>
            <a:spLocks noGrp="1"/>
          </p:cNvSpPr>
          <p:nvPr>
            <p:ph type="sldNum" sz="quarter" idx="11"/>
          </p:nvPr>
        </p:nvSpPr>
        <p:spPr/>
        <p:txBody>
          <a:bodyPr/>
          <a:lstStyle/>
          <a:p>
            <a:fld id="{DDD2A080-DA64-4F5C-9131-47EB793B4410}" type="slidenum">
              <a:rPr lang="en-GB" noProof="0" smtClean="0"/>
              <a:pPr/>
              <a:t>20</a:t>
            </a:fld>
            <a:endParaRPr lang="en-GB" noProof="0" dirty="0"/>
          </a:p>
        </p:txBody>
      </p:sp>
      <p:sp>
        <p:nvSpPr>
          <p:cNvPr id="3" name="Title 2">
            <a:extLst>
              <a:ext uri="{FF2B5EF4-FFF2-40B4-BE49-F238E27FC236}">
                <a16:creationId xmlns:a16="http://schemas.microsoft.com/office/drawing/2014/main" id="{3E4ABEC2-54CC-FDA3-56FC-A1F754AF5DCB}"/>
              </a:ext>
            </a:extLst>
          </p:cNvPr>
          <p:cNvSpPr>
            <a:spLocks noGrp="1"/>
          </p:cNvSpPr>
          <p:nvPr>
            <p:ph type="title"/>
          </p:nvPr>
        </p:nvSpPr>
        <p:spPr/>
        <p:txBody>
          <a:bodyPr/>
          <a:lstStyle/>
          <a:p>
            <a:r>
              <a:rPr lang="en-RO" dirty="0"/>
              <a:t>Terraform </a:t>
            </a:r>
            <a:r>
              <a:rPr lang="en-US" dirty="0"/>
              <a:t>configuration file </a:t>
            </a:r>
            <a:r>
              <a:rPr lang="en-RO" dirty="0"/>
              <a:t>example create VM in Google cloud</a:t>
            </a:r>
          </a:p>
        </p:txBody>
      </p:sp>
      <p:sp>
        <p:nvSpPr>
          <p:cNvPr id="4" name="Content Placeholder 3">
            <a:extLst>
              <a:ext uri="{FF2B5EF4-FFF2-40B4-BE49-F238E27FC236}">
                <a16:creationId xmlns:a16="http://schemas.microsoft.com/office/drawing/2014/main" id="{0A84C140-7DA6-3DB2-B41A-ECB83DE4869A}"/>
              </a:ext>
            </a:extLst>
          </p:cNvPr>
          <p:cNvSpPr>
            <a:spLocks noGrp="1"/>
          </p:cNvSpPr>
          <p:nvPr>
            <p:ph idx="1"/>
          </p:nvPr>
        </p:nvSpPr>
        <p:spPr/>
        <p:txBody>
          <a:bodyPr/>
          <a:lstStyle/>
          <a:p>
            <a:r>
              <a:rPr lang="en-GB" sz="800" dirty="0">
                <a:latin typeface="Consolas" panose="020B0609020204030204" pitchFamily="49" charset="0"/>
                <a:cs typeface="Consolas" panose="020B0609020204030204" pitchFamily="49" charset="0"/>
              </a:rPr>
              <a:t>resource "</a:t>
            </a:r>
            <a:r>
              <a:rPr lang="en-GB" sz="800" dirty="0" err="1">
                <a:latin typeface="Consolas" panose="020B0609020204030204" pitchFamily="49" charset="0"/>
                <a:cs typeface="Consolas" panose="020B0609020204030204" pitchFamily="49" charset="0"/>
              </a:rPr>
              <a:t>google_service_account</a:t>
            </a:r>
            <a:r>
              <a:rPr lang="en-GB" sz="800" dirty="0">
                <a:latin typeface="Consolas" panose="020B0609020204030204" pitchFamily="49" charset="0"/>
                <a:cs typeface="Consolas" panose="020B0609020204030204" pitchFamily="49" charset="0"/>
              </a:rPr>
              <a:t>" "default"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account_id</a:t>
            </a:r>
            <a:r>
              <a:rPr lang="en-GB" sz="800" dirty="0">
                <a:latin typeface="Consolas" panose="020B0609020204030204" pitchFamily="49" charset="0"/>
                <a:cs typeface="Consolas" panose="020B0609020204030204" pitchFamily="49" charset="0"/>
              </a:rPr>
              <a:t>   = "my-custom-</a:t>
            </a:r>
            <a:r>
              <a:rPr lang="en-GB" sz="800" dirty="0" err="1">
                <a:latin typeface="Consolas" panose="020B0609020204030204" pitchFamily="49" charset="0"/>
                <a:cs typeface="Consolas" panose="020B0609020204030204" pitchFamily="49" charset="0"/>
              </a:rPr>
              <a:t>sa</a:t>
            </a:r>
            <a:r>
              <a:rPr lang="en-GB" sz="800" dirty="0">
                <a:latin typeface="Consolas" panose="020B0609020204030204" pitchFamily="49" charset="0"/>
                <a:cs typeface="Consolas" panose="020B0609020204030204" pitchFamily="49" charset="0"/>
              </a:rPr>
              <a:t>"</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display_name</a:t>
            </a:r>
            <a:r>
              <a:rPr lang="en-GB" sz="800" dirty="0">
                <a:latin typeface="Consolas" panose="020B0609020204030204" pitchFamily="49" charset="0"/>
                <a:cs typeface="Consolas" panose="020B0609020204030204" pitchFamily="49" charset="0"/>
              </a:rPr>
              <a:t> = "Custom SA for VM Instance"</a:t>
            </a:r>
          </a:p>
          <a:p>
            <a:r>
              <a:rPr lang="en-GB" sz="800" dirty="0">
                <a:latin typeface="Consolas" panose="020B0609020204030204" pitchFamily="49" charset="0"/>
                <a:cs typeface="Consolas" panose="020B0609020204030204" pitchFamily="49" charset="0"/>
              </a:rPr>
              <a:t>}</a:t>
            </a:r>
          </a:p>
          <a:p>
            <a:endParaRPr lang="en-GB" sz="800" dirty="0">
              <a:latin typeface="Consolas" panose="020B0609020204030204" pitchFamily="49" charset="0"/>
              <a:cs typeface="Consolas" panose="020B0609020204030204" pitchFamily="49" charset="0"/>
            </a:endParaRPr>
          </a:p>
          <a:p>
            <a:r>
              <a:rPr lang="en-GB" sz="800" dirty="0">
                <a:latin typeface="Consolas" panose="020B0609020204030204" pitchFamily="49" charset="0"/>
                <a:cs typeface="Consolas" panose="020B0609020204030204" pitchFamily="49" charset="0"/>
              </a:rPr>
              <a:t>resource "</a:t>
            </a:r>
            <a:r>
              <a:rPr lang="en-GB" sz="800" dirty="0" err="1">
                <a:latin typeface="Consolas" panose="020B0609020204030204" pitchFamily="49" charset="0"/>
                <a:cs typeface="Consolas" panose="020B0609020204030204" pitchFamily="49" charset="0"/>
              </a:rPr>
              <a:t>google_compute_instance</a:t>
            </a:r>
            <a:r>
              <a:rPr lang="en-GB" sz="800" dirty="0">
                <a:latin typeface="Consolas" panose="020B0609020204030204" pitchFamily="49" charset="0"/>
                <a:cs typeface="Consolas" panose="020B0609020204030204" pitchFamily="49" charset="0"/>
              </a:rPr>
              <a:t>" "default" {</a:t>
            </a:r>
          </a:p>
          <a:p>
            <a:r>
              <a:rPr lang="en-GB" sz="800" dirty="0">
                <a:latin typeface="Consolas" panose="020B0609020204030204" pitchFamily="49" charset="0"/>
                <a:cs typeface="Consolas" panose="020B0609020204030204" pitchFamily="49" charset="0"/>
              </a:rPr>
              <a:t>  name         = "my-instance"</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machine_type</a:t>
            </a:r>
            <a:r>
              <a:rPr lang="en-GB" sz="800" dirty="0">
                <a:latin typeface="Consolas" panose="020B0609020204030204" pitchFamily="49" charset="0"/>
                <a:cs typeface="Consolas" panose="020B0609020204030204" pitchFamily="49" charset="0"/>
              </a:rPr>
              <a:t> = "n2-standard-2"</a:t>
            </a:r>
          </a:p>
          <a:p>
            <a:r>
              <a:rPr lang="en-GB" sz="800" dirty="0">
                <a:latin typeface="Consolas" panose="020B0609020204030204" pitchFamily="49" charset="0"/>
                <a:cs typeface="Consolas" panose="020B0609020204030204" pitchFamily="49" charset="0"/>
              </a:rPr>
              <a:t>  zone         = "us-central1-a"</a:t>
            </a:r>
          </a:p>
          <a:p>
            <a:r>
              <a:rPr lang="en-GB" sz="800" dirty="0">
                <a:latin typeface="Consolas" panose="020B0609020204030204" pitchFamily="49" charset="0"/>
                <a:cs typeface="Consolas" panose="020B0609020204030204" pitchFamily="49" charset="0"/>
              </a:rPr>
              <a:t>  tags = ["foo", "bar"]</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boot_disk</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initialize_params</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image = "</a:t>
            </a:r>
            <a:r>
              <a:rPr lang="en-GB" sz="800" dirty="0" err="1">
                <a:latin typeface="Consolas" panose="020B0609020204030204" pitchFamily="49" charset="0"/>
                <a:cs typeface="Consolas" panose="020B0609020204030204" pitchFamily="49" charset="0"/>
              </a:rPr>
              <a:t>debian</a:t>
            </a:r>
            <a:r>
              <a:rPr lang="en-GB" sz="800" dirty="0">
                <a:latin typeface="Consolas" panose="020B0609020204030204" pitchFamily="49" charset="0"/>
                <a:cs typeface="Consolas" panose="020B0609020204030204" pitchFamily="49" charset="0"/>
              </a:rPr>
              <a:t>-cloud/debian-11"</a:t>
            </a:r>
          </a:p>
          <a:p>
            <a:r>
              <a:rPr lang="en-GB" sz="800" dirty="0">
                <a:latin typeface="Consolas" panose="020B0609020204030204" pitchFamily="49" charset="0"/>
                <a:cs typeface="Consolas" panose="020B0609020204030204" pitchFamily="49" charset="0"/>
              </a:rPr>
              <a:t>      labels =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my_label</a:t>
            </a:r>
            <a:r>
              <a:rPr lang="en-GB" sz="800" dirty="0">
                <a:latin typeface="Consolas" panose="020B0609020204030204" pitchFamily="49" charset="0"/>
                <a:cs typeface="Consolas" panose="020B0609020204030204" pitchFamily="49" charset="0"/>
              </a:rPr>
              <a:t> = "value"</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 Local SSD disk</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scratch_disk</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interface = "NVME"</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network_interface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network = "default"</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access_config</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 Ephemeral public IP</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p>
          <a:p>
            <a:endParaRPr lang="en-GB" sz="800" dirty="0">
              <a:latin typeface="Consolas" panose="020B0609020204030204" pitchFamily="49" charset="0"/>
              <a:cs typeface="Consolas" panose="020B0609020204030204" pitchFamily="49" charset="0"/>
            </a:endParaRPr>
          </a:p>
          <a:p>
            <a:r>
              <a:rPr lang="en-GB" sz="800" dirty="0">
                <a:latin typeface="Consolas" panose="020B0609020204030204" pitchFamily="49" charset="0"/>
                <a:cs typeface="Consolas" panose="020B0609020204030204" pitchFamily="49" charset="0"/>
              </a:rPr>
              <a:t>  metadata = {</a:t>
            </a:r>
          </a:p>
          <a:p>
            <a:r>
              <a:rPr lang="en-GB" sz="800" dirty="0">
                <a:latin typeface="Consolas" panose="020B0609020204030204" pitchFamily="49" charset="0"/>
                <a:cs typeface="Consolas" panose="020B0609020204030204" pitchFamily="49" charset="0"/>
              </a:rPr>
              <a:t>    foo = "bar"</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metadata_startup_script</a:t>
            </a:r>
            <a:r>
              <a:rPr lang="en-GB" sz="800" dirty="0">
                <a:latin typeface="Consolas" panose="020B0609020204030204" pitchFamily="49" charset="0"/>
                <a:cs typeface="Consolas" panose="020B0609020204030204" pitchFamily="49" charset="0"/>
              </a:rPr>
              <a:t> = "echo hi &gt; /</a:t>
            </a:r>
            <a:r>
              <a:rPr lang="en-GB" sz="800" dirty="0" err="1">
                <a:latin typeface="Consolas" panose="020B0609020204030204" pitchFamily="49" charset="0"/>
                <a:cs typeface="Consolas" panose="020B0609020204030204" pitchFamily="49" charset="0"/>
              </a:rPr>
              <a:t>test.txt</a:t>
            </a:r>
            <a:r>
              <a:rPr lang="en-GB" sz="800" dirty="0">
                <a:latin typeface="Consolas" panose="020B0609020204030204" pitchFamily="49" charset="0"/>
                <a:cs typeface="Consolas" panose="020B0609020204030204" pitchFamily="49" charset="0"/>
              </a:rPr>
              <a:t>"</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service_account</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 Google recommends custom service accounts that have cloud-platform scope and permissions granted via IAM Roles.</a:t>
            </a:r>
          </a:p>
          <a:p>
            <a:r>
              <a:rPr lang="en-GB" sz="800" dirty="0">
                <a:latin typeface="Consolas" panose="020B0609020204030204" pitchFamily="49" charset="0"/>
                <a:cs typeface="Consolas" panose="020B0609020204030204" pitchFamily="49" charset="0"/>
              </a:rPr>
              <a:t>    email  = </a:t>
            </a:r>
            <a:r>
              <a:rPr lang="en-GB" sz="800" dirty="0" err="1">
                <a:latin typeface="Consolas" panose="020B0609020204030204" pitchFamily="49" charset="0"/>
                <a:cs typeface="Consolas" panose="020B0609020204030204" pitchFamily="49" charset="0"/>
              </a:rPr>
              <a:t>google_service_account.default.email</a:t>
            </a:r>
            <a:endParaRPr lang="en-GB" sz="800" dirty="0">
              <a:latin typeface="Consolas" panose="020B0609020204030204" pitchFamily="49" charset="0"/>
              <a:cs typeface="Consolas" panose="020B0609020204030204" pitchFamily="49" charset="0"/>
            </a:endParaRPr>
          </a:p>
          <a:p>
            <a:r>
              <a:rPr lang="en-GB" sz="800" dirty="0">
                <a:latin typeface="Consolas" panose="020B0609020204030204" pitchFamily="49" charset="0"/>
                <a:cs typeface="Consolas" panose="020B0609020204030204" pitchFamily="49" charset="0"/>
              </a:rPr>
              <a:t>    scopes = ["cloud-platform"]</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a:t>
            </a:r>
            <a:endParaRPr lang="en-RO" sz="800" dirty="0">
              <a:latin typeface="Consolas" panose="020B0609020204030204" pitchFamily="49" charset="0"/>
              <a:cs typeface="Consolas" panose="020B0609020204030204" pitchFamily="49" charset="0"/>
            </a:endParaRPr>
          </a:p>
        </p:txBody>
      </p:sp>
      <p:pic>
        <p:nvPicPr>
          <p:cNvPr id="5" name="Picture 4" descr="file type terraform&quot; Icon - Download for free – Iconduck">
            <a:extLst>
              <a:ext uri="{FF2B5EF4-FFF2-40B4-BE49-F238E27FC236}">
                <a16:creationId xmlns:a16="http://schemas.microsoft.com/office/drawing/2014/main" id="{10132362-33BF-71D7-90CE-8981BBB86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26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7" name="Title 6"/>
          <p:cNvSpPr>
            <a:spLocks noGrp="1"/>
          </p:cNvSpPr>
          <p:nvPr>
            <p:ph type="title"/>
          </p:nvPr>
        </p:nvSpPr>
        <p:spPr/>
        <p:txBody>
          <a:bodyPr/>
          <a:lstStyle/>
          <a:p>
            <a:r>
              <a:rPr lang="en-US" b="1" dirty="0"/>
              <a:t>What is Terraform?</a:t>
            </a:r>
            <a:endParaRPr lang="en-GB" dirty="0"/>
          </a:p>
        </p:txBody>
      </p:sp>
      <p:sp>
        <p:nvSpPr>
          <p:cNvPr id="6" name="Content Placeholder 5"/>
          <p:cNvSpPr>
            <a:spLocks noGrp="1"/>
          </p:cNvSpPr>
          <p:nvPr>
            <p:ph idx="1"/>
          </p:nvPr>
        </p:nvSpPr>
        <p:spPr>
          <a:xfrm>
            <a:off x="657363" y="1950307"/>
            <a:ext cx="10875600" cy="2957386"/>
          </a:xfrm>
        </p:spPr>
        <p:txBody>
          <a:bodyPr/>
          <a:lstStyle/>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1800" b="1" i="0" u="none" strike="noStrike" kern="1200" cap="none" spc="0" normalizeH="0" baseline="0" noProof="0" dirty="0" err="1">
                <a:ln>
                  <a:noFill/>
                </a:ln>
                <a:effectLst/>
                <a:uLnTx/>
                <a:uFillTx/>
                <a:ea typeface="+mn-ea"/>
                <a:cs typeface="+mn-cs"/>
              </a:rPr>
              <a:t>HashiCorp</a:t>
            </a:r>
            <a:r>
              <a:rPr kumimoji="0" lang="en-US" sz="1800" b="1" i="0" u="none" strike="noStrike" kern="1200" cap="none" spc="0" normalizeH="0" baseline="0" noProof="0" dirty="0">
                <a:ln>
                  <a:noFill/>
                </a:ln>
                <a:effectLst/>
                <a:uLnTx/>
                <a:uFillTx/>
                <a:ea typeface="+mn-ea"/>
                <a:cs typeface="+mn-cs"/>
              </a:rPr>
              <a:t> Terraform </a:t>
            </a:r>
            <a:r>
              <a:rPr kumimoji="0" lang="en-US" sz="1800" b="0" i="0" u="none" strike="noStrike" kern="1200" cap="none" spc="0" normalizeH="0" baseline="0" noProof="0" dirty="0">
                <a:ln>
                  <a:noFill/>
                </a:ln>
                <a:effectLst/>
                <a:uLnTx/>
                <a:uFillTx/>
                <a:ea typeface="+mn-ea"/>
                <a:cs typeface="+mn-cs"/>
              </a:rPr>
              <a:t>is an infrastructure as code tool that lets you define both </a:t>
            </a:r>
            <a:r>
              <a:rPr kumimoji="0" lang="en-US" sz="1800" b="1" i="0" u="none" strike="noStrike" kern="1200" cap="none" spc="0" normalizeH="0" baseline="0" noProof="0" dirty="0">
                <a:ln>
                  <a:noFill/>
                </a:ln>
                <a:effectLst/>
                <a:uLnTx/>
                <a:uFillTx/>
                <a:ea typeface="+mn-ea"/>
                <a:cs typeface="+mn-cs"/>
              </a:rPr>
              <a:t>cloud</a:t>
            </a:r>
            <a:r>
              <a:rPr kumimoji="0" lang="en-US" sz="1800" b="0" i="0" u="none" strike="noStrike" kern="1200" cap="none" spc="0" normalizeH="0" baseline="0" noProof="0" dirty="0">
                <a:ln>
                  <a:noFill/>
                </a:ln>
                <a:effectLst/>
                <a:uLnTx/>
                <a:uFillTx/>
                <a:ea typeface="+mn-ea"/>
                <a:cs typeface="+mn-cs"/>
              </a:rPr>
              <a:t> and </a:t>
            </a:r>
            <a:r>
              <a:rPr kumimoji="0" lang="en-US" sz="1800" b="1" i="0" u="none" strike="noStrike" kern="1200" cap="none" spc="0" normalizeH="0" baseline="0" noProof="0" dirty="0">
                <a:ln>
                  <a:noFill/>
                </a:ln>
                <a:effectLst/>
                <a:uLnTx/>
                <a:uFillTx/>
                <a:ea typeface="+mn-ea"/>
                <a:cs typeface="+mn-cs"/>
              </a:rPr>
              <a:t>on-prem</a:t>
            </a:r>
            <a:r>
              <a:rPr kumimoji="0" lang="en-US" sz="1800" b="0" i="0" u="none" strike="noStrike" kern="1200" cap="none" spc="0" normalizeH="0" baseline="0" noProof="0" dirty="0">
                <a:ln>
                  <a:noFill/>
                </a:ln>
                <a:effectLst/>
                <a:uLnTx/>
                <a:uFillTx/>
                <a:ea typeface="+mn-ea"/>
                <a:cs typeface="+mn-cs"/>
              </a:rPr>
              <a:t> resources in human-readable configuration files that you can version, reuse, and share.</a:t>
            </a:r>
          </a:p>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endParaRPr kumimoji="0" lang="en-US" sz="1800" b="0" i="0" u="none" strike="noStrike" kern="1200" cap="none" spc="0" normalizeH="0" baseline="0" noProof="0" dirty="0">
              <a:ln>
                <a:noFill/>
              </a:ln>
              <a:effectLst/>
              <a:uLnTx/>
              <a:uFillTx/>
              <a:ea typeface="+mn-ea"/>
              <a:cs typeface="+mn-cs"/>
            </a:endParaRPr>
          </a:p>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1800" b="0" i="0" u="none" strike="noStrike" kern="1200" cap="none" spc="0" normalizeH="0" baseline="0" noProof="0" dirty="0">
                <a:ln>
                  <a:noFill/>
                </a:ln>
                <a:effectLst/>
                <a:uLnTx/>
                <a:uFillTx/>
                <a:ea typeface="+mn-ea"/>
                <a:cs typeface="+mn-cs"/>
              </a:rPr>
              <a:t>You can then use a consistent workflow to provision and manage all of your infrastructure throughout its lifecycle. </a:t>
            </a:r>
          </a:p>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endParaRPr kumimoji="0" lang="en-US" sz="1800" b="0" i="0" u="none" strike="noStrike" kern="1200" cap="none" spc="0" normalizeH="0" baseline="0" noProof="0" dirty="0">
              <a:ln>
                <a:noFill/>
              </a:ln>
              <a:effectLst/>
              <a:uLnTx/>
              <a:uFillTx/>
              <a:ea typeface="+mn-ea"/>
              <a:cs typeface="+mn-cs"/>
            </a:endParaRPr>
          </a:p>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1800" b="0" i="0" u="none" strike="noStrike" kern="1200" cap="none" spc="0" normalizeH="0" baseline="0" noProof="0" dirty="0">
                <a:ln>
                  <a:noFill/>
                </a:ln>
                <a:effectLst/>
                <a:uLnTx/>
                <a:uFillTx/>
                <a:ea typeface="+mn-ea"/>
                <a:cs typeface="+mn-cs"/>
              </a:rPr>
              <a:t>Terraform can manage low-level components like compute, storage, and networking resources, as well as high-level components like DNS entries and SaaS features.</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4" descr="file type terraform&quot; Icon - Download for free – Iconduck">
            <a:extLst>
              <a:ext uri="{FF2B5EF4-FFF2-40B4-BE49-F238E27FC236}">
                <a16:creationId xmlns:a16="http://schemas.microsoft.com/office/drawing/2014/main" id="{93D2CFE1-A65E-37BF-A005-0D829572B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49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7" name="Title 6"/>
          <p:cNvSpPr>
            <a:spLocks noGrp="1"/>
          </p:cNvSpPr>
          <p:nvPr>
            <p:ph type="title"/>
          </p:nvPr>
        </p:nvSpPr>
        <p:spPr/>
        <p:txBody>
          <a:bodyPr/>
          <a:lstStyle/>
          <a:p>
            <a:r>
              <a:rPr lang="en-US" b="1" dirty="0"/>
              <a:t>How does Terraform work?</a:t>
            </a:r>
            <a:endParaRPr lang="en-GB" dirty="0"/>
          </a:p>
        </p:txBody>
      </p:sp>
      <p:sp>
        <p:nvSpPr>
          <p:cNvPr id="6" name="Content Placeholder 5"/>
          <p:cNvSpPr>
            <a:spLocks noGrp="1"/>
          </p:cNvSpPr>
          <p:nvPr>
            <p:ph idx="1"/>
          </p:nvPr>
        </p:nvSpPr>
        <p:spPr>
          <a:xfrm>
            <a:off x="659008" y="1387011"/>
            <a:ext cx="10875600" cy="1962476"/>
          </a:xfrm>
        </p:spPr>
        <p:txBody>
          <a:bodyPr/>
          <a:lstStyle/>
          <a:p>
            <a:pPr lvl="1"/>
            <a:endParaRPr lang="en-GB" b="1" dirty="0"/>
          </a:p>
          <a:p>
            <a:pPr marL="342900" indent="-342900">
              <a:buFont typeface="Arial" panose="020B0604020202020204" pitchFamily="34" charset="0"/>
              <a:buChar char="•"/>
            </a:pPr>
            <a:r>
              <a:rPr lang="en-US" sz="2000" b="1" dirty="0"/>
              <a:t>Terraform</a:t>
            </a:r>
            <a:r>
              <a:rPr lang="en-US" sz="2000" dirty="0"/>
              <a:t> creates and manages resources on cloud platforms and other services through their application programming interfaces (</a:t>
            </a:r>
            <a:r>
              <a:rPr lang="en-US" sz="2000" b="1" dirty="0"/>
              <a:t>APIs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Providers</a:t>
            </a:r>
            <a:r>
              <a:rPr lang="en-US" sz="2000" dirty="0"/>
              <a:t> enable Terraform to work with virtually any platform or service with an accessible API.</a:t>
            </a:r>
          </a:p>
          <a:p>
            <a:endParaRPr lang="en-GB" dirty="0"/>
          </a:p>
          <a:p>
            <a:endParaRPr lang="en-GB" dirty="0"/>
          </a:p>
          <a:p>
            <a:endParaRPr lang="en-GB" b="1" dirty="0"/>
          </a:p>
          <a:p>
            <a:endParaRPr lang="en-GB" b="1" dirty="0"/>
          </a:p>
          <a:p>
            <a:endParaRPr lang="en-GB" b="1" dirty="0"/>
          </a:p>
          <a:p>
            <a:endParaRPr lang="en-GB" b="1"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2" name="Picture 2" descr="A purple square with white text&#10;&#10;Description automatically generated">
            <a:extLst>
              <a:ext uri="{FF2B5EF4-FFF2-40B4-BE49-F238E27FC236}">
                <a16:creationId xmlns:a16="http://schemas.microsoft.com/office/drawing/2014/main" id="{8401ADA0-8352-07A5-1B10-C5E337CACE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9606" y="3479091"/>
            <a:ext cx="9372787" cy="27528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le type terraform&quot; Icon - Download for free – Iconduck">
            <a:extLst>
              <a:ext uri="{FF2B5EF4-FFF2-40B4-BE49-F238E27FC236}">
                <a16:creationId xmlns:a16="http://schemas.microsoft.com/office/drawing/2014/main" id="{933EE25C-2C51-E023-3ED8-A3F87EE6E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85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Terraform Workflow Process Explained">
            <a:extLst>
              <a:ext uri="{FF2B5EF4-FFF2-40B4-BE49-F238E27FC236}">
                <a16:creationId xmlns:a16="http://schemas.microsoft.com/office/drawing/2014/main" id="{7102B91F-E9EC-53E2-4AD4-6338DC5B0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167" y="988143"/>
            <a:ext cx="8005665" cy="488171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7" name="Title 6"/>
          <p:cNvSpPr>
            <a:spLocks noGrp="1"/>
          </p:cNvSpPr>
          <p:nvPr>
            <p:ph type="title"/>
          </p:nvPr>
        </p:nvSpPr>
        <p:spPr/>
        <p:txBody>
          <a:bodyPr/>
          <a:lstStyle/>
          <a:p>
            <a:r>
              <a:rPr lang="en-US" b="1" dirty="0"/>
              <a:t>How does Terraform work?</a:t>
            </a:r>
            <a:endParaRPr lang="en-GB" dirty="0"/>
          </a:p>
        </p:txBody>
      </p:sp>
      <p:sp>
        <p:nvSpPr>
          <p:cNvPr id="6" name="Content Placeholder 5"/>
          <p:cNvSpPr>
            <a:spLocks noGrp="1"/>
          </p:cNvSpPr>
          <p:nvPr>
            <p:ph idx="1"/>
          </p:nvPr>
        </p:nvSpPr>
        <p:spPr>
          <a:xfrm>
            <a:off x="6723906" y="108162"/>
            <a:ext cx="3940984" cy="548527"/>
          </a:xfrm>
        </p:spPr>
        <p:txBody>
          <a:bodyPr/>
          <a:lstStyle/>
          <a:p>
            <a:endParaRPr lang="en-GB" b="1"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7" descr="file type terraform&quot; Icon - Download for free – Iconduck">
            <a:extLst>
              <a:ext uri="{FF2B5EF4-FFF2-40B4-BE49-F238E27FC236}">
                <a16:creationId xmlns:a16="http://schemas.microsoft.com/office/drawing/2014/main" id="{3E96C3DC-D7E1-FCF2-FE24-C5C008786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8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7" name="Title 6"/>
          <p:cNvSpPr>
            <a:spLocks noGrp="1"/>
          </p:cNvSpPr>
          <p:nvPr>
            <p:ph type="title"/>
          </p:nvPr>
        </p:nvSpPr>
        <p:spPr/>
        <p:txBody>
          <a:bodyPr/>
          <a:lstStyle/>
          <a:p>
            <a:r>
              <a:rPr lang="en-US" b="1" dirty="0"/>
              <a:t>How does Terraform work?</a:t>
            </a:r>
            <a:endParaRPr lang="en-GB" dirty="0"/>
          </a:p>
        </p:txBody>
      </p:sp>
      <p:sp>
        <p:nvSpPr>
          <p:cNvPr id="6" name="Content Placeholder 5"/>
          <p:cNvSpPr>
            <a:spLocks noGrp="1"/>
          </p:cNvSpPr>
          <p:nvPr>
            <p:ph idx="1"/>
          </p:nvPr>
        </p:nvSpPr>
        <p:spPr>
          <a:xfrm>
            <a:off x="575047" y="1460240"/>
            <a:ext cx="11041906" cy="3937519"/>
          </a:xfrm>
        </p:spPr>
        <p:txBody>
          <a:bodyPr/>
          <a:lstStyle/>
          <a:p>
            <a:pPr lvl="1"/>
            <a:endParaRPr lang="en-GB" dirty="0"/>
          </a:p>
          <a:p>
            <a:pPr marL="342900" indent="-342900">
              <a:buClr>
                <a:schemeClr val="accent1"/>
              </a:buClr>
              <a:buFont typeface="Wingdings" pitchFamily="2" charset="2"/>
              <a:buChar char="§"/>
            </a:pPr>
            <a:r>
              <a:rPr lang="en-US" sz="2000" b="1" dirty="0"/>
              <a:t>Write:</a:t>
            </a:r>
            <a:r>
              <a:rPr lang="en-US" sz="2000" dirty="0"/>
              <a:t> You define resources, which may be across multiple cloud providers and services. For example, you might create a configuration to deploy an application on virtual machines in a Virtual Private Cloud (VPC) network with security groups and a load balancer.</a:t>
            </a:r>
          </a:p>
          <a:p>
            <a:pPr marL="342900" indent="-342900">
              <a:buClr>
                <a:schemeClr val="accent1"/>
              </a:buClr>
              <a:buFont typeface="Wingdings" pitchFamily="2" charset="2"/>
              <a:buChar char="§"/>
            </a:pPr>
            <a:endParaRPr lang="en-US" sz="2000" dirty="0"/>
          </a:p>
          <a:p>
            <a:pPr marL="342900" indent="-342900">
              <a:buClr>
                <a:schemeClr val="accent1"/>
              </a:buClr>
              <a:buFont typeface="Wingdings" pitchFamily="2" charset="2"/>
              <a:buChar char="§"/>
            </a:pPr>
            <a:r>
              <a:rPr lang="en-US" sz="2000" b="1" dirty="0"/>
              <a:t>Plan:</a:t>
            </a:r>
            <a:r>
              <a:rPr lang="en-US" sz="2000" dirty="0"/>
              <a:t> Terraform creates an execution plan describing the infrastructure it will create, update, or destroy based on the existing infrastructure and your configuration.</a:t>
            </a:r>
          </a:p>
          <a:p>
            <a:pPr marL="342900" indent="-342900">
              <a:buClr>
                <a:schemeClr val="accent1"/>
              </a:buClr>
              <a:buFont typeface="Wingdings" pitchFamily="2" charset="2"/>
              <a:buChar char="§"/>
            </a:pPr>
            <a:endParaRPr lang="en-US" sz="2000" dirty="0"/>
          </a:p>
          <a:p>
            <a:pPr marL="342900" indent="-342900">
              <a:buClr>
                <a:schemeClr val="tx2"/>
              </a:buClr>
              <a:buFont typeface="Wingdings" pitchFamily="2" charset="2"/>
              <a:buChar char="§"/>
            </a:pPr>
            <a:r>
              <a:rPr lang="en-US" sz="2000" b="1" dirty="0"/>
              <a:t>Apply:</a:t>
            </a:r>
            <a:r>
              <a:rPr lang="en-US" sz="2000" dirty="0"/>
              <a:t>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p>
          <a:p>
            <a:endParaRPr lang="en-GB" dirty="0"/>
          </a:p>
          <a:p>
            <a:endParaRPr lang="en-GB" b="1" dirty="0"/>
          </a:p>
          <a:p>
            <a:endParaRPr lang="en-GB" b="1" dirty="0"/>
          </a:p>
          <a:p>
            <a:endParaRPr lang="en-GB" b="1" dirty="0"/>
          </a:p>
          <a:p>
            <a:endParaRPr lang="en-GB" b="1"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7" descr="file type terraform&quot; Icon - Download for free – Iconduck">
            <a:extLst>
              <a:ext uri="{FF2B5EF4-FFF2-40B4-BE49-F238E27FC236}">
                <a16:creationId xmlns:a16="http://schemas.microsoft.com/office/drawing/2014/main" id="{3E96C3DC-D7E1-FCF2-FE24-C5C008786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3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753023-23DE-0841-863B-103EE57AE879}"/>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6356356B-8140-764F-84FD-E5A27C65A805}"/>
              </a:ext>
            </a:extLst>
          </p:cNvPr>
          <p:cNvSpPr>
            <a:spLocks noGrp="1"/>
          </p:cNvSpPr>
          <p:nvPr>
            <p:ph type="title"/>
          </p:nvPr>
        </p:nvSpPr>
        <p:spPr/>
        <p:txBody>
          <a:bodyPr/>
          <a:lstStyle/>
          <a:p>
            <a:r>
              <a:rPr lang="en-US" b="1" dirty="0"/>
              <a:t>Manage any infrastructure</a:t>
            </a:r>
            <a:endParaRPr lang="en-RO" dirty="0"/>
          </a:p>
        </p:txBody>
      </p:sp>
      <p:sp>
        <p:nvSpPr>
          <p:cNvPr id="4" name="Content Placeholder 3">
            <a:extLst>
              <a:ext uri="{FF2B5EF4-FFF2-40B4-BE49-F238E27FC236}">
                <a16:creationId xmlns:a16="http://schemas.microsoft.com/office/drawing/2014/main" id="{E56422B7-0074-6E40-A32D-6B6FAD075551}"/>
              </a:ext>
            </a:extLst>
          </p:cNvPr>
          <p:cNvSpPr>
            <a:spLocks noGrp="1"/>
          </p:cNvSpPr>
          <p:nvPr>
            <p:ph idx="1"/>
          </p:nvPr>
        </p:nvSpPr>
        <p:spPr>
          <a:xfrm>
            <a:off x="1027744" y="1368366"/>
            <a:ext cx="9390061" cy="4121268"/>
          </a:xfrm>
        </p:spPr>
        <p:txBody>
          <a:bodyPr/>
          <a:lstStyle/>
          <a:p>
            <a:pPr lvl="1"/>
            <a:endParaRPr lang="en-GB" b="1" dirty="0"/>
          </a:p>
          <a:p>
            <a:pPr lvl="1"/>
            <a:endParaRPr lang="en-GB" b="1" dirty="0"/>
          </a:p>
          <a:p>
            <a:pPr lvl="1"/>
            <a:endParaRPr lang="en-GB" b="1" dirty="0"/>
          </a:p>
          <a:p>
            <a:pPr marL="342900" indent="-342900">
              <a:buClr>
                <a:schemeClr val="tx2"/>
              </a:buClr>
              <a:buFont typeface="Wingdings" pitchFamily="2" charset="2"/>
              <a:buChar char="§"/>
            </a:pPr>
            <a:r>
              <a:rPr lang="en-US" sz="2000" dirty="0"/>
              <a:t>Find </a:t>
            </a:r>
            <a:r>
              <a:rPr lang="en-US" sz="2000" b="1" dirty="0"/>
              <a:t>providers</a:t>
            </a:r>
            <a:r>
              <a:rPr lang="en-US" sz="2000" dirty="0"/>
              <a:t> for many of the platforms and services you already use in the </a:t>
            </a:r>
            <a:r>
              <a:rPr lang="en-US" sz="2000" b="1" dirty="0"/>
              <a:t>Terraform Registry</a:t>
            </a:r>
            <a:r>
              <a:rPr lang="en-US" sz="2000" dirty="0"/>
              <a:t>.</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You can also write your own. </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Terraform takes an immutable approach to infrastructure, reducing the complexity of upgrading or modifying your services and infrastructure.</a:t>
            </a:r>
          </a:p>
        </p:txBody>
      </p:sp>
      <p:pic>
        <p:nvPicPr>
          <p:cNvPr id="5" name="Picture 4" descr="file type terraform&quot; Icon - Download for free – Iconduck">
            <a:extLst>
              <a:ext uri="{FF2B5EF4-FFF2-40B4-BE49-F238E27FC236}">
                <a16:creationId xmlns:a16="http://schemas.microsoft.com/office/drawing/2014/main" id="{5C9CF35F-940C-1220-5C46-92C87C230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753023-23DE-0841-863B-103EE57AE879}"/>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6356356B-8140-764F-84FD-E5A27C65A805}"/>
              </a:ext>
            </a:extLst>
          </p:cNvPr>
          <p:cNvSpPr>
            <a:spLocks noGrp="1"/>
          </p:cNvSpPr>
          <p:nvPr>
            <p:ph type="title"/>
          </p:nvPr>
        </p:nvSpPr>
        <p:spPr/>
        <p:txBody>
          <a:bodyPr/>
          <a:lstStyle/>
          <a:p>
            <a:r>
              <a:rPr lang="en-US" b="1" dirty="0"/>
              <a:t>Manage any infrastructure</a:t>
            </a:r>
            <a:endParaRPr lang="en-RO" dirty="0"/>
          </a:p>
        </p:txBody>
      </p:sp>
      <p:sp>
        <p:nvSpPr>
          <p:cNvPr id="4" name="Content Placeholder 3">
            <a:extLst>
              <a:ext uri="{FF2B5EF4-FFF2-40B4-BE49-F238E27FC236}">
                <a16:creationId xmlns:a16="http://schemas.microsoft.com/office/drawing/2014/main" id="{E56422B7-0074-6E40-A32D-6B6FAD075551}"/>
              </a:ext>
            </a:extLst>
          </p:cNvPr>
          <p:cNvSpPr>
            <a:spLocks noGrp="1"/>
          </p:cNvSpPr>
          <p:nvPr>
            <p:ph idx="1"/>
          </p:nvPr>
        </p:nvSpPr>
        <p:spPr>
          <a:xfrm>
            <a:off x="7637641" y="45439"/>
            <a:ext cx="4206729" cy="817244"/>
          </a:xfrm>
        </p:spPr>
        <p:txBody>
          <a:bodyPr/>
          <a:lstStyle/>
          <a:p>
            <a:pPr lvl="1"/>
            <a:endParaRPr lang="en-US" sz="2000" dirty="0"/>
          </a:p>
        </p:txBody>
      </p:sp>
      <p:pic>
        <p:nvPicPr>
          <p:cNvPr id="5" name="Picture 4" descr="file type terraform&quot; Icon - Download for free – Iconduck">
            <a:extLst>
              <a:ext uri="{FF2B5EF4-FFF2-40B4-BE49-F238E27FC236}">
                <a16:creationId xmlns:a16="http://schemas.microsoft.com/office/drawing/2014/main" id="{5C9CF35F-940C-1220-5C46-92C87C230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A276496-B46A-A619-0D56-1BD737CCD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637" y="1320349"/>
            <a:ext cx="7221407" cy="421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93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DC00527-8C84-AD09-CFA6-A8CDDDE2F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680" y="3429000"/>
            <a:ext cx="6804640" cy="335954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026D1AA-E2FA-4E89-9E4A-2A12034D0400}"/>
              </a:ext>
            </a:extLst>
          </p:cNvPr>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4" name="Title 3"/>
          <p:cNvSpPr>
            <a:spLocks noGrp="1"/>
          </p:cNvSpPr>
          <p:nvPr>
            <p:ph type="title"/>
          </p:nvPr>
        </p:nvSpPr>
        <p:spPr/>
        <p:txBody>
          <a:bodyPr/>
          <a:lstStyle/>
          <a:p>
            <a:r>
              <a:rPr lang="en-US" b="1" dirty="0"/>
              <a:t>Track your infrastructure</a:t>
            </a:r>
            <a:endParaRPr lang="en-GB" dirty="0"/>
          </a:p>
        </p:txBody>
      </p:sp>
      <p:sp>
        <p:nvSpPr>
          <p:cNvPr id="2" name="Content Placeholder 1"/>
          <p:cNvSpPr>
            <a:spLocks noGrp="1"/>
          </p:cNvSpPr>
          <p:nvPr>
            <p:ph idx="1"/>
          </p:nvPr>
        </p:nvSpPr>
        <p:spPr>
          <a:xfrm>
            <a:off x="658200" y="730596"/>
            <a:ext cx="10875600" cy="5058000"/>
          </a:xfrm>
        </p:spPr>
        <p:txBody>
          <a:bodyPr/>
          <a:lstStyle/>
          <a:p>
            <a:pPr lvl="1"/>
            <a:endParaRPr lang="en-GB" b="1" dirty="0"/>
          </a:p>
          <a:p>
            <a:pPr lvl="1"/>
            <a:endParaRPr lang="en-GB" b="1" dirty="0"/>
          </a:p>
          <a:p>
            <a:pPr marL="342900" indent="-342900">
              <a:buClr>
                <a:schemeClr val="tx2"/>
              </a:buClr>
              <a:buFont typeface="Wingdings" pitchFamily="2" charset="2"/>
              <a:buChar char="§"/>
            </a:pPr>
            <a:r>
              <a:rPr lang="en-US" sz="2000" dirty="0"/>
              <a:t>Terraform generates a plan and prompts you for your approval before modifying your infrastructure.</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It also keeps track of your real infrastructure in a </a:t>
            </a:r>
            <a:r>
              <a:rPr lang="en-US" sz="2000" b="1" dirty="0"/>
              <a:t>state file</a:t>
            </a:r>
            <a:r>
              <a:rPr lang="en-US" sz="2000" dirty="0"/>
              <a:t>, which acts as a source of truth for your environment.</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Terraform uses the </a:t>
            </a:r>
            <a:r>
              <a:rPr lang="en-US" sz="2000" b="1" dirty="0"/>
              <a:t>state file </a:t>
            </a:r>
            <a:r>
              <a:rPr lang="en-US" sz="2000" dirty="0"/>
              <a:t>to determine the changes to make to your infrastructure so that it will match your configuration.</a:t>
            </a:r>
          </a:p>
          <a:p>
            <a:pPr marL="0" lvl="1" indent="0">
              <a:buNone/>
            </a:pPr>
            <a:endParaRPr lang="en-GB" dirty="0"/>
          </a:p>
          <a:p>
            <a:pPr marL="0" lvl="1" indent="0">
              <a:buNone/>
            </a:pPr>
            <a:endParaRPr lang="en-GB" dirty="0"/>
          </a:p>
          <a:p>
            <a:pPr marL="0" lvl="1" indent="0">
              <a:buNone/>
            </a:pPr>
            <a:endParaRPr lang="en-GB" dirty="0"/>
          </a:p>
        </p:txBody>
      </p:sp>
      <p:grpSp>
        <p:nvGrpSpPr>
          <p:cNvPr id="3" name="Group 2"/>
          <p:cNvGrpSpPr/>
          <p:nvPr/>
        </p:nvGrpSpPr>
        <p:grpSpPr>
          <a:xfrm>
            <a:off x="-2368598" y="0"/>
            <a:ext cx="1860598" cy="5727700"/>
            <a:chOff x="-2025698" y="0"/>
            <a:chExt cx="1872000" cy="5727700"/>
          </a:xfrm>
        </p:grpSpPr>
        <p:sp>
          <p:nvSpPr>
            <p:cNvPr id="8" name="Rectangle 104"/>
            <p:cNvSpPr>
              <a:spLocks noChangeArrowheads="1"/>
            </p:cNvSpPr>
            <p:nvPr/>
          </p:nvSpPr>
          <p:spPr bwMode="gray">
            <a:xfrm>
              <a:off x="-2025698" y="0"/>
              <a:ext cx="1872000" cy="5727700"/>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9" name="Rectangle 106"/>
            <p:cNvSpPr>
              <a:spLocks noChangeArrowheads="1"/>
            </p:cNvSpPr>
            <p:nvPr userDrawn="1"/>
          </p:nvSpPr>
          <p:spPr bwMode="gray">
            <a:xfrm>
              <a:off x="-1893936" y="542342"/>
              <a:ext cx="1658513" cy="2210707"/>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GB" altLang="en-US" sz="1000" dirty="0">
                  <a:solidFill>
                    <a:srgbClr val="333333"/>
                  </a:solidFill>
                </a:rPr>
                <a:t>Use the indent button to create the text levels with the appropriate bullet.</a:t>
              </a:r>
            </a:p>
          </p:txBody>
        </p:sp>
        <p:sp>
          <p:nvSpPr>
            <p:cNvPr id="10" name="Rectangle 113"/>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Using bullets with indent button</a:t>
              </a:r>
            </a:p>
          </p:txBody>
        </p:sp>
        <p:grpSp>
          <p:nvGrpSpPr>
            <p:cNvPr id="11" name="Group 10"/>
            <p:cNvGrpSpPr/>
            <p:nvPr/>
          </p:nvGrpSpPr>
          <p:grpSpPr bwMode="gray">
            <a:xfrm>
              <a:off x="-1900053" y="1073944"/>
              <a:ext cx="1590582" cy="947098"/>
              <a:chOff x="-1573454" y="1531453"/>
              <a:chExt cx="1335187" cy="795026"/>
            </a:xfrm>
          </p:grpSpPr>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13" name="Multiply 12"/>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err="1"/>
              </a:p>
            </p:txBody>
          </p:sp>
        </p:grpSp>
      </p:grpSp>
      <p:pic>
        <p:nvPicPr>
          <p:cNvPr id="5" name="Picture 4" descr="file type terraform&quot; Icon - Download for free – Iconduck">
            <a:extLst>
              <a:ext uri="{FF2B5EF4-FFF2-40B4-BE49-F238E27FC236}">
                <a16:creationId xmlns:a16="http://schemas.microsoft.com/office/drawing/2014/main" id="{39896A0D-282D-38F0-4D04-C9C31019EB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29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 nw" id="{A94D4637-8848-48C3-8004-A195666A58BA}" vid="{EF5A4C4A-F52B-4044-8B75-D63478416E1A}"/>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 nw" id="{A94D4637-8848-48C3-8004-A195666A58BA}" vid="{199D0C7A-AF55-420C-B4C2-4CF61E40A09D}"/>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ING_PP_Template_16x9_January2020</Template>
  <TotalTime>501</TotalTime>
  <Words>1441</Words>
  <Application>Microsoft Office PowerPoint</Application>
  <PresentationFormat>Widescreen</PresentationFormat>
  <Paragraphs>234</Paragraphs>
  <Slides>21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Wingdings</vt:lpstr>
      <vt:lpstr>Arial</vt:lpstr>
      <vt:lpstr>ING Me</vt:lpstr>
      <vt:lpstr>Consolas</vt:lpstr>
      <vt:lpstr>Nunito Sans</vt:lpstr>
      <vt:lpstr>ING_PP_Template_16x9_January2020</vt:lpstr>
      <vt:lpstr>1_ING_PP_Template_16x9_January2020</vt:lpstr>
      <vt:lpstr>TERRAFORM BASICS</vt:lpstr>
      <vt:lpstr>TOPICS</vt:lpstr>
      <vt:lpstr>What is Terraform?</vt:lpstr>
      <vt:lpstr>How does Terraform work?</vt:lpstr>
      <vt:lpstr>How does Terraform work?</vt:lpstr>
      <vt:lpstr>How does Terraform work?</vt:lpstr>
      <vt:lpstr>Manage any infrastructure</vt:lpstr>
      <vt:lpstr>Manage any infrastructure</vt:lpstr>
      <vt:lpstr>Track your infrastructure</vt:lpstr>
      <vt:lpstr>Automate changes</vt:lpstr>
      <vt:lpstr>Automate changes</vt:lpstr>
      <vt:lpstr>Standardize configurations</vt:lpstr>
      <vt:lpstr>Collaborate</vt:lpstr>
      <vt:lpstr>Terraform graph</vt:lpstr>
      <vt:lpstr>Terraform Workflow</vt:lpstr>
      <vt:lpstr>Basic commands</vt:lpstr>
      <vt:lpstr>Terraform providers code example</vt:lpstr>
      <vt:lpstr>Terraform configuration file example create VM in Azure</vt:lpstr>
      <vt:lpstr>Terraform configuration file example create VM in Amazon cloud</vt:lpstr>
      <vt:lpstr>Terraform configuration file example create VM in Google cloud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Immutable VM-s in Azure Cloud</dc:title>
  <dc:creator>Ivan, I.B. (Ionut - Bogdan)</dc:creator>
  <cp:keywords>16x9; Template; Global; Think Forward; External</cp:keywords>
  <dc:description>April 2020</dc:description>
  <cp:lastModifiedBy>Tanasoiu, M.M. (Marius - Mihai)</cp:lastModifiedBy>
  <cp:revision>47</cp:revision>
  <dcterms:created xsi:type="dcterms:W3CDTF">2022-02-15T17:48:31Z</dcterms:created>
  <dcterms:modified xsi:type="dcterms:W3CDTF">2024-09-12T11:09:44Z</dcterms:modified>
  <cp:version>3</cp:version>
</cp:coreProperties>
</file>