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0"/>
  </p:notesMasterIdLst>
  <p:handoutMasterIdLst>
    <p:handoutMasterId r:id="rId21"/>
  </p:handoutMasterIdLst>
  <p:sldIdLst>
    <p:sldId id="293" r:id="rId6"/>
    <p:sldId id="297" r:id="rId7"/>
    <p:sldId id="2967" r:id="rId8"/>
    <p:sldId id="2968" r:id="rId9"/>
    <p:sldId id="2969" r:id="rId10"/>
    <p:sldId id="2972" r:id="rId11"/>
    <p:sldId id="2971" r:id="rId12"/>
    <p:sldId id="2973" r:id="rId13"/>
    <p:sldId id="2951" r:id="rId14"/>
    <p:sldId id="2990" r:id="rId15"/>
    <p:sldId id="2991" r:id="rId16"/>
    <p:sldId id="2966" r:id="rId17"/>
    <p:sldId id="510" r:id="rId18"/>
    <p:sldId id="356" r:id="rId19"/>
  </p:sldIdLst>
  <p:sldSz cx="12192000" cy="6858000"/>
  <p:notesSz cx="6858000" cy="9144000"/>
  <p:embeddedFontLst>
    <p:embeddedFont>
      <p:font typeface="ING Me" panose="02000506040000020004" pitchFamily="2" charset="0"/>
      <p:regular r:id="rId22"/>
      <p:bold r:id="rId23"/>
      <p:italic r:id="rId24"/>
      <p:boldItalic r:id="rId25"/>
    </p:embeddedFont>
  </p:embeddedFontLst>
  <p:custDataLst>
    <p:tags r:id="rId2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9AF60-F6AA-3E4C-86B9-8811A658558F}" v="39" dt="2022-04-16T20:55:19.004"/>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4" autoAdjust="0"/>
    <p:restoredTop sz="79388" autoAdjust="0"/>
  </p:normalViewPr>
  <p:slideViewPr>
    <p:cSldViewPr snapToGrid="0" showGuides="1">
      <p:cViewPr varScale="1">
        <p:scale>
          <a:sx n="100" d="100"/>
          <a:sy n="100" d="100"/>
        </p:scale>
        <p:origin x="1672" y="408"/>
      </p:cViewPr>
      <p:guideLst/>
    </p:cSldViewPr>
  </p:slideViewPr>
  <p:outlineViewPr>
    <p:cViewPr>
      <p:scale>
        <a:sx n="33" d="100"/>
        <a:sy n="33" d="100"/>
      </p:scale>
      <p:origin x="0" y="-16206"/>
    </p:cViewPr>
  </p:outlineViewPr>
  <p:notesTextViewPr>
    <p:cViewPr>
      <p:scale>
        <a:sx n="100" d="100"/>
        <a:sy n="100" d="100"/>
      </p:scale>
      <p:origin x="0" y="-1296"/>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19/04/2022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19/04/2022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Question to the group, what is cloud?</a:t>
            </a:r>
          </a:p>
          <a:p>
            <a:endParaRPr lang="en-US" dirty="0"/>
          </a:p>
          <a:p>
            <a:pPr marL="285750" indent="-285750">
              <a:buFont typeface="Arial" panose="020B0604020202020204" pitchFamily="34" charset="0"/>
              <a:buChar char="•"/>
            </a:pPr>
            <a:r>
              <a:rPr lang="en-US" dirty="0"/>
              <a:t>How do users interpret cloud, take </a:t>
            </a:r>
            <a:r>
              <a:rPr lang="en-US" dirty="0" err="1"/>
              <a:t>gmail</a:t>
            </a:r>
            <a:r>
              <a:rPr lang="en-US" dirty="0"/>
              <a:t> as an example</a:t>
            </a:r>
          </a:p>
          <a:p>
            <a:pPr marL="285750" indent="-285750">
              <a:buFont typeface="Arial" panose="020B0604020202020204" pitchFamily="34" charset="0"/>
              <a:buChar char="•"/>
            </a:pPr>
            <a:r>
              <a:rPr lang="en-US" dirty="0"/>
              <a:t>How do engineers interpret cloud, take your own application as example</a:t>
            </a:r>
          </a:p>
          <a:p>
            <a:pPr marL="285750" indent="-285750">
              <a:buFont typeface="Arial" panose="020B0604020202020204" pitchFamily="34" charset="0"/>
              <a:buChar char="•"/>
            </a:pPr>
            <a:r>
              <a:rPr lang="en-US" dirty="0"/>
              <a:t>Technical definition</a:t>
            </a:r>
          </a:p>
          <a:p>
            <a:endParaRPr lang="en-US" dirty="0"/>
          </a:p>
          <a:p>
            <a:r>
              <a:rPr lang="en-US" dirty="0"/>
              <a:t>When people talk about cloud they normally think about </a:t>
            </a:r>
            <a:r>
              <a:rPr lang="en-US" dirty="0" err="1"/>
              <a:t>icloud</a:t>
            </a:r>
            <a:r>
              <a:rPr lang="en-US" dirty="0"/>
              <a:t> google cloud one drive </a:t>
            </a:r>
            <a:r>
              <a:rPr lang="en-US" dirty="0" err="1"/>
              <a:t>etc</a:t>
            </a:r>
            <a:r>
              <a:rPr lang="en-US" dirty="0"/>
              <a:t>, and this is also what cloud means for them. A way to reach the services that they need through the internet through different devices. But what is cloud in the backend? How does it actually work and what was there before cloud? Those are some of the topics we will be discussing</a:t>
            </a:r>
          </a:p>
          <a:p>
            <a:endParaRPr lang="en-US" dirty="0"/>
          </a:p>
          <a:p>
            <a:r>
              <a:rPr lang="en-US" dirty="0"/>
              <a:t>Let’s start with some cloud applications, let’s say </a:t>
            </a:r>
            <a:r>
              <a:rPr lang="en-US" dirty="0" err="1"/>
              <a:t>gmail</a:t>
            </a:r>
            <a:r>
              <a:rPr lang="en-US" dirty="0"/>
              <a:t>, you can access your </a:t>
            </a:r>
            <a:r>
              <a:rPr lang="en-US" dirty="0" err="1"/>
              <a:t>gmail</a:t>
            </a:r>
            <a:r>
              <a:rPr lang="en-US" dirty="0"/>
              <a:t> through your internet browser but also through your phone application on different operating systems, you can even use it through your watch. And it’s fast, no matter whether you’re in </a:t>
            </a:r>
            <a:r>
              <a:rPr lang="en-US" dirty="0" err="1"/>
              <a:t>asia</a:t>
            </a:r>
            <a:r>
              <a:rPr lang="en-US" dirty="0"/>
              <a:t>, the US or Europe somehow the application works fast, and this might be a silly explanation since how much data is </a:t>
            </a:r>
            <a:r>
              <a:rPr lang="en-US" dirty="0" err="1"/>
              <a:t>gmail</a:t>
            </a:r>
            <a:r>
              <a:rPr lang="en-US" dirty="0"/>
              <a:t> actually about, but now think about Netflix.</a:t>
            </a:r>
          </a:p>
          <a:p>
            <a:endParaRPr lang="en-US" dirty="0"/>
          </a:p>
          <a:p>
            <a:r>
              <a:rPr lang="en-US" dirty="0"/>
              <a:t>Before we go into the cloud computing, let’s think about what was there before cloud</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282550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Create a web application w audience, location, target audience, product, shape, funny name, hobby? Sport</a:t>
            </a:r>
          </a:p>
          <a:p>
            <a:pPr marL="285750" indent="-285750">
              <a:buFont typeface="Arial" panose="020B0604020202020204" pitchFamily="34" charset="0"/>
              <a:buChar char="•"/>
            </a:pPr>
            <a:r>
              <a:rPr lang="en-US" dirty="0"/>
              <a:t>SOA, what is it?</a:t>
            </a:r>
          </a:p>
          <a:p>
            <a:pPr marL="285750" indent="-285750">
              <a:buFont typeface="Arial" panose="020B0604020202020204" pitchFamily="34" charset="0"/>
              <a:buChar char="•"/>
            </a:pPr>
            <a:r>
              <a:rPr lang="en-US" dirty="0"/>
              <a:t>We actually used bits and pieces of what we call cloud today</a:t>
            </a:r>
          </a:p>
          <a:p>
            <a:endParaRPr lang="en-US" dirty="0"/>
          </a:p>
          <a:p>
            <a:r>
              <a:rPr lang="en-US" dirty="0"/>
              <a:t>Saying that cloud is running on different servers is kind of saying that before cloud we did everything on single machines or servers, but that’s not true.</a:t>
            </a:r>
          </a:p>
          <a:p>
            <a:r>
              <a:rPr lang="en-US" dirty="0"/>
              <a:t>There were plenty of companies who already had a range of servers and used similar cloud </a:t>
            </a:r>
            <a:r>
              <a:rPr lang="en-US" dirty="0" err="1"/>
              <a:t>compyuting</a:t>
            </a:r>
            <a:r>
              <a:rPr lang="en-US" dirty="0"/>
              <a:t> techniques we use today. So saying cloud computing or doing things on the cloud is not new, but it becoming a normal thing is. </a:t>
            </a:r>
          </a:p>
          <a:p>
            <a:endParaRPr lang="en-US" dirty="0"/>
          </a:p>
          <a:p>
            <a:r>
              <a:rPr lang="en-US" dirty="0"/>
              <a:t>Let’s say a decade ago it was very normal to use SOA, service oriented architectures. You might’ve had this in your studies as well, you start with the “what should my application do” and then you start designing your application around it. You might start with the interface, probably </a:t>
            </a:r>
            <a:r>
              <a:rPr lang="en-US" dirty="0" err="1"/>
              <a:t>monolithical</a:t>
            </a:r>
            <a:r>
              <a:rPr lang="en-US" dirty="0"/>
              <a:t> to keep things easy and if you want to store some data you add a database. Now your application is finished and can be used by your users.</a:t>
            </a:r>
          </a:p>
          <a:p>
            <a:r>
              <a:rPr lang="en-US" dirty="0"/>
              <a:t>Now we move to the next chapter, your server is not strong enough because your idea was kind of </a:t>
            </a:r>
            <a:r>
              <a:rPr lang="en-US" dirty="0" err="1"/>
              <a:t>succesfull</a:t>
            </a:r>
            <a:r>
              <a:rPr lang="en-US" dirty="0"/>
              <a:t>, on one hand this is good because you’re probably making money of it now, on the other side you need better hardware to serve all the requests, well easy </a:t>
            </a:r>
            <a:r>
              <a:rPr lang="en-US" dirty="0" err="1"/>
              <a:t>peasy</a:t>
            </a:r>
            <a:r>
              <a:rPr lang="en-US" dirty="0"/>
              <a:t> you buy a bigger server, now you see your latency is too low and your users are complaining, so you buy a rack in a data center, pay some more money for maintenance and your users are happy again. But now you get to a ceiling, the amount of users is growing exponentially, and you cannot grow your server the same way, you might even already have the strongest server there is, this is where you have to start using distributed servers, and this might be the point at which you can consider yourself doing cloud computing.</a:t>
            </a:r>
          </a:p>
          <a:p>
            <a:endParaRPr lang="en-US" dirty="0"/>
          </a:p>
          <a:p>
            <a:r>
              <a:rPr lang="en-US" dirty="0"/>
              <a:t>While this might all sound tedious, this is actually how big brands like google </a:t>
            </a:r>
            <a:r>
              <a:rPr lang="en-US" dirty="0" err="1"/>
              <a:t>facebook</a:t>
            </a:r>
            <a:r>
              <a:rPr lang="en-US" dirty="0"/>
              <a:t> </a:t>
            </a:r>
            <a:r>
              <a:rPr lang="en-US" dirty="0" err="1"/>
              <a:t>etc</a:t>
            </a:r>
            <a:r>
              <a:rPr lang="en-US" dirty="0"/>
              <a:t> started. Google started on a home computer and was run on a single server for quite some time, similar as </a:t>
            </a:r>
            <a:r>
              <a:rPr lang="en-US" dirty="0" err="1"/>
              <a:t>facebook</a:t>
            </a:r>
            <a:r>
              <a:rPr lang="en-US" dirty="0"/>
              <a:t> which was even completely written in php which can be debated whether it’s efficient</a:t>
            </a:r>
          </a:p>
          <a:p>
            <a:endParaRPr lang="en-US" dirty="0"/>
          </a:p>
          <a:p>
            <a:endParaRPr lang="en-US" dirty="0"/>
          </a:p>
          <a:p>
            <a:endParaRPr lang="en-US" dirty="0"/>
          </a:p>
          <a:p>
            <a:r>
              <a:rPr lang="en-US" dirty="0"/>
              <a:t>Before cloud there was </a:t>
            </a:r>
            <a:r>
              <a:rPr lang="en-US" dirty="0" err="1"/>
              <a:t>soa</a:t>
            </a:r>
            <a:r>
              <a:rPr lang="en-US" dirty="0"/>
              <a:t>, short for service oriented architecture. </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8793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What makes something cloud, audience question, what are our requirements?</a:t>
            </a:r>
          </a:p>
          <a:p>
            <a:pPr marL="285750" indent="-285750">
              <a:buFont typeface="Arial" panose="020B0604020202020204" pitchFamily="34" charset="0"/>
              <a:buChar char="•"/>
            </a:pPr>
            <a:r>
              <a:rPr lang="en-US" dirty="0"/>
              <a:t>Let’s go through our application we thought of</a:t>
            </a:r>
          </a:p>
          <a:p>
            <a:pPr marL="285750" indent="-285750">
              <a:buFont typeface="Arial" panose="020B0604020202020204" pitchFamily="34" charset="0"/>
              <a:buChar char="•"/>
            </a:pPr>
            <a:r>
              <a:rPr lang="en-US" dirty="0"/>
              <a:t>Go through challenges, it grows</a:t>
            </a:r>
          </a:p>
          <a:p>
            <a:pPr marL="285750" indent="-285750">
              <a:buFont typeface="Arial" panose="020B0604020202020204" pitchFamily="34" charset="0"/>
              <a:buChar char="•"/>
            </a:pPr>
            <a:endParaRPr lang="en-US" dirty="0"/>
          </a:p>
          <a:p>
            <a:endParaRPr lang="en-US" dirty="0"/>
          </a:p>
          <a:p>
            <a:endParaRPr lang="en-US" dirty="0"/>
          </a:p>
          <a:p>
            <a:r>
              <a:rPr lang="en-US" dirty="0"/>
              <a:t>Cloud computing can be as simple as having another server process your request. This makes sense if your machine does not have the same computing power, let’s say you have a really difficult algorithm that would takes ages on your own machine, so you send it to a server which computes it and sends back the result. This is already cloud computing, now it get’s more complicated… and fun if we add some requirements in the bucket</a:t>
            </a:r>
          </a:p>
          <a:p>
            <a:endParaRPr lang="en-US" dirty="0"/>
          </a:p>
          <a:p>
            <a:r>
              <a:rPr lang="en-US" dirty="0"/>
              <a:t>Remember that server we talked about? Well we don’t want it to stop when a disk breaks down, and they do break down. And when someone trips over the electrical wire, shutting down the server, we still want it to work. And we want it to be fast, everywhere in the world</a:t>
            </a:r>
          </a:p>
          <a:p>
            <a:endParaRPr lang="en-US" dirty="0"/>
          </a:p>
          <a:p>
            <a:r>
              <a:rPr lang="en-US" dirty="0"/>
              <a:t>So first things first, we don’t want our website to go down when a disk breaks, so we add more servers and more disks with a load balancer that detects when the website on one of these servers is not working anymore.</a:t>
            </a:r>
          </a:p>
          <a:p>
            <a:r>
              <a:rPr lang="en-US" dirty="0"/>
              <a:t>We also want to make sure that when something goes wrong with the data center our application stays running, so we duplicate the same setup to another data center. Now we’ve fixed one issue but created another one. We also had a database, and while it’s easy to distribute stateless applications, it’s difficult to distribute stateful applications. But we can even fix that, we use Cassandra and hire some expensive consultants to maintain our solution.</a:t>
            </a:r>
          </a:p>
          <a:p>
            <a:r>
              <a:rPr lang="en-US" dirty="0"/>
              <a:t>Our last challenge is to make it fast everywhere in the world, for this we need to do the same but in different regions in the world.</a:t>
            </a:r>
          </a:p>
          <a:p>
            <a:r>
              <a:rPr lang="en-US" dirty="0"/>
              <a:t>I think you see where I’m going with this, it’s pretty expensive to keep everything running for this website that you created, you need all kinds of operation engineers to keep your services up, you need infra engineers to replace services and you have a pretty complicated architecture with this distributed setup which can be difficult to debug when it goes wrong, let’s say when one of your routes or networks is not configured correctly or someone updates a switch routing the traffic in the wrong server, so yeah you need someone to monitor that as well.</a:t>
            </a:r>
          </a:p>
          <a:p>
            <a:endParaRPr lang="en-US" dirty="0"/>
          </a:p>
          <a:p>
            <a:r>
              <a:rPr lang="en-US" dirty="0"/>
              <a:t>So we go to the first topic of </a:t>
            </a:r>
            <a:r>
              <a:rPr lang="en-US" dirty="0" err="1"/>
              <a:t>serice</a:t>
            </a:r>
            <a:r>
              <a:rPr lang="en-US" dirty="0"/>
              <a:t> models, IAAS, you don’t really want to take care of all that maintenance, </a:t>
            </a:r>
          </a:p>
          <a:p>
            <a:r>
              <a:rPr lang="en-US" dirty="0"/>
              <a:t>Who has ever been in a data center?</a:t>
            </a:r>
          </a:p>
          <a:p>
            <a:endParaRPr lang="en-US" dirty="0"/>
          </a:p>
          <a:p>
            <a:r>
              <a:rPr lang="en-US" dirty="0"/>
              <a:t>There are quite a few people there working for different companies maintaining those racks for those companies</a:t>
            </a:r>
          </a:p>
          <a:p>
            <a:r>
              <a:rPr lang="en-US" dirty="0"/>
              <a:t>https://</a:t>
            </a:r>
            <a:r>
              <a:rPr lang="en-US" dirty="0" err="1"/>
              <a:t>www.youtube.com</a:t>
            </a:r>
            <a:r>
              <a:rPr lang="en-US" dirty="0"/>
              <a:t>/</a:t>
            </a:r>
            <a:r>
              <a:rPr lang="en-US" dirty="0" err="1"/>
              <a:t>watch?v</a:t>
            </a:r>
            <a:r>
              <a:rPr lang="en-US" dirty="0"/>
              <a:t>=rdYtuMnlu1I&amp;ab_channel=Gediminas</a:t>
            </a:r>
          </a:p>
          <a:p>
            <a:r>
              <a:rPr lang="en-US" dirty="0"/>
              <a:t>So we take it as a service, no more replacing those faulty disks, and no more checking if the hardware is running</a:t>
            </a:r>
          </a:p>
          <a:p>
            <a:endParaRPr lang="en-US" dirty="0"/>
          </a:p>
          <a:p>
            <a:r>
              <a:rPr lang="en-US" dirty="0"/>
              <a:t>What about that platform you were running, we still had people running clusters, and remember that Cassandra database that was kind of complex? Well, let’s use that as a service, platform as a service</a:t>
            </a:r>
          </a:p>
          <a:p>
            <a:endParaRPr lang="en-US" dirty="0"/>
          </a:p>
          <a:p>
            <a:r>
              <a:rPr lang="en-US" dirty="0"/>
              <a:t>But we can do more, why do we even write our own application, we only had a simple website, we can move that to software as a service, and no need to worry about that anymore.</a:t>
            </a:r>
          </a:p>
          <a:p>
            <a:endParaRPr lang="en-US" dirty="0"/>
          </a:p>
          <a:p>
            <a:r>
              <a:rPr lang="en-US" dirty="0"/>
              <a:t>Cloud providers are doing this for everyone, therefor they can do it cheaper than you if you only do it for your own company. And since they can pour a lot of money into innovation you’re always up to date, for example with making sure your data is replicated everywhere in for example CDN’s, </a:t>
            </a:r>
          </a:p>
          <a:p>
            <a:endParaRPr lang="en-US" dirty="0"/>
          </a:p>
          <a:p>
            <a:endParaRPr lang="en-US" dirty="0"/>
          </a:p>
          <a:p>
            <a:r>
              <a:rPr lang="en-US" dirty="0"/>
              <a:t>Last one, </a:t>
            </a:r>
            <a:r>
              <a:rPr lang="en-US" dirty="0" err="1"/>
              <a:t>FaaS</a:t>
            </a:r>
            <a:r>
              <a:rPr lang="en-US" dirty="0"/>
              <a:t> only pay for when you use it, aka serverless computing</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85103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Source: https://</a:t>
            </a:r>
            <a:r>
              <a:rPr lang="en-US" dirty="0" err="1"/>
              <a:t>www.cloudflare.com</a:t>
            </a:r>
            <a:r>
              <a:rPr lang="en-US" dirty="0"/>
              <a:t>/learning/cloud/what-is-the-cloud/</a:t>
            </a:r>
          </a:p>
          <a:p>
            <a:endParaRPr lang="en-US" dirty="0"/>
          </a:p>
          <a:p>
            <a:r>
              <a:rPr lang="en-US" dirty="0"/>
              <a:t>Due to various necessities, currently there are multiple types of cloud services you can use. Most commonly known ones are public, private and hybrid cloud. Then, business can also benefit from the community cloud or multi cloud.</a:t>
            </a:r>
          </a:p>
          <a:p>
            <a:pPr marL="342900" indent="-342900">
              <a:buAutoNum type="arabicPeriod"/>
            </a:pPr>
            <a:r>
              <a:rPr lang="en-US" dirty="0"/>
              <a:t>Public Cloud: this the cloud as we all know it and is available to the general public. This usually is a pay-as-you-go service, where you are using the resources and computing power of a vendor. The big giants on this market: Microsoft Azure, Amazon Web Services, Google Cloud Platform and my others.</a:t>
            </a:r>
          </a:p>
          <a:p>
            <a:pPr marL="342900" indent="-342900">
              <a:buAutoNum type="arabicPeriod"/>
            </a:pPr>
            <a:r>
              <a:rPr lang="en-US" dirty="0"/>
              <a:t>Private Cloud: this type of deployment model is most common encountered in enterprise settings. It’s basically a </a:t>
            </a:r>
            <a:r>
              <a:rPr lang="en-US" i="1" dirty="0"/>
              <a:t>personal</a:t>
            </a:r>
            <a:r>
              <a:rPr lang="en-US" i="0" dirty="0"/>
              <a:t> cloud for that certain organization, everything is in-house, managed and created by that said organization.</a:t>
            </a:r>
          </a:p>
          <a:p>
            <a:pPr marL="342900" indent="-342900">
              <a:buAutoNum type="arabicPeriod"/>
            </a:pPr>
            <a:r>
              <a:rPr lang="en-US" i="0" dirty="0"/>
              <a:t>Hybrid Cloud: the name says it all: this is a combination of public and private cloud. An organization can make use of the public cloud services from Microsoft for instance, but at the same time, they can also have an in-house cloud solution where they keep the sensitive information.</a:t>
            </a:r>
          </a:p>
          <a:p>
            <a:pPr marL="342900" indent="-342900">
              <a:buAutoNum type="arabicPeriod"/>
            </a:pPr>
            <a:r>
              <a:rPr lang="en-US" i="0" dirty="0"/>
              <a:t>Community Cloud: this one can also be called a hybrid form of private cloud: multiple organization only accessing a shared cloud platform. The community cloud can be owned and manage by either a vendor, the members of the said organizations, or both.</a:t>
            </a:r>
          </a:p>
          <a:p>
            <a:pPr marL="342900" indent="-342900">
              <a:buAutoNum type="arabicPeriod"/>
            </a:pPr>
            <a:r>
              <a:rPr lang="en-US" i="0" dirty="0"/>
              <a:t>Multi Cloud: one organization using Cloud services from multiple vendors.</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24580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Andrada</a:t>
            </a:r>
            <a:r>
              <a:rPr lang="en-US" dirty="0"/>
              <a:t>:</a:t>
            </a:r>
          </a:p>
          <a:p>
            <a:r>
              <a:rPr lang="en-US" dirty="0"/>
              <a:t>The technology that stands at the root of the Cloud we all know today is virtualization: running multiple VMs (virtual machines) on the same hardware.</a:t>
            </a:r>
          </a:p>
          <a:p>
            <a:r>
              <a:rPr lang="en-US" dirty="0"/>
              <a:t>How virtualization works? </a:t>
            </a:r>
          </a:p>
          <a:p>
            <a:r>
              <a:rPr lang="en-US" dirty="0"/>
              <a:t>Over the physical infrastructure or a base OS (or host OS), you install a piece of software called a </a:t>
            </a:r>
            <a:r>
              <a:rPr lang="en-US" b="1" i="1" u="sng" dirty="0"/>
              <a:t>hypervisor</a:t>
            </a:r>
            <a:r>
              <a:rPr lang="en-US" b="0" i="0" u="none" dirty="0"/>
              <a:t>. The role of the hypervisor is to create abstract layers so that you can benefit from sharing your hardware resources (CPU, memory, storage etc.) between virtual instances. In shorter terms: the hypervisor </a:t>
            </a:r>
            <a:r>
              <a:rPr lang="en-US" b="1" i="0" u="none" dirty="0"/>
              <a:t>lies</a:t>
            </a:r>
            <a:r>
              <a:rPr lang="en-US" b="0" i="0" u="none" dirty="0"/>
              <a:t> to the VM OS that it is installed on a separate piece of hardware and that it is all alone in this environment. Of course, you can set up VMs to communicate between each other by </a:t>
            </a:r>
            <a:r>
              <a:rPr lang="en-US" b="1" i="0" u="none" dirty="0"/>
              <a:t>abstracting</a:t>
            </a:r>
            <a:r>
              <a:rPr lang="en-US" b="0" i="0" u="none" dirty="0"/>
              <a:t> the network layer as well.</a:t>
            </a:r>
          </a:p>
          <a:p>
            <a:r>
              <a:rPr lang="en-US" b="0" i="0" u="none" dirty="0"/>
              <a:t>There are 2 types of hypervisors:</a:t>
            </a:r>
          </a:p>
          <a:p>
            <a:pPr marL="285750" indent="-285750">
              <a:buFontTx/>
              <a:buChar char="-"/>
            </a:pPr>
            <a:r>
              <a:rPr lang="en-US" b="0" i="0" u="none" dirty="0"/>
              <a:t>Type 1, or “bare-metal”: this one is installed directly on the hardware. Some examples: from </a:t>
            </a:r>
            <a:r>
              <a:rPr lang="en-US" b="0" i="0" u="none" dirty="0" err="1"/>
              <a:t>Vmware</a:t>
            </a:r>
            <a:r>
              <a:rPr lang="en-US" b="0" i="0" u="none" dirty="0"/>
              <a:t>: the </a:t>
            </a:r>
            <a:r>
              <a:rPr lang="en-US" b="0" i="0" u="none" dirty="0" err="1"/>
              <a:t>Vmware</a:t>
            </a:r>
            <a:r>
              <a:rPr lang="en-US" b="0" i="0" u="none" dirty="0"/>
              <a:t> </a:t>
            </a:r>
            <a:r>
              <a:rPr lang="en-US" b="0" i="0" u="none" dirty="0" err="1"/>
              <a:t>ESXi</a:t>
            </a:r>
            <a:r>
              <a:rPr lang="en-US" b="0" i="0" u="none" dirty="0"/>
              <a:t>, from Microsoft: Hyper-V</a:t>
            </a:r>
          </a:p>
          <a:p>
            <a:pPr marL="285750" indent="-285750">
              <a:buFontTx/>
              <a:buChar char="-"/>
            </a:pPr>
            <a:r>
              <a:rPr lang="en-US" b="0" i="0" u="none" dirty="0"/>
              <a:t>Type 2: this one is installed over the host OS (like in the image). Some examples: from Oracle: VirtualBox, from </a:t>
            </a:r>
            <a:r>
              <a:rPr lang="en-US" b="0" i="0" u="none" dirty="0" err="1"/>
              <a:t>Vmware</a:t>
            </a:r>
            <a:r>
              <a:rPr lang="en-US" b="0" i="0" u="none" dirty="0"/>
              <a:t>: </a:t>
            </a:r>
            <a:r>
              <a:rPr lang="en-US" b="0" i="0" u="none" dirty="0" err="1"/>
              <a:t>Vmware</a:t>
            </a:r>
            <a:r>
              <a:rPr lang="en-US" b="0" i="0" u="none" dirty="0"/>
              <a:t> Workstation</a:t>
            </a:r>
          </a:p>
          <a:p>
            <a:pPr marL="0" indent="0">
              <a:buFontTx/>
              <a:buNone/>
            </a:pPr>
            <a:r>
              <a:rPr lang="en-US" dirty="0"/>
              <a:t>You can virtualize almost everything, using a hypervisor fit for that technology. In the above explanations and examples, the virtualization type I spoke about is </a:t>
            </a:r>
            <a:r>
              <a:rPr lang="en-US" b="1" dirty="0"/>
              <a:t>OS virtualization</a:t>
            </a:r>
            <a:r>
              <a:rPr lang="en-US" b="0" dirty="0"/>
              <a:t>. Other examples for different technologies are: data, servers and network.</a:t>
            </a:r>
          </a:p>
          <a:p>
            <a:endParaRPr lang="en-US" dirty="0"/>
          </a:p>
          <a:p>
            <a:r>
              <a:rPr lang="en-US" dirty="0"/>
              <a:t>How is virtualization related with the Cloud today? </a:t>
            </a:r>
          </a:p>
          <a:p>
            <a:r>
              <a:rPr lang="en-US" dirty="0"/>
              <a:t>Cloud is responsible of automating the virtual resources of a system for on-demand usage. Imagine this: you’re using a cloud provider (can be anything: Azure, AWS or Google Cloud) and you create a Linux VM. That VM behind closed doors, is actually created using an orchestrator that interacts with the hypervisor installed on a piece of hardware somewhere in a datacenter on the other side of the world.</a:t>
            </a:r>
          </a:p>
          <a:p>
            <a:endParaRPr lang="en-US" dirty="0"/>
          </a:p>
          <a:p>
            <a:r>
              <a:rPr lang="en-US" dirty="0"/>
              <a:t>With virtualization you don’t really care where or on what it’s running, you care about the end result.</a:t>
            </a:r>
          </a:p>
          <a:p>
            <a:endParaRPr lang="en-US" dirty="0"/>
          </a:p>
          <a:p>
            <a:r>
              <a:rPr lang="en-US" dirty="0"/>
              <a:t>Notes from </a:t>
            </a:r>
            <a:r>
              <a:rPr lang="en-US" dirty="0" err="1"/>
              <a:t>Wouter</a:t>
            </a:r>
            <a:r>
              <a:rPr lang="en-US" dirty="0"/>
              <a:t>:</a:t>
            </a:r>
          </a:p>
          <a:p>
            <a:r>
              <a:rPr lang="en-US" dirty="0"/>
              <a:t>All of these things wouldn’t be possible without virtualization, running the same program on different machines and getting the same outcome, also splitting up a server in running multiple virtual machines such that you can share the hardware underneath. </a:t>
            </a:r>
          </a:p>
          <a:p>
            <a:endParaRPr lang="en-US" dirty="0"/>
          </a:p>
          <a:p>
            <a:r>
              <a:rPr lang="en-US" dirty="0"/>
              <a:t>With virtualization you now could get a whole OS for yourself without paying for all the hardware underneath, some of you might know the term VPS, a virtual private server, this is a server that you can manage yourself, nobody can touch it and since it’s shared it’s cheaper. There are many ways of sharing servers and I’m not going into the details of all of them, but what’s important to know that they all share different things, some share processing power, some share memory, and this has effect on your application. If you share processing and another </a:t>
            </a:r>
            <a:r>
              <a:rPr lang="en-US" dirty="0" err="1"/>
              <a:t>vps</a:t>
            </a:r>
            <a:r>
              <a:rPr lang="en-US" dirty="0"/>
              <a:t> is doing some heavy processing every day at 5pm, the you might notice that your service/website is slow every day at 5pm.</a:t>
            </a:r>
          </a:p>
          <a:p>
            <a:r>
              <a:rPr lang="en-US" dirty="0"/>
              <a:t>The nice thing being of course that you can get some computing power for a super cheap price. And you don’t have to maintain all those hardware, IaaS remember?</a:t>
            </a:r>
          </a:p>
          <a:p>
            <a:endParaRPr lang="en-US" dirty="0"/>
          </a:p>
          <a:p>
            <a:r>
              <a:rPr lang="en-US" dirty="0"/>
              <a:t>With virtualization you don’t really care where or on what it’s running, you care about the end result. The other nice thing about virtualization is also that you can run it locally</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9359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37050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350674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_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50580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39" name="Group 38">
            <a:extLst>
              <a:ext uri="{FF2B5EF4-FFF2-40B4-BE49-F238E27FC236}">
                <a16:creationId xmlns:a16="http://schemas.microsoft.com/office/drawing/2014/main" id="{9AF6D44A-0294-48EC-8B01-EA74305500DC}"/>
              </a:ext>
            </a:extLst>
          </p:cNvPr>
          <p:cNvGrpSpPr/>
          <p:nvPr/>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015969960"/>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png"/><Relationship Id="rId21" Type="http://schemas.openxmlformats.org/officeDocument/2006/relationships/slideLayout" Target="../slideLayouts/slideLayout21.xml"/><Relationship Id="rId34" Type="http://schemas.openxmlformats.org/officeDocument/2006/relationships/theme" Target="../theme/theme1.xml"/><Relationship Id="rId42" Type="http://schemas.openxmlformats.org/officeDocument/2006/relationships/image" Target="../media/image8.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6.svg"/><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8.sv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2.svg"/><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devopsdemogenerator.azurewebsites.net/" TargetMode="Externa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0.xml"/><Relationship Id="rId16" Type="http://schemas.openxmlformats.org/officeDocument/2006/relationships/hyperlink" Target="http://www.ing.com/" TargetMode="External"/><Relationship Id="rId1" Type="http://schemas.openxmlformats.org/officeDocument/2006/relationships/slideLayout" Target="../slideLayouts/slideLayout64.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ideo" Target="https://www.youtube.com/embed/rdYtuMnlu1I?feature=oembed" TargetMode="Externa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33.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sv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34.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err="1"/>
              <a:t>Andrada</a:t>
            </a:r>
            <a:r>
              <a:rPr lang="en-US" dirty="0"/>
              <a:t> </a:t>
            </a:r>
            <a:r>
              <a:rPr lang="en-US" dirty="0" err="1"/>
              <a:t>Raducanu</a:t>
            </a:r>
            <a:r>
              <a:rPr lang="en-US" dirty="0"/>
              <a:t>, Maria </a:t>
            </a:r>
            <a:r>
              <a:rPr lang="en-US" dirty="0" err="1"/>
              <a:t>Jianu</a:t>
            </a:r>
            <a:r>
              <a:rPr lang="en-US" dirty="0"/>
              <a:t>,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7E583-9FDC-4847-BFD4-4D4F0681B0F7}"/>
              </a:ext>
            </a:extLst>
          </p:cNvPr>
          <p:cNvSpPr>
            <a:spLocks noGrp="1"/>
          </p:cNvSpPr>
          <p:nvPr>
            <p:ph idx="1"/>
          </p:nvPr>
        </p:nvSpPr>
        <p:spPr>
          <a:xfrm>
            <a:off x="659008" y="1141986"/>
            <a:ext cx="4924374" cy="5058000"/>
          </a:xfrm>
        </p:spPr>
        <p:txBody>
          <a:bodyPr/>
          <a:lstStyle/>
          <a:p>
            <a:endParaRPr lang="en-GB" dirty="0"/>
          </a:p>
        </p:txBody>
      </p:sp>
      <p:sp>
        <p:nvSpPr>
          <p:cNvPr id="8" name="Title 7">
            <a:extLst>
              <a:ext uri="{FF2B5EF4-FFF2-40B4-BE49-F238E27FC236}">
                <a16:creationId xmlns:a16="http://schemas.microsoft.com/office/drawing/2014/main" id="{9658AFBA-D53E-5044-A57A-2DD480F03CCD}"/>
              </a:ext>
            </a:extLst>
          </p:cNvPr>
          <p:cNvSpPr>
            <a:spLocks noGrp="1"/>
          </p:cNvSpPr>
          <p:nvPr>
            <p:ph type="title"/>
          </p:nvPr>
        </p:nvSpPr>
        <p:spPr/>
        <p:txBody>
          <a:bodyPr/>
          <a:lstStyle/>
          <a:p>
            <a:r>
              <a:rPr lang="en-GB" dirty="0"/>
              <a:t>Azure Geography per continent</a:t>
            </a:r>
          </a:p>
        </p:txBody>
      </p:sp>
      <p:pic>
        <p:nvPicPr>
          <p:cNvPr id="37" name="Picture 36">
            <a:extLst>
              <a:ext uri="{FF2B5EF4-FFF2-40B4-BE49-F238E27FC236}">
                <a16:creationId xmlns:a16="http://schemas.microsoft.com/office/drawing/2014/main" id="{1E739144-1EB7-C146-A1DB-28A1ECBD2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72717" y="1098629"/>
            <a:ext cx="6467731" cy="4217182"/>
          </a:xfrm>
          <a:prstGeom prst="rect">
            <a:avLst/>
          </a:prstGeom>
        </p:spPr>
      </p:pic>
      <p:sp>
        <p:nvSpPr>
          <p:cNvPr id="38" name="Oval 37">
            <a:extLst>
              <a:ext uri="{FF2B5EF4-FFF2-40B4-BE49-F238E27FC236}">
                <a16:creationId xmlns:a16="http://schemas.microsoft.com/office/drawing/2014/main" id="{25B21074-45E2-5540-907E-A5C6F9687F40}"/>
              </a:ext>
            </a:extLst>
          </p:cNvPr>
          <p:cNvSpPr/>
          <p:nvPr/>
        </p:nvSpPr>
        <p:spPr>
          <a:xfrm>
            <a:off x="7287702" y="2089366"/>
            <a:ext cx="996785" cy="99678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F9AED6B3-9CC2-2C48-A2E5-70C42B96E4A2}"/>
              </a:ext>
            </a:extLst>
          </p:cNvPr>
          <p:cNvSpPr/>
          <p:nvPr/>
        </p:nvSpPr>
        <p:spPr>
          <a:xfrm>
            <a:off x="10158103" y="4164954"/>
            <a:ext cx="1309739" cy="1309739"/>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77EBB1B5-437A-644F-B33C-5403218AE4C1}"/>
              </a:ext>
            </a:extLst>
          </p:cNvPr>
          <p:cNvSpPr/>
          <p:nvPr/>
        </p:nvSpPr>
        <p:spPr>
          <a:xfrm>
            <a:off x="9637855" y="3121506"/>
            <a:ext cx="1222475" cy="122247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Tree>
    <p:extLst>
      <p:ext uri="{BB962C8B-B14F-4D97-AF65-F5344CB8AC3E}">
        <p14:creationId xmlns:p14="http://schemas.microsoft.com/office/powerpoint/2010/main" val="277103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1F42E7-F31F-1E45-A933-FC13F829DF52}"/>
              </a:ext>
            </a:extLst>
          </p:cNvPr>
          <p:cNvSpPr>
            <a:spLocks noGrp="1"/>
          </p:cNvSpPr>
          <p:nvPr>
            <p:ph idx="1"/>
          </p:nvPr>
        </p:nvSpPr>
        <p:spPr>
          <a:xfrm>
            <a:off x="659008" y="1141986"/>
            <a:ext cx="9691492" cy="5058000"/>
          </a:xfrm>
        </p:spPr>
        <p:txBody>
          <a:bodyPr/>
          <a:lstStyle/>
          <a:p>
            <a:pPr marL="522900" lvl="3" indent="-342900">
              <a:buFontTx/>
              <a:buChar char="-"/>
            </a:pPr>
            <a:r>
              <a:rPr lang="en-US" dirty="0"/>
              <a:t>Request student license </a:t>
            </a:r>
          </a:p>
          <a:p>
            <a:pPr marL="522900" lvl="3" indent="-342900">
              <a:buFontTx/>
              <a:buChar char="-"/>
            </a:pPr>
            <a:r>
              <a:rPr lang="en-US" dirty="0"/>
              <a:t>Install visual studio code &amp; python</a:t>
            </a:r>
          </a:p>
          <a:p>
            <a:pPr marL="522900" lvl="3" indent="-342900">
              <a:buFontTx/>
              <a:buChar char="-"/>
            </a:pPr>
            <a:r>
              <a:rPr lang="en-US" dirty="0"/>
              <a:t>Create azure function</a:t>
            </a:r>
          </a:p>
          <a:p>
            <a:pPr marL="522900" lvl="3" indent="-342900">
              <a:buFontTx/>
              <a:buChar char="-"/>
            </a:pPr>
            <a:endParaRPr lang="en-US" dirty="0"/>
          </a:p>
          <a:p>
            <a:pPr marL="522900" lvl="3" indent="-342900">
              <a:buFontTx/>
              <a:buChar char="-"/>
            </a:pPr>
            <a:r>
              <a:rPr lang="en-US" dirty="0"/>
              <a:t>set up Azure Student subscription with student email address; </a:t>
            </a:r>
          </a:p>
          <a:p>
            <a:pPr marL="522900" lvl="3" indent="-342900">
              <a:buFontTx/>
              <a:buChar char="-"/>
            </a:pPr>
            <a:r>
              <a:rPr lang="en-US" dirty="0"/>
              <a:t>set up Azure DevOps organization using </a:t>
            </a:r>
            <a:r>
              <a:rPr lang="en-US" dirty="0">
                <a:hlinkClick r:id="rId2"/>
              </a:rPr>
              <a:t>https://azuredevopsdemogenerator.azurewebsites.net</a:t>
            </a:r>
            <a:r>
              <a:rPr lang="en-US" dirty="0"/>
              <a:t>; </a:t>
            </a:r>
          </a:p>
          <a:p>
            <a:pPr marL="522900" lvl="3" indent="-342900">
              <a:buFontTx/>
              <a:buChar char="-"/>
            </a:pPr>
            <a:r>
              <a:rPr lang="en-US" dirty="0"/>
              <a:t>play around in Azure DevOps (10-15 mins) and answer questions; </a:t>
            </a:r>
          </a:p>
          <a:p>
            <a:pPr marL="522900" lvl="3" indent="-342900">
              <a:buFontTx/>
              <a:buChar char="-"/>
            </a:pPr>
            <a:r>
              <a:rPr lang="en-US" dirty="0"/>
              <a:t>set up an Azure Function; </a:t>
            </a:r>
          </a:p>
          <a:p>
            <a:pPr marL="522900" lvl="3" indent="-342900">
              <a:buFontTx/>
              <a:buChar char="-"/>
            </a:pPr>
            <a:r>
              <a:rPr lang="en-US" dirty="0"/>
              <a:t>if we don’t have any agent available in the demo ADO organization, set up with the students an agent by creating a VM in Azure Portal and setting it up;</a:t>
            </a:r>
          </a:p>
        </p:txBody>
      </p:sp>
      <p:sp>
        <p:nvSpPr>
          <p:cNvPr id="3" name="Slide Number Placeholder 2">
            <a:extLst>
              <a:ext uri="{FF2B5EF4-FFF2-40B4-BE49-F238E27FC236}">
                <a16:creationId xmlns:a16="http://schemas.microsoft.com/office/drawing/2014/main" id="{43244F28-0678-904A-BF4C-8D62E0043D5E}"/>
              </a:ext>
            </a:extLst>
          </p:cNvPr>
          <p:cNvSpPr>
            <a:spLocks noGrp="1"/>
          </p:cNvSpPr>
          <p:nvPr>
            <p:ph type="sldNum" sz="quarter" idx="19"/>
          </p:nvPr>
        </p:nvSpPr>
        <p:spPr/>
        <p:txBody>
          <a:bodyPr/>
          <a:lstStyle/>
          <a:p>
            <a:fld id="{DDD2A080-DA64-4F5C-9131-47EB793B4410}" type="slidenum">
              <a:rPr lang="en-GB" noProof="0" smtClean="0"/>
              <a:pPr/>
              <a:t>11</a:t>
            </a:fld>
            <a:endParaRPr lang="en-GB" noProof="0" dirty="0"/>
          </a:p>
        </p:txBody>
      </p:sp>
      <p:sp>
        <p:nvSpPr>
          <p:cNvPr id="4" name="Title 3">
            <a:extLst>
              <a:ext uri="{FF2B5EF4-FFF2-40B4-BE49-F238E27FC236}">
                <a16:creationId xmlns:a16="http://schemas.microsoft.com/office/drawing/2014/main" id="{F9CF40A1-068B-A849-A378-8F0F93F27C16}"/>
              </a:ext>
            </a:extLst>
          </p:cNvPr>
          <p:cNvSpPr>
            <a:spLocks noGrp="1"/>
          </p:cNvSpPr>
          <p:nvPr>
            <p:ph type="title"/>
          </p:nvPr>
        </p:nvSpPr>
        <p:spPr/>
        <p:txBody>
          <a:bodyPr/>
          <a:lstStyle/>
          <a:p>
            <a:r>
              <a:rPr lang="en-US" dirty="0"/>
              <a:t>Labs</a:t>
            </a:r>
          </a:p>
        </p:txBody>
      </p:sp>
    </p:spTree>
    <p:extLst>
      <p:ext uri="{BB962C8B-B14F-4D97-AF65-F5344CB8AC3E}">
        <p14:creationId xmlns:p14="http://schemas.microsoft.com/office/powerpoint/2010/main" val="144381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pPr marL="342900" indent="-342900">
              <a:buFontTx/>
              <a:buChar char="-"/>
            </a:pPr>
            <a:r>
              <a:rPr lang="en-US" dirty="0"/>
              <a:t>What is cloud? Different perspectives</a:t>
            </a:r>
          </a:p>
          <a:p>
            <a:pPr marL="342900" indent="-342900">
              <a:buFontTx/>
              <a:buChar char="-"/>
            </a:pPr>
            <a:r>
              <a:rPr lang="en-US" dirty="0"/>
              <a:t>What was there before cloud?</a:t>
            </a:r>
          </a:p>
          <a:p>
            <a:pPr marL="342900" indent="-342900">
              <a:buFontTx/>
              <a:buChar char="-"/>
            </a:pPr>
            <a:r>
              <a:rPr lang="en-US" dirty="0"/>
              <a:t>What is the added value of cloud?</a:t>
            </a:r>
          </a:p>
          <a:p>
            <a:pPr marL="342900" indent="-342900">
              <a:buFontTx/>
              <a:buChar char="-"/>
            </a:pPr>
            <a:r>
              <a:rPr lang="en-US" dirty="0"/>
              <a:t>Types of cloud</a:t>
            </a:r>
          </a:p>
          <a:p>
            <a:pPr marL="342900" indent="-342900">
              <a:buFontTx/>
              <a:buChar char="-"/>
            </a:pPr>
            <a:r>
              <a:rPr lang="en-US" dirty="0"/>
              <a:t>Virtualization </a:t>
            </a:r>
          </a:p>
          <a:p>
            <a:pPr marL="342900" indent="-342900">
              <a:buFontTx/>
              <a:buChar char="-"/>
            </a:pPr>
            <a:r>
              <a:rPr lang="en-US" dirty="0"/>
              <a:t>Cloud in ING</a:t>
            </a:r>
          </a:p>
          <a:p>
            <a:pPr marL="342900" indent="-342900">
              <a:buFontTx/>
              <a:buChar char="-"/>
            </a:pPr>
            <a:r>
              <a:rPr lang="en-US" dirty="0"/>
              <a:t>Labs</a:t>
            </a:r>
          </a:p>
          <a:p>
            <a:pPr marL="342900" indent="-342900">
              <a:buFontTx/>
              <a:buChar char="-"/>
            </a:pPr>
            <a:endParaRPr lang="en-US" dirty="0"/>
          </a:p>
          <a:p>
            <a:pPr marL="180000" lvl="3" indent="0">
              <a:buNone/>
            </a:pPr>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2338D-0EA1-2A43-AD37-5BA6DBA71357}"/>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3" name="Title 2">
            <a:extLst>
              <a:ext uri="{FF2B5EF4-FFF2-40B4-BE49-F238E27FC236}">
                <a16:creationId xmlns:a16="http://schemas.microsoft.com/office/drawing/2014/main" id="{0BAF44B5-0C0F-D14D-8662-903BE3D8E5E7}"/>
              </a:ext>
            </a:extLst>
          </p:cNvPr>
          <p:cNvSpPr>
            <a:spLocks noGrp="1"/>
          </p:cNvSpPr>
          <p:nvPr>
            <p:ph type="title"/>
          </p:nvPr>
        </p:nvSpPr>
        <p:spPr/>
        <p:txBody>
          <a:bodyPr/>
          <a:lstStyle/>
          <a:p>
            <a:r>
              <a:rPr lang="en-US" dirty="0"/>
              <a:t>Cloud</a:t>
            </a:r>
          </a:p>
        </p:txBody>
      </p:sp>
      <p:sp>
        <p:nvSpPr>
          <p:cNvPr id="4" name="Text Placeholder 3">
            <a:extLst>
              <a:ext uri="{FF2B5EF4-FFF2-40B4-BE49-F238E27FC236}">
                <a16:creationId xmlns:a16="http://schemas.microsoft.com/office/drawing/2014/main" id="{43CE3F85-2007-B141-9F7A-93CF0B537809}"/>
              </a:ext>
            </a:extLst>
          </p:cNvPr>
          <p:cNvSpPr>
            <a:spLocks noGrp="1"/>
          </p:cNvSpPr>
          <p:nvPr>
            <p:ph type="body" sz="quarter" idx="13"/>
          </p:nvPr>
        </p:nvSpPr>
        <p:spPr/>
        <p:txBody>
          <a:bodyPr/>
          <a:lstStyle/>
          <a:p>
            <a:pPr marL="0" indent="0" algn="ctr">
              <a:buNone/>
            </a:pPr>
            <a:r>
              <a:rPr lang="en-GB" sz="2400" dirty="0"/>
              <a:t>The on-demand availability of computer system resources, especially data storage and computing power, without direct active management by the user</a:t>
            </a:r>
            <a:endParaRPr lang="en-US" sz="2400" dirty="0"/>
          </a:p>
        </p:txBody>
      </p:sp>
      <p:pic>
        <p:nvPicPr>
          <p:cNvPr id="1028" name="Picture 4" descr="Pin on Cloud Cartoons">
            <a:extLst>
              <a:ext uri="{FF2B5EF4-FFF2-40B4-BE49-F238E27FC236}">
                <a16:creationId xmlns:a16="http://schemas.microsoft.com/office/drawing/2014/main" id="{727233D1-047A-B044-9A57-06E92B31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453742"/>
            <a:ext cx="9512300" cy="295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1216AE-C025-1044-9BFA-D7D287B2935B}"/>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3FC850F1-D528-514C-91ED-272ABE655728}"/>
              </a:ext>
            </a:extLst>
          </p:cNvPr>
          <p:cNvSpPr>
            <a:spLocks noGrp="1"/>
          </p:cNvSpPr>
          <p:nvPr>
            <p:ph type="title"/>
          </p:nvPr>
        </p:nvSpPr>
        <p:spPr/>
        <p:txBody>
          <a:bodyPr/>
          <a:lstStyle/>
          <a:p>
            <a:r>
              <a:rPr lang="en-US" dirty="0"/>
              <a:t>Pre cloud</a:t>
            </a:r>
          </a:p>
        </p:txBody>
      </p:sp>
      <p:sp>
        <p:nvSpPr>
          <p:cNvPr id="4" name="Text Placeholder 3">
            <a:extLst>
              <a:ext uri="{FF2B5EF4-FFF2-40B4-BE49-F238E27FC236}">
                <a16:creationId xmlns:a16="http://schemas.microsoft.com/office/drawing/2014/main" id="{04B462CD-1801-FF41-B6E8-9107DF0845A4}"/>
              </a:ext>
            </a:extLst>
          </p:cNvPr>
          <p:cNvSpPr>
            <a:spLocks noGrp="1"/>
          </p:cNvSpPr>
          <p:nvPr>
            <p:ph type="body" sz="quarter" idx="13"/>
          </p:nvPr>
        </p:nvSpPr>
        <p:spPr/>
        <p:txBody>
          <a:bodyPr/>
          <a:lstStyle/>
          <a:p>
            <a:pPr marL="0" indent="0">
              <a:buNone/>
            </a:pPr>
            <a:endParaRPr lang="en-US" dirty="0"/>
          </a:p>
          <a:p>
            <a:pPr marL="0" indent="0">
              <a:buNone/>
            </a:pPr>
            <a:r>
              <a:rPr lang="en-US" sz="2800" dirty="0">
                <a:solidFill>
                  <a:schemeClr val="bg1">
                    <a:lumMod val="95000"/>
                  </a:schemeClr>
                </a:solidFill>
              </a:rPr>
              <a:t>Service oriented architecture (SOA)</a:t>
            </a:r>
          </a:p>
        </p:txBody>
      </p:sp>
    </p:spTree>
    <p:extLst>
      <p:ext uri="{BB962C8B-B14F-4D97-AF65-F5344CB8AC3E}">
        <p14:creationId xmlns:p14="http://schemas.microsoft.com/office/powerpoint/2010/main" val="27144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9E64D-9B85-8E4F-A71E-13A5DE8A2FA7}"/>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531F73DF-C252-074E-9BFC-EE07B53DCF66}"/>
              </a:ext>
            </a:extLst>
          </p:cNvPr>
          <p:cNvSpPr>
            <a:spLocks noGrp="1"/>
          </p:cNvSpPr>
          <p:nvPr>
            <p:ph type="title"/>
          </p:nvPr>
        </p:nvSpPr>
        <p:spPr/>
        <p:txBody>
          <a:bodyPr/>
          <a:lstStyle/>
          <a:p>
            <a:r>
              <a:rPr lang="en-US" dirty="0"/>
              <a:t>What is cloud?</a:t>
            </a:r>
          </a:p>
        </p:txBody>
      </p:sp>
      <p:sp>
        <p:nvSpPr>
          <p:cNvPr id="4" name="Text Placeholder 3">
            <a:extLst>
              <a:ext uri="{FF2B5EF4-FFF2-40B4-BE49-F238E27FC236}">
                <a16:creationId xmlns:a16="http://schemas.microsoft.com/office/drawing/2014/main" id="{B46F6ECA-C010-F849-AEA5-C4282B84222B}"/>
              </a:ext>
            </a:extLst>
          </p:cNvPr>
          <p:cNvSpPr>
            <a:spLocks noGrp="1"/>
          </p:cNvSpPr>
          <p:nvPr>
            <p:ph type="body" sz="quarter" idx="13"/>
          </p:nvPr>
        </p:nvSpPr>
        <p:spPr/>
        <p:txBody>
          <a:bodyPr/>
          <a:lstStyle/>
          <a:p>
            <a:r>
              <a:rPr lang="en-US" dirty="0"/>
              <a:t>Resilience</a:t>
            </a:r>
          </a:p>
          <a:p>
            <a:r>
              <a:rPr lang="en-US" dirty="0"/>
              <a:t>Always available</a:t>
            </a:r>
          </a:p>
          <a:p>
            <a:r>
              <a:rPr lang="en-US" dirty="0"/>
              <a:t>Fast everywhere</a:t>
            </a:r>
          </a:p>
          <a:p>
            <a:endParaRPr lang="en-US" dirty="0"/>
          </a:p>
        </p:txBody>
      </p:sp>
      <p:pic>
        <p:nvPicPr>
          <p:cNvPr id="2050" name="Picture 2" descr="The cloud, precipitating the new age">
            <a:extLst>
              <a:ext uri="{FF2B5EF4-FFF2-40B4-BE49-F238E27FC236}">
                <a16:creationId xmlns:a16="http://schemas.microsoft.com/office/drawing/2014/main" id="{44BF4136-82D6-1441-8EB2-EA7BB2390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325235"/>
            <a:ext cx="3534376" cy="3292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9A558A3-E85A-324B-B9EB-FB75FE04EB95}"/>
              </a:ext>
            </a:extLst>
          </p:cNvPr>
          <p:cNvPicPr>
            <a:picLocks noChangeAspect="1"/>
          </p:cNvPicPr>
          <p:nvPr/>
        </p:nvPicPr>
        <p:blipFill>
          <a:blip r:embed="rId5"/>
          <a:stretch>
            <a:fillRect/>
          </a:stretch>
        </p:blipFill>
        <p:spPr>
          <a:xfrm>
            <a:off x="657392" y="2527300"/>
            <a:ext cx="8392425" cy="3571513"/>
          </a:xfrm>
          <a:prstGeom prst="rect">
            <a:avLst/>
          </a:prstGeom>
        </p:spPr>
      </p:pic>
      <p:pic>
        <p:nvPicPr>
          <p:cNvPr id="10" name="Online Media 9" descr="Silicon Valley - John's Work Routine (Season 1-5)">
            <a:hlinkClick r:id="" action="ppaction://media"/>
            <a:extLst>
              <a:ext uri="{FF2B5EF4-FFF2-40B4-BE49-F238E27FC236}">
                <a16:creationId xmlns:a16="http://schemas.microsoft.com/office/drawing/2014/main" id="{AE259957-91CA-E04A-8C2B-9D489A23F4F6}"/>
              </a:ext>
            </a:extLst>
          </p:cNvPr>
          <p:cNvPicPr>
            <a:picLocks noRot="1" noChangeAspect="1"/>
          </p:cNvPicPr>
          <p:nvPr>
            <a:videoFile r:link="rId1"/>
          </p:nvPr>
        </p:nvPicPr>
        <p:blipFill>
          <a:blip r:embed="rId6"/>
          <a:stretch>
            <a:fillRect/>
          </a:stretch>
        </p:blipFill>
        <p:spPr>
          <a:xfrm>
            <a:off x="4241800" y="991815"/>
            <a:ext cx="2540000" cy="1435100"/>
          </a:xfrm>
          <a:prstGeom prst="rect">
            <a:avLst/>
          </a:prstGeom>
        </p:spPr>
      </p:pic>
    </p:spTree>
    <p:extLst>
      <p:ext uri="{BB962C8B-B14F-4D97-AF65-F5344CB8AC3E}">
        <p14:creationId xmlns:p14="http://schemas.microsoft.com/office/powerpoint/2010/main" val="27344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15CD5-E4C1-E448-AE5F-9C59C0C68021}"/>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331FDBB8-8DF1-BB40-AB0C-AD7E5A1EFABE}"/>
              </a:ext>
            </a:extLst>
          </p:cNvPr>
          <p:cNvSpPr>
            <a:spLocks noGrp="1"/>
          </p:cNvSpPr>
          <p:nvPr>
            <p:ph type="title"/>
          </p:nvPr>
        </p:nvSpPr>
        <p:spPr/>
        <p:txBody>
          <a:bodyPr/>
          <a:lstStyle/>
          <a:p>
            <a:r>
              <a:rPr lang="en-US" dirty="0"/>
              <a:t>Types of cloud deployment models</a:t>
            </a:r>
          </a:p>
        </p:txBody>
      </p:sp>
      <p:sp>
        <p:nvSpPr>
          <p:cNvPr id="4" name="Text Placeholder 3">
            <a:extLst>
              <a:ext uri="{FF2B5EF4-FFF2-40B4-BE49-F238E27FC236}">
                <a16:creationId xmlns:a16="http://schemas.microsoft.com/office/drawing/2014/main" id="{AB61C4F6-860C-AB4C-B086-C56AB970EE9D}"/>
              </a:ext>
            </a:extLst>
          </p:cNvPr>
          <p:cNvSpPr>
            <a:spLocks noGrp="1"/>
          </p:cNvSpPr>
          <p:nvPr>
            <p:ph type="body" sz="quarter" idx="13"/>
          </p:nvPr>
        </p:nvSpPr>
        <p:spPr>
          <a:xfrm>
            <a:off x="659008" y="1141198"/>
            <a:ext cx="2546529" cy="1899953"/>
          </a:xfrm>
        </p:spPr>
        <p:txBody>
          <a:bodyPr/>
          <a:lstStyle/>
          <a:p>
            <a:r>
              <a:rPr lang="en-US" dirty="0"/>
              <a:t>Private cloud</a:t>
            </a:r>
          </a:p>
          <a:p>
            <a:r>
              <a:rPr lang="en-US" dirty="0"/>
              <a:t>Public cloud</a:t>
            </a:r>
          </a:p>
          <a:p>
            <a:r>
              <a:rPr lang="en-US" dirty="0"/>
              <a:t>Hybrid cloud</a:t>
            </a:r>
          </a:p>
          <a:p>
            <a:r>
              <a:rPr lang="en-US" dirty="0"/>
              <a:t>Community cloud</a:t>
            </a:r>
          </a:p>
        </p:txBody>
      </p:sp>
      <p:pic>
        <p:nvPicPr>
          <p:cNvPr id="2050" name="Picture 2" descr="Cloud Deployment Models – Science Now Academy">
            <a:extLst>
              <a:ext uri="{FF2B5EF4-FFF2-40B4-BE49-F238E27FC236}">
                <a16:creationId xmlns:a16="http://schemas.microsoft.com/office/drawing/2014/main" id="{BFBC6AAA-6D73-CB8A-8E54-2DB0A22D9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t="1" r="301" b="19090"/>
          <a:stretch/>
        </p:blipFill>
        <p:spPr bwMode="auto">
          <a:xfrm>
            <a:off x="659008" y="2638352"/>
            <a:ext cx="6255500" cy="2269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oud Monitoring | Multi-cloud Monitoring Tool: Site24x7">
            <a:extLst>
              <a:ext uri="{FF2B5EF4-FFF2-40B4-BE49-F238E27FC236}">
                <a16:creationId xmlns:a16="http://schemas.microsoft.com/office/drawing/2014/main" id="{6062D2B1-7B8F-C078-D846-A450F879B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842" y="1508052"/>
            <a:ext cx="36068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33FC26D0-BF9F-C5A2-1F1B-36F17B7412C3}"/>
              </a:ext>
            </a:extLst>
          </p:cNvPr>
          <p:cNvSpPr txBox="1">
            <a:spLocks/>
          </p:cNvSpPr>
          <p:nvPr/>
        </p:nvSpPr>
        <p:spPr bwMode="auto">
          <a:xfrm>
            <a:off x="7576842" y="1135429"/>
            <a:ext cx="2546529" cy="372623"/>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vert="horz" wrap="square" lIns="0" tIns="0" rIns="0" bIns="0" rtlCol="0">
            <a:noAutofit/>
          </a:bodyPr>
          <a:lstStyle>
            <a:lvl1pPr marL="360000" indent="-360000" algn="l" defTabSz="914400" rtl="0" eaLnBrk="1" latinLnBrk="0" hangingPunct="1">
              <a:lnSpc>
                <a:spcPct val="90000"/>
              </a:lnSpc>
              <a:spcBef>
                <a:spcPts val="200"/>
              </a:spcBef>
              <a:spcAft>
                <a:spcPts val="800"/>
              </a:spcAft>
              <a:buFont typeface="+mj-lt"/>
              <a:buAutoNum type="arabicPeriod"/>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5">
                  <a:extLst>
                    <a:ext uri="{96DAC541-7B7A-43D3-8B79-37D633B846F1}">
                      <asvg:svgBlip xmlns:asvg="http://schemas.microsoft.com/office/drawing/2016/SVG/main" r:embed="rId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7">
                  <a:extLst>
                    <a:ext uri="{96DAC541-7B7A-43D3-8B79-37D633B846F1}">
                      <asvg:svgBlip xmlns:asvg="http://schemas.microsoft.com/office/drawing/2016/SVG/main" r:embed="rId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9">
                  <a:extLst>
                    <a:ext uri="{96DAC541-7B7A-43D3-8B79-37D633B846F1}">
                      <asvg:svgBlip xmlns:asvg="http://schemas.microsoft.com/office/drawing/2016/SVG/main" r:embed="rId1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11">
                  <a:extLst>
                    <a:ext uri="{96DAC541-7B7A-43D3-8B79-37D633B846F1}">
                      <asvg:svgBlip xmlns:asvg="http://schemas.microsoft.com/office/drawing/2016/SVG/main" r:embed="rId1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 Multi cloud</a:t>
            </a:r>
          </a:p>
        </p:txBody>
      </p:sp>
    </p:spTree>
    <p:extLst>
      <p:ext uri="{BB962C8B-B14F-4D97-AF65-F5344CB8AC3E}">
        <p14:creationId xmlns:p14="http://schemas.microsoft.com/office/powerpoint/2010/main" val="37447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45633-BD70-0446-B858-0C92601A8664}"/>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2166EEED-E14D-174F-9FB2-F62AAADB1586}"/>
              </a:ext>
            </a:extLst>
          </p:cNvPr>
          <p:cNvSpPr>
            <a:spLocks noGrp="1"/>
          </p:cNvSpPr>
          <p:nvPr>
            <p:ph type="title"/>
          </p:nvPr>
        </p:nvSpPr>
        <p:spPr/>
        <p:txBody>
          <a:bodyPr/>
          <a:lstStyle/>
          <a:p>
            <a:r>
              <a:rPr lang="en-US" dirty="0"/>
              <a:t>Virtualization </a:t>
            </a:r>
          </a:p>
        </p:txBody>
      </p:sp>
      <p:pic>
        <p:nvPicPr>
          <p:cNvPr id="1028" name="Picture 4" descr="Virtualization and Containerization | Blue Sentry Cloud">
            <a:extLst>
              <a:ext uri="{FF2B5EF4-FFF2-40B4-BE49-F238E27FC236}">
                <a16:creationId xmlns:a16="http://schemas.microsoft.com/office/drawing/2014/main" id="{7EE1554B-CB09-5613-8FC1-2EB0F1946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87340"/>
            <a:ext cx="4724400" cy="58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AE0D7-0CC6-1D41-B2A3-D7F40BF72F72}"/>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73CEFF31-D259-8A41-9252-1ED41E333971}"/>
              </a:ext>
            </a:extLst>
          </p:cNvPr>
          <p:cNvSpPr>
            <a:spLocks noGrp="1"/>
          </p:cNvSpPr>
          <p:nvPr>
            <p:ph type="title"/>
          </p:nvPr>
        </p:nvSpPr>
        <p:spPr/>
        <p:txBody>
          <a:bodyPr/>
          <a:lstStyle/>
          <a:p>
            <a:r>
              <a:rPr lang="en-US" dirty="0"/>
              <a:t>What does it look like in ING</a:t>
            </a:r>
          </a:p>
        </p:txBody>
      </p:sp>
      <p:sp>
        <p:nvSpPr>
          <p:cNvPr id="4" name="Text Placeholder 3">
            <a:extLst>
              <a:ext uri="{FF2B5EF4-FFF2-40B4-BE49-F238E27FC236}">
                <a16:creationId xmlns:a16="http://schemas.microsoft.com/office/drawing/2014/main" id="{894E28FF-476F-3745-B8CF-8CF463F18F4F}"/>
              </a:ext>
            </a:extLst>
          </p:cNvPr>
          <p:cNvSpPr>
            <a:spLocks noGrp="1"/>
          </p:cNvSpPr>
          <p:nvPr>
            <p:ph type="body" sz="quarter" idx="13"/>
          </p:nvPr>
        </p:nvSpPr>
        <p:spPr/>
        <p:txBody>
          <a:bodyPr/>
          <a:lstStyle/>
          <a:p>
            <a:r>
              <a:rPr lang="en-US" dirty="0"/>
              <a:t>Running a company with multi cloud across the world</a:t>
            </a:r>
          </a:p>
          <a:p>
            <a:r>
              <a:rPr lang="en-US" dirty="0"/>
              <a:t>Conway's law</a:t>
            </a:r>
          </a:p>
        </p:txBody>
      </p:sp>
      <p:pic>
        <p:nvPicPr>
          <p:cNvPr id="3074" name="Picture 2">
            <a:extLst>
              <a:ext uri="{FF2B5EF4-FFF2-40B4-BE49-F238E27FC236}">
                <a16:creationId xmlns:a16="http://schemas.microsoft.com/office/drawing/2014/main" id="{DE1EE1C0-1362-6644-AC5B-337A83354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492" y="1034073"/>
            <a:ext cx="4109471" cy="3819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AAE75D2-F76B-C342-8896-22FA43B5C3E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0344" y="2746377"/>
            <a:ext cx="6764484" cy="322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58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a:p>
        </p:txBody>
      </p:sp>
      <p:sp>
        <p:nvSpPr>
          <p:cNvPr id="7" name="Title 6"/>
          <p:cNvSpPr>
            <a:spLocks noGrp="1"/>
          </p:cNvSpPr>
          <p:nvPr>
            <p:ph type="title"/>
          </p:nvPr>
        </p:nvSpPr>
        <p:spPr/>
        <p:txBody>
          <a:bodyPr/>
          <a:lstStyle/>
          <a:p>
            <a:r>
              <a:rPr lang="en-GB"/>
              <a:t>Azure Regions</a:t>
            </a:r>
          </a:p>
        </p:txBody>
      </p:sp>
      <p:sp>
        <p:nvSpPr>
          <p:cNvPr id="6" name="Content Placeholder 5"/>
          <p:cNvSpPr>
            <a:spLocks noGrp="1"/>
          </p:cNvSpPr>
          <p:nvPr>
            <p:ph idx="1"/>
          </p:nvPr>
        </p:nvSpPr>
        <p:spPr/>
        <p:txBody>
          <a:bodyPr/>
          <a:lstStyle/>
          <a:p>
            <a:r>
              <a:rPr lang="en-GB"/>
              <a:t>An Azure region consists of </a:t>
            </a:r>
            <a:r>
              <a:rPr lang="en-GB" i="1"/>
              <a:t>one or more </a:t>
            </a:r>
            <a:r>
              <a:rPr lang="en-GB" i="1" err="1"/>
              <a:t>datacenters</a:t>
            </a:r>
            <a:r>
              <a:rPr lang="en-GB"/>
              <a:t> deployed </a:t>
            </a:r>
            <a:r>
              <a:rPr lang="en-GB" i="1"/>
              <a:t>within a latency-defined perimeter</a:t>
            </a:r>
            <a:r>
              <a:rPr lang="en-GB"/>
              <a:t> and connected through a dedicated low-latency network. A region can have multiple availability zones.</a:t>
            </a:r>
          </a:p>
          <a:p>
            <a:endParaRPr lang="en-GB"/>
          </a:p>
          <a:p>
            <a:r>
              <a:rPr lang="en-GB"/>
              <a:t>Note: Not all services are available in all regions.</a:t>
            </a:r>
          </a:p>
          <a:p>
            <a:endParaRPr lang="en-GB"/>
          </a:p>
          <a:p>
            <a:r>
              <a:rPr lang="en-GB" b="1"/>
              <a:t>Examples</a:t>
            </a:r>
          </a:p>
          <a:p>
            <a:pPr lvl="1"/>
            <a:r>
              <a:rPr lang="en-GB"/>
              <a:t>North Europe (Ireland)</a:t>
            </a:r>
          </a:p>
          <a:p>
            <a:pPr lvl="1"/>
            <a:r>
              <a:rPr lang="en-GB"/>
              <a:t>West Europe (Netherlands)</a:t>
            </a:r>
          </a:p>
          <a:p>
            <a:pPr lvl="1"/>
            <a:r>
              <a:rPr lang="en-GB"/>
              <a:t>Germany North</a:t>
            </a:r>
          </a:p>
          <a:p>
            <a:pPr lvl="1"/>
            <a:r>
              <a:rPr lang="en-GB"/>
              <a:t>Germany West Central</a:t>
            </a:r>
          </a:p>
          <a:p>
            <a:pPr lvl="1"/>
            <a:r>
              <a:rPr lang="en-GB"/>
              <a:t>East Asia (Hong Kong)</a:t>
            </a:r>
          </a:p>
          <a:p>
            <a:pPr lvl="1"/>
            <a:r>
              <a:rPr lang="en-GB"/>
              <a:t>Southeast Asia (Singapore)</a:t>
            </a:r>
          </a:p>
          <a:p>
            <a:pPr lvl="1"/>
            <a:r>
              <a:rPr lang="en-GB"/>
              <a:t>Australia Central</a:t>
            </a:r>
          </a:p>
          <a:p>
            <a:pPr lvl="1"/>
            <a:r>
              <a:rPr lang="en-GB"/>
              <a:t>Australia Central 2</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pic>
        <p:nvPicPr>
          <p:cNvPr id="8" name="Picture 7">
            <a:extLst>
              <a:ext uri="{FF2B5EF4-FFF2-40B4-BE49-F238E27FC236}">
                <a16:creationId xmlns:a16="http://schemas.microsoft.com/office/drawing/2014/main" id="{83128412-0797-5243-B239-41AA075313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4247" y="2344561"/>
            <a:ext cx="8098923" cy="4153438"/>
          </a:xfrm>
          <a:prstGeom prst="rect">
            <a:avLst/>
          </a:prstGeom>
        </p:spPr>
      </p:pic>
    </p:spTree>
    <p:extLst>
      <p:ext uri="{BB962C8B-B14F-4D97-AF65-F5344CB8AC3E}">
        <p14:creationId xmlns:p14="http://schemas.microsoft.com/office/powerpoint/2010/main" val="1663221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49D748-6DF4-4705-9A4F-BDD43595520A}">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E99D7FF-3773-42E8-9D2B-8EC7CE895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17680</TotalTime>
  <Words>2657</Words>
  <Application>Microsoft Macintosh PowerPoint</Application>
  <PresentationFormat>Widescreen</PresentationFormat>
  <Paragraphs>176</Paragraphs>
  <Slides>14</Slides>
  <Notes>10</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ING Me</vt:lpstr>
      <vt:lpstr>ING_PP_Template_16x9_January2020</vt:lpstr>
      <vt:lpstr>1_ING_PP_Template_16x9_January2020</vt:lpstr>
      <vt:lpstr>{Dev}School DevOps Edition 2022</vt:lpstr>
      <vt:lpstr>Agenda</vt:lpstr>
      <vt:lpstr>Cloud</vt:lpstr>
      <vt:lpstr>Pre cloud</vt:lpstr>
      <vt:lpstr>What is cloud?</vt:lpstr>
      <vt:lpstr>Types of cloud deployment models</vt:lpstr>
      <vt:lpstr>Virtualization </vt:lpstr>
      <vt:lpstr>What does it look like in ING</vt:lpstr>
      <vt:lpstr>Azure Regions</vt:lpstr>
      <vt:lpstr>Azure Geography per continent</vt:lpstr>
      <vt:lpstr>Labs</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Ligtenberg, W.L.M. (Wouter)</cp:lastModifiedBy>
  <cp:revision>9</cp:revision>
  <dcterms:created xsi:type="dcterms:W3CDTF">2021-04-04T09:39:53Z</dcterms:created>
  <dcterms:modified xsi:type="dcterms:W3CDTF">2022-04-19T09:28:28Z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