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 id="2147483833" r:id="rId6"/>
  </p:sldMasterIdLst>
  <p:notesMasterIdLst>
    <p:notesMasterId r:id="rId28"/>
  </p:notesMasterIdLst>
  <p:handoutMasterIdLst>
    <p:handoutMasterId r:id="rId29"/>
  </p:handoutMasterIdLst>
  <p:sldIdLst>
    <p:sldId id="256" r:id="rId7"/>
    <p:sldId id="257" r:id="rId8"/>
    <p:sldId id="261" r:id="rId9"/>
    <p:sldId id="262" r:id="rId10"/>
    <p:sldId id="263" r:id="rId11"/>
    <p:sldId id="264" r:id="rId12"/>
    <p:sldId id="265" r:id="rId13"/>
    <p:sldId id="266" r:id="rId14"/>
    <p:sldId id="267" r:id="rId15"/>
    <p:sldId id="272" r:id="rId16"/>
    <p:sldId id="511" r:id="rId17"/>
    <p:sldId id="268" r:id="rId18"/>
    <p:sldId id="273" r:id="rId19"/>
    <p:sldId id="274" r:id="rId20"/>
    <p:sldId id="270" r:id="rId21"/>
    <p:sldId id="275" r:id="rId22"/>
    <p:sldId id="271" r:id="rId23"/>
    <p:sldId id="276" r:id="rId24"/>
    <p:sldId id="277" r:id="rId25"/>
    <p:sldId id="510" r:id="rId26"/>
    <p:sldId id="356" r:id="rId27"/>
  </p:sldIdLst>
  <p:sldSz cx="12192000" cy="6858000"/>
  <p:notesSz cx="6858000" cy="9144000"/>
  <p:embeddedFontLst>
    <p:embeddedFont>
      <p:font typeface="ING Me" panose="02000506040000020004" pitchFamily="2" charset="0"/>
      <p:regular r:id="rId30"/>
      <p:bold r:id="rId31"/>
      <p:italic r:id="rId32"/>
      <p:boldItalic r:id="rId33"/>
    </p:embeddedFont>
    <p:embeddedFont>
      <p:font typeface="Lucida Console" panose="020B0609040504020204" pitchFamily="49" charset="0"/>
      <p:regular r:id="rId34"/>
    </p:embeddedFont>
  </p:embeddedFontLst>
  <p:custDataLst>
    <p:tags r:id="rId35"/>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a:srgbClr val="38D4D6"/>
    <a:srgbClr val="007879"/>
    <a:srgbClr val="00FDFF"/>
    <a:srgbClr val="4180FF"/>
    <a:srgbClr val="0052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26" autoAdjust="0"/>
    <p:restoredTop sz="77712" autoAdjust="0"/>
  </p:normalViewPr>
  <p:slideViewPr>
    <p:cSldViewPr snapToGrid="0" showGuides="1">
      <p:cViewPr varScale="1">
        <p:scale>
          <a:sx n="110" d="100"/>
          <a:sy n="110" d="100"/>
        </p:scale>
        <p:origin x="2432" y="176"/>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font" Target="fonts/font5.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font" Target="fonts/font1.fntdata"/><Relationship Id="rId35" Type="http://schemas.openxmlformats.org/officeDocument/2006/relationships/tags" Target="tags/tag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16/05/2022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16/05/2022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16444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O" dirty="0"/>
              <a:t>First click will make all cards appear using a smooth transition from left to right.</a:t>
            </a:r>
          </a:p>
          <a:p>
            <a:r>
              <a:rPr lang="en-RO" dirty="0"/>
              <a:t>Second click will enlarge the first card (use when explaining the first module)</a:t>
            </a:r>
          </a:p>
          <a:p>
            <a:r>
              <a:rPr lang="en-RO" dirty="0"/>
              <a:t>Third click will minimize first card and enalrge second card (use when explaining the second module)</a:t>
            </a:r>
          </a:p>
          <a:p>
            <a:r>
              <a:rPr lang="en-RO" dirty="0"/>
              <a:t>Fourth click will minimize second card and enlarge the third one (use when explaining the third module)</a:t>
            </a:r>
          </a:p>
          <a:p>
            <a:endParaRPr lang="en-RO" dirty="0"/>
          </a:p>
          <a:p>
            <a:r>
              <a:rPr lang="en-RO" dirty="0"/>
              <a:t>NOTE: Not all topics are added here. (they are included in topics listed)</a:t>
            </a:r>
          </a:p>
        </p:txBody>
      </p:sp>
      <p:sp>
        <p:nvSpPr>
          <p:cNvPr id="4" name="Slide Number Placeholder 3"/>
          <p:cNvSpPr>
            <a:spLocks noGrp="1"/>
          </p:cNvSpPr>
          <p:nvPr>
            <p:ph type="sldNum" sz="quarter" idx="5"/>
          </p:nvPr>
        </p:nvSpPr>
        <p:spPr/>
        <p:txBody>
          <a:bodyPr/>
          <a:lstStyle/>
          <a:p>
            <a:fld id="{E762DFE1-544E-4AD0-8AE2-9ADF9877B110}" type="slidenum">
              <a:rPr lang="en-GB" smtClean="0"/>
              <a:pPr/>
              <a:t>2</a:t>
            </a:fld>
            <a:endParaRPr lang="en-GB" dirty="0"/>
          </a:p>
        </p:txBody>
      </p:sp>
    </p:spTree>
    <p:extLst>
      <p:ext uri="{BB962C8B-B14F-4D97-AF65-F5344CB8AC3E}">
        <p14:creationId xmlns:p14="http://schemas.microsoft.com/office/powerpoint/2010/main" val="1067015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8</a:t>
            </a:fld>
            <a:endParaRPr lang="en-GB" dirty="0"/>
          </a:p>
        </p:txBody>
      </p:sp>
    </p:spTree>
    <p:extLst>
      <p:ext uri="{BB962C8B-B14F-4D97-AF65-F5344CB8AC3E}">
        <p14:creationId xmlns:p14="http://schemas.microsoft.com/office/powerpoint/2010/main" val="290789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13</a:t>
            </a:fld>
            <a:endParaRPr lang="en-GB" dirty="0"/>
          </a:p>
        </p:txBody>
      </p:sp>
    </p:spTree>
    <p:extLst>
      <p:ext uri="{BB962C8B-B14F-4D97-AF65-F5344CB8AC3E}">
        <p14:creationId xmlns:p14="http://schemas.microsoft.com/office/powerpoint/2010/main" val="314157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r>
              <a:rPr lang="en-RO" dirty="0"/>
              <a:t>1. Create a new branch from the ‘main’ one from the </a:t>
            </a:r>
            <a:r>
              <a:rPr lang="en-GB" dirty="0"/>
              <a:t>https://</a:t>
            </a:r>
            <a:r>
              <a:rPr lang="en-GB" dirty="0" err="1"/>
              <a:t>dev.azure.com</a:t>
            </a:r>
            <a:r>
              <a:rPr lang="en-GB" dirty="0"/>
              <a:t>/</a:t>
            </a:r>
            <a:r>
              <a:rPr lang="en-GB" dirty="0" err="1"/>
              <a:t>Iustin-IulianSerban</a:t>
            </a:r>
            <a:r>
              <a:rPr lang="en-GB" dirty="0"/>
              <a:t>/</a:t>
            </a:r>
            <a:r>
              <a:rPr lang="en-GB" dirty="0" err="1"/>
              <a:t>DevSchool</a:t>
            </a:r>
            <a:r>
              <a:rPr lang="en-GB" dirty="0"/>
              <a:t>/_git/</a:t>
            </a:r>
            <a:r>
              <a:rPr lang="en-GB" dirty="0" err="1"/>
              <a:t>Pipeline-orchestration?path</a:t>
            </a:r>
            <a:r>
              <a:rPr lang="en-GB" dirty="0"/>
              <a:t>=%2Fpipeline.yaml&amp;version=</a:t>
            </a:r>
            <a:r>
              <a:rPr lang="en-GB" dirty="0" err="1"/>
              <a:t>GBmain</a:t>
            </a:r>
            <a:r>
              <a:rPr lang="en-GB" dirty="0"/>
              <a:t>&amp;_a=contents</a:t>
            </a:r>
            <a:endParaRPr lang="en-RO" dirty="0"/>
          </a:p>
          <a:p>
            <a:r>
              <a:rPr lang="en-RO" dirty="0"/>
              <a:t>2. Write code for: a stage with a job and a bash step</a:t>
            </a:r>
          </a:p>
          <a:p>
            <a:r>
              <a:rPr lang="en-RO" dirty="0"/>
              <a:t>3. Create and run the pipeline ( Explain that when pipeline is single stage , GUI does not show the stage)</a:t>
            </a:r>
          </a:p>
          <a:p>
            <a:r>
              <a:rPr lang="en-RO" dirty="0"/>
              <a:t>4. Add another stage with a job and a step</a:t>
            </a:r>
          </a:p>
          <a:p>
            <a:r>
              <a:rPr lang="en-RO" dirty="0"/>
              <a:t>5. Re-run the pipeline and highlight the differences</a:t>
            </a:r>
          </a:p>
          <a:p>
            <a:r>
              <a:rPr lang="en-RO" dirty="0"/>
              <a:t>6. Modify the code and add a dependsOn instruction to make stages run in parralel and not sequentially</a:t>
            </a:r>
          </a:p>
          <a:p>
            <a:r>
              <a:rPr lang="en-RO" dirty="0"/>
              <a:t>7. Modify the code and make the second stage run only if the previous one failed (use conditions)</a:t>
            </a:r>
          </a:p>
          <a:p>
            <a:endParaRPr lang="en-GB" dirty="0"/>
          </a:p>
        </p:txBody>
      </p:sp>
      <p:sp>
        <p:nvSpPr>
          <p:cNvPr id="4" name="Slide Number Placeholder 3"/>
          <p:cNvSpPr>
            <a:spLocks noGrp="1"/>
          </p:cNvSpPr>
          <p:nvPr>
            <p:ph type="sldNum" sz="quarter" idx="5"/>
          </p:nvPr>
        </p:nvSpPr>
        <p:spPr/>
        <p:txBody>
          <a:bodyPr/>
          <a:lstStyle/>
          <a:p>
            <a:fld id="{E762DFE1-544E-4AD0-8AE2-9ADF9877B110}" type="slidenum">
              <a:rPr lang="en-GB" smtClean="0"/>
              <a:pPr/>
              <a:t>14</a:t>
            </a:fld>
            <a:endParaRPr lang="en-GB" dirty="0"/>
          </a:p>
        </p:txBody>
      </p:sp>
    </p:spTree>
    <p:extLst>
      <p:ext uri="{BB962C8B-B14F-4D97-AF65-F5344CB8AC3E}">
        <p14:creationId xmlns:p14="http://schemas.microsoft.com/office/powerpoint/2010/main" val="42519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dirty="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7" name="Footer Placeholder 1">
            <a:extLst>
              <a:ext uri="{FF2B5EF4-FFF2-40B4-BE49-F238E27FC236}">
                <a16:creationId xmlns:a16="http://schemas.microsoft.com/office/drawing/2014/main" id="{90A10611-C31C-40BC-914A-DD9F80DCF5BD}"/>
              </a:ext>
            </a:extLst>
          </p:cNvPr>
          <p:cNvSpPr txBox="1">
            <a:spLocks/>
          </p:cNvSpPr>
          <p:nvPr userDrawn="1"/>
        </p:nvSpPr>
        <p:spPr>
          <a:xfrm>
            <a:off x="659007" y="6403940"/>
            <a:ext cx="7408800" cy="187200"/>
          </a:xfrm>
          <a:prstGeom prst="rect">
            <a:avLst/>
          </a:prstGeom>
        </p:spPr>
        <p:txBody>
          <a:bodyPr vert="horz" lIns="0" tIns="0" rIns="0" bIns="0" rtlCol="0" anchor="ctr">
            <a:noAutofit/>
          </a:bodyPr>
          <a:lstStyle>
            <a:defPPr>
              <a:defRPr lang="en-GB"/>
            </a:defPPr>
            <a:lvl1pPr marL="0" algn="l" defTabSz="914400" rtl="0" eaLnBrk="1" latinLnBrk="0" hangingPunct="1">
              <a:defRPr lang="en-US"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touchpoint.ing.net</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dirty="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0" name="Footer Placeholder 1">
            <a:extLst>
              <a:ext uri="{FF2B5EF4-FFF2-40B4-BE49-F238E27FC236}">
                <a16:creationId xmlns:a16="http://schemas.microsoft.com/office/drawing/2014/main" id="{F474630B-31B9-4A8C-924C-9B23EE091759}"/>
              </a:ext>
            </a:extLst>
          </p:cNvPr>
          <p:cNvSpPr txBox="1">
            <a:spLocks/>
          </p:cNvSpPr>
          <p:nvPr userDrawn="1"/>
        </p:nvSpPr>
        <p:spPr>
          <a:xfrm>
            <a:off x="659007" y="6403940"/>
            <a:ext cx="7408800" cy="187200"/>
          </a:xfrm>
          <a:prstGeom prst="rect">
            <a:avLst/>
          </a:prstGeom>
        </p:spPr>
        <p:txBody>
          <a:bodyPr vert="horz" lIns="0" tIns="0" rIns="0" bIns="0" rtlCol="0" anchor="ctr">
            <a:noAutofit/>
          </a:bodyPr>
          <a:lstStyle>
            <a:defPPr>
              <a:defRPr lang="en-GB"/>
            </a:defPPr>
            <a:lvl1pPr marL="0" algn="l" defTabSz="914400" rtl="0" eaLnBrk="1" latinLnBrk="0" hangingPunct="1">
              <a:defRPr lang="en-US"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touchpoint.ing.net</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154C-CB38-904A-A798-5481EABF87B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O"/>
          </a:p>
        </p:txBody>
      </p:sp>
      <p:sp>
        <p:nvSpPr>
          <p:cNvPr id="3" name="Subtitle 2">
            <a:extLst>
              <a:ext uri="{FF2B5EF4-FFF2-40B4-BE49-F238E27FC236}">
                <a16:creationId xmlns:a16="http://schemas.microsoft.com/office/drawing/2014/main" id="{041605EA-BFAF-7540-9F15-9E3F46BE0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a:p>
        </p:txBody>
      </p:sp>
      <p:sp>
        <p:nvSpPr>
          <p:cNvPr id="4" name="Date Placeholder 3">
            <a:extLst>
              <a:ext uri="{FF2B5EF4-FFF2-40B4-BE49-F238E27FC236}">
                <a16:creationId xmlns:a16="http://schemas.microsoft.com/office/drawing/2014/main" id="{00A94EC0-D488-494E-A61B-A2FD5D1A9E5A}"/>
              </a:ext>
            </a:extLst>
          </p:cNvPr>
          <p:cNvSpPr>
            <a:spLocks noGrp="1"/>
          </p:cNvSpPr>
          <p:nvPr>
            <p:ph type="dt" sz="half" idx="10"/>
          </p:nvPr>
        </p:nvSpPr>
        <p:spPr/>
        <p:txBody>
          <a:bodyPr/>
          <a:lstStyle/>
          <a:p>
            <a:fld id="{2280BA8C-8484-D943-AF4B-D96672D5CC77}" type="datetimeFigureOut">
              <a:rPr lang="en-RO" smtClean="0"/>
              <a:t>16.05.2022</a:t>
            </a:fld>
            <a:endParaRPr lang="en-RO"/>
          </a:p>
        </p:txBody>
      </p:sp>
      <p:sp>
        <p:nvSpPr>
          <p:cNvPr id="5" name="Footer Placeholder 4">
            <a:extLst>
              <a:ext uri="{FF2B5EF4-FFF2-40B4-BE49-F238E27FC236}">
                <a16:creationId xmlns:a16="http://schemas.microsoft.com/office/drawing/2014/main" id="{45B3F15F-0FE5-F34F-A0EA-E3935961656D}"/>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EC847D1E-C701-D346-9901-B12DE4CAE76F}"/>
              </a:ext>
            </a:extLst>
          </p:cNvPr>
          <p:cNvSpPr>
            <a:spLocks noGrp="1"/>
          </p:cNvSpPr>
          <p:nvPr>
            <p:ph type="sldNum" sz="quarter" idx="12"/>
          </p:nvPr>
        </p:nvSpPr>
        <p:spPr/>
        <p:txBody>
          <a:bodyPr/>
          <a:lstStyle/>
          <a:p>
            <a:fld id="{13B0051D-2563-664D-BB66-3451DF5A3065}" type="slidenum">
              <a:rPr lang="en-RO" smtClean="0"/>
              <a:t>‹#›</a:t>
            </a:fld>
            <a:endParaRPr lang="en-RO"/>
          </a:p>
        </p:txBody>
      </p:sp>
    </p:spTree>
    <p:extLst>
      <p:ext uri="{BB962C8B-B14F-4D97-AF65-F5344CB8AC3E}">
        <p14:creationId xmlns:p14="http://schemas.microsoft.com/office/powerpoint/2010/main" val="14759706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A52F-3B7A-1449-9293-CFF291132A09}"/>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5020DD91-36EA-5D46-88F3-EB76B29C65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Date Placeholder 3">
            <a:extLst>
              <a:ext uri="{FF2B5EF4-FFF2-40B4-BE49-F238E27FC236}">
                <a16:creationId xmlns:a16="http://schemas.microsoft.com/office/drawing/2014/main" id="{365126B7-98FA-754B-97EB-082185F15BBE}"/>
              </a:ext>
            </a:extLst>
          </p:cNvPr>
          <p:cNvSpPr>
            <a:spLocks noGrp="1"/>
          </p:cNvSpPr>
          <p:nvPr>
            <p:ph type="dt" sz="half" idx="10"/>
          </p:nvPr>
        </p:nvSpPr>
        <p:spPr/>
        <p:txBody>
          <a:bodyPr/>
          <a:lstStyle/>
          <a:p>
            <a:fld id="{2280BA8C-8484-D943-AF4B-D96672D5CC77}" type="datetimeFigureOut">
              <a:rPr lang="en-RO" smtClean="0"/>
              <a:t>16.05.2022</a:t>
            </a:fld>
            <a:endParaRPr lang="en-RO"/>
          </a:p>
        </p:txBody>
      </p:sp>
      <p:sp>
        <p:nvSpPr>
          <p:cNvPr id="5" name="Footer Placeholder 4">
            <a:extLst>
              <a:ext uri="{FF2B5EF4-FFF2-40B4-BE49-F238E27FC236}">
                <a16:creationId xmlns:a16="http://schemas.microsoft.com/office/drawing/2014/main" id="{68379B6F-8D23-A845-BDE6-8C90DF401A95}"/>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F93769F5-C019-1D41-8318-010DBBC7BF15}"/>
              </a:ext>
            </a:extLst>
          </p:cNvPr>
          <p:cNvSpPr>
            <a:spLocks noGrp="1"/>
          </p:cNvSpPr>
          <p:nvPr>
            <p:ph type="sldNum" sz="quarter" idx="12"/>
          </p:nvPr>
        </p:nvSpPr>
        <p:spPr/>
        <p:txBody>
          <a:bodyPr/>
          <a:lstStyle/>
          <a:p>
            <a:fld id="{13B0051D-2563-664D-BB66-3451DF5A3065}" type="slidenum">
              <a:rPr lang="en-RO" smtClean="0"/>
              <a:t>‹#›</a:t>
            </a:fld>
            <a:endParaRPr lang="en-RO"/>
          </a:p>
        </p:txBody>
      </p:sp>
    </p:spTree>
    <p:extLst>
      <p:ext uri="{BB962C8B-B14F-4D97-AF65-F5344CB8AC3E}">
        <p14:creationId xmlns:p14="http://schemas.microsoft.com/office/powerpoint/2010/main" val="27268112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3595769295"/>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3081224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398447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834619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72691319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433431788"/>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3643693691"/>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420529782"/>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13936360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22076305"/>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078833601"/>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77619070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11064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93304117"/>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3342029"/>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1963007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73886300"/>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012038736"/>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5750523"/>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52677549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33973276"/>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1579107"/>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60723373"/>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905289605"/>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68110558"/>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092106418"/>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3923822"/>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52772646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7551719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86891437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4027184435"/>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28340993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4.sv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7.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6.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40"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43" Type="http://schemas.openxmlformats.org/officeDocument/2006/relationships/image" Target="../media/image8.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9" Type="http://schemas.openxmlformats.org/officeDocument/2006/relationships/image" Target="../media/image6.svg"/><Relationship Id="rId21" Type="http://schemas.openxmlformats.org/officeDocument/2006/relationships/slideLayout" Target="../slideLayouts/slideLayout55.xml"/><Relationship Id="rId34" Type="http://schemas.openxmlformats.org/officeDocument/2006/relationships/image" Target="../media/image1.png"/><Relationship Id="rId7" Type="http://schemas.openxmlformats.org/officeDocument/2006/relationships/slideLayout" Target="../slideLayouts/slideLayout4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41" Type="http://schemas.openxmlformats.org/officeDocument/2006/relationships/image" Target="../media/image8.sv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image" Target="../media/image3.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image" Target="../media/image2.svg"/><Relationship Id="rId8" Type="http://schemas.openxmlformats.org/officeDocument/2006/relationships/slideLayout" Target="../slideLayouts/slideLayout42.xml"/><Relationship Id="rId3" Type="http://schemas.openxmlformats.org/officeDocument/2006/relationships/slideLayout" Target="../slideLayouts/slideLayout37.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38"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image" Target="../media/image6.svg"/><Relationship Id="rId21" Type="http://schemas.openxmlformats.org/officeDocument/2006/relationships/slideLayout" Target="../slideLayouts/slideLayout87.xml"/><Relationship Id="rId34" Type="http://schemas.openxmlformats.org/officeDocument/2006/relationships/image" Target="../media/image1.png"/><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41" Type="http://schemas.openxmlformats.org/officeDocument/2006/relationships/image" Target="../media/image8.sv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image" Target="../media/image3.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image" Target="../media/image2.svg"/><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theme" Target="../theme/theme3.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 id="2147483831" r:id="rId33"/>
    <p:sldLayoutId id="2147483832" r:id="rId34"/>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2">
            <a:extLst>
              <a:ext uri="{96DAC541-7B7A-43D3-8B79-37D633B846F1}">
                <asvg:svgBlip xmlns:asvg="http://schemas.microsoft.com/office/drawing/2016/SVG/main" r:embed="rId43"/>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82406294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3" r:id="rId20"/>
    <p:sldLayoutId id="2147483854" r:id="rId21"/>
    <p:sldLayoutId id="2147483855" r:id="rId22"/>
    <p:sldLayoutId id="2147483856" r:id="rId23"/>
    <p:sldLayoutId id="2147483857" r:id="rId24"/>
    <p:sldLayoutId id="2147483858" r:id="rId25"/>
    <p:sldLayoutId id="2147483859" r:id="rId26"/>
    <p:sldLayoutId id="2147483860" r:id="rId27"/>
    <p:sldLayoutId id="2147483861" r:id="rId28"/>
    <p:sldLayoutId id="2147483862" r:id="rId29"/>
    <p:sldLayoutId id="2147483863" r:id="rId30"/>
    <p:sldLayoutId id="2147483864" r:id="rId31"/>
    <p:sldLayoutId id="2147483865"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33.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devops/pipelines/tasks/?view=azure-devops" TargetMode="External"/><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hyperlink" Target="https://marketplace.visualstudio.com/azuredevop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6.xml"/><Relationship Id="rId16" Type="http://schemas.openxmlformats.org/officeDocument/2006/relationships/hyperlink" Target="http://www.ing.com/" TargetMode="External"/><Relationship Id="rId1" Type="http://schemas.openxmlformats.org/officeDocument/2006/relationships/slideLayout" Target="../slideLayouts/slideLayout97.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4.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34.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34E0F0-ADF2-954F-B5F0-75822FDF5DA0}"/>
              </a:ext>
            </a:extLst>
          </p:cNvPr>
          <p:cNvPicPr>
            <a:picLocks noChangeAspect="1"/>
          </p:cNvPicPr>
          <p:nvPr/>
        </p:nvPicPr>
        <p:blipFill>
          <a:blip r:embed="rId3"/>
          <a:stretch>
            <a:fillRect/>
          </a:stretch>
        </p:blipFill>
        <p:spPr>
          <a:xfrm>
            <a:off x="0" y="-731475"/>
            <a:ext cx="12192000" cy="6858000"/>
          </a:xfrm>
          <a:prstGeom prst="rect">
            <a:avLst/>
          </a:prstGeom>
        </p:spPr>
      </p:pic>
      <p:sp>
        <p:nvSpPr>
          <p:cNvPr id="10" name="Title 4">
            <a:extLst>
              <a:ext uri="{FF2B5EF4-FFF2-40B4-BE49-F238E27FC236}">
                <a16:creationId xmlns:a16="http://schemas.microsoft.com/office/drawing/2014/main" id="{E4EAAF33-F1AA-134B-B4CA-3EA2E5BF3F66}"/>
              </a:ext>
            </a:extLst>
          </p:cNvPr>
          <p:cNvSpPr>
            <a:spLocks noGrp="1"/>
          </p:cNvSpPr>
          <p:nvPr/>
        </p:nvSpPr>
        <p:spPr bwMode="gray">
          <a:xfrm>
            <a:off x="461710" y="2018173"/>
            <a:ext cx="5289574" cy="732995"/>
          </a:xfrm>
          <a:prstGeom prst="roundRect">
            <a:avLst>
              <a:gd name="adj" fmla="val 13767"/>
            </a:avLst>
          </a:prstGeom>
          <a:solidFill>
            <a:srgbClr val="FF6200"/>
          </a:solidFill>
          <a:ln w="6350">
            <a:noFill/>
          </a:ln>
        </p:spPr>
        <p:txBody>
          <a:bodyPr vert="horz" wrap="none" lIns="108000" tIns="108000" rIns="108000" bIns="72000" rtlCol="0" anchor="t" anchorCtr="0">
            <a:spAutoFit/>
          </a:bodyPr>
          <a:lstStyle>
            <a:lvl1pPr algn="l" defTabSz="914400" rtl="0" eaLnBrk="1" latinLnBrk="0" hangingPunct="1">
              <a:lnSpc>
                <a:spcPct val="90000"/>
              </a:lnSpc>
              <a:spcBef>
                <a:spcPts val="0"/>
              </a:spcBef>
              <a:buNone/>
              <a:defRPr sz="3600" b="1" kern="1200" baseline="0">
                <a:solidFill>
                  <a:schemeClr val="bg1"/>
                </a:solidFill>
                <a:latin typeface="+mj-lt"/>
                <a:ea typeface="+mj-ea"/>
                <a:cs typeface="ING Me" pitchFamily="2" charset="0"/>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white"/>
                </a:solidFill>
                <a:effectLst/>
                <a:uLnTx/>
                <a:uFillTx/>
                <a:latin typeface="ING Me" panose="02000506040000020004" pitchFamily="2" charset="0"/>
                <a:ea typeface="+mj-ea"/>
                <a:cs typeface="ING Me" pitchFamily="2" charset="0"/>
              </a:rPr>
              <a:t>CI / CD – Azure Pipelines</a:t>
            </a:r>
          </a:p>
        </p:txBody>
      </p:sp>
      <p:sp>
        <p:nvSpPr>
          <p:cNvPr id="11" name="Rectangle 10">
            <a:extLst>
              <a:ext uri="{FF2B5EF4-FFF2-40B4-BE49-F238E27FC236}">
                <a16:creationId xmlns:a16="http://schemas.microsoft.com/office/drawing/2014/main" id="{7D8BB16A-2E80-7546-A842-31DD9E461D2D}"/>
              </a:ext>
            </a:extLst>
          </p:cNvPr>
          <p:cNvSpPr/>
          <p:nvPr/>
        </p:nvSpPr>
        <p:spPr>
          <a:xfrm>
            <a:off x="0" y="5109328"/>
            <a:ext cx="12192000" cy="1984341"/>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12" name="TextBox 11">
            <a:extLst>
              <a:ext uri="{FF2B5EF4-FFF2-40B4-BE49-F238E27FC236}">
                <a16:creationId xmlns:a16="http://schemas.microsoft.com/office/drawing/2014/main" id="{D61168F1-B28E-614A-B56F-DDFE5E83A464}"/>
              </a:ext>
            </a:extLst>
          </p:cNvPr>
          <p:cNvSpPr txBox="1"/>
          <p:nvPr/>
        </p:nvSpPr>
        <p:spPr>
          <a:xfrm>
            <a:off x="208758" y="5316150"/>
            <a:ext cx="2174652" cy="369332"/>
          </a:xfrm>
          <a:prstGeom prst="rect">
            <a:avLst/>
          </a:prstGeom>
          <a:noFill/>
        </p:spPr>
        <p:txBody>
          <a:bodyPr wrap="square" rtlCol="0">
            <a:spAutoFit/>
          </a:bodyPr>
          <a:lstStyle/>
          <a:p>
            <a:r>
              <a:rPr lang="en-RO" b="1" dirty="0">
                <a:latin typeface="ING Me" panose="02000506040000020004" pitchFamily="2" charset="0"/>
                <a:cs typeface="ING Me" panose="02000506040000020004" pitchFamily="2" charset="0"/>
              </a:rPr>
              <a:t>Ing Ops DevSchool</a:t>
            </a:r>
          </a:p>
        </p:txBody>
      </p:sp>
      <p:sp>
        <p:nvSpPr>
          <p:cNvPr id="14" name="Text Placeholder 1">
            <a:extLst>
              <a:ext uri="{FF2B5EF4-FFF2-40B4-BE49-F238E27FC236}">
                <a16:creationId xmlns:a16="http://schemas.microsoft.com/office/drawing/2014/main" id="{C11F6BDC-B123-BC4F-AC58-EAABF6180B25}"/>
              </a:ext>
            </a:extLst>
          </p:cNvPr>
          <p:cNvSpPr>
            <a:spLocks noGrp="1"/>
          </p:cNvSpPr>
          <p:nvPr/>
        </p:nvSpPr>
        <p:spPr bwMode="auto">
          <a:xfrm>
            <a:off x="292747" y="5701366"/>
            <a:ext cx="5256000" cy="294302"/>
          </a:xfrm>
          <a:prstGeom prst="rect">
            <a:avLst/>
          </a:prstGeom>
        </p:spPr>
        <p:txBody>
          <a:bodyPr vert="horz" lIns="0" tIns="0" rIns="36000" bIns="72000" rtlCol="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Clr>
                <a:schemeClr val="tx2"/>
              </a:buClr>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Clr>
                <a:schemeClr val="bg2"/>
              </a:buClr>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Clr>
                <a:schemeClr val="accent3"/>
              </a:buClr>
              <a:buFont typeface="Arial" panose="020B0604020202020204" pitchFamily="34" charset="0"/>
              <a:buNone/>
              <a:defRPr lang="nl-NL" sz="2000" b="0" i="0" kern="1200" baseline="0" dirty="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17</a:t>
            </a:r>
            <a:r>
              <a:rPr lang="en-GB" baseline="30000" dirty="0"/>
              <a:t>th</a:t>
            </a:r>
            <a:r>
              <a:rPr lang="en-GB" dirty="0"/>
              <a:t> of May 2022</a:t>
            </a:r>
          </a:p>
        </p:txBody>
      </p:sp>
      <p:pic>
        <p:nvPicPr>
          <p:cNvPr id="19" name="Picture 18">
            <a:extLst>
              <a:ext uri="{FF2B5EF4-FFF2-40B4-BE49-F238E27FC236}">
                <a16:creationId xmlns:a16="http://schemas.microsoft.com/office/drawing/2014/main" id="{0CB9C22D-81F6-D74E-93D2-95455A452744}"/>
              </a:ext>
            </a:extLst>
          </p:cNvPr>
          <p:cNvPicPr>
            <a:picLocks noChangeAspect="1"/>
          </p:cNvPicPr>
          <p:nvPr/>
        </p:nvPicPr>
        <p:blipFill>
          <a:blip r:embed="rId4"/>
          <a:stretch>
            <a:fillRect/>
          </a:stretch>
        </p:blipFill>
        <p:spPr>
          <a:xfrm>
            <a:off x="10550730" y="5157840"/>
            <a:ext cx="1641270" cy="1887316"/>
          </a:xfrm>
          <a:prstGeom prst="rect">
            <a:avLst/>
          </a:prstGeom>
        </p:spPr>
      </p:pic>
    </p:spTree>
    <p:extLst>
      <p:ext uri="{BB962C8B-B14F-4D97-AF65-F5344CB8AC3E}">
        <p14:creationId xmlns:p14="http://schemas.microsoft.com/office/powerpoint/2010/main" val="3009928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21946F-E60D-AAD5-F422-F4D51B0721DD}"/>
              </a:ext>
            </a:extLst>
          </p:cNvPr>
          <p:cNvSpPr>
            <a:spLocks noGrp="1"/>
          </p:cNvSpPr>
          <p:nvPr>
            <p:ph type="sldNum" sz="quarter" idx="12"/>
          </p:nvPr>
        </p:nvSpPr>
        <p:spPr>
          <a:xfrm>
            <a:off x="11027055" y="6287511"/>
            <a:ext cx="495300" cy="188119"/>
          </a:xfrm>
        </p:spPr>
        <p:txBody>
          <a:bodyPr/>
          <a:lstStyle/>
          <a:p>
            <a:fld id="{13B0051D-2563-664D-BB66-3451DF5A3065}" type="slidenum">
              <a:rPr lang="en-RO" smtClean="0"/>
              <a:t>10</a:t>
            </a:fld>
            <a:endParaRPr lang="en-RO"/>
          </a:p>
        </p:txBody>
      </p:sp>
      <p:sp>
        <p:nvSpPr>
          <p:cNvPr id="5" name="Title 1">
            <a:extLst>
              <a:ext uri="{FF2B5EF4-FFF2-40B4-BE49-F238E27FC236}">
                <a16:creationId xmlns:a16="http://schemas.microsoft.com/office/drawing/2014/main" id="{E66E47B1-5F44-1CF0-A404-E9898B54E78A}"/>
              </a:ext>
            </a:extLst>
          </p:cNvPr>
          <p:cNvSpPr>
            <a:spLocks noGrp="1"/>
          </p:cNvSpPr>
          <p:nvPr>
            <p:ph type="title"/>
          </p:nvPr>
        </p:nvSpPr>
        <p:spPr>
          <a:xfrm>
            <a:off x="377656" y="292129"/>
            <a:ext cx="5464344" cy="416445"/>
          </a:xfrm>
        </p:spPr>
        <p:txBody>
          <a:bodyPr/>
          <a:lstStyle/>
          <a:p>
            <a:r>
              <a:rPr lang="en-RO" dirty="0"/>
              <a:t>Pipeline Orchestration – Jobs (2)</a:t>
            </a:r>
          </a:p>
        </p:txBody>
      </p:sp>
      <p:sp>
        <p:nvSpPr>
          <p:cNvPr id="6" name="TextBox 5">
            <a:extLst>
              <a:ext uri="{FF2B5EF4-FFF2-40B4-BE49-F238E27FC236}">
                <a16:creationId xmlns:a16="http://schemas.microsoft.com/office/drawing/2014/main" id="{19597201-AF5C-BA73-4E4D-010E29C4BFFD}"/>
              </a:ext>
            </a:extLst>
          </p:cNvPr>
          <p:cNvSpPr txBox="1"/>
          <p:nvPr/>
        </p:nvSpPr>
        <p:spPr>
          <a:xfrm>
            <a:off x="377656" y="918238"/>
            <a:ext cx="2230244" cy="380480"/>
          </a:xfrm>
          <a:prstGeom prst="rect">
            <a:avLst/>
          </a:prstGeom>
          <a:noFill/>
        </p:spPr>
        <p:txBody>
          <a:bodyPr wrap="square" lIns="36000" tIns="36000" rIns="36000" bIns="36000" rtlCol="0">
            <a:spAutoFit/>
          </a:bodyPr>
          <a:lstStyle/>
          <a:p>
            <a:r>
              <a:rPr lang="en-RO" sz="2000" b="1" dirty="0"/>
              <a:t>Note!</a:t>
            </a:r>
          </a:p>
        </p:txBody>
      </p:sp>
      <p:sp>
        <p:nvSpPr>
          <p:cNvPr id="7" name="TextBox 6">
            <a:extLst>
              <a:ext uri="{FF2B5EF4-FFF2-40B4-BE49-F238E27FC236}">
                <a16:creationId xmlns:a16="http://schemas.microsoft.com/office/drawing/2014/main" id="{8FC8E68B-3523-512B-16AE-84A7A6F85C9D}"/>
              </a:ext>
            </a:extLst>
          </p:cNvPr>
          <p:cNvSpPr txBox="1"/>
          <p:nvPr/>
        </p:nvSpPr>
        <p:spPr>
          <a:xfrm>
            <a:off x="377656" y="1298718"/>
            <a:ext cx="10378656" cy="934478"/>
          </a:xfrm>
          <a:prstGeom prst="rect">
            <a:avLst/>
          </a:prstGeom>
          <a:noFill/>
        </p:spPr>
        <p:txBody>
          <a:bodyPr wrap="square" lIns="36000" tIns="36000" rIns="36000" bIns="36000" rtlCol="0">
            <a:spAutoFit/>
          </a:bodyPr>
          <a:lstStyle/>
          <a:p>
            <a:r>
              <a:rPr lang="en-RO" sz="1400" dirty="0"/>
              <a:t>By default if no </a:t>
            </a:r>
            <a:r>
              <a:rPr lang="en-RO" sz="1400" b="1" dirty="0"/>
              <a:t>dependencies </a:t>
            </a:r>
            <a:r>
              <a:rPr lang="en-RO" sz="1400" dirty="0"/>
              <a:t>or </a:t>
            </a:r>
            <a:r>
              <a:rPr lang="en-RO" sz="1400" b="1" dirty="0"/>
              <a:t>conditions</a:t>
            </a:r>
            <a:r>
              <a:rPr lang="en-RO" sz="1400" dirty="0"/>
              <a:t> are specified for a job or a series of jobs, they will run in parralel. </a:t>
            </a:r>
          </a:p>
          <a:p>
            <a:endParaRPr lang="en-RO" sz="1400" dirty="0"/>
          </a:p>
          <a:p>
            <a:r>
              <a:rPr lang="en-RO" sz="1400" dirty="0"/>
              <a:t>This behaviour is influenced by the number of available agents and the number of parralel jobs available to the azure subscription. </a:t>
            </a:r>
          </a:p>
        </p:txBody>
      </p:sp>
      <p:sp>
        <p:nvSpPr>
          <p:cNvPr id="8" name="TextBox 7">
            <a:extLst>
              <a:ext uri="{FF2B5EF4-FFF2-40B4-BE49-F238E27FC236}">
                <a16:creationId xmlns:a16="http://schemas.microsoft.com/office/drawing/2014/main" id="{0340782C-0B88-43B1-B776-A86D0FFFB0B0}"/>
              </a:ext>
            </a:extLst>
          </p:cNvPr>
          <p:cNvSpPr txBox="1"/>
          <p:nvPr/>
        </p:nvSpPr>
        <p:spPr>
          <a:xfrm>
            <a:off x="377656" y="2248379"/>
            <a:ext cx="10378656" cy="1149921"/>
          </a:xfrm>
          <a:prstGeom prst="rect">
            <a:avLst/>
          </a:prstGeom>
          <a:noFill/>
        </p:spPr>
        <p:txBody>
          <a:bodyPr wrap="square" lIns="36000" tIns="36000" rIns="36000" bIns="36000" rtlCol="0">
            <a:spAutoFit/>
          </a:bodyPr>
          <a:lstStyle/>
          <a:p>
            <a:r>
              <a:rPr lang="en-RO" sz="1400" dirty="0"/>
              <a:t>To avoid taking up respurces when a job is unresponsive or waiting too long, it’s a good idea to set a limit on how long the job is allowed to run, using the </a:t>
            </a:r>
            <a:r>
              <a:rPr lang="en-RO" sz="1400" b="1" dirty="0"/>
              <a:t>timeout</a:t>
            </a:r>
            <a:r>
              <a:rPr lang="en-RO" sz="1400" dirty="0"/>
              <a:t> setting. The maximum allowed timeout depends on the type of agent used:</a:t>
            </a:r>
          </a:p>
          <a:p>
            <a:pPr marL="285750" indent="-285750">
              <a:buFont typeface="Arial" panose="020B0604020202020204" pitchFamily="34" charset="0"/>
              <a:buChar char="•"/>
            </a:pPr>
            <a:r>
              <a:rPr lang="en-RO" sz="1400" b="1" dirty="0"/>
              <a:t>Forever</a:t>
            </a:r>
            <a:r>
              <a:rPr lang="en-RO" sz="1400" dirty="0"/>
              <a:t> on self-hosted agents</a:t>
            </a:r>
          </a:p>
          <a:p>
            <a:pPr marL="285750" indent="-285750">
              <a:buFont typeface="Arial" panose="020B0604020202020204" pitchFamily="34" charset="0"/>
              <a:buChar char="•"/>
            </a:pPr>
            <a:r>
              <a:rPr lang="en-RO" sz="1400" b="1" dirty="0"/>
              <a:t>360 minutes</a:t>
            </a:r>
            <a:r>
              <a:rPr lang="en-RO" sz="1400" dirty="0"/>
              <a:t> on Microsoft-hosted agents with a public project and repository</a:t>
            </a:r>
          </a:p>
          <a:p>
            <a:pPr marL="285750" indent="-285750">
              <a:buFont typeface="Arial" panose="020B0604020202020204" pitchFamily="34" charset="0"/>
              <a:buChar char="•"/>
            </a:pPr>
            <a:r>
              <a:rPr lang="en-RO" sz="1400" b="1" dirty="0"/>
              <a:t>60 minutes</a:t>
            </a:r>
            <a:r>
              <a:rPr lang="en-RO" sz="1400" dirty="0"/>
              <a:t> on Microsoft-hosted agents with a private project or repository (Time can be extended by paying)</a:t>
            </a:r>
            <a:endParaRPr lang="en-RO" sz="1400" b="1" dirty="0"/>
          </a:p>
        </p:txBody>
      </p:sp>
      <p:sp>
        <p:nvSpPr>
          <p:cNvPr id="9" name="TextBox 8">
            <a:extLst>
              <a:ext uri="{FF2B5EF4-FFF2-40B4-BE49-F238E27FC236}">
                <a16:creationId xmlns:a16="http://schemas.microsoft.com/office/drawing/2014/main" id="{94D46671-1C1E-D835-DAFC-CF3B1AD2D293}"/>
              </a:ext>
            </a:extLst>
          </p:cNvPr>
          <p:cNvSpPr txBox="1"/>
          <p:nvPr/>
        </p:nvSpPr>
        <p:spPr>
          <a:xfrm>
            <a:off x="356152" y="3628927"/>
            <a:ext cx="3980536" cy="380480"/>
          </a:xfrm>
          <a:prstGeom prst="rect">
            <a:avLst/>
          </a:prstGeom>
          <a:noFill/>
        </p:spPr>
        <p:txBody>
          <a:bodyPr wrap="square" lIns="36000" tIns="36000" rIns="36000" bIns="36000" rtlCol="0">
            <a:spAutoFit/>
          </a:bodyPr>
          <a:lstStyle/>
          <a:p>
            <a:r>
              <a:rPr lang="en-RO" sz="2000" b="1" dirty="0"/>
              <a:t>YAML Syntax – Server Jobs</a:t>
            </a:r>
          </a:p>
        </p:txBody>
      </p:sp>
      <p:sp>
        <p:nvSpPr>
          <p:cNvPr id="10" name="TextBox 9">
            <a:extLst>
              <a:ext uri="{FF2B5EF4-FFF2-40B4-BE49-F238E27FC236}">
                <a16:creationId xmlns:a16="http://schemas.microsoft.com/office/drawing/2014/main" id="{36DDA5F6-817F-D3DD-1241-00ACDE2B0A8A}"/>
              </a:ext>
            </a:extLst>
          </p:cNvPr>
          <p:cNvSpPr txBox="1"/>
          <p:nvPr/>
        </p:nvSpPr>
        <p:spPr>
          <a:xfrm>
            <a:off x="345544" y="4143757"/>
            <a:ext cx="1806497" cy="288147"/>
          </a:xfrm>
          <a:prstGeom prst="rect">
            <a:avLst/>
          </a:prstGeom>
          <a:noFill/>
        </p:spPr>
        <p:txBody>
          <a:bodyPr wrap="square" lIns="36000" tIns="36000" rIns="36000" bIns="36000" rtlCol="0">
            <a:spAutoFit/>
          </a:bodyPr>
          <a:lstStyle/>
          <a:p>
            <a:r>
              <a:rPr lang="en-GB" sz="1400" dirty="0">
                <a:solidFill>
                  <a:srgbClr val="C00000"/>
                </a:solidFill>
                <a:latin typeface="Lucida Console" panose="020B0609040504020204" pitchFamily="49" charset="0"/>
              </a:rPr>
              <a:t>jobs</a:t>
            </a:r>
            <a:r>
              <a:rPr lang="en-RO" sz="1400" dirty="0">
                <a:solidFill>
                  <a:srgbClr val="C00000"/>
                </a:solidFill>
                <a:latin typeface="Lucida Console" panose="020B0609040504020204" pitchFamily="49" charset="0"/>
              </a:rPr>
              <a:t>:</a:t>
            </a:r>
          </a:p>
        </p:txBody>
      </p:sp>
      <p:sp>
        <p:nvSpPr>
          <p:cNvPr id="11" name="TextBox 10">
            <a:extLst>
              <a:ext uri="{FF2B5EF4-FFF2-40B4-BE49-F238E27FC236}">
                <a16:creationId xmlns:a16="http://schemas.microsoft.com/office/drawing/2014/main" id="{70126887-E6AA-54B1-5DA4-886702EF237D}"/>
              </a:ext>
            </a:extLst>
          </p:cNvPr>
          <p:cNvSpPr txBox="1"/>
          <p:nvPr/>
        </p:nvSpPr>
        <p:spPr>
          <a:xfrm>
            <a:off x="345544" y="4538609"/>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job: </a:t>
            </a:r>
            <a:r>
              <a:rPr lang="en-RO" sz="1400" dirty="0">
                <a:solidFill>
                  <a:schemeClr val="accent6">
                    <a:lumMod val="50000"/>
                  </a:schemeClr>
                </a:solidFill>
                <a:latin typeface="Lucida Console" panose="020B0609040504020204" pitchFamily="49" charset="0"/>
              </a:rPr>
              <a:t>my_first_server_job</a:t>
            </a:r>
            <a:endParaRPr lang="en-RO" sz="1400" dirty="0">
              <a:solidFill>
                <a:srgbClr val="C00000"/>
              </a:solidFill>
              <a:latin typeface="Lucida Console" panose="020B0609040504020204" pitchFamily="49" charset="0"/>
            </a:endParaRPr>
          </a:p>
        </p:txBody>
      </p:sp>
      <p:sp>
        <p:nvSpPr>
          <p:cNvPr id="12" name="TextBox 11">
            <a:extLst>
              <a:ext uri="{FF2B5EF4-FFF2-40B4-BE49-F238E27FC236}">
                <a16:creationId xmlns:a16="http://schemas.microsoft.com/office/drawing/2014/main" id="{CD6EF442-585B-F827-6ED6-6DCED9C78C8C}"/>
              </a:ext>
            </a:extLst>
          </p:cNvPr>
          <p:cNvSpPr txBox="1"/>
          <p:nvPr/>
        </p:nvSpPr>
        <p:spPr>
          <a:xfrm>
            <a:off x="345543" y="4826756"/>
            <a:ext cx="3980536"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displayName: </a:t>
            </a:r>
            <a:r>
              <a:rPr lang="en-RO" sz="1400" dirty="0">
                <a:solidFill>
                  <a:schemeClr val="accent6">
                    <a:lumMod val="50000"/>
                  </a:schemeClr>
                </a:solidFill>
                <a:latin typeface="Lucida Console" panose="020B0609040504020204" pitchFamily="49" charset="0"/>
              </a:rPr>
              <a:t>‘My First Server Job’</a:t>
            </a:r>
            <a:endParaRPr lang="en-RO" sz="1400" dirty="0">
              <a:solidFill>
                <a:srgbClr val="C00000"/>
              </a:solidFill>
              <a:latin typeface="Lucida Console" panose="020B0609040504020204" pitchFamily="49" charset="0"/>
            </a:endParaRPr>
          </a:p>
        </p:txBody>
      </p:sp>
      <p:sp>
        <p:nvSpPr>
          <p:cNvPr id="13" name="TextBox 12">
            <a:extLst>
              <a:ext uri="{FF2B5EF4-FFF2-40B4-BE49-F238E27FC236}">
                <a16:creationId xmlns:a16="http://schemas.microsoft.com/office/drawing/2014/main" id="{9C88BCAB-9467-6D7A-5B2E-4DF4ECF3FA4A}"/>
              </a:ext>
            </a:extLst>
          </p:cNvPr>
          <p:cNvSpPr txBox="1"/>
          <p:nvPr/>
        </p:nvSpPr>
        <p:spPr>
          <a:xfrm>
            <a:off x="345542" y="5135023"/>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pool: </a:t>
            </a:r>
            <a:r>
              <a:rPr lang="en-RO" sz="1400" dirty="0">
                <a:solidFill>
                  <a:schemeClr val="accent6">
                    <a:lumMod val="50000"/>
                  </a:schemeClr>
                </a:solidFill>
                <a:latin typeface="Lucida Console" panose="020B0609040504020204" pitchFamily="49" charset="0"/>
              </a:rPr>
              <a:t>server</a:t>
            </a:r>
            <a:endParaRPr lang="en-RO" sz="1400" dirty="0">
              <a:solidFill>
                <a:srgbClr val="C00000"/>
              </a:solidFill>
              <a:latin typeface="Lucida Console" panose="020B0609040504020204" pitchFamily="49" charset="0"/>
            </a:endParaRPr>
          </a:p>
        </p:txBody>
      </p:sp>
      <p:sp>
        <p:nvSpPr>
          <p:cNvPr id="14" name="TextBox 13">
            <a:extLst>
              <a:ext uri="{FF2B5EF4-FFF2-40B4-BE49-F238E27FC236}">
                <a16:creationId xmlns:a16="http://schemas.microsoft.com/office/drawing/2014/main" id="{3EB20F1F-A30F-0EBB-D13B-21585117A305}"/>
              </a:ext>
            </a:extLst>
          </p:cNvPr>
          <p:cNvSpPr txBox="1"/>
          <p:nvPr/>
        </p:nvSpPr>
        <p:spPr>
          <a:xfrm>
            <a:off x="345542" y="5423170"/>
            <a:ext cx="4509455"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timeoutInMinutes: </a:t>
            </a:r>
            <a:r>
              <a:rPr lang="en-RO" sz="1400" dirty="0">
                <a:solidFill>
                  <a:schemeClr val="accent6">
                    <a:lumMod val="50000"/>
                  </a:schemeClr>
                </a:solidFill>
                <a:latin typeface="Lucida Console" panose="020B0609040504020204" pitchFamily="49" charset="0"/>
              </a:rPr>
              <a:t>120</a:t>
            </a:r>
            <a:endParaRPr lang="en-RO" sz="1400" dirty="0">
              <a:solidFill>
                <a:srgbClr val="C00000"/>
              </a:solidFill>
              <a:latin typeface="Lucida Console" panose="020B0609040504020204" pitchFamily="49" charset="0"/>
            </a:endParaRPr>
          </a:p>
        </p:txBody>
      </p:sp>
      <p:sp>
        <p:nvSpPr>
          <p:cNvPr id="15" name="TextBox 14">
            <a:extLst>
              <a:ext uri="{FF2B5EF4-FFF2-40B4-BE49-F238E27FC236}">
                <a16:creationId xmlns:a16="http://schemas.microsoft.com/office/drawing/2014/main" id="{07C4836F-ADBD-6C7F-E35F-5B685DC2049C}"/>
              </a:ext>
            </a:extLst>
          </p:cNvPr>
          <p:cNvSpPr txBox="1"/>
          <p:nvPr/>
        </p:nvSpPr>
        <p:spPr>
          <a:xfrm>
            <a:off x="4909682" y="5155342"/>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 The pool for server jobs </a:t>
            </a:r>
            <a:r>
              <a:rPr lang="en-RO" sz="1400" b="1" dirty="0">
                <a:solidFill>
                  <a:schemeClr val="bg2">
                    <a:lumMod val="60000"/>
                    <a:lumOff val="40000"/>
                  </a:schemeClr>
                </a:solidFill>
              </a:rPr>
              <a:t>must</a:t>
            </a:r>
            <a:r>
              <a:rPr lang="en-RO" sz="1400" dirty="0">
                <a:solidFill>
                  <a:schemeClr val="bg2">
                    <a:lumMod val="60000"/>
                    <a:lumOff val="40000"/>
                  </a:schemeClr>
                </a:solidFill>
              </a:rPr>
              <a:t> be set to ’server’</a:t>
            </a:r>
          </a:p>
        </p:txBody>
      </p:sp>
      <p:cxnSp>
        <p:nvCxnSpPr>
          <p:cNvPr id="16" name="Straight Arrow Connector 15">
            <a:extLst>
              <a:ext uri="{FF2B5EF4-FFF2-40B4-BE49-F238E27FC236}">
                <a16:creationId xmlns:a16="http://schemas.microsoft.com/office/drawing/2014/main" id="{912E7972-039D-6A67-6413-E2D626327B59}"/>
              </a:ext>
            </a:extLst>
          </p:cNvPr>
          <p:cNvCxnSpPr>
            <a:cxnSpLocks/>
          </p:cNvCxnSpPr>
          <p:nvPr/>
        </p:nvCxnSpPr>
        <p:spPr>
          <a:xfrm>
            <a:off x="2152041" y="5299416"/>
            <a:ext cx="2608298"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D1DD64-E224-FC5E-B5C1-F2E6ED25E9EC}"/>
              </a:ext>
            </a:extLst>
          </p:cNvPr>
          <p:cNvCxnSpPr>
            <a:cxnSpLocks/>
          </p:cNvCxnSpPr>
          <p:nvPr/>
        </p:nvCxnSpPr>
        <p:spPr>
          <a:xfrm>
            <a:off x="3002211" y="5599807"/>
            <a:ext cx="1758128"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621454-B920-1327-AB8A-5B077372C867}"/>
              </a:ext>
            </a:extLst>
          </p:cNvPr>
          <p:cNvSpPr txBox="1"/>
          <p:nvPr/>
        </p:nvSpPr>
        <p:spPr>
          <a:xfrm>
            <a:off x="4909681" y="5455733"/>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 Default timeout of server jobs is set to 60 minutes</a:t>
            </a:r>
          </a:p>
        </p:txBody>
      </p:sp>
      <p:sp>
        <p:nvSpPr>
          <p:cNvPr id="20" name="TextBox 19">
            <a:extLst>
              <a:ext uri="{FF2B5EF4-FFF2-40B4-BE49-F238E27FC236}">
                <a16:creationId xmlns:a16="http://schemas.microsoft.com/office/drawing/2014/main" id="{91C9C7B7-AF1D-B9D6-A378-DD5CDC588AB4}"/>
              </a:ext>
            </a:extLst>
          </p:cNvPr>
          <p:cNvSpPr txBox="1"/>
          <p:nvPr/>
        </p:nvSpPr>
        <p:spPr>
          <a:xfrm>
            <a:off x="345542" y="6187440"/>
            <a:ext cx="9438538" cy="288147"/>
          </a:xfrm>
          <a:prstGeom prst="rect">
            <a:avLst/>
          </a:prstGeom>
          <a:noFill/>
        </p:spPr>
        <p:txBody>
          <a:bodyPr wrap="square" lIns="36000" tIns="36000" rIns="36000" bIns="36000" rtlCol="0">
            <a:spAutoFit/>
          </a:bodyPr>
          <a:lstStyle/>
          <a:p>
            <a:r>
              <a:rPr lang="en-RO" sz="1400" b="1" dirty="0"/>
              <a:t>Note: </a:t>
            </a:r>
            <a:r>
              <a:rPr lang="en-RO" sz="1400" dirty="0"/>
              <a:t>Server jobs only allow a limited amount of available tasks that can be executed under it.</a:t>
            </a:r>
            <a:endParaRPr lang="en-RO" sz="1400" b="1" dirty="0"/>
          </a:p>
        </p:txBody>
      </p:sp>
    </p:spTree>
    <p:extLst>
      <p:ext uri="{BB962C8B-B14F-4D97-AF65-F5344CB8AC3E}">
        <p14:creationId xmlns:p14="http://schemas.microsoft.com/office/powerpoint/2010/main" val="94967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21946F-E60D-AAD5-F422-F4D51B0721DD}"/>
              </a:ext>
            </a:extLst>
          </p:cNvPr>
          <p:cNvSpPr>
            <a:spLocks noGrp="1"/>
          </p:cNvSpPr>
          <p:nvPr>
            <p:ph type="sldNum" sz="quarter" idx="12"/>
          </p:nvPr>
        </p:nvSpPr>
        <p:spPr>
          <a:xfrm>
            <a:off x="11027055" y="6287511"/>
            <a:ext cx="495300" cy="188119"/>
          </a:xfrm>
        </p:spPr>
        <p:txBody>
          <a:bodyPr/>
          <a:lstStyle/>
          <a:p>
            <a:fld id="{13B0051D-2563-664D-BB66-3451DF5A3065}" type="slidenum">
              <a:rPr lang="en-RO" smtClean="0"/>
              <a:t>11</a:t>
            </a:fld>
            <a:endParaRPr lang="en-RO"/>
          </a:p>
        </p:txBody>
      </p:sp>
      <p:sp>
        <p:nvSpPr>
          <p:cNvPr id="5" name="Title 1">
            <a:extLst>
              <a:ext uri="{FF2B5EF4-FFF2-40B4-BE49-F238E27FC236}">
                <a16:creationId xmlns:a16="http://schemas.microsoft.com/office/drawing/2014/main" id="{E66E47B1-5F44-1CF0-A404-E9898B54E78A}"/>
              </a:ext>
            </a:extLst>
          </p:cNvPr>
          <p:cNvSpPr>
            <a:spLocks noGrp="1"/>
          </p:cNvSpPr>
          <p:nvPr>
            <p:ph type="title"/>
          </p:nvPr>
        </p:nvSpPr>
        <p:spPr>
          <a:xfrm>
            <a:off x="377656" y="292129"/>
            <a:ext cx="5464344" cy="416445"/>
          </a:xfrm>
        </p:spPr>
        <p:txBody>
          <a:bodyPr/>
          <a:lstStyle/>
          <a:p>
            <a:r>
              <a:rPr lang="en-RO" dirty="0"/>
              <a:t>Pipeline Orchestration – Jobs (2)</a:t>
            </a:r>
          </a:p>
        </p:txBody>
      </p:sp>
      <p:sp>
        <p:nvSpPr>
          <p:cNvPr id="6" name="TextBox 5">
            <a:extLst>
              <a:ext uri="{FF2B5EF4-FFF2-40B4-BE49-F238E27FC236}">
                <a16:creationId xmlns:a16="http://schemas.microsoft.com/office/drawing/2014/main" id="{19597201-AF5C-BA73-4E4D-010E29C4BFFD}"/>
              </a:ext>
            </a:extLst>
          </p:cNvPr>
          <p:cNvSpPr txBox="1"/>
          <p:nvPr/>
        </p:nvSpPr>
        <p:spPr>
          <a:xfrm>
            <a:off x="377656" y="918238"/>
            <a:ext cx="2230244" cy="380480"/>
          </a:xfrm>
          <a:prstGeom prst="rect">
            <a:avLst/>
          </a:prstGeom>
          <a:noFill/>
        </p:spPr>
        <p:txBody>
          <a:bodyPr wrap="square" lIns="36000" tIns="36000" rIns="36000" bIns="36000" rtlCol="0">
            <a:spAutoFit/>
          </a:bodyPr>
          <a:lstStyle/>
          <a:p>
            <a:r>
              <a:rPr lang="en-RO" sz="2000" b="1" dirty="0"/>
              <a:t>Note!</a:t>
            </a:r>
          </a:p>
        </p:txBody>
      </p:sp>
      <p:sp>
        <p:nvSpPr>
          <p:cNvPr id="7" name="TextBox 6">
            <a:extLst>
              <a:ext uri="{FF2B5EF4-FFF2-40B4-BE49-F238E27FC236}">
                <a16:creationId xmlns:a16="http://schemas.microsoft.com/office/drawing/2014/main" id="{8FC8E68B-3523-512B-16AE-84A7A6F85C9D}"/>
              </a:ext>
            </a:extLst>
          </p:cNvPr>
          <p:cNvSpPr txBox="1"/>
          <p:nvPr/>
        </p:nvSpPr>
        <p:spPr>
          <a:xfrm>
            <a:off x="377656" y="1298718"/>
            <a:ext cx="10378656" cy="934478"/>
          </a:xfrm>
          <a:prstGeom prst="rect">
            <a:avLst/>
          </a:prstGeom>
          <a:noFill/>
        </p:spPr>
        <p:txBody>
          <a:bodyPr wrap="square" lIns="36000" tIns="36000" rIns="36000" bIns="36000" rtlCol="0">
            <a:spAutoFit/>
          </a:bodyPr>
          <a:lstStyle/>
          <a:p>
            <a:r>
              <a:rPr lang="en-RO" sz="1400" dirty="0"/>
              <a:t>By default if no </a:t>
            </a:r>
            <a:r>
              <a:rPr lang="en-RO" sz="1400" b="1" dirty="0"/>
              <a:t>dependencies </a:t>
            </a:r>
            <a:r>
              <a:rPr lang="en-RO" sz="1400" dirty="0"/>
              <a:t>or </a:t>
            </a:r>
            <a:r>
              <a:rPr lang="en-RO" sz="1400" b="1" dirty="0"/>
              <a:t>conditions</a:t>
            </a:r>
            <a:r>
              <a:rPr lang="en-RO" sz="1400" dirty="0"/>
              <a:t> are specified for a job or a series of jobs, they will run in </a:t>
            </a:r>
            <a:r>
              <a:rPr lang="en-RO" sz="1400" b="1" dirty="0"/>
              <a:t>parralel</a:t>
            </a:r>
            <a:r>
              <a:rPr lang="en-RO" sz="1400" dirty="0"/>
              <a:t>. </a:t>
            </a:r>
          </a:p>
          <a:p>
            <a:endParaRPr lang="en-RO" sz="1400" dirty="0"/>
          </a:p>
          <a:p>
            <a:r>
              <a:rPr lang="en-RO" sz="1400" dirty="0"/>
              <a:t>This behaviour is influenced by the number of available agents and the number of parralel jobs available to the azure subscription. </a:t>
            </a:r>
          </a:p>
        </p:txBody>
      </p:sp>
      <p:sp>
        <p:nvSpPr>
          <p:cNvPr id="8" name="TextBox 7">
            <a:extLst>
              <a:ext uri="{FF2B5EF4-FFF2-40B4-BE49-F238E27FC236}">
                <a16:creationId xmlns:a16="http://schemas.microsoft.com/office/drawing/2014/main" id="{0340782C-0B88-43B1-B776-A86D0FFFB0B0}"/>
              </a:ext>
            </a:extLst>
          </p:cNvPr>
          <p:cNvSpPr txBox="1"/>
          <p:nvPr/>
        </p:nvSpPr>
        <p:spPr>
          <a:xfrm>
            <a:off x="377656" y="3345659"/>
            <a:ext cx="10378656" cy="1365365"/>
          </a:xfrm>
          <a:prstGeom prst="rect">
            <a:avLst/>
          </a:prstGeom>
          <a:noFill/>
        </p:spPr>
        <p:txBody>
          <a:bodyPr wrap="square" lIns="36000" tIns="36000" rIns="36000" bIns="36000" rtlCol="0">
            <a:spAutoFit/>
          </a:bodyPr>
          <a:lstStyle/>
          <a:p>
            <a:r>
              <a:rPr lang="en-RO" sz="1400" dirty="0"/>
              <a:t>To avoid taking up respurces when a job is unresponsive or waiting too long, it’s a good idea to set a limit on how long the job is allowed to run, using the </a:t>
            </a:r>
            <a:r>
              <a:rPr lang="en-RO" sz="1400" b="1" dirty="0"/>
              <a:t>timeout</a:t>
            </a:r>
            <a:r>
              <a:rPr lang="en-RO" sz="1400" dirty="0"/>
              <a:t> setting:</a:t>
            </a:r>
          </a:p>
          <a:p>
            <a:endParaRPr lang="en-RO" sz="1400" dirty="0"/>
          </a:p>
          <a:p>
            <a:pPr marL="285750" indent="-285750">
              <a:buFont typeface="Arial" panose="020B0604020202020204" pitchFamily="34" charset="0"/>
              <a:buChar char="•"/>
            </a:pPr>
            <a:r>
              <a:rPr lang="en-RO" sz="1400" b="1" dirty="0"/>
              <a:t>Forever</a:t>
            </a:r>
            <a:r>
              <a:rPr lang="en-RO" sz="1400" dirty="0"/>
              <a:t> on self-hosted agents</a:t>
            </a:r>
          </a:p>
          <a:p>
            <a:pPr marL="285750" indent="-285750">
              <a:buFont typeface="Arial" panose="020B0604020202020204" pitchFamily="34" charset="0"/>
              <a:buChar char="•"/>
            </a:pPr>
            <a:r>
              <a:rPr lang="en-RO" sz="1400" b="1" dirty="0"/>
              <a:t>360 minutes</a:t>
            </a:r>
            <a:r>
              <a:rPr lang="en-RO" sz="1400" dirty="0"/>
              <a:t> on Microsoft-hosted agents with a public project and repository</a:t>
            </a:r>
          </a:p>
          <a:p>
            <a:pPr marL="285750" indent="-285750">
              <a:buFont typeface="Arial" panose="020B0604020202020204" pitchFamily="34" charset="0"/>
              <a:buChar char="•"/>
            </a:pPr>
            <a:r>
              <a:rPr lang="en-RO" sz="1400" b="1" dirty="0"/>
              <a:t>60 minutes</a:t>
            </a:r>
            <a:r>
              <a:rPr lang="en-RO" sz="1400" dirty="0"/>
              <a:t> on Microsoft-hosted agents with a private project or repository (Time can be extended by paying)</a:t>
            </a:r>
            <a:endParaRPr lang="en-RO" sz="1400" b="1" dirty="0"/>
          </a:p>
        </p:txBody>
      </p:sp>
    </p:spTree>
    <p:extLst>
      <p:ext uri="{BB962C8B-B14F-4D97-AF65-F5344CB8AC3E}">
        <p14:creationId xmlns:p14="http://schemas.microsoft.com/office/powerpoint/2010/main" val="154907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EF8189-BEF2-2F46-A043-2D3998B5BC4B}"/>
              </a:ext>
            </a:extLst>
          </p:cNvPr>
          <p:cNvSpPr>
            <a:spLocks noGrp="1"/>
          </p:cNvSpPr>
          <p:nvPr>
            <p:ph type="sldNum" sz="quarter" idx="12"/>
          </p:nvPr>
        </p:nvSpPr>
        <p:spPr/>
        <p:txBody>
          <a:bodyPr/>
          <a:lstStyle/>
          <a:p>
            <a:fld id="{13B0051D-2563-664D-BB66-3451DF5A3065}" type="slidenum">
              <a:rPr lang="en-RO" smtClean="0"/>
              <a:t>12</a:t>
            </a:fld>
            <a:endParaRPr lang="en-RO"/>
          </a:p>
        </p:txBody>
      </p:sp>
      <p:sp>
        <p:nvSpPr>
          <p:cNvPr id="5" name="Title 1">
            <a:extLst>
              <a:ext uri="{FF2B5EF4-FFF2-40B4-BE49-F238E27FC236}">
                <a16:creationId xmlns:a16="http://schemas.microsoft.com/office/drawing/2014/main" id="{19123695-3034-844E-9874-9774D29EE353}"/>
              </a:ext>
            </a:extLst>
          </p:cNvPr>
          <p:cNvSpPr>
            <a:spLocks noGrp="1"/>
          </p:cNvSpPr>
          <p:nvPr>
            <p:ph type="title"/>
          </p:nvPr>
        </p:nvSpPr>
        <p:spPr>
          <a:xfrm>
            <a:off x="405009" y="325235"/>
            <a:ext cx="5150776" cy="416445"/>
          </a:xfrm>
        </p:spPr>
        <p:txBody>
          <a:bodyPr/>
          <a:lstStyle/>
          <a:p>
            <a:r>
              <a:rPr lang="en-RO" dirty="0"/>
              <a:t>Pipeline Orchestration - Steps</a:t>
            </a:r>
          </a:p>
        </p:txBody>
      </p:sp>
      <p:sp>
        <p:nvSpPr>
          <p:cNvPr id="6" name="TextBox 5">
            <a:extLst>
              <a:ext uri="{FF2B5EF4-FFF2-40B4-BE49-F238E27FC236}">
                <a16:creationId xmlns:a16="http://schemas.microsoft.com/office/drawing/2014/main" id="{D4719E99-602C-F27A-B2D0-76F09A17B69A}"/>
              </a:ext>
            </a:extLst>
          </p:cNvPr>
          <p:cNvSpPr txBox="1"/>
          <p:nvPr/>
        </p:nvSpPr>
        <p:spPr>
          <a:xfrm>
            <a:off x="377656" y="878533"/>
            <a:ext cx="2230244" cy="380480"/>
          </a:xfrm>
          <a:prstGeom prst="rect">
            <a:avLst/>
          </a:prstGeom>
          <a:noFill/>
        </p:spPr>
        <p:txBody>
          <a:bodyPr wrap="square" lIns="36000" tIns="36000" rIns="36000" bIns="36000" rtlCol="0">
            <a:spAutoFit/>
          </a:bodyPr>
          <a:lstStyle/>
          <a:p>
            <a:r>
              <a:rPr lang="en-RO" sz="2000" b="1" dirty="0"/>
              <a:t>Good to know!</a:t>
            </a:r>
          </a:p>
        </p:txBody>
      </p:sp>
      <p:sp>
        <p:nvSpPr>
          <p:cNvPr id="7" name="TextBox 6">
            <a:extLst>
              <a:ext uri="{FF2B5EF4-FFF2-40B4-BE49-F238E27FC236}">
                <a16:creationId xmlns:a16="http://schemas.microsoft.com/office/drawing/2014/main" id="{F56160BB-4B08-694D-231C-F544E5BD7883}"/>
              </a:ext>
            </a:extLst>
          </p:cNvPr>
          <p:cNvSpPr txBox="1"/>
          <p:nvPr/>
        </p:nvSpPr>
        <p:spPr>
          <a:xfrm>
            <a:off x="377656" y="1419336"/>
            <a:ext cx="11479064" cy="1365365"/>
          </a:xfrm>
          <a:prstGeom prst="rect">
            <a:avLst/>
          </a:prstGeom>
          <a:noFill/>
        </p:spPr>
        <p:txBody>
          <a:bodyPr wrap="square" lIns="36000" tIns="36000" rIns="36000" bIns="36000" rtlCol="0">
            <a:spAutoFit/>
          </a:bodyPr>
          <a:lstStyle/>
          <a:p>
            <a:r>
              <a:rPr lang="en-RO" sz="1400" dirty="0"/>
              <a:t>The steps are the smallest building block of the pipeline. Steps consist of </a:t>
            </a:r>
            <a:r>
              <a:rPr lang="en-RO" sz="1400" b="1" dirty="0"/>
              <a:t>tasks</a:t>
            </a:r>
            <a:r>
              <a:rPr lang="en-RO" sz="1400" dirty="0"/>
              <a:t> and </a:t>
            </a:r>
            <a:r>
              <a:rPr lang="en-RO" sz="1400" b="1" dirty="0"/>
              <a:t>scripts</a:t>
            </a:r>
            <a:r>
              <a:rPr lang="en-RO" sz="1400" dirty="0"/>
              <a:t>.</a:t>
            </a:r>
          </a:p>
          <a:p>
            <a:r>
              <a:rPr lang="en-RO" sz="1400" dirty="0"/>
              <a:t>Steps run under jobs. If no job is explicitly specified, at runtime, the pipeline assgins an automatically generated job for the listed set of steps.</a:t>
            </a:r>
          </a:p>
          <a:p>
            <a:endParaRPr lang="en-RO" sz="1400" dirty="0"/>
          </a:p>
          <a:p>
            <a:r>
              <a:rPr lang="en-RO" sz="1400" b="1" dirty="0"/>
              <a:t>Tasks:  </a:t>
            </a:r>
            <a:r>
              <a:rPr lang="en-RO" sz="1400" dirty="0"/>
              <a:t>simply packaged script or procedure that has been abstracted with a set of inputs.</a:t>
            </a:r>
          </a:p>
          <a:p>
            <a:endParaRPr lang="en-RO" sz="1400" b="1" dirty="0"/>
          </a:p>
          <a:p>
            <a:r>
              <a:rPr lang="en-RO" sz="1400" b="1" dirty="0"/>
              <a:t>Scripts: </a:t>
            </a:r>
            <a:r>
              <a:rPr lang="en-RO" sz="1400" dirty="0"/>
              <a:t>we all know what scripts are…</a:t>
            </a:r>
            <a:endParaRPr lang="en-RO" sz="1400" b="1" dirty="0"/>
          </a:p>
        </p:txBody>
      </p:sp>
      <p:sp>
        <p:nvSpPr>
          <p:cNvPr id="8" name="TextBox 7">
            <a:extLst>
              <a:ext uri="{FF2B5EF4-FFF2-40B4-BE49-F238E27FC236}">
                <a16:creationId xmlns:a16="http://schemas.microsoft.com/office/drawing/2014/main" id="{9954271A-1184-A8A0-D0E6-31BCBDF763AC}"/>
              </a:ext>
            </a:extLst>
          </p:cNvPr>
          <p:cNvSpPr txBox="1"/>
          <p:nvPr/>
        </p:nvSpPr>
        <p:spPr>
          <a:xfrm>
            <a:off x="377656" y="3238760"/>
            <a:ext cx="1664504" cy="380480"/>
          </a:xfrm>
          <a:prstGeom prst="rect">
            <a:avLst/>
          </a:prstGeom>
          <a:noFill/>
        </p:spPr>
        <p:txBody>
          <a:bodyPr wrap="square" lIns="36000" tIns="36000" rIns="36000" bIns="36000" rtlCol="0">
            <a:spAutoFit/>
          </a:bodyPr>
          <a:lstStyle/>
          <a:p>
            <a:r>
              <a:rPr lang="en-RO" sz="2000" b="1" dirty="0"/>
              <a:t>YAML Syntax</a:t>
            </a:r>
          </a:p>
        </p:txBody>
      </p:sp>
      <p:sp>
        <p:nvSpPr>
          <p:cNvPr id="9" name="TextBox 8">
            <a:extLst>
              <a:ext uri="{FF2B5EF4-FFF2-40B4-BE49-F238E27FC236}">
                <a16:creationId xmlns:a16="http://schemas.microsoft.com/office/drawing/2014/main" id="{A25A6BAA-CA6E-A6C8-12DC-2B739CB1FEE0}"/>
              </a:ext>
            </a:extLst>
          </p:cNvPr>
          <p:cNvSpPr txBox="1"/>
          <p:nvPr/>
        </p:nvSpPr>
        <p:spPr>
          <a:xfrm>
            <a:off x="405009" y="3785152"/>
            <a:ext cx="1806497" cy="288147"/>
          </a:xfrm>
          <a:prstGeom prst="rect">
            <a:avLst/>
          </a:prstGeom>
          <a:noFill/>
        </p:spPr>
        <p:txBody>
          <a:bodyPr wrap="square" lIns="36000" tIns="36000" rIns="36000" bIns="36000" rtlCol="0">
            <a:spAutoFit/>
          </a:bodyPr>
          <a:lstStyle/>
          <a:p>
            <a:r>
              <a:rPr lang="en-US" sz="1400" dirty="0">
                <a:solidFill>
                  <a:srgbClr val="C00000"/>
                </a:solidFill>
                <a:latin typeface="Lucida Console" panose="020B0609040504020204" pitchFamily="49" charset="0"/>
              </a:rPr>
              <a:t>steps:</a:t>
            </a:r>
            <a:endParaRPr lang="en-RO" sz="1400" dirty="0">
              <a:solidFill>
                <a:srgbClr val="C00000"/>
              </a:solidFill>
              <a:latin typeface="Lucida Console" panose="020B0609040504020204" pitchFamily="49" charset="0"/>
            </a:endParaRPr>
          </a:p>
        </p:txBody>
      </p:sp>
      <p:sp>
        <p:nvSpPr>
          <p:cNvPr id="10" name="TextBox 9">
            <a:extLst>
              <a:ext uri="{FF2B5EF4-FFF2-40B4-BE49-F238E27FC236}">
                <a16:creationId xmlns:a16="http://schemas.microsoft.com/office/drawing/2014/main" id="{310127EF-9963-1178-D69A-3C863E5A200C}"/>
              </a:ext>
            </a:extLst>
          </p:cNvPr>
          <p:cNvSpPr txBox="1"/>
          <p:nvPr/>
        </p:nvSpPr>
        <p:spPr>
          <a:xfrm>
            <a:off x="405009" y="4095137"/>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task: </a:t>
            </a:r>
            <a:r>
              <a:rPr lang="en-RO" sz="1400" dirty="0">
                <a:solidFill>
                  <a:schemeClr val="accent6">
                    <a:lumMod val="50000"/>
                  </a:schemeClr>
                </a:solidFill>
                <a:latin typeface="Lucida Console" panose="020B0609040504020204" pitchFamily="49" charset="0"/>
              </a:rPr>
              <a:t>taskName@taskVersion</a:t>
            </a:r>
            <a:endParaRPr lang="en-RO" sz="1400" dirty="0">
              <a:solidFill>
                <a:srgbClr val="C00000"/>
              </a:solidFill>
              <a:latin typeface="Lucida Console" panose="020B0609040504020204" pitchFamily="49" charset="0"/>
            </a:endParaRPr>
          </a:p>
        </p:txBody>
      </p:sp>
      <p:sp>
        <p:nvSpPr>
          <p:cNvPr id="11" name="TextBox 10">
            <a:extLst>
              <a:ext uri="{FF2B5EF4-FFF2-40B4-BE49-F238E27FC236}">
                <a16:creationId xmlns:a16="http://schemas.microsoft.com/office/drawing/2014/main" id="{38448D03-CA37-134F-21A1-A4077E8F1369}"/>
              </a:ext>
            </a:extLst>
          </p:cNvPr>
          <p:cNvSpPr txBox="1"/>
          <p:nvPr/>
        </p:nvSpPr>
        <p:spPr>
          <a:xfrm>
            <a:off x="405009" y="4405122"/>
            <a:ext cx="105803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inputs:</a:t>
            </a:r>
          </a:p>
        </p:txBody>
      </p:sp>
      <p:sp>
        <p:nvSpPr>
          <p:cNvPr id="12" name="TextBox 11">
            <a:extLst>
              <a:ext uri="{FF2B5EF4-FFF2-40B4-BE49-F238E27FC236}">
                <a16:creationId xmlns:a16="http://schemas.microsoft.com/office/drawing/2014/main" id="{09B8A1B6-1B35-643C-6B16-7C5B17CE7A65}"/>
              </a:ext>
            </a:extLst>
          </p:cNvPr>
          <p:cNvSpPr txBox="1"/>
          <p:nvPr/>
        </p:nvSpPr>
        <p:spPr>
          <a:xfrm>
            <a:off x="680892" y="4693269"/>
            <a:ext cx="2428068"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latin typeface="Lucida Console" panose="020B0609040504020204" pitchFamily="49" charset="0"/>
              </a:rPr>
              <a:t>  #taskSpecificInput</a:t>
            </a:r>
          </a:p>
        </p:txBody>
      </p:sp>
      <p:sp>
        <p:nvSpPr>
          <p:cNvPr id="13" name="TextBox 12">
            <a:extLst>
              <a:ext uri="{FF2B5EF4-FFF2-40B4-BE49-F238E27FC236}">
                <a16:creationId xmlns:a16="http://schemas.microsoft.com/office/drawing/2014/main" id="{3344DD82-BF6B-CCEA-49F7-E520D3E25AB9}"/>
              </a:ext>
            </a:extLst>
          </p:cNvPr>
          <p:cNvSpPr txBox="1"/>
          <p:nvPr/>
        </p:nvSpPr>
        <p:spPr>
          <a:xfrm>
            <a:off x="405009" y="4981416"/>
            <a:ext cx="3689423"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condition: </a:t>
            </a:r>
            <a:r>
              <a:rPr lang="en-RO" sz="1400" dirty="0">
                <a:solidFill>
                  <a:schemeClr val="accent6">
                    <a:lumMod val="50000"/>
                  </a:schemeClr>
                </a:solidFill>
                <a:latin typeface="Lucida Console" panose="020B0609040504020204" pitchFamily="49" charset="0"/>
              </a:rPr>
              <a:t>customCondition</a:t>
            </a:r>
            <a:endParaRPr lang="en-RO" sz="1400" dirty="0">
              <a:solidFill>
                <a:srgbClr val="C00000"/>
              </a:solidFill>
              <a:latin typeface="Lucida Console" panose="020B0609040504020204" pitchFamily="49" charset="0"/>
            </a:endParaRPr>
          </a:p>
        </p:txBody>
      </p:sp>
      <p:sp>
        <p:nvSpPr>
          <p:cNvPr id="14" name="TextBox 13">
            <a:extLst>
              <a:ext uri="{FF2B5EF4-FFF2-40B4-BE49-F238E27FC236}">
                <a16:creationId xmlns:a16="http://schemas.microsoft.com/office/drawing/2014/main" id="{7C36C9D5-CF85-19E9-D388-A632EE3A70EE}"/>
              </a:ext>
            </a:extLst>
          </p:cNvPr>
          <p:cNvSpPr txBox="1"/>
          <p:nvPr/>
        </p:nvSpPr>
        <p:spPr>
          <a:xfrm>
            <a:off x="405009" y="5294590"/>
            <a:ext cx="4509455"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timeoutInMinutes: </a:t>
            </a:r>
            <a:r>
              <a:rPr lang="en-RO" sz="1400" dirty="0">
                <a:solidFill>
                  <a:schemeClr val="accent6">
                    <a:lumMod val="50000"/>
                  </a:schemeClr>
                </a:solidFill>
                <a:latin typeface="Lucida Console" panose="020B0609040504020204" pitchFamily="49" charset="0"/>
              </a:rPr>
              <a:t>120</a:t>
            </a:r>
            <a:endParaRPr lang="en-RO" sz="1400" dirty="0">
              <a:solidFill>
                <a:srgbClr val="C00000"/>
              </a:solidFill>
              <a:latin typeface="Lucida Console" panose="020B0609040504020204" pitchFamily="49" charset="0"/>
            </a:endParaRPr>
          </a:p>
        </p:txBody>
      </p:sp>
      <p:pic>
        <p:nvPicPr>
          <p:cNvPr id="3" name="Picture 2" descr="Text&#10;&#10;Description automatically generated">
            <a:extLst>
              <a:ext uri="{FF2B5EF4-FFF2-40B4-BE49-F238E27FC236}">
                <a16:creationId xmlns:a16="http://schemas.microsoft.com/office/drawing/2014/main" id="{741BD524-5A5D-9415-113E-C0E00F324E92}"/>
              </a:ext>
            </a:extLst>
          </p:cNvPr>
          <p:cNvPicPr>
            <a:picLocks noChangeAspect="1"/>
          </p:cNvPicPr>
          <p:nvPr/>
        </p:nvPicPr>
        <p:blipFill>
          <a:blip r:embed="rId2"/>
          <a:stretch>
            <a:fillRect/>
          </a:stretch>
        </p:blipFill>
        <p:spPr>
          <a:xfrm>
            <a:off x="6932098" y="2807214"/>
            <a:ext cx="4105565" cy="1576070"/>
          </a:xfrm>
          <a:prstGeom prst="rect">
            <a:avLst/>
          </a:prstGeom>
        </p:spPr>
      </p:pic>
      <p:pic>
        <p:nvPicPr>
          <p:cNvPr id="16" name="Picture 15" descr="Graphical user interface&#10;&#10;Description automatically generated with medium confidence">
            <a:extLst>
              <a:ext uri="{FF2B5EF4-FFF2-40B4-BE49-F238E27FC236}">
                <a16:creationId xmlns:a16="http://schemas.microsoft.com/office/drawing/2014/main" id="{AC91E89A-4BFD-A072-F29A-F3705CD17C74}"/>
              </a:ext>
            </a:extLst>
          </p:cNvPr>
          <p:cNvPicPr>
            <a:picLocks noChangeAspect="1"/>
          </p:cNvPicPr>
          <p:nvPr/>
        </p:nvPicPr>
        <p:blipFill rotWithShape="1">
          <a:blip r:embed="rId3"/>
          <a:srcRect r="41687"/>
          <a:stretch/>
        </p:blipFill>
        <p:spPr>
          <a:xfrm>
            <a:off x="6932098" y="4504162"/>
            <a:ext cx="4105565" cy="1869001"/>
          </a:xfrm>
          <a:prstGeom prst="rect">
            <a:avLst/>
          </a:prstGeom>
        </p:spPr>
      </p:pic>
      <p:sp>
        <p:nvSpPr>
          <p:cNvPr id="18" name="TextBox 17">
            <a:extLst>
              <a:ext uri="{FF2B5EF4-FFF2-40B4-BE49-F238E27FC236}">
                <a16:creationId xmlns:a16="http://schemas.microsoft.com/office/drawing/2014/main" id="{5C989FD0-04A3-E826-17F1-729247E140DE}"/>
              </a:ext>
            </a:extLst>
          </p:cNvPr>
          <p:cNvSpPr txBox="1"/>
          <p:nvPr/>
        </p:nvSpPr>
        <p:spPr>
          <a:xfrm>
            <a:off x="377656" y="5815955"/>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script: </a:t>
            </a:r>
            <a:r>
              <a:rPr lang="en-RO" sz="1400" dirty="0">
                <a:solidFill>
                  <a:schemeClr val="accent6">
                    <a:lumMod val="50000"/>
                  </a:schemeClr>
                </a:solidFill>
                <a:latin typeface="Lucida Console" panose="020B0609040504020204" pitchFamily="49" charset="0"/>
              </a:rPr>
              <a:t>|</a:t>
            </a:r>
            <a:endParaRPr lang="en-RO" sz="1400" dirty="0">
              <a:solidFill>
                <a:srgbClr val="C00000"/>
              </a:solidFill>
              <a:latin typeface="Lucida Console" panose="020B0609040504020204" pitchFamily="49" charset="0"/>
            </a:endParaRPr>
          </a:p>
        </p:txBody>
      </p:sp>
      <p:sp>
        <p:nvSpPr>
          <p:cNvPr id="19" name="TextBox 18">
            <a:extLst>
              <a:ext uri="{FF2B5EF4-FFF2-40B4-BE49-F238E27FC236}">
                <a16:creationId xmlns:a16="http://schemas.microsoft.com/office/drawing/2014/main" id="{7A9E1ADA-1DEB-C93E-41BF-78BA3D70DE62}"/>
              </a:ext>
            </a:extLst>
          </p:cNvPr>
          <p:cNvSpPr txBox="1"/>
          <p:nvPr/>
        </p:nvSpPr>
        <p:spPr>
          <a:xfrm>
            <a:off x="763188" y="6085016"/>
            <a:ext cx="3689423" cy="288147"/>
          </a:xfrm>
          <a:prstGeom prst="rect">
            <a:avLst/>
          </a:prstGeom>
          <a:noFill/>
        </p:spPr>
        <p:txBody>
          <a:bodyPr wrap="square" lIns="36000" tIns="36000" rIns="36000" bIns="36000" rtlCol="0">
            <a:spAutoFit/>
          </a:bodyPr>
          <a:lstStyle/>
          <a:p>
            <a:r>
              <a:rPr lang="en-GB" sz="1400" dirty="0">
                <a:solidFill>
                  <a:schemeClr val="accent6">
                    <a:lumMod val="50000"/>
                  </a:schemeClr>
                </a:solidFill>
                <a:latin typeface="Lucida Console" panose="020B0609040504020204" pitchFamily="49" charset="0"/>
              </a:rPr>
              <a:t>echo “Hello World!”</a:t>
            </a:r>
            <a:endParaRPr lang="en-RO" sz="1400" dirty="0">
              <a:solidFill>
                <a:schemeClr val="accent6">
                  <a:lumMod val="50000"/>
                </a:schemeClr>
              </a:solidFill>
              <a:latin typeface="Lucida Console" panose="020B0609040504020204" pitchFamily="49" charset="0"/>
            </a:endParaRPr>
          </a:p>
        </p:txBody>
      </p:sp>
    </p:spTree>
    <p:extLst>
      <p:ext uri="{BB962C8B-B14F-4D97-AF65-F5344CB8AC3E}">
        <p14:creationId xmlns:p14="http://schemas.microsoft.com/office/powerpoint/2010/main" val="240930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par>
                                <p:cTn id="57" presetID="10"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8" grpId="0"/>
      <p:bldP spid="9" grpId="0"/>
      <p:bldP spid="10" grpId="0"/>
      <p:bldP spid="11" grpId="0"/>
      <p:bldP spid="12" grpId="0"/>
      <p:bldP spid="13" grpId="0"/>
      <p:bldP spid="14"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CE529D-C67E-87E4-C9BC-05CA222F7248}"/>
              </a:ext>
            </a:extLst>
          </p:cNvPr>
          <p:cNvSpPr>
            <a:spLocks noGrp="1"/>
          </p:cNvSpPr>
          <p:nvPr>
            <p:ph type="sldNum" sz="quarter" idx="12"/>
          </p:nvPr>
        </p:nvSpPr>
        <p:spPr/>
        <p:txBody>
          <a:bodyPr/>
          <a:lstStyle/>
          <a:p>
            <a:fld id="{13B0051D-2563-664D-BB66-3451DF5A3065}" type="slidenum">
              <a:rPr lang="en-RO" smtClean="0"/>
              <a:t>13</a:t>
            </a:fld>
            <a:endParaRPr lang="en-RO"/>
          </a:p>
        </p:txBody>
      </p:sp>
      <p:sp>
        <p:nvSpPr>
          <p:cNvPr id="5" name="Title 1">
            <a:extLst>
              <a:ext uri="{FF2B5EF4-FFF2-40B4-BE49-F238E27FC236}">
                <a16:creationId xmlns:a16="http://schemas.microsoft.com/office/drawing/2014/main" id="{48A2F2BA-E82D-1064-4E40-EFDDBBDD475A}"/>
              </a:ext>
            </a:extLst>
          </p:cNvPr>
          <p:cNvSpPr>
            <a:spLocks noGrp="1"/>
          </p:cNvSpPr>
          <p:nvPr>
            <p:ph type="title"/>
          </p:nvPr>
        </p:nvSpPr>
        <p:spPr>
          <a:xfrm>
            <a:off x="405008" y="325235"/>
            <a:ext cx="6422511" cy="416445"/>
          </a:xfrm>
        </p:spPr>
        <p:txBody>
          <a:bodyPr/>
          <a:lstStyle/>
          <a:p>
            <a:r>
              <a:rPr lang="en-RO" dirty="0"/>
              <a:t>Pipeline Orchestration – Steps (2)</a:t>
            </a:r>
          </a:p>
        </p:txBody>
      </p:sp>
      <p:sp>
        <p:nvSpPr>
          <p:cNvPr id="6" name="TextBox 5">
            <a:extLst>
              <a:ext uri="{FF2B5EF4-FFF2-40B4-BE49-F238E27FC236}">
                <a16:creationId xmlns:a16="http://schemas.microsoft.com/office/drawing/2014/main" id="{EDD4F2FF-F4D9-7F8A-DF02-84DF709FC07F}"/>
              </a:ext>
            </a:extLst>
          </p:cNvPr>
          <p:cNvSpPr txBox="1"/>
          <p:nvPr/>
        </p:nvSpPr>
        <p:spPr>
          <a:xfrm>
            <a:off x="356468" y="1104376"/>
            <a:ext cx="11479064" cy="3304357"/>
          </a:xfrm>
          <a:prstGeom prst="rect">
            <a:avLst/>
          </a:prstGeom>
          <a:noFill/>
        </p:spPr>
        <p:txBody>
          <a:bodyPr wrap="square" lIns="36000" tIns="36000" rIns="36000" bIns="36000" rtlCol="0">
            <a:spAutoFit/>
          </a:bodyPr>
          <a:lstStyle/>
          <a:p>
            <a:r>
              <a:rPr lang="en-RO" sz="1400" dirty="0"/>
              <a:t>By default, Azure DevOps offers a wide variety of tasks which cover fundamental build and deployment scenarios.</a:t>
            </a:r>
          </a:p>
          <a:p>
            <a:endParaRPr lang="en-RO" sz="1400" dirty="0"/>
          </a:p>
          <a:p>
            <a:endParaRPr lang="en-RO" sz="1400" dirty="0"/>
          </a:p>
          <a:p>
            <a:r>
              <a:rPr lang="en-RO" sz="1400" b="1" dirty="0"/>
              <a:t>All available out-of-the-box tasks can be found by browsing the catalog:</a:t>
            </a:r>
          </a:p>
          <a:p>
            <a:endParaRPr lang="en-RO" sz="1400" dirty="0"/>
          </a:p>
          <a:p>
            <a:r>
              <a:rPr lang="en-GB" sz="1400" dirty="0">
                <a:hlinkClick r:id="rId3"/>
              </a:rPr>
              <a:t>https://docs.microsoft.com/en-us/azure/devops/pipelines/tasks/?view=azure-devops</a:t>
            </a:r>
            <a:endParaRPr lang="en-GB" sz="1400" dirty="0"/>
          </a:p>
          <a:p>
            <a:endParaRPr lang="en-GB" sz="1400" dirty="0"/>
          </a:p>
          <a:p>
            <a:endParaRPr lang="en-GB" sz="1400" dirty="0"/>
          </a:p>
          <a:p>
            <a:r>
              <a:rPr lang="en-GB" sz="1400" b="1" dirty="0"/>
              <a:t>More community tasks can be found by consulting the marketplace:</a:t>
            </a:r>
          </a:p>
          <a:p>
            <a:endParaRPr lang="en-GB" sz="1400" dirty="0"/>
          </a:p>
          <a:p>
            <a:r>
              <a:rPr lang="en-GB" sz="1400" dirty="0">
                <a:hlinkClick r:id="rId4"/>
              </a:rPr>
              <a:t>https://marketplace.visualstudio.com/azuredevops</a:t>
            </a:r>
            <a:endParaRPr lang="en-GB" sz="1400" dirty="0"/>
          </a:p>
          <a:p>
            <a:endParaRPr lang="en-GB" sz="1400" dirty="0"/>
          </a:p>
          <a:p>
            <a:endParaRPr lang="en-GB" sz="1400" dirty="0"/>
          </a:p>
          <a:p>
            <a:endParaRPr lang="en-GB" sz="1400" dirty="0"/>
          </a:p>
          <a:p>
            <a:endParaRPr lang="en-RO" sz="1400" dirty="0"/>
          </a:p>
        </p:txBody>
      </p:sp>
    </p:spTree>
    <p:extLst>
      <p:ext uri="{BB962C8B-B14F-4D97-AF65-F5344CB8AC3E}">
        <p14:creationId xmlns:p14="http://schemas.microsoft.com/office/powerpoint/2010/main" val="228920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5CA059-CF15-7768-90CB-1E32599A65A6}"/>
              </a:ext>
            </a:extLst>
          </p:cNvPr>
          <p:cNvSpPr>
            <a:spLocks noGrp="1"/>
          </p:cNvSpPr>
          <p:nvPr>
            <p:ph type="sldNum" sz="quarter" idx="12"/>
          </p:nvPr>
        </p:nvSpPr>
        <p:spPr/>
        <p:txBody>
          <a:bodyPr/>
          <a:lstStyle/>
          <a:p>
            <a:fld id="{13B0051D-2563-664D-BB66-3451DF5A3065}" type="slidenum">
              <a:rPr lang="en-RO" smtClean="0"/>
              <a:t>14</a:t>
            </a:fld>
            <a:endParaRPr lang="en-RO"/>
          </a:p>
        </p:txBody>
      </p:sp>
      <p:pic>
        <p:nvPicPr>
          <p:cNvPr id="6" name="Picture 5">
            <a:extLst>
              <a:ext uri="{FF2B5EF4-FFF2-40B4-BE49-F238E27FC236}">
                <a16:creationId xmlns:a16="http://schemas.microsoft.com/office/drawing/2014/main" id="{1A3594C8-0D88-65FB-C46B-235B0B56F5DC}"/>
              </a:ext>
            </a:extLst>
          </p:cNvPr>
          <p:cNvPicPr>
            <a:picLocks noChangeAspect="1"/>
          </p:cNvPicPr>
          <p:nvPr/>
        </p:nvPicPr>
        <p:blipFill>
          <a:blip r:embed="rId3"/>
          <a:stretch>
            <a:fillRect/>
          </a:stretch>
        </p:blipFill>
        <p:spPr>
          <a:xfrm>
            <a:off x="0" y="0"/>
            <a:ext cx="12192000" cy="6858000"/>
          </a:xfrm>
          <a:prstGeom prst="rect">
            <a:avLst/>
          </a:prstGeom>
        </p:spPr>
      </p:pic>
      <p:sp>
        <p:nvSpPr>
          <p:cNvPr id="7" name="Title 4">
            <a:extLst>
              <a:ext uri="{FF2B5EF4-FFF2-40B4-BE49-F238E27FC236}">
                <a16:creationId xmlns:a16="http://schemas.microsoft.com/office/drawing/2014/main" id="{19F4D599-7984-596A-7C0D-02E8E6332F5C}"/>
              </a:ext>
            </a:extLst>
          </p:cNvPr>
          <p:cNvSpPr>
            <a:spLocks noGrp="1"/>
          </p:cNvSpPr>
          <p:nvPr/>
        </p:nvSpPr>
        <p:spPr bwMode="gray">
          <a:xfrm>
            <a:off x="1537691" y="1152003"/>
            <a:ext cx="2591857" cy="732995"/>
          </a:xfrm>
          <a:prstGeom prst="roundRect">
            <a:avLst>
              <a:gd name="adj" fmla="val 13767"/>
            </a:avLst>
          </a:prstGeom>
          <a:solidFill>
            <a:srgbClr val="FF6200"/>
          </a:solidFill>
          <a:ln w="6350">
            <a:noFill/>
          </a:ln>
        </p:spPr>
        <p:txBody>
          <a:bodyPr vert="horz" wrap="square" lIns="108000" tIns="108000" rIns="108000" bIns="72000" rtlCol="0" anchor="t" anchorCtr="0">
            <a:spAutoFit/>
          </a:bodyPr>
          <a:lstStyle>
            <a:lvl1pPr algn="l" defTabSz="914400" rtl="0" eaLnBrk="1" latinLnBrk="0" hangingPunct="1">
              <a:lnSpc>
                <a:spcPct val="90000"/>
              </a:lnSpc>
              <a:spcBef>
                <a:spcPts val="0"/>
              </a:spcBef>
              <a:buNone/>
              <a:defRPr sz="3600" b="1" kern="1200" baseline="0">
                <a:solidFill>
                  <a:schemeClr val="bg1"/>
                </a:solidFill>
                <a:latin typeface="+mj-lt"/>
                <a:ea typeface="+mj-ea"/>
                <a:cs typeface="ING Me" pitchFamily="2" charset="0"/>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solidFill>
                  <a:prstClr val="white"/>
                </a:solidFill>
                <a:latin typeface="ING Me" panose="02000506040000020004" pitchFamily="2" charset="0"/>
              </a:rPr>
              <a:t>Demo time</a:t>
            </a:r>
            <a:endParaRPr kumimoji="0" lang="en-GB" sz="3600" b="1" i="0" u="none" strike="noStrike" kern="1200" cap="none" spc="0" normalizeH="0" baseline="0" noProof="0" dirty="0">
              <a:ln>
                <a:noFill/>
              </a:ln>
              <a:solidFill>
                <a:prstClr val="white"/>
              </a:solidFill>
              <a:effectLst/>
              <a:uLnTx/>
              <a:uFillTx/>
              <a:latin typeface="ING Me" panose="02000506040000020004" pitchFamily="2" charset="0"/>
              <a:ea typeface="+mj-ea"/>
              <a:cs typeface="ING Me" pitchFamily="2" charset="0"/>
            </a:endParaRPr>
          </a:p>
        </p:txBody>
      </p:sp>
      <p:sp>
        <p:nvSpPr>
          <p:cNvPr id="8" name="Title 4">
            <a:extLst>
              <a:ext uri="{FF2B5EF4-FFF2-40B4-BE49-F238E27FC236}">
                <a16:creationId xmlns:a16="http://schemas.microsoft.com/office/drawing/2014/main" id="{7FE1DE3C-D727-25AF-6D5C-C6676E3DB875}"/>
              </a:ext>
            </a:extLst>
          </p:cNvPr>
          <p:cNvSpPr>
            <a:spLocks noGrp="1"/>
          </p:cNvSpPr>
          <p:nvPr/>
        </p:nvSpPr>
        <p:spPr bwMode="gray">
          <a:xfrm>
            <a:off x="2157675" y="1972998"/>
            <a:ext cx="4912527" cy="732995"/>
          </a:xfrm>
          <a:prstGeom prst="roundRect">
            <a:avLst>
              <a:gd name="adj" fmla="val 13767"/>
            </a:avLst>
          </a:prstGeom>
          <a:solidFill>
            <a:srgbClr val="FF6200"/>
          </a:solidFill>
          <a:ln w="6350">
            <a:noFill/>
          </a:ln>
        </p:spPr>
        <p:txBody>
          <a:bodyPr vert="horz" wrap="none" lIns="108000" tIns="108000" rIns="108000" bIns="72000" rtlCol="0" anchor="t" anchorCtr="0">
            <a:spAutoFit/>
          </a:bodyPr>
          <a:lstStyle>
            <a:lvl1pPr algn="l" defTabSz="914400" rtl="0" eaLnBrk="1" latinLnBrk="0" hangingPunct="1">
              <a:lnSpc>
                <a:spcPct val="90000"/>
              </a:lnSpc>
              <a:spcBef>
                <a:spcPts val="0"/>
              </a:spcBef>
              <a:buNone/>
              <a:defRPr sz="3600" b="1" kern="1200" baseline="0">
                <a:solidFill>
                  <a:schemeClr val="bg1"/>
                </a:solidFill>
                <a:latin typeface="+mj-lt"/>
                <a:ea typeface="+mj-ea"/>
                <a:cs typeface="ING Me" pitchFamily="2" charset="0"/>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white"/>
                </a:solidFill>
                <a:effectLst/>
                <a:uLnTx/>
                <a:uFillTx/>
                <a:latin typeface="ING Me" panose="02000506040000020004" pitchFamily="2" charset="0"/>
                <a:ea typeface="+mj-ea"/>
                <a:cs typeface="ING Me" pitchFamily="2" charset="0"/>
              </a:rPr>
              <a:t>Pipeline orchestration</a:t>
            </a:r>
          </a:p>
        </p:txBody>
      </p:sp>
    </p:spTree>
    <p:extLst>
      <p:ext uri="{BB962C8B-B14F-4D97-AF65-F5344CB8AC3E}">
        <p14:creationId xmlns:p14="http://schemas.microsoft.com/office/powerpoint/2010/main" val="124395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7512-216E-B04A-8B97-8348EE29F3A6}"/>
              </a:ext>
            </a:extLst>
          </p:cNvPr>
          <p:cNvSpPr>
            <a:spLocks noGrp="1"/>
          </p:cNvSpPr>
          <p:nvPr>
            <p:ph type="title"/>
          </p:nvPr>
        </p:nvSpPr>
        <p:spPr/>
        <p:txBody>
          <a:bodyPr/>
          <a:lstStyle/>
          <a:p>
            <a:r>
              <a:rPr lang="en-RO" dirty="0"/>
              <a:t>Templates</a:t>
            </a:r>
          </a:p>
        </p:txBody>
      </p:sp>
      <p:sp>
        <p:nvSpPr>
          <p:cNvPr id="4" name="Slide Number Placeholder 3">
            <a:extLst>
              <a:ext uri="{FF2B5EF4-FFF2-40B4-BE49-F238E27FC236}">
                <a16:creationId xmlns:a16="http://schemas.microsoft.com/office/drawing/2014/main" id="{8D77131B-CD0D-7249-91D3-FBB2EA6BAF33}"/>
              </a:ext>
            </a:extLst>
          </p:cNvPr>
          <p:cNvSpPr>
            <a:spLocks noGrp="1"/>
          </p:cNvSpPr>
          <p:nvPr>
            <p:ph type="sldNum" sz="quarter" idx="12"/>
          </p:nvPr>
        </p:nvSpPr>
        <p:spPr/>
        <p:txBody>
          <a:bodyPr/>
          <a:lstStyle/>
          <a:p>
            <a:fld id="{13B0051D-2563-664D-BB66-3451DF5A3065}" type="slidenum">
              <a:rPr lang="en-RO" smtClean="0"/>
              <a:t>15</a:t>
            </a:fld>
            <a:endParaRPr lang="en-RO"/>
          </a:p>
        </p:txBody>
      </p:sp>
      <p:sp>
        <p:nvSpPr>
          <p:cNvPr id="5" name="TextBox 4">
            <a:extLst>
              <a:ext uri="{FF2B5EF4-FFF2-40B4-BE49-F238E27FC236}">
                <a16:creationId xmlns:a16="http://schemas.microsoft.com/office/drawing/2014/main" id="{EB2213B2-DE24-54F0-C087-5DF59EE576F9}"/>
              </a:ext>
            </a:extLst>
          </p:cNvPr>
          <p:cNvSpPr txBox="1"/>
          <p:nvPr/>
        </p:nvSpPr>
        <p:spPr>
          <a:xfrm>
            <a:off x="659008" y="923544"/>
            <a:ext cx="3940424" cy="288147"/>
          </a:xfrm>
          <a:prstGeom prst="rect">
            <a:avLst/>
          </a:prstGeom>
          <a:noFill/>
        </p:spPr>
        <p:txBody>
          <a:bodyPr wrap="square" lIns="36000" tIns="36000" rIns="36000" bIns="36000" rtlCol="0">
            <a:spAutoFit/>
          </a:bodyPr>
          <a:lstStyle/>
          <a:p>
            <a:r>
              <a:rPr lang="en-RO" sz="1400" b="1" dirty="0"/>
              <a:t>Long story short…</a:t>
            </a:r>
          </a:p>
        </p:txBody>
      </p:sp>
      <p:grpSp>
        <p:nvGrpSpPr>
          <p:cNvPr id="56" name="Group 55">
            <a:extLst>
              <a:ext uri="{FF2B5EF4-FFF2-40B4-BE49-F238E27FC236}">
                <a16:creationId xmlns:a16="http://schemas.microsoft.com/office/drawing/2014/main" id="{19DBE4F9-541F-16F0-CDA2-2BFF30C03095}"/>
              </a:ext>
            </a:extLst>
          </p:cNvPr>
          <p:cNvGrpSpPr/>
          <p:nvPr/>
        </p:nvGrpSpPr>
        <p:grpSpPr>
          <a:xfrm>
            <a:off x="659008" y="1514592"/>
            <a:ext cx="1403256" cy="1008031"/>
            <a:chOff x="659008" y="1514592"/>
            <a:chExt cx="1403256" cy="1008031"/>
          </a:xfrm>
        </p:grpSpPr>
        <p:pic>
          <p:nvPicPr>
            <p:cNvPr id="6" name="Picture 5" descr="Icon&#10;&#10;Description automatically generated">
              <a:extLst>
                <a:ext uri="{FF2B5EF4-FFF2-40B4-BE49-F238E27FC236}">
                  <a16:creationId xmlns:a16="http://schemas.microsoft.com/office/drawing/2014/main" id="{94F3DB09-1EA2-EDDB-415F-75A136B41FF2}"/>
                </a:ext>
              </a:extLst>
            </p:cNvPr>
            <p:cNvPicPr>
              <a:picLocks noChangeAspect="1"/>
            </p:cNvPicPr>
            <p:nvPr/>
          </p:nvPicPr>
          <p:blipFill>
            <a:blip r:embed="rId2"/>
            <a:stretch>
              <a:fillRect/>
            </a:stretch>
          </p:blipFill>
          <p:spPr>
            <a:xfrm>
              <a:off x="915040" y="1514592"/>
              <a:ext cx="704088" cy="704088"/>
            </a:xfrm>
            <a:prstGeom prst="rect">
              <a:avLst/>
            </a:prstGeom>
          </p:spPr>
        </p:pic>
        <p:sp>
          <p:nvSpPr>
            <p:cNvPr id="7" name="TextBox 6">
              <a:extLst>
                <a:ext uri="{FF2B5EF4-FFF2-40B4-BE49-F238E27FC236}">
                  <a16:creationId xmlns:a16="http://schemas.microsoft.com/office/drawing/2014/main" id="{26165920-9086-B05F-0690-D4F4B95895CC}"/>
                </a:ext>
              </a:extLst>
            </p:cNvPr>
            <p:cNvSpPr txBox="1"/>
            <p:nvPr/>
          </p:nvSpPr>
          <p:spPr>
            <a:xfrm>
              <a:off x="659008" y="2265254"/>
              <a:ext cx="1403256" cy="257369"/>
            </a:xfrm>
            <a:prstGeom prst="rect">
              <a:avLst/>
            </a:prstGeom>
            <a:noFill/>
          </p:spPr>
          <p:txBody>
            <a:bodyPr wrap="square" lIns="36000" tIns="36000" rIns="36000" bIns="36000" rtlCol="0">
              <a:spAutoFit/>
            </a:bodyPr>
            <a:lstStyle/>
            <a:p>
              <a:r>
                <a:rPr lang="en-RO" sz="1200" dirty="0"/>
                <a:t>John Plumberman</a:t>
              </a:r>
            </a:p>
          </p:txBody>
        </p:sp>
      </p:grpSp>
      <p:cxnSp>
        <p:nvCxnSpPr>
          <p:cNvPr id="9" name="Straight Arrow Connector 8">
            <a:extLst>
              <a:ext uri="{FF2B5EF4-FFF2-40B4-BE49-F238E27FC236}">
                <a16:creationId xmlns:a16="http://schemas.microsoft.com/office/drawing/2014/main" id="{5449FAB0-771E-0A60-0050-73195EDDB061}"/>
              </a:ext>
            </a:extLst>
          </p:cNvPr>
          <p:cNvCxnSpPr/>
          <p:nvPr/>
        </p:nvCxnSpPr>
        <p:spPr>
          <a:xfrm>
            <a:off x="1975424" y="1866636"/>
            <a:ext cx="1819656" cy="0"/>
          </a:xfrm>
          <a:prstGeom prst="straightConnector1">
            <a:avLst/>
          </a:prstGeom>
          <a:ln w="38100">
            <a:solidFill>
              <a:srgbClr val="A8A8A8"/>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E3883354-5F33-0BE1-520A-F878FD782E46}"/>
              </a:ext>
            </a:extLst>
          </p:cNvPr>
          <p:cNvGrpSpPr/>
          <p:nvPr/>
        </p:nvGrpSpPr>
        <p:grpSpPr>
          <a:xfrm>
            <a:off x="3862720" y="1380348"/>
            <a:ext cx="1472597" cy="1168416"/>
            <a:chOff x="3862720" y="1380348"/>
            <a:chExt cx="1472597" cy="1168416"/>
          </a:xfrm>
        </p:grpSpPr>
        <p:pic>
          <p:nvPicPr>
            <p:cNvPr id="11" name="Picture 10" descr="Icon&#10;&#10;Description automatically generated">
              <a:extLst>
                <a:ext uri="{FF2B5EF4-FFF2-40B4-BE49-F238E27FC236}">
                  <a16:creationId xmlns:a16="http://schemas.microsoft.com/office/drawing/2014/main" id="{42D7EB82-BBAF-DB14-537A-E13F25B8E8D1}"/>
                </a:ext>
              </a:extLst>
            </p:cNvPr>
            <p:cNvPicPr>
              <a:picLocks noChangeAspect="1"/>
            </p:cNvPicPr>
            <p:nvPr/>
          </p:nvPicPr>
          <p:blipFill>
            <a:blip r:embed="rId3"/>
            <a:stretch>
              <a:fillRect/>
            </a:stretch>
          </p:blipFill>
          <p:spPr>
            <a:xfrm>
              <a:off x="4151376" y="1380348"/>
              <a:ext cx="895287" cy="895287"/>
            </a:xfrm>
            <a:prstGeom prst="rect">
              <a:avLst/>
            </a:prstGeom>
          </p:spPr>
        </p:pic>
        <p:sp>
          <p:nvSpPr>
            <p:cNvPr id="12" name="TextBox 11">
              <a:extLst>
                <a:ext uri="{FF2B5EF4-FFF2-40B4-BE49-F238E27FC236}">
                  <a16:creationId xmlns:a16="http://schemas.microsoft.com/office/drawing/2014/main" id="{D5A693E7-AFE2-392A-B846-AAD1FCE4E0FE}"/>
                </a:ext>
              </a:extLst>
            </p:cNvPr>
            <p:cNvSpPr txBox="1"/>
            <p:nvPr/>
          </p:nvSpPr>
          <p:spPr>
            <a:xfrm>
              <a:off x="3862720" y="2291395"/>
              <a:ext cx="1472597" cy="257369"/>
            </a:xfrm>
            <a:prstGeom prst="rect">
              <a:avLst/>
            </a:prstGeom>
            <a:noFill/>
          </p:spPr>
          <p:txBody>
            <a:bodyPr wrap="square" lIns="36000" tIns="36000" rIns="36000" bIns="36000" rtlCol="0">
              <a:spAutoFit/>
            </a:bodyPr>
            <a:lstStyle/>
            <a:p>
              <a:r>
                <a:rPr lang="en-RO" sz="1200" dirty="0"/>
                <a:t>One Company inc.</a:t>
              </a:r>
            </a:p>
          </p:txBody>
        </p:sp>
      </p:grpSp>
      <p:grpSp>
        <p:nvGrpSpPr>
          <p:cNvPr id="58" name="Group 57">
            <a:extLst>
              <a:ext uri="{FF2B5EF4-FFF2-40B4-BE49-F238E27FC236}">
                <a16:creationId xmlns:a16="http://schemas.microsoft.com/office/drawing/2014/main" id="{7CF2F779-FE24-4291-9410-0509AAFFE0EE}"/>
              </a:ext>
            </a:extLst>
          </p:cNvPr>
          <p:cNvGrpSpPr/>
          <p:nvPr/>
        </p:nvGrpSpPr>
        <p:grpSpPr>
          <a:xfrm>
            <a:off x="659008" y="3751719"/>
            <a:ext cx="1403255" cy="996671"/>
            <a:chOff x="659008" y="3751719"/>
            <a:chExt cx="1403255" cy="996671"/>
          </a:xfrm>
        </p:grpSpPr>
        <p:pic>
          <p:nvPicPr>
            <p:cNvPr id="14" name="Picture 13" descr="Icon&#10;&#10;Description automatically generated">
              <a:extLst>
                <a:ext uri="{FF2B5EF4-FFF2-40B4-BE49-F238E27FC236}">
                  <a16:creationId xmlns:a16="http://schemas.microsoft.com/office/drawing/2014/main" id="{D75257CC-EF7F-7404-BC39-86968C1974C4}"/>
                </a:ext>
              </a:extLst>
            </p:cNvPr>
            <p:cNvPicPr>
              <a:picLocks noChangeAspect="1"/>
            </p:cNvPicPr>
            <p:nvPr/>
          </p:nvPicPr>
          <p:blipFill>
            <a:blip r:embed="rId4"/>
            <a:stretch>
              <a:fillRect/>
            </a:stretch>
          </p:blipFill>
          <p:spPr>
            <a:xfrm>
              <a:off x="897433" y="3751719"/>
              <a:ext cx="739302" cy="739302"/>
            </a:xfrm>
            <a:prstGeom prst="rect">
              <a:avLst/>
            </a:prstGeom>
          </p:spPr>
        </p:pic>
        <p:sp>
          <p:nvSpPr>
            <p:cNvPr id="17" name="TextBox 16">
              <a:extLst>
                <a:ext uri="{FF2B5EF4-FFF2-40B4-BE49-F238E27FC236}">
                  <a16:creationId xmlns:a16="http://schemas.microsoft.com/office/drawing/2014/main" id="{FCA19297-C99E-FCDD-DBAE-2BA570346B0C}"/>
                </a:ext>
              </a:extLst>
            </p:cNvPr>
            <p:cNvSpPr txBox="1"/>
            <p:nvPr/>
          </p:nvSpPr>
          <p:spPr>
            <a:xfrm>
              <a:off x="659008" y="4491021"/>
              <a:ext cx="1403255" cy="257369"/>
            </a:xfrm>
            <a:prstGeom prst="rect">
              <a:avLst/>
            </a:prstGeom>
            <a:noFill/>
          </p:spPr>
          <p:txBody>
            <a:bodyPr wrap="square" lIns="36000" tIns="36000" rIns="36000" bIns="36000" rtlCol="0">
              <a:spAutoFit/>
            </a:bodyPr>
            <a:lstStyle/>
            <a:p>
              <a:r>
                <a:rPr lang="en-RO" sz="1200" dirty="0"/>
                <a:t>Mark on-Localstone </a:t>
              </a:r>
            </a:p>
          </p:txBody>
        </p:sp>
      </p:grpSp>
      <p:grpSp>
        <p:nvGrpSpPr>
          <p:cNvPr id="61" name="Group 60">
            <a:extLst>
              <a:ext uri="{FF2B5EF4-FFF2-40B4-BE49-F238E27FC236}">
                <a16:creationId xmlns:a16="http://schemas.microsoft.com/office/drawing/2014/main" id="{9228ED10-676C-92FE-169F-31925322DFE5}"/>
              </a:ext>
            </a:extLst>
          </p:cNvPr>
          <p:cNvGrpSpPr/>
          <p:nvPr/>
        </p:nvGrpSpPr>
        <p:grpSpPr>
          <a:xfrm>
            <a:off x="3712564" y="3751719"/>
            <a:ext cx="2046211" cy="1003240"/>
            <a:chOff x="3712564" y="3751719"/>
            <a:chExt cx="2046211" cy="1003240"/>
          </a:xfrm>
        </p:grpSpPr>
        <p:pic>
          <p:nvPicPr>
            <p:cNvPr id="16" name="Picture 15" descr="Icon&#10;&#10;Description automatically generated">
              <a:extLst>
                <a:ext uri="{FF2B5EF4-FFF2-40B4-BE49-F238E27FC236}">
                  <a16:creationId xmlns:a16="http://schemas.microsoft.com/office/drawing/2014/main" id="{538EECF9-3BFE-E609-3407-F9C879ADA86D}"/>
                </a:ext>
              </a:extLst>
            </p:cNvPr>
            <p:cNvPicPr>
              <a:picLocks noChangeAspect="1"/>
            </p:cNvPicPr>
            <p:nvPr/>
          </p:nvPicPr>
          <p:blipFill>
            <a:blip r:embed="rId5"/>
            <a:stretch>
              <a:fillRect/>
            </a:stretch>
          </p:blipFill>
          <p:spPr>
            <a:xfrm>
              <a:off x="4229366" y="3751719"/>
              <a:ext cx="739303" cy="739303"/>
            </a:xfrm>
            <a:prstGeom prst="rect">
              <a:avLst/>
            </a:prstGeom>
          </p:spPr>
        </p:pic>
        <p:sp>
          <p:nvSpPr>
            <p:cNvPr id="18" name="TextBox 17">
              <a:extLst>
                <a:ext uri="{FF2B5EF4-FFF2-40B4-BE49-F238E27FC236}">
                  <a16:creationId xmlns:a16="http://schemas.microsoft.com/office/drawing/2014/main" id="{5DBD40C1-964F-3BED-E08B-FDDAE41F4EF4}"/>
                </a:ext>
              </a:extLst>
            </p:cNvPr>
            <p:cNvSpPr txBox="1"/>
            <p:nvPr/>
          </p:nvSpPr>
          <p:spPr>
            <a:xfrm>
              <a:off x="3712564" y="4497590"/>
              <a:ext cx="2046211" cy="257369"/>
            </a:xfrm>
            <a:prstGeom prst="rect">
              <a:avLst/>
            </a:prstGeom>
            <a:noFill/>
          </p:spPr>
          <p:txBody>
            <a:bodyPr wrap="square" lIns="36000" tIns="36000" rIns="36000" bIns="36000" rtlCol="0">
              <a:spAutoFit/>
            </a:bodyPr>
            <a:lstStyle/>
            <a:p>
              <a:r>
                <a:rPr lang="en-RO" sz="1200" dirty="0"/>
                <a:t>Sofia Von der manual-Build</a:t>
              </a:r>
            </a:p>
          </p:txBody>
        </p:sp>
      </p:grpSp>
      <p:sp>
        <p:nvSpPr>
          <p:cNvPr id="19" name="Cloud Callout 18">
            <a:extLst>
              <a:ext uri="{FF2B5EF4-FFF2-40B4-BE49-F238E27FC236}">
                <a16:creationId xmlns:a16="http://schemas.microsoft.com/office/drawing/2014/main" id="{9B77628D-08ED-E078-7234-29A512D29435}"/>
              </a:ext>
            </a:extLst>
          </p:cNvPr>
          <p:cNvSpPr/>
          <p:nvPr/>
        </p:nvSpPr>
        <p:spPr>
          <a:xfrm>
            <a:off x="4824919" y="2936231"/>
            <a:ext cx="1517515" cy="953311"/>
          </a:xfrm>
          <a:prstGeom prst="cloudCallout">
            <a:avLst/>
          </a:prstGeom>
          <a:solidFill>
            <a:schemeClr val="bg1"/>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000" dirty="0">
                <a:solidFill>
                  <a:schemeClr val="tx1"/>
                </a:solidFill>
              </a:rPr>
              <a:t>Can you help me build test and deploy my </a:t>
            </a:r>
            <a:r>
              <a:rPr lang="en-RO" sz="1000" b="1" dirty="0">
                <a:solidFill>
                  <a:schemeClr val="tx1"/>
                </a:solidFill>
              </a:rPr>
              <a:t>transtactions</a:t>
            </a:r>
            <a:r>
              <a:rPr lang="en-RO" sz="1000" dirty="0">
                <a:solidFill>
                  <a:schemeClr val="tx1"/>
                </a:solidFill>
              </a:rPr>
              <a:t> app?</a:t>
            </a:r>
          </a:p>
        </p:txBody>
      </p:sp>
      <p:sp>
        <p:nvSpPr>
          <p:cNvPr id="20" name="Cloud Callout 19">
            <a:extLst>
              <a:ext uri="{FF2B5EF4-FFF2-40B4-BE49-F238E27FC236}">
                <a16:creationId xmlns:a16="http://schemas.microsoft.com/office/drawing/2014/main" id="{6AF316C6-9194-9254-EE79-439A698502DC}"/>
              </a:ext>
            </a:extLst>
          </p:cNvPr>
          <p:cNvSpPr/>
          <p:nvPr/>
        </p:nvSpPr>
        <p:spPr>
          <a:xfrm>
            <a:off x="1473530" y="2936231"/>
            <a:ext cx="1517515" cy="953311"/>
          </a:xfrm>
          <a:prstGeom prst="cloudCallout">
            <a:avLst/>
          </a:prstGeom>
          <a:solidFill>
            <a:schemeClr val="bg1"/>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000" dirty="0">
                <a:solidFill>
                  <a:schemeClr val="tx1"/>
                </a:solidFill>
              </a:rPr>
              <a:t>Can you help me build test and deploy my </a:t>
            </a:r>
            <a:r>
              <a:rPr lang="en-RO" sz="1000" b="1" dirty="0">
                <a:solidFill>
                  <a:schemeClr val="tx1"/>
                </a:solidFill>
              </a:rPr>
              <a:t>authentication</a:t>
            </a:r>
            <a:r>
              <a:rPr lang="en-RO" sz="1000" dirty="0">
                <a:solidFill>
                  <a:schemeClr val="tx1"/>
                </a:solidFill>
              </a:rPr>
              <a:t> app?</a:t>
            </a:r>
          </a:p>
        </p:txBody>
      </p:sp>
      <p:cxnSp>
        <p:nvCxnSpPr>
          <p:cNvPr id="21" name="Straight Arrow Connector 20">
            <a:extLst>
              <a:ext uri="{FF2B5EF4-FFF2-40B4-BE49-F238E27FC236}">
                <a16:creationId xmlns:a16="http://schemas.microsoft.com/office/drawing/2014/main" id="{D12D6405-030B-149F-7BBA-9E1CDB613CF6}"/>
              </a:ext>
            </a:extLst>
          </p:cNvPr>
          <p:cNvCxnSpPr>
            <a:cxnSpLocks/>
          </p:cNvCxnSpPr>
          <p:nvPr/>
        </p:nvCxnSpPr>
        <p:spPr>
          <a:xfrm flipV="1">
            <a:off x="1080410" y="2693039"/>
            <a:ext cx="0" cy="890745"/>
          </a:xfrm>
          <a:prstGeom prst="straightConnector1">
            <a:avLst/>
          </a:prstGeom>
          <a:ln w="38100">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7329C1F-CAB3-32AA-A4A2-D7EA3A397504}"/>
              </a:ext>
            </a:extLst>
          </p:cNvPr>
          <p:cNvCxnSpPr>
            <a:cxnSpLocks/>
          </p:cNvCxnSpPr>
          <p:nvPr/>
        </p:nvCxnSpPr>
        <p:spPr>
          <a:xfrm rot="10800000" flipH="1" flipV="1">
            <a:off x="1276970" y="2727845"/>
            <a:ext cx="0" cy="89074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54D9E9E8-76C1-E5CE-765D-CDC15A49ABCE}"/>
              </a:ext>
            </a:extLst>
          </p:cNvPr>
          <p:cNvGrpSpPr/>
          <p:nvPr/>
        </p:nvGrpSpPr>
        <p:grpSpPr>
          <a:xfrm>
            <a:off x="1070524" y="5015159"/>
            <a:ext cx="393120" cy="1388781"/>
            <a:chOff x="1070524" y="5203278"/>
            <a:chExt cx="393120" cy="1388781"/>
          </a:xfrm>
        </p:grpSpPr>
        <p:sp>
          <p:nvSpPr>
            <p:cNvPr id="28" name="Rectangle 27">
              <a:extLst>
                <a:ext uri="{FF2B5EF4-FFF2-40B4-BE49-F238E27FC236}">
                  <a16:creationId xmlns:a16="http://schemas.microsoft.com/office/drawing/2014/main" id="{CCA7F17B-B82B-4753-5CD2-BF733D024429}"/>
                </a:ext>
              </a:extLst>
            </p:cNvPr>
            <p:cNvSpPr/>
            <p:nvPr/>
          </p:nvSpPr>
          <p:spPr>
            <a:xfrm>
              <a:off x="1070524" y="5203278"/>
              <a:ext cx="393120" cy="350196"/>
            </a:xfrm>
            <a:prstGeom prst="rect">
              <a:avLst/>
            </a:prstGeom>
            <a:solidFill>
              <a:schemeClr val="accent4">
                <a:lumMod val="75000"/>
              </a:schemeClr>
            </a:solid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B</a:t>
              </a:r>
            </a:p>
          </p:txBody>
        </p:sp>
        <p:sp>
          <p:nvSpPr>
            <p:cNvPr id="29" name="Rectangle 28">
              <a:extLst>
                <a:ext uri="{FF2B5EF4-FFF2-40B4-BE49-F238E27FC236}">
                  <a16:creationId xmlns:a16="http://schemas.microsoft.com/office/drawing/2014/main" id="{F7FE24CF-AD2D-ED8E-CB6F-EFFB290F9756}"/>
                </a:ext>
              </a:extLst>
            </p:cNvPr>
            <p:cNvSpPr/>
            <p:nvPr/>
          </p:nvSpPr>
          <p:spPr>
            <a:xfrm>
              <a:off x="1070524" y="5720117"/>
              <a:ext cx="393120" cy="350196"/>
            </a:xfrm>
            <a:prstGeom prst="rect">
              <a:avLst/>
            </a:prstGeom>
            <a:solidFill>
              <a:schemeClr val="accent6">
                <a:lumMod val="75000"/>
              </a:schemeClr>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T</a:t>
              </a:r>
            </a:p>
          </p:txBody>
        </p:sp>
        <p:sp>
          <p:nvSpPr>
            <p:cNvPr id="30" name="Rectangle 29">
              <a:extLst>
                <a:ext uri="{FF2B5EF4-FFF2-40B4-BE49-F238E27FC236}">
                  <a16:creationId xmlns:a16="http://schemas.microsoft.com/office/drawing/2014/main" id="{668EC1E7-C809-E256-E968-635D5BB060D1}"/>
                </a:ext>
              </a:extLst>
            </p:cNvPr>
            <p:cNvSpPr/>
            <p:nvPr/>
          </p:nvSpPr>
          <p:spPr>
            <a:xfrm>
              <a:off x="1070524" y="6241863"/>
              <a:ext cx="393120" cy="350196"/>
            </a:xfrm>
            <a:prstGeom prst="rect">
              <a:avLst/>
            </a:prstGeom>
            <a:solidFill>
              <a:srgbClr val="FFC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D</a:t>
              </a:r>
            </a:p>
          </p:txBody>
        </p:sp>
      </p:grpSp>
      <p:cxnSp>
        <p:nvCxnSpPr>
          <p:cNvPr id="31" name="Straight Arrow Connector 30">
            <a:extLst>
              <a:ext uri="{FF2B5EF4-FFF2-40B4-BE49-F238E27FC236}">
                <a16:creationId xmlns:a16="http://schemas.microsoft.com/office/drawing/2014/main" id="{476300BB-33ED-CE43-7C2E-4C1BB694E983}"/>
              </a:ext>
            </a:extLst>
          </p:cNvPr>
          <p:cNvCxnSpPr>
            <a:cxnSpLocks/>
          </p:cNvCxnSpPr>
          <p:nvPr/>
        </p:nvCxnSpPr>
        <p:spPr>
          <a:xfrm flipH="1" flipV="1">
            <a:off x="2232287" y="2474685"/>
            <a:ext cx="1997079" cy="1109099"/>
          </a:xfrm>
          <a:prstGeom prst="straightConnector1">
            <a:avLst/>
          </a:prstGeom>
          <a:ln w="38100">
            <a:solidFill>
              <a:srgbClr val="A8A8A8"/>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8D70DF3-B438-AAEC-E48F-CB11E95C8624}"/>
              </a:ext>
            </a:extLst>
          </p:cNvPr>
          <p:cNvCxnSpPr>
            <a:cxnSpLocks/>
          </p:cNvCxnSpPr>
          <p:nvPr/>
        </p:nvCxnSpPr>
        <p:spPr>
          <a:xfrm>
            <a:off x="2390577" y="2360407"/>
            <a:ext cx="2008812" cy="111818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22263BEF-C603-4A31-FB01-2E8B3C483819}"/>
              </a:ext>
            </a:extLst>
          </p:cNvPr>
          <p:cNvGrpSpPr/>
          <p:nvPr/>
        </p:nvGrpSpPr>
        <p:grpSpPr>
          <a:xfrm>
            <a:off x="4449553" y="5015159"/>
            <a:ext cx="393120" cy="1388781"/>
            <a:chOff x="4459745" y="5203278"/>
            <a:chExt cx="393120" cy="1388781"/>
          </a:xfrm>
        </p:grpSpPr>
        <p:sp>
          <p:nvSpPr>
            <p:cNvPr id="39" name="Rectangle 38">
              <a:extLst>
                <a:ext uri="{FF2B5EF4-FFF2-40B4-BE49-F238E27FC236}">
                  <a16:creationId xmlns:a16="http://schemas.microsoft.com/office/drawing/2014/main" id="{C7FF98E1-68EB-85A8-E09A-539A434F355E}"/>
                </a:ext>
              </a:extLst>
            </p:cNvPr>
            <p:cNvSpPr/>
            <p:nvPr/>
          </p:nvSpPr>
          <p:spPr>
            <a:xfrm>
              <a:off x="4459745" y="5203278"/>
              <a:ext cx="393120" cy="350196"/>
            </a:xfrm>
            <a:prstGeom prst="rect">
              <a:avLst/>
            </a:prstGeom>
            <a:solidFill>
              <a:schemeClr val="accent4">
                <a:lumMod val="75000"/>
              </a:schemeClr>
            </a:solid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B</a:t>
              </a:r>
            </a:p>
          </p:txBody>
        </p:sp>
        <p:sp>
          <p:nvSpPr>
            <p:cNvPr id="40" name="Rectangle 39">
              <a:extLst>
                <a:ext uri="{FF2B5EF4-FFF2-40B4-BE49-F238E27FC236}">
                  <a16:creationId xmlns:a16="http://schemas.microsoft.com/office/drawing/2014/main" id="{2E556129-B677-B01D-0FD9-8FE8EA8B9C32}"/>
                </a:ext>
              </a:extLst>
            </p:cNvPr>
            <p:cNvSpPr/>
            <p:nvPr/>
          </p:nvSpPr>
          <p:spPr>
            <a:xfrm>
              <a:off x="4459745" y="5720117"/>
              <a:ext cx="393120" cy="350196"/>
            </a:xfrm>
            <a:prstGeom prst="rect">
              <a:avLst/>
            </a:prstGeom>
            <a:solidFill>
              <a:schemeClr val="accent6">
                <a:lumMod val="75000"/>
              </a:schemeClr>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T</a:t>
              </a:r>
            </a:p>
          </p:txBody>
        </p:sp>
        <p:sp>
          <p:nvSpPr>
            <p:cNvPr id="41" name="Rectangle 40">
              <a:extLst>
                <a:ext uri="{FF2B5EF4-FFF2-40B4-BE49-F238E27FC236}">
                  <a16:creationId xmlns:a16="http://schemas.microsoft.com/office/drawing/2014/main" id="{E1B811A1-35F5-207C-C4A6-C0E01118F6C6}"/>
                </a:ext>
              </a:extLst>
            </p:cNvPr>
            <p:cNvSpPr/>
            <p:nvPr/>
          </p:nvSpPr>
          <p:spPr>
            <a:xfrm>
              <a:off x="4459745" y="6241863"/>
              <a:ext cx="393120" cy="350196"/>
            </a:xfrm>
            <a:prstGeom prst="rect">
              <a:avLst/>
            </a:prstGeom>
            <a:solidFill>
              <a:srgbClr val="FFC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D</a:t>
              </a:r>
            </a:p>
          </p:txBody>
        </p:sp>
      </p:grpSp>
      <p:grpSp>
        <p:nvGrpSpPr>
          <p:cNvPr id="62" name="Group 61">
            <a:extLst>
              <a:ext uri="{FF2B5EF4-FFF2-40B4-BE49-F238E27FC236}">
                <a16:creationId xmlns:a16="http://schemas.microsoft.com/office/drawing/2014/main" id="{11F9F380-0D5C-F164-8ABD-CC7479AF7863}"/>
              </a:ext>
            </a:extLst>
          </p:cNvPr>
          <p:cNvGrpSpPr/>
          <p:nvPr/>
        </p:nvGrpSpPr>
        <p:grpSpPr>
          <a:xfrm>
            <a:off x="6857753" y="3649119"/>
            <a:ext cx="2046211" cy="1144157"/>
            <a:chOff x="6857753" y="3649119"/>
            <a:chExt cx="2046211" cy="1144157"/>
          </a:xfrm>
        </p:grpSpPr>
        <p:pic>
          <p:nvPicPr>
            <p:cNvPr id="43" name="Picture 42" descr="Icon&#10;&#10;Description automatically generated">
              <a:extLst>
                <a:ext uri="{FF2B5EF4-FFF2-40B4-BE49-F238E27FC236}">
                  <a16:creationId xmlns:a16="http://schemas.microsoft.com/office/drawing/2014/main" id="{27B62C67-45AE-AAE6-A0E4-B52E25B9F781}"/>
                </a:ext>
              </a:extLst>
            </p:cNvPr>
            <p:cNvPicPr>
              <a:picLocks noChangeAspect="1"/>
            </p:cNvPicPr>
            <p:nvPr/>
          </p:nvPicPr>
          <p:blipFill>
            <a:blip r:embed="rId6"/>
            <a:stretch>
              <a:fillRect/>
            </a:stretch>
          </p:blipFill>
          <p:spPr>
            <a:xfrm>
              <a:off x="7426367" y="3649119"/>
              <a:ext cx="848471" cy="848471"/>
            </a:xfrm>
            <a:prstGeom prst="rect">
              <a:avLst/>
            </a:prstGeom>
          </p:spPr>
        </p:pic>
        <p:sp>
          <p:nvSpPr>
            <p:cNvPr id="44" name="TextBox 43">
              <a:extLst>
                <a:ext uri="{FF2B5EF4-FFF2-40B4-BE49-F238E27FC236}">
                  <a16:creationId xmlns:a16="http://schemas.microsoft.com/office/drawing/2014/main" id="{C72441A7-31AE-77DF-3F1A-13EEEA0C2C91}"/>
                </a:ext>
              </a:extLst>
            </p:cNvPr>
            <p:cNvSpPr txBox="1"/>
            <p:nvPr/>
          </p:nvSpPr>
          <p:spPr>
            <a:xfrm>
              <a:off x="6857753" y="4535907"/>
              <a:ext cx="2046211" cy="257369"/>
            </a:xfrm>
            <a:prstGeom prst="rect">
              <a:avLst/>
            </a:prstGeom>
            <a:noFill/>
          </p:spPr>
          <p:txBody>
            <a:bodyPr wrap="square" lIns="36000" tIns="36000" rIns="36000" bIns="36000" rtlCol="0">
              <a:spAutoFit/>
            </a:bodyPr>
            <a:lstStyle/>
            <a:p>
              <a:r>
                <a:rPr lang="en-RO" sz="1200" dirty="0"/>
                <a:t>Lawrence the backEndAlien</a:t>
              </a:r>
            </a:p>
          </p:txBody>
        </p:sp>
      </p:grpSp>
      <p:sp>
        <p:nvSpPr>
          <p:cNvPr id="45" name="Cloud Callout 44">
            <a:extLst>
              <a:ext uri="{FF2B5EF4-FFF2-40B4-BE49-F238E27FC236}">
                <a16:creationId xmlns:a16="http://schemas.microsoft.com/office/drawing/2014/main" id="{73B15793-C339-53CD-B316-AB1C30D31A82}"/>
              </a:ext>
            </a:extLst>
          </p:cNvPr>
          <p:cNvSpPr/>
          <p:nvPr/>
        </p:nvSpPr>
        <p:spPr>
          <a:xfrm>
            <a:off x="8176308" y="2919498"/>
            <a:ext cx="1517515" cy="953311"/>
          </a:xfrm>
          <a:prstGeom prst="cloudCallout">
            <a:avLst/>
          </a:prstGeom>
          <a:solidFill>
            <a:schemeClr val="bg1"/>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000" dirty="0">
                <a:solidFill>
                  <a:schemeClr val="tx1"/>
                </a:solidFill>
              </a:rPr>
              <a:t>Can you help me build test and deploy my </a:t>
            </a:r>
            <a:r>
              <a:rPr lang="en-RO" sz="1000" b="1" dirty="0">
                <a:solidFill>
                  <a:schemeClr val="tx1"/>
                </a:solidFill>
              </a:rPr>
              <a:t>cow abduction </a:t>
            </a:r>
            <a:r>
              <a:rPr lang="en-RO" sz="1000" dirty="0">
                <a:solidFill>
                  <a:schemeClr val="tx1"/>
                </a:solidFill>
              </a:rPr>
              <a:t>app?</a:t>
            </a:r>
          </a:p>
        </p:txBody>
      </p:sp>
      <p:grpSp>
        <p:nvGrpSpPr>
          <p:cNvPr id="66" name="Group 65">
            <a:extLst>
              <a:ext uri="{FF2B5EF4-FFF2-40B4-BE49-F238E27FC236}">
                <a16:creationId xmlns:a16="http://schemas.microsoft.com/office/drawing/2014/main" id="{057B7A8B-C1A3-AB1E-5459-7D4C5B797020}"/>
              </a:ext>
            </a:extLst>
          </p:cNvPr>
          <p:cNvGrpSpPr/>
          <p:nvPr/>
        </p:nvGrpSpPr>
        <p:grpSpPr>
          <a:xfrm>
            <a:off x="5559568" y="1638036"/>
            <a:ext cx="4134255" cy="1039412"/>
            <a:chOff x="5559568" y="1638036"/>
            <a:chExt cx="4134255" cy="1039412"/>
          </a:xfrm>
        </p:grpSpPr>
        <p:sp>
          <p:nvSpPr>
            <p:cNvPr id="46" name="Rectangle 45">
              <a:extLst>
                <a:ext uri="{FF2B5EF4-FFF2-40B4-BE49-F238E27FC236}">
                  <a16:creationId xmlns:a16="http://schemas.microsoft.com/office/drawing/2014/main" id="{DE2B8053-5478-C79C-BE6C-B1DBF30E2AB0}"/>
                </a:ext>
              </a:extLst>
            </p:cNvPr>
            <p:cNvSpPr/>
            <p:nvPr/>
          </p:nvSpPr>
          <p:spPr>
            <a:xfrm>
              <a:off x="5559568" y="1638036"/>
              <a:ext cx="4134255" cy="45720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47" name="TextBox 46">
              <a:extLst>
                <a:ext uri="{FF2B5EF4-FFF2-40B4-BE49-F238E27FC236}">
                  <a16:creationId xmlns:a16="http://schemas.microsoft.com/office/drawing/2014/main" id="{89C35214-7E4E-1F86-ADC0-4137FAAFC016}"/>
                </a:ext>
              </a:extLst>
            </p:cNvPr>
            <p:cNvSpPr txBox="1"/>
            <p:nvPr/>
          </p:nvSpPr>
          <p:spPr>
            <a:xfrm>
              <a:off x="5588026" y="1653301"/>
              <a:ext cx="1478604" cy="257369"/>
            </a:xfrm>
            <a:prstGeom prst="rect">
              <a:avLst/>
            </a:prstGeom>
            <a:noFill/>
          </p:spPr>
          <p:txBody>
            <a:bodyPr wrap="square" lIns="36000" tIns="36000" rIns="36000" bIns="36000" rtlCol="0">
              <a:spAutoFit/>
            </a:bodyPr>
            <a:lstStyle/>
            <a:p>
              <a:r>
                <a:rPr lang="en-RO" sz="1200" b="1" dirty="0"/>
                <a:t>Template</a:t>
              </a:r>
            </a:p>
          </p:txBody>
        </p:sp>
        <p:sp>
          <p:nvSpPr>
            <p:cNvPr id="48" name="Rectangle 47">
              <a:extLst>
                <a:ext uri="{FF2B5EF4-FFF2-40B4-BE49-F238E27FC236}">
                  <a16:creationId xmlns:a16="http://schemas.microsoft.com/office/drawing/2014/main" id="{74AACF1D-9117-7033-8B09-0FF80A8E7505}"/>
                </a:ext>
              </a:extLst>
            </p:cNvPr>
            <p:cNvSpPr/>
            <p:nvPr/>
          </p:nvSpPr>
          <p:spPr>
            <a:xfrm>
              <a:off x="6742655" y="1689159"/>
              <a:ext cx="393120" cy="350196"/>
            </a:xfrm>
            <a:prstGeom prst="rect">
              <a:avLst/>
            </a:prstGeom>
            <a:solidFill>
              <a:schemeClr val="accent4">
                <a:lumMod val="75000"/>
              </a:schemeClr>
            </a:solid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B</a:t>
              </a:r>
            </a:p>
          </p:txBody>
        </p:sp>
        <p:sp>
          <p:nvSpPr>
            <p:cNvPr id="49" name="Rectangle 48">
              <a:extLst>
                <a:ext uri="{FF2B5EF4-FFF2-40B4-BE49-F238E27FC236}">
                  <a16:creationId xmlns:a16="http://schemas.microsoft.com/office/drawing/2014/main" id="{FF075D30-C0A8-E530-694F-714B8CFFB357}"/>
                </a:ext>
              </a:extLst>
            </p:cNvPr>
            <p:cNvSpPr/>
            <p:nvPr/>
          </p:nvSpPr>
          <p:spPr>
            <a:xfrm>
              <a:off x="7438237" y="1689159"/>
              <a:ext cx="393120" cy="350196"/>
            </a:xfrm>
            <a:prstGeom prst="rect">
              <a:avLst/>
            </a:prstGeom>
            <a:solidFill>
              <a:schemeClr val="accent6">
                <a:lumMod val="75000"/>
              </a:schemeClr>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T</a:t>
              </a:r>
            </a:p>
          </p:txBody>
        </p:sp>
        <p:sp>
          <p:nvSpPr>
            <p:cNvPr id="50" name="Rectangle 49">
              <a:extLst>
                <a:ext uri="{FF2B5EF4-FFF2-40B4-BE49-F238E27FC236}">
                  <a16:creationId xmlns:a16="http://schemas.microsoft.com/office/drawing/2014/main" id="{83E50660-9739-A427-25F1-5E2464AFBFB8}"/>
                </a:ext>
              </a:extLst>
            </p:cNvPr>
            <p:cNvSpPr/>
            <p:nvPr/>
          </p:nvSpPr>
          <p:spPr>
            <a:xfrm>
              <a:off x="8133819" y="1689159"/>
              <a:ext cx="393120" cy="350196"/>
            </a:xfrm>
            <a:prstGeom prst="rect">
              <a:avLst/>
            </a:prstGeom>
            <a:solidFill>
              <a:srgbClr val="FFC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D</a:t>
              </a:r>
            </a:p>
          </p:txBody>
        </p:sp>
        <p:cxnSp>
          <p:nvCxnSpPr>
            <p:cNvPr id="52" name="Straight Connector 51">
              <a:extLst>
                <a:ext uri="{FF2B5EF4-FFF2-40B4-BE49-F238E27FC236}">
                  <a16:creationId xmlns:a16="http://schemas.microsoft.com/office/drawing/2014/main" id="{E36F4CBF-5A55-96F3-09CB-58BC13C0455C}"/>
                </a:ext>
              </a:extLst>
            </p:cNvPr>
            <p:cNvCxnSpPr/>
            <p:nvPr/>
          </p:nvCxnSpPr>
          <p:spPr>
            <a:xfrm>
              <a:off x="6327328" y="2095236"/>
              <a:ext cx="0" cy="453528"/>
            </a:xfrm>
            <a:prstGeom prst="line">
              <a:avLst/>
            </a:prstGeom>
            <a:ln w="31750">
              <a:solidFill>
                <a:srgbClr val="A8A8A8"/>
              </a:solidFil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7A49CC0-1FFA-387B-90DE-70134A8ACDF8}"/>
                </a:ext>
              </a:extLst>
            </p:cNvPr>
            <p:cNvCxnSpPr/>
            <p:nvPr/>
          </p:nvCxnSpPr>
          <p:spPr>
            <a:xfrm>
              <a:off x="6839404" y="2095236"/>
              <a:ext cx="0" cy="453528"/>
            </a:xfrm>
            <a:prstGeom prst="line">
              <a:avLst/>
            </a:prstGeom>
            <a:ln w="31750">
              <a:solidFill>
                <a:srgbClr val="A8A8A8"/>
              </a:solidFil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CB0323-5124-B988-5414-5EA6630E61B2}"/>
                </a:ext>
              </a:extLst>
            </p:cNvPr>
            <p:cNvCxnSpPr/>
            <p:nvPr/>
          </p:nvCxnSpPr>
          <p:spPr>
            <a:xfrm>
              <a:off x="7326035" y="2095236"/>
              <a:ext cx="0" cy="453528"/>
            </a:xfrm>
            <a:prstGeom prst="line">
              <a:avLst/>
            </a:prstGeom>
            <a:ln w="31750">
              <a:solidFill>
                <a:srgbClr val="A8A8A8"/>
              </a:solidFill>
              <a:tailEnd type="ova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41DB669-11BC-8B78-281C-EFC8FA5879B0}"/>
                </a:ext>
              </a:extLst>
            </p:cNvPr>
            <p:cNvSpPr txBox="1"/>
            <p:nvPr/>
          </p:nvSpPr>
          <p:spPr>
            <a:xfrm>
              <a:off x="5779908" y="2420079"/>
              <a:ext cx="1478604" cy="257369"/>
            </a:xfrm>
            <a:prstGeom prst="rect">
              <a:avLst/>
            </a:prstGeom>
            <a:noFill/>
          </p:spPr>
          <p:txBody>
            <a:bodyPr wrap="square" lIns="36000" tIns="36000" rIns="36000" bIns="36000" rtlCol="0">
              <a:spAutoFit/>
            </a:bodyPr>
            <a:lstStyle/>
            <a:p>
              <a:r>
                <a:rPr lang="en-RO" sz="1200" b="1" dirty="0"/>
                <a:t>Input</a:t>
              </a:r>
            </a:p>
          </p:txBody>
        </p:sp>
      </p:grpSp>
      <p:sp>
        <p:nvSpPr>
          <p:cNvPr id="63" name="TextBox 62">
            <a:extLst>
              <a:ext uri="{FF2B5EF4-FFF2-40B4-BE49-F238E27FC236}">
                <a16:creationId xmlns:a16="http://schemas.microsoft.com/office/drawing/2014/main" id="{EA074C25-3B8F-463E-53A5-D4A297FA077D}"/>
              </a:ext>
            </a:extLst>
          </p:cNvPr>
          <p:cNvSpPr txBox="1"/>
          <p:nvPr/>
        </p:nvSpPr>
        <p:spPr>
          <a:xfrm>
            <a:off x="1599270" y="1241463"/>
            <a:ext cx="1652993" cy="626701"/>
          </a:xfrm>
          <a:prstGeom prst="rect">
            <a:avLst/>
          </a:prstGeom>
          <a:noFill/>
        </p:spPr>
        <p:txBody>
          <a:bodyPr wrap="square" lIns="36000" tIns="36000" rIns="36000" bIns="36000" rtlCol="0">
            <a:spAutoFit/>
          </a:bodyPr>
          <a:lstStyle/>
          <a:p>
            <a:r>
              <a:rPr lang="en-RO" sz="1200" dirty="0">
                <a:solidFill>
                  <a:schemeClr val="accent1"/>
                </a:solidFill>
              </a:rPr>
              <a:t>That’s not right!</a:t>
            </a:r>
          </a:p>
          <a:p>
            <a:r>
              <a:rPr lang="en-RO" sz="1200" dirty="0">
                <a:solidFill>
                  <a:schemeClr val="accent1"/>
                </a:solidFill>
              </a:rPr>
              <a:t>I do the same things over and over!</a:t>
            </a:r>
          </a:p>
        </p:txBody>
      </p:sp>
      <p:cxnSp>
        <p:nvCxnSpPr>
          <p:cNvPr id="64" name="Straight Arrow Connector 63">
            <a:extLst>
              <a:ext uri="{FF2B5EF4-FFF2-40B4-BE49-F238E27FC236}">
                <a16:creationId xmlns:a16="http://schemas.microsoft.com/office/drawing/2014/main" id="{9D0BDF84-69BA-CD79-FAF0-01616C71633D}"/>
              </a:ext>
            </a:extLst>
          </p:cNvPr>
          <p:cNvCxnSpPr>
            <a:cxnSpLocks/>
          </p:cNvCxnSpPr>
          <p:nvPr/>
        </p:nvCxnSpPr>
        <p:spPr>
          <a:xfrm>
            <a:off x="1975424" y="2025310"/>
            <a:ext cx="3359893" cy="0"/>
          </a:xfrm>
          <a:prstGeom prst="straightConnector1">
            <a:avLst/>
          </a:prstGeom>
          <a:ln w="38100">
            <a:solidFill>
              <a:srgbClr val="A8A8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3588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14:presetBounceEnd="50000">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14:bounceEnd="50000">
                                          <p:cBhvr additive="base">
                                            <p:cTn id="12" dur="1000" fill="hold"/>
                                            <p:tgtEl>
                                              <p:spTgt spid="56"/>
                                            </p:tgtEl>
                                            <p:attrNameLst>
                                              <p:attrName>ppt_x</p:attrName>
                                            </p:attrNameLst>
                                          </p:cBhvr>
                                          <p:tavLst>
                                            <p:tav tm="0">
                                              <p:val>
                                                <p:strVal val="0-#ppt_w/2"/>
                                              </p:val>
                                            </p:tav>
                                            <p:tav tm="100000">
                                              <p:val>
                                                <p:strVal val="#ppt_x"/>
                                              </p:val>
                                            </p:tav>
                                          </p:tavLst>
                                        </p:anim>
                                        <p:anim calcmode="lin" valueType="num" p14:bounceEnd="50000">
                                          <p:cBhvr additive="base">
                                            <p:cTn id="13" dur="1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53" presetClass="entr" presetSubtype="16" fill="hold" nodeType="withEffect">
                                      <p:stCondLst>
                                        <p:cond delay="200"/>
                                      </p:stCondLst>
                                      <p:childTnLst>
                                        <p:set>
                                          <p:cBhvr>
                                            <p:cTn id="20" dur="1" fill="hold">
                                              <p:stCondLst>
                                                <p:cond delay="0"/>
                                              </p:stCondLst>
                                            </p:cTn>
                                            <p:tgtEl>
                                              <p:spTgt spid="57"/>
                                            </p:tgtEl>
                                            <p:attrNameLst>
                                              <p:attrName>style.visibility</p:attrName>
                                            </p:attrNameLst>
                                          </p:cBhvr>
                                          <p:to>
                                            <p:strVal val="visible"/>
                                          </p:to>
                                        </p:set>
                                        <p:anim calcmode="lin" valueType="num">
                                          <p:cBhvr>
                                            <p:cTn id="21" dur="500" fill="hold"/>
                                            <p:tgtEl>
                                              <p:spTgt spid="57"/>
                                            </p:tgtEl>
                                            <p:attrNameLst>
                                              <p:attrName>ppt_w</p:attrName>
                                            </p:attrNameLst>
                                          </p:cBhvr>
                                          <p:tavLst>
                                            <p:tav tm="0">
                                              <p:val>
                                                <p:fltVal val="0"/>
                                              </p:val>
                                            </p:tav>
                                            <p:tav tm="100000">
                                              <p:val>
                                                <p:strVal val="#ppt_w"/>
                                              </p:val>
                                            </p:tav>
                                          </p:tavLst>
                                        </p:anim>
                                        <p:anim calcmode="lin" valueType="num">
                                          <p:cBhvr>
                                            <p:cTn id="22" dur="500" fill="hold"/>
                                            <p:tgtEl>
                                              <p:spTgt spid="57"/>
                                            </p:tgtEl>
                                            <p:attrNameLst>
                                              <p:attrName>ppt_h</p:attrName>
                                            </p:attrNameLst>
                                          </p:cBhvr>
                                          <p:tavLst>
                                            <p:tav tm="0">
                                              <p:val>
                                                <p:fltVal val="0"/>
                                              </p:val>
                                            </p:tav>
                                            <p:tav tm="100000">
                                              <p:val>
                                                <p:strVal val="#ppt_h"/>
                                              </p:val>
                                            </p:tav>
                                          </p:tavLst>
                                        </p:anim>
                                        <p:animEffect transition="in" filter="fade">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2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par>
                              <p:cTn id="32" fill="hold">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upRigh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500"/>
                                            <p:tgtEl>
                                              <p:spTgt spid="27"/>
                                            </p:tgtEl>
                                          </p:cBhvr>
                                        </p:animEffect>
                                      </p:childTnLst>
                                    </p:cTn>
                                  </p:par>
                                  <p:par>
                                    <p:cTn id="41" presetID="37" presetClass="entr" presetSubtype="0" fill="hold" nodeType="withEffect">
                                      <p:stCondLst>
                                        <p:cond delay="2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1000"/>
                                            <p:tgtEl>
                                              <p:spTgt spid="59"/>
                                            </p:tgtEl>
                                          </p:cBhvr>
                                        </p:animEffect>
                                        <p:anim calcmode="lin" valueType="num">
                                          <p:cBhvr>
                                            <p:cTn id="44" dur="1000" fill="hold"/>
                                            <p:tgtEl>
                                              <p:spTgt spid="59"/>
                                            </p:tgtEl>
                                            <p:attrNameLst>
                                              <p:attrName>ppt_x</p:attrName>
                                            </p:attrNameLst>
                                          </p:cBhvr>
                                          <p:tavLst>
                                            <p:tav tm="0">
                                              <p:val>
                                                <p:strVal val="#ppt_x"/>
                                              </p:val>
                                            </p:tav>
                                            <p:tav tm="100000">
                                              <p:val>
                                                <p:strVal val="#ppt_x"/>
                                              </p:val>
                                            </p:tav>
                                          </p:tavLst>
                                        </p:anim>
                                        <p:anim calcmode="lin" valueType="num">
                                          <p:cBhvr>
                                            <p:cTn id="45" dur="900" decel="100000" fill="hold"/>
                                            <p:tgtEl>
                                              <p:spTgt spid="59"/>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59"/>
                                            </p:tgtEl>
                                            <p:attrNameLst>
                                              <p:attrName>ppt_y</p:attrName>
                                            </p:attrNameLst>
                                          </p:cBhvr>
                                          <p:tavLst>
                                            <p:tav tm="0">
                                              <p:val>
                                                <p:strVal val="#ppt_y-.03"/>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par>
                                    <p:cTn id="52" presetID="22" presetClass="entr" presetSubtype="4"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childTnLst>
                              </p:cTn>
                            </p:par>
                            <p:par>
                              <p:cTn id="55" fill="hold">
                                <p:stCondLst>
                                  <p:cond delay="500"/>
                                </p:stCondLst>
                                <p:childTnLst>
                                  <p:par>
                                    <p:cTn id="56" presetID="18" presetClass="entr" presetSubtype="3"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strips(upRight)">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par>
                                    <p:cTn id="64" presetID="37" presetClass="entr" presetSubtype="0" fill="hold" nodeType="withEffect">
                                      <p:stCondLst>
                                        <p:cond delay="20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900" decel="100000" fill="hold"/>
                                            <p:tgtEl>
                                              <p:spTgt spid="60"/>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60"/>
                                            </p:tgtEl>
                                            <p:attrNameLst>
                                              <p:attrName>ppt_y</p:attrName>
                                            </p:attrNameLst>
                                          </p:cBhvr>
                                          <p:tavLst>
                                            <p:tav tm="0">
                                              <p:val>
                                                <p:strVal val="#ppt_y-.03"/>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fade">
                                          <p:cBhvr>
                                            <p:cTn id="74" dur="500"/>
                                            <p:tgtEl>
                                              <p:spTgt spid="62"/>
                                            </p:tgtEl>
                                          </p:cBhvr>
                                        </p:animEffect>
                                      </p:childTnLst>
                                    </p:cTn>
                                  </p:par>
                                  <p:par>
                                    <p:cTn id="75" presetID="18" presetClass="entr" presetSubtype="3" fill="hold" grpId="0" nodeType="withEffect">
                                      <p:stCondLst>
                                        <p:cond delay="300"/>
                                      </p:stCondLst>
                                      <p:childTnLst>
                                        <p:set>
                                          <p:cBhvr>
                                            <p:cTn id="76" dur="1" fill="hold">
                                              <p:stCondLst>
                                                <p:cond delay="0"/>
                                              </p:stCondLst>
                                            </p:cTn>
                                            <p:tgtEl>
                                              <p:spTgt spid="45"/>
                                            </p:tgtEl>
                                            <p:attrNameLst>
                                              <p:attrName>style.visibility</p:attrName>
                                            </p:attrNameLst>
                                          </p:cBhvr>
                                          <p:to>
                                            <p:strVal val="visible"/>
                                          </p:to>
                                        </p:set>
                                        <p:animEffect transition="in" filter="strips(upRight)">
                                          <p:cBhvr>
                                            <p:cTn id="77" dur="500"/>
                                            <p:tgtEl>
                                              <p:spTgt spid="45"/>
                                            </p:tgtEl>
                                          </p:cBhvr>
                                        </p:animEffect>
                                      </p:childTnLst>
                                    </p:cTn>
                                  </p:par>
                                </p:childTnLst>
                              </p:cTn>
                            </p:par>
                            <p:par>
                              <p:cTn id="78" fill="hold">
                                <p:stCondLst>
                                  <p:cond delay="800"/>
                                </p:stCondLst>
                                <p:childTnLst>
                                  <p:par>
                                    <p:cTn id="79" presetID="53" presetClass="entr" presetSubtype="16" fill="hold" grpId="0" nodeType="after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p:cTn id="81" dur="500" fill="hold"/>
                                            <p:tgtEl>
                                              <p:spTgt spid="63"/>
                                            </p:tgtEl>
                                            <p:attrNameLst>
                                              <p:attrName>ppt_w</p:attrName>
                                            </p:attrNameLst>
                                          </p:cBhvr>
                                          <p:tavLst>
                                            <p:tav tm="0">
                                              <p:val>
                                                <p:fltVal val="0"/>
                                              </p:val>
                                            </p:tav>
                                            <p:tav tm="100000">
                                              <p:val>
                                                <p:strVal val="#ppt_w"/>
                                              </p:val>
                                            </p:tav>
                                          </p:tavLst>
                                        </p:anim>
                                        <p:anim calcmode="lin" valueType="num">
                                          <p:cBhvr>
                                            <p:cTn id="82" dur="500" fill="hold"/>
                                            <p:tgtEl>
                                              <p:spTgt spid="63"/>
                                            </p:tgtEl>
                                            <p:attrNameLst>
                                              <p:attrName>ppt_h</p:attrName>
                                            </p:attrNameLst>
                                          </p:cBhvr>
                                          <p:tavLst>
                                            <p:tav tm="0">
                                              <p:val>
                                                <p:fltVal val="0"/>
                                              </p:val>
                                            </p:tav>
                                            <p:tav tm="100000">
                                              <p:val>
                                                <p:strVal val="#ppt_h"/>
                                              </p:val>
                                            </p:tav>
                                          </p:tavLst>
                                        </p:anim>
                                        <p:animEffect transition="in" filter="fade">
                                          <p:cBhvr>
                                            <p:cTn id="83" dur="500"/>
                                            <p:tgtEl>
                                              <p:spTgt spid="63"/>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xit" presetSubtype="32" fill="hold" nodeType="clickEffect">
                                      <p:stCondLst>
                                        <p:cond delay="0"/>
                                      </p:stCondLst>
                                      <p:childTnLst>
                                        <p:anim calcmode="lin" valueType="num">
                                          <p:cBhvr>
                                            <p:cTn id="87" dur="500"/>
                                            <p:tgtEl>
                                              <p:spTgt spid="57"/>
                                            </p:tgtEl>
                                            <p:attrNameLst>
                                              <p:attrName>ppt_w</p:attrName>
                                            </p:attrNameLst>
                                          </p:cBhvr>
                                          <p:tavLst>
                                            <p:tav tm="0">
                                              <p:val>
                                                <p:strVal val="ppt_w"/>
                                              </p:val>
                                            </p:tav>
                                            <p:tav tm="100000">
                                              <p:val>
                                                <p:fltVal val="0"/>
                                              </p:val>
                                            </p:tav>
                                          </p:tavLst>
                                        </p:anim>
                                        <p:anim calcmode="lin" valueType="num">
                                          <p:cBhvr>
                                            <p:cTn id="88" dur="500"/>
                                            <p:tgtEl>
                                              <p:spTgt spid="57"/>
                                            </p:tgtEl>
                                            <p:attrNameLst>
                                              <p:attrName>ppt_h</p:attrName>
                                            </p:attrNameLst>
                                          </p:cBhvr>
                                          <p:tavLst>
                                            <p:tav tm="0">
                                              <p:val>
                                                <p:strVal val="ppt_h"/>
                                              </p:val>
                                            </p:tav>
                                            <p:tav tm="100000">
                                              <p:val>
                                                <p:fltVal val="0"/>
                                              </p:val>
                                            </p:tav>
                                          </p:tavLst>
                                        </p:anim>
                                        <p:animEffect transition="out" filter="fade">
                                          <p:cBhvr>
                                            <p:cTn id="89" dur="500"/>
                                            <p:tgtEl>
                                              <p:spTgt spid="57"/>
                                            </p:tgtEl>
                                          </p:cBhvr>
                                        </p:animEffect>
                                        <p:set>
                                          <p:cBhvr>
                                            <p:cTn id="90" dur="1" fill="hold">
                                              <p:stCondLst>
                                                <p:cond delay="499"/>
                                              </p:stCondLst>
                                            </p:cTn>
                                            <p:tgtEl>
                                              <p:spTgt spid="57"/>
                                            </p:tgtEl>
                                            <p:attrNameLst>
                                              <p:attrName>style.visibility</p:attrName>
                                            </p:attrNameLst>
                                          </p:cBhvr>
                                          <p:to>
                                            <p:strVal val="hidden"/>
                                          </p:to>
                                        </p:set>
                                      </p:childTnLst>
                                    </p:cTn>
                                  </p:par>
                                  <p:par>
                                    <p:cTn id="91" presetID="53" presetClass="exit" presetSubtype="32" fill="hold" nodeType="withEffect">
                                      <p:stCondLst>
                                        <p:cond delay="0"/>
                                      </p:stCondLst>
                                      <p:childTnLst>
                                        <p:anim calcmode="lin" valueType="num">
                                          <p:cBhvr>
                                            <p:cTn id="92" dur="500"/>
                                            <p:tgtEl>
                                              <p:spTgt spid="9"/>
                                            </p:tgtEl>
                                            <p:attrNameLst>
                                              <p:attrName>ppt_w</p:attrName>
                                            </p:attrNameLst>
                                          </p:cBhvr>
                                          <p:tavLst>
                                            <p:tav tm="0">
                                              <p:val>
                                                <p:strVal val="ppt_w"/>
                                              </p:val>
                                            </p:tav>
                                            <p:tav tm="100000">
                                              <p:val>
                                                <p:fltVal val="0"/>
                                              </p:val>
                                            </p:tav>
                                          </p:tavLst>
                                        </p:anim>
                                        <p:anim calcmode="lin" valueType="num">
                                          <p:cBhvr>
                                            <p:cTn id="93" dur="500"/>
                                            <p:tgtEl>
                                              <p:spTgt spid="9"/>
                                            </p:tgtEl>
                                            <p:attrNameLst>
                                              <p:attrName>ppt_h</p:attrName>
                                            </p:attrNameLst>
                                          </p:cBhvr>
                                          <p:tavLst>
                                            <p:tav tm="0">
                                              <p:val>
                                                <p:strVal val="ppt_h"/>
                                              </p:val>
                                            </p:tav>
                                            <p:tav tm="100000">
                                              <p:val>
                                                <p:fltVal val="0"/>
                                              </p:val>
                                            </p:tav>
                                          </p:tavLst>
                                        </p:anim>
                                        <p:animEffect transition="out" filter="fade">
                                          <p:cBhvr>
                                            <p:cTn id="94" dur="500"/>
                                            <p:tgtEl>
                                              <p:spTgt spid="9"/>
                                            </p:tgtEl>
                                          </p:cBhvr>
                                        </p:animEffect>
                                        <p:set>
                                          <p:cBhvr>
                                            <p:cTn id="95" dur="1" fill="hold">
                                              <p:stCondLst>
                                                <p:cond delay="499"/>
                                              </p:stCondLst>
                                            </p:cTn>
                                            <p:tgtEl>
                                              <p:spTgt spid="9"/>
                                            </p:tgtEl>
                                            <p:attrNameLst>
                                              <p:attrName>style.visibility</p:attrName>
                                            </p:attrNameLst>
                                          </p:cBhvr>
                                          <p:to>
                                            <p:strVal val="hidden"/>
                                          </p:to>
                                        </p:set>
                                      </p:childTnLst>
                                    </p:cTn>
                                  </p:par>
                                  <p:par>
                                    <p:cTn id="96" presetID="53" presetClass="exit" presetSubtype="32" fill="hold" nodeType="withEffect">
                                      <p:stCondLst>
                                        <p:cond delay="0"/>
                                      </p:stCondLst>
                                      <p:childTnLst>
                                        <p:anim calcmode="lin" valueType="num">
                                          <p:cBhvr>
                                            <p:cTn id="97" dur="500"/>
                                            <p:tgtEl>
                                              <p:spTgt spid="21"/>
                                            </p:tgtEl>
                                            <p:attrNameLst>
                                              <p:attrName>ppt_w</p:attrName>
                                            </p:attrNameLst>
                                          </p:cBhvr>
                                          <p:tavLst>
                                            <p:tav tm="0">
                                              <p:val>
                                                <p:strVal val="ppt_w"/>
                                              </p:val>
                                            </p:tav>
                                            <p:tav tm="100000">
                                              <p:val>
                                                <p:fltVal val="0"/>
                                              </p:val>
                                            </p:tav>
                                          </p:tavLst>
                                        </p:anim>
                                        <p:anim calcmode="lin" valueType="num">
                                          <p:cBhvr>
                                            <p:cTn id="98" dur="500"/>
                                            <p:tgtEl>
                                              <p:spTgt spid="21"/>
                                            </p:tgtEl>
                                            <p:attrNameLst>
                                              <p:attrName>ppt_h</p:attrName>
                                            </p:attrNameLst>
                                          </p:cBhvr>
                                          <p:tavLst>
                                            <p:tav tm="0">
                                              <p:val>
                                                <p:strVal val="ppt_h"/>
                                              </p:val>
                                            </p:tav>
                                            <p:tav tm="100000">
                                              <p:val>
                                                <p:fltVal val="0"/>
                                              </p:val>
                                            </p:tav>
                                          </p:tavLst>
                                        </p:anim>
                                        <p:animEffect transition="out" filter="fade">
                                          <p:cBhvr>
                                            <p:cTn id="99" dur="500"/>
                                            <p:tgtEl>
                                              <p:spTgt spid="21"/>
                                            </p:tgtEl>
                                          </p:cBhvr>
                                        </p:animEffect>
                                        <p:set>
                                          <p:cBhvr>
                                            <p:cTn id="100" dur="1" fill="hold">
                                              <p:stCondLst>
                                                <p:cond delay="499"/>
                                              </p:stCondLst>
                                            </p:cTn>
                                            <p:tgtEl>
                                              <p:spTgt spid="21"/>
                                            </p:tgtEl>
                                            <p:attrNameLst>
                                              <p:attrName>style.visibility</p:attrName>
                                            </p:attrNameLst>
                                          </p:cBhvr>
                                          <p:to>
                                            <p:strVal val="hidden"/>
                                          </p:to>
                                        </p:set>
                                      </p:childTnLst>
                                    </p:cTn>
                                  </p:par>
                                  <p:par>
                                    <p:cTn id="101" presetID="53" presetClass="exit" presetSubtype="32" fill="hold" nodeType="withEffect">
                                      <p:stCondLst>
                                        <p:cond delay="0"/>
                                      </p:stCondLst>
                                      <p:childTnLst>
                                        <p:anim calcmode="lin" valueType="num">
                                          <p:cBhvr>
                                            <p:cTn id="102" dur="500"/>
                                            <p:tgtEl>
                                              <p:spTgt spid="27"/>
                                            </p:tgtEl>
                                            <p:attrNameLst>
                                              <p:attrName>ppt_w</p:attrName>
                                            </p:attrNameLst>
                                          </p:cBhvr>
                                          <p:tavLst>
                                            <p:tav tm="0">
                                              <p:val>
                                                <p:strVal val="ppt_w"/>
                                              </p:val>
                                            </p:tav>
                                            <p:tav tm="100000">
                                              <p:val>
                                                <p:fltVal val="0"/>
                                              </p:val>
                                            </p:tav>
                                          </p:tavLst>
                                        </p:anim>
                                        <p:anim calcmode="lin" valueType="num">
                                          <p:cBhvr>
                                            <p:cTn id="103" dur="500"/>
                                            <p:tgtEl>
                                              <p:spTgt spid="27"/>
                                            </p:tgtEl>
                                            <p:attrNameLst>
                                              <p:attrName>ppt_h</p:attrName>
                                            </p:attrNameLst>
                                          </p:cBhvr>
                                          <p:tavLst>
                                            <p:tav tm="0">
                                              <p:val>
                                                <p:strVal val="ppt_h"/>
                                              </p:val>
                                            </p:tav>
                                            <p:tav tm="100000">
                                              <p:val>
                                                <p:fltVal val="0"/>
                                              </p:val>
                                            </p:tav>
                                          </p:tavLst>
                                        </p:anim>
                                        <p:animEffect transition="out" filter="fade">
                                          <p:cBhvr>
                                            <p:cTn id="104" dur="500"/>
                                            <p:tgtEl>
                                              <p:spTgt spid="27"/>
                                            </p:tgtEl>
                                          </p:cBhvr>
                                        </p:animEffect>
                                        <p:set>
                                          <p:cBhvr>
                                            <p:cTn id="105" dur="1" fill="hold">
                                              <p:stCondLst>
                                                <p:cond delay="499"/>
                                              </p:stCondLst>
                                            </p:cTn>
                                            <p:tgtEl>
                                              <p:spTgt spid="27"/>
                                            </p:tgtEl>
                                            <p:attrNameLst>
                                              <p:attrName>style.visibility</p:attrName>
                                            </p:attrNameLst>
                                          </p:cBhvr>
                                          <p:to>
                                            <p:strVal val="hidden"/>
                                          </p:to>
                                        </p:set>
                                      </p:childTnLst>
                                    </p:cTn>
                                  </p:par>
                                  <p:par>
                                    <p:cTn id="106" presetID="53" presetClass="exit" presetSubtype="32" fill="hold" grpId="1" nodeType="withEffect">
                                      <p:stCondLst>
                                        <p:cond delay="0"/>
                                      </p:stCondLst>
                                      <p:childTnLst>
                                        <p:anim calcmode="lin" valueType="num">
                                          <p:cBhvr>
                                            <p:cTn id="107" dur="500"/>
                                            <p:tgtEl>
                                              <p:spTgt spid="20"/>
                                            </p:tgtEl>
                                            <p:attrNameLst>
                                              <p:attrName>ppt_w</p:attrName>
                                            </p:attrNameLst>
                                          </p:cBhvr>
                                          <p:tavLst>
                                            <p:tav tm="0">
                                              <p:val>
                                                <p:strVal val="ppt_w"/>
                                              </p:val>
                                            </p:tav>
                                            <p:tav tm="100000">
                                              <p:val>
                                                <p:fltVal val="0"/>
                                              </p:val>
                                            </p:tav>
                                          </p:tavLst>
                                        </p:anim>
                                        <p:anim calcmode="lin" valueType="num">
                                          <p:cBhvr>
                                            <p:cTn id="108" dur="500"/>
                                            <p:tgtEl>
                                              <p:spTgt spid="20"/>
                                            </p:tgtEl>
                                            <p:attrNameLst>
                                              <p:attrName>ppt_h</p:attrName>
                                            </p:attrNameLst>
                                          </p:cBhvr>
                                          <p:tavLst>
                                            <p:tav tm="0">
                                              <p:val>
                                                <p:strVal val="ppt_h"/>
                                              </p:val>
                                            </p:tav>
                                            <p:tav tm="100000">
                                              <p:val>
                                                <p:fltVal val="0"/>
                                              </p:val>
                                            </p:tav>
                                          </p:tavLst>
                                        </p:anim>
                                        <p:animEffect transition="out" filter="fade">
                                          <p:cBhvr>
                                            <p:cTn id="109" dur="500"/>
                                            <p:tgtEl>
                                              <p:spTgt spid="20"/>
                                            </p:tgtEl>
                                          </p:cBhvr>
                                        </p:animEffect>
                                        <p:set>
                                          <p:cBhvr>
                                            <p:cTn id="110" dur="1" fill="hold">
                                              <p:stCondLst>
                                                <p:cond delay="499"/>
                                              </p:stCondLst>
                                            </p:cTn>
                                            <p:tgtEl>
                                              <p:spTgt spid="20"/>
                                            </p:tgtEl>
                                            <p:attrNameLst>
                                              <p:attrName>style.visibility</p:attrName>
                                            </p:attrNameLst>
                                          </p:cBhvr>
                                          <p:to>
                                            <p:strVal val="hidden"/>
                                          </p:to>
                                        </p:set>
                                      </p:childTnLst>
                                    </p:cTn>
                                  </p:par>
                                  <p:par>
                                    <p:cTn id="111" presetID="53" presetClass="exit" presetSubtype="32" fill="hold" nodeType="withEffect">
                                      <p:stCondLst>
                                        <p:cond delay="0"/>
                                      </p:stCondLst>
                                      <p:childTnLst>
                                        <p:anim calcmode="lin" valueType="num">
                                          <p:cBhvr>
                                            <p:cTn id="112" dur="500"/>
                                            <p:tgtEl>
                                              <p:spTgt spid="59"/>
                                            </p:tgtEl>
                                            <p:attrNameLst>
                                              <p:attrName>ppt_w</p:attrName>
                                            </p:attrNameLst>
                                          </p:cBhvr>
                                          <p:tavLst>
                                            <p:tav tm="0">
                                              <p:val>
                                                <p:strVal val="ppt_w"/>
                                              </p:val>
                                            </p:tav>
                                            <p:tav tm="100000">
                                              <p:val>
                                                <p:fltVal val="0"/>
                                              </p:val>
                                            </p:tav>
                                          </p:tavLst>
                                        </p:anim>
                                        <p:anim calcmode="lin" valueType="num">
                                          <p:cBhvr>
                                            <p:cTn id="113" dur="500"/>
                                            <p:tgtEl>
                                              <p:spTgt spid="59"/>
                                            </p:tgtEl>
                                            <p:attrNameLst>
                                              <p:attrName>ppt_h</p:attrName>
                                            </p:attrNameLst>
                                          </p:cBhvr>
                                          <p:tavLst>
                                            <p:tav tm="0">
                                              <p:val>
                                                <p:strVal val="ppt_h"/>
                                              </p:val>
                                            </p:tav>
                                            <p:tav tm="100000">
                                              <p:val>
                                                <p:fltVal val="0"/>
                                              </p:val>
                                            </p:tav>
                                          </p:tavLst>
                                        </p:anim>
                                        <p:animEffect transition="out" filter="fade">
                                          <p:cBhvr>
                                            <p:cTn id="114" dur="500"/>
                                            <p:tgtEl>
                                              <p:spTgt spid="59"/>
                                            </p:tgtEl>
                                          </p:cBhvr>
                                        </p:animEffect>
                                        <p:set>
                                          <p:cBhvr>
                                            <p:cTn id="115" dur="1" fill="hold">
                                              <p:stCondLst>
                                                <p:cond delay="499"/>
                                              </p:stCondLst>
                                            </p:cTn>
                                            <p:tgtEl>
                                              <p:spTgt spid="59"/>
                                            </p:tgtEl>
                                            <p:attrNameLst>
                                              <p:attrName>style.visibility</p:attrName>
                                            </p:attrNameLst>
                                          </p:cBhvr>
                                          <p:to>
                                            <p:strVal val="hidden"/>
                                          </p:to>
                                        </p:set>
                                      </p:childTnLst>
                                    </p:cTn>
                                  </p:par>
                                  <p:par>
                                    <p:cTn id="116" presetID="53" presetClass="exit" presetSubtype="32" fill="hold" nodeType="withEffect">
                                      <p:stCondLst>
                                        <p:cond delay="0"/>
                                      </p:stCondLst>
                                      <p:childTnLst>
                                        <p:anim calcmode="lin" valueType="num">
                                          <p:cBhvr>
                                            <p:cTn id="117" dur="500"/>
                                            <p:tgtEl>
                                              <p:spTgt spid="60"/>
                                            </p:tgtEl>
                                            <p:attrNameLst>
                                              <p:attrName>ppt_w</p:attrName>
                                            </p:attrNameLst>
                                          </p:cBhvr>
                                          <p:tavLst>
                                            <p:tav tm="0">
                                              <p:val>
                                                <p:strVal val="ppt_w"/>
                                              </p:val>
                                            </p:tav>
                                            <p:tav tm="100000">
                                              <p:val>
                                                <p:fltVal val="0"/>
                                              </p:val>
                                            </p:tav>
                                          </p:tavLst>
                                        </p:anim>
                                        <p:anim calcmode="lin" valueType="num">
                                          <p:cBhvr>
                                            <p:cTn id="118" dur="500"/>
                                            <p:tgtEl>
                                              <p:spTgt spid="60"/>
                                            </p:tgtEl>
                                            <p:attrNameLst>
                                              <p:attrName>ppt_h</p:attrName>
                                            </p:attrNameLst>
                                          </p:cBhvr>
                                          <p:tavLst>
                                            <p:tav tm="0">
                                              <p:val>
                                                <p:strVal val="ppt_h"/>
                                              </p:val>
                                            </p:tav>
                                            <p:tav tm="100000">
                                              <p:val>
                                                <p:fltVal val="0"/>
                                              </p:val>
                                            </p:tav>
                                          </p:tavLst>
                                        </p:anim>
                                        <p:animEffect transition="out" filter="fade">
                                          <p:cBhvr>
                                            <p:cTn id="119" dur="500"/>
                                            <p:tgtEl>
                                              <p:spTgt spid="60"/>
                                            </p:tgtEl>
                                          </p:cBhvr>
                                        </p:animEffect>
                                        <p:set>
                                          <p:cBhvr>
                                            <p:cTn id="120" dur="1" fill="hold">
                                              <p:stCondLst>
                                                <p:cond delay="499"/>
                                              </p:stCondLst>
                                            </p:cTn>
                                            <p:tgtEl>
                                              <p:spTgt spid="60"/>
                                            </p:tgtEl>
                                            <p:attrNameLst>
                                              <p:attrName>style.visibility</p:attrName>
                                            </p:attrNameLst>
                                          </p:cBhvr>
                                          <p:to>
                                            <p:strVal val="hidden"/>
                                          </p:to>
                                        </p:set>
                                      </p:childTnLst>
                                    </p:cTn>
                                  </p:par>
                                  <p:par>
                                    <p:cTn id="121" presetID="53" presetClass="exit" presetSubtype="32" fill="hold" nodeType="withEffect">
                                      <p:stCondLst>
                                        <p:cond delay="0"/>
                                      </p:stCondLst>
                                      <p:childTnLst>
                                        <p:anim calcmode="lin" valueType="num">
                                          <p:cBhvr>
                                            <p:cTn id="122" dur="500"/>
                                            <p:tgtEl>
                                              <p:spTgt spid="31"/>
                                            </p:tgtEl>
                                            <p:attrNameLst>
                                              <p:attrName>ppt_w</p:attrName>
                                            </p:attrNameLst>
                                          </p:cBhvr>
                                          <p:tavLst>
                                            <p:tav tm="0">
                                              <p:val>
                                                <p:strVal val="ppt_w"/>
                                              </p:val>
                                            </p:tav>
                                            <p:tav tm="100000">
                                              <p:val>
                                                <p:fltVal val="0"/>
                                              </p:val>
                                            </p:tav>
                                          </p:tavLst>
                                        </p:anim>
                                        <p:anim calcmode="lin" valueType="num">
                                          <p:cBhvr>
                                            <p:cTn id="123" dur="500"/>
                                            <p:tgtEl>
                                              <p:spTgt spid="31"/>
                                            </p:tgtEl>
                                            <p:attrNameLst>
                                              <p:attrName>ppt_h</p:attrName>
                                            </p:attrNameLst>
                                          </p:cBhvr>
                                          <p:tavLst>
                                            <p:tav tm="0">
                                              <p:val>
                                                <p:strVal val="ppt_h"/>
                                              </p:val>
                                            </p:tav>
                                            <p:tav tm="100000">
                                              <p:val>
                                                <p:fltVal val="0"/>
                                              </p:val>
                                            </p:tav>
                                          </p:tavLst>
                                        </p:anim>
                                        <p:animEffect transition="out" filter="fade">
                                          <p:cBhvr>
                                            <p:cTn id="124" dur="500"/>
                                            <p:tgtEl>
                                              <p:spTgt spid="31"/>
                                            </p:tgtEl>
                                          </p:cBhvr>
                                        </p:animEffect>
                                        <p:set>
                                          <p:cBhvr>
                                            <p:cTn id="125" dur="1" fill="hold">
                                              <p:stCondLst>
                                                <p:cond delay="499"/>
                                              </p:stCondLst>
                                            </p:cTn>
                                            <p:tgtEl>
                                              <p:spTgt spid="31"/>
                                            </p:tgtEl>
                                            <p:attrNameLst>
                                              <p:attrName>style.visibility</p:attrName>
                                            </p:attrNameLst>
                                          </p:cBhvr>
                                          <p:to>
                                            <p:strVal val="hidden"/>
                                          </p:to>
                                        </p:set>
                                      </p:childTnLst>
                                    </p:cTn>
                                  </p:par>
                                  <p:par>
                                    <p:cTn id="126" presetID="53" presetClass="exit" presetSubtype="32" fill="hold" nodeType="withEffect">
                                      <p:stCondLst>
                                        <p:cond delay="0"/>
                                      </p:stCondLst>
                                      <p:childTnLst>
                                        <p:anim calcmode="lin" valueType="num">
                                          <p:cBhvr>
                                            <p:cTn id="127" dur="500"/>
                                            <p:tgtEl>
                                              <p:spTgt spid="35"/>
                                            </p:tgtEl>
                                            <p:attrNameLst>
                                              <p:attrName>ppt_w</p:attrName>
                                            </p:attrNameLst>
                                          </p:cBhvr>
                                          <p:tavLst>
                                            <p:tav tm="0">
                                              <p:val>
                                                <p:strVal val="ppt_w"/>
                                              </p:val>
                                            </p:tav>
                                            <p:tav tm="100000">
                                              <p:val>
                                                <p:fltVal val="0"/>
                                              </p:val>
                                            </p:tav>
                                          </p:tavLst>
                                        </p:anim>
                                        <p:anim calcmode="lin" valueType="num">
                                          <p:cBhvr>
                                            <p:cTn id="128" dur="500"/>
                                            <p:tgtEl>
                                              <p:spTgt spid="35"/>
                                            </p:tgtEl>
                                            <p:attrNameLst>
                                              <p:attrName>ppt_h</p:attrName>
                                            </p:attrNameLst>
                                          </p:cBhvr>
                                          <p:tavLst>
                                            <p:tav tm="0">
                                              <p:val>
                                                <p:strVal val="ppt_h"/>
                                              </p:val>
                                            </p:tav>
                                            <p:tav tm="100000">
                                              <p:val>
                                                <p:fltVal val="0"/>
                                              </p:val>
                                            </p:tav>
                                          </p:tavLst>
                                        </p:anim>
                                        <p:animEffect transition="out" filter="fade">
                                          <p:cBhvr>
                                            <p:cTn id="129" dur="500"/>
                                            <p:tgtEl>
                                              <p:spTgt spid="35"/>
                                            </p:tgtEl>
                                          </p:cBhvr>
                                        </p:animEffect>
                                        <p:set>
                                          <p:cBhvr>
                                            <p:cTn id="130" dur="1" fill="hold">
                                              <p:stCondLst>
                                                <p:cond delay="499"/>
                                              </p:stCondLst>
                                            </p:cTn>
                                            <p:tgtEl>
                                              <p:spTgt spid="35"/>
                                            </p:tgtEl>
                                            <p:attrNameLst>
                                              <p:attrName>style.visibility</p:attrName>
                                            </p:attrNameLst>
                                          </p:cBhvr>
                                          <p:to>
                                            <p:strVal val="hidden"/>
                                          </p:to>
                                        </p:set>
                                      </p:childTnLst>
                                    </p:cTn>
                                  </p:par>
                                  <p:par>
                                    <p:cTn id="131" presetID="53" presetClass="exit" presetSubtype="32" fill="hold" grpId="1" nodeType="withEffect">
                                      <p:stCondLst>
                                        <p:cond delay="0"/>
                                      </p:stCondLst>
                                      <p:childTnLst>
                                        <p:anim calcmode="lin" valueType="num">
                                          <p:cBhvr>
                                            <p:cTn id="132" dur="500"/>
                                            <p:tgtEl>
                                              <p:spTgt spid="19"/>
                                            </p:tgtEl>
                                            <p:attrNameLst>
                                              <p:attrName>ppt_w</p:attrName>
                                            </p:attrNameLst>
                                          </p:cBhvr>
                                          <p:tavLst>
                                            <p:tav tm="0">
                                              <p:val>
                                                <p:strVal val="ppt_w"/>
                                              </p:val>
                                            </p:tav>
                                            <p:tav tm="100000">
                                              <p:val>
                                                <p:fltVal val="0"/>
                                              </p:val>
                                            </p:tav>
                                          </p:tavLst>
                                        </p:anim>
                                        <p:anim calcmode="lin" valueType="num">
                                          <p:cBhvr>
                                            <p:cTn id="133" dur="500"/>
                                            <p:tgtEl>
                                              <p:spTgt spid="19"/>
                                            </p:tgtEl>
                                            <p:attrNameLst>
                                              <p:attrName>ppt_h</p:attrName>
                                            </p:attrNameLst>
                                          </p:cBhvr>
                                          <p:tavLst>
                                            <p:tav tm="0">
                                              <p:val>
                                                <p:strVal val="ppt_h"/>
                                              </p:val>
                                            </p:tav>
                                            <p:tav tm="100000">
                                              <p:val>
                                                <p:fltVal val="0"/>
                                              </p:val>
                                            </p:tav>
                                          </p:tavLst>
                                        </p:anim>
                                        <p:animEffect transition="out" filter="fade">
                                          <p:cBhvr>
                                            <p:cTn id="134" dur="500"/>
                                            <p:tgtEl>
                                              <p:spTgt spid="19"/>
                                            </p:tgtEl>
                                          </p:cBhvr>
                                        </p:animEffect>
                                        <p:set>
                                          <p:cBhvr>
                                            <p:cTn id="135" dur="1" fill="hold">
                                              <p:stCondLst>
                                                <p:cond delay="499"/>
                                              </p:stCondLst>
                                            </p:cTn>
                                            <p:tgtEl>
                                              <p:spTgt spid="19"/>
                                            </p:tgtEl>
                                            <p:attrNameLst>
                                              <p:attrName>style.visibility</p:attrName>
                                            </p:attrNameLst>
                                          </p:cBhvr>
                                          <p:to>
                                            <p:strVal val="hidden"/>
                                          </p:to>
                                        </p:set>
                                      </p:childTnLst>
                                    </p:cTn>
                                  </p:par>
                                  <p:par>
                                    <p:cTn id="136" presetID="53" presetClass="exit" presetSubtype="32" fill="hold" grpId="1" nodeType="withEffect">
                                      <p:stCondLst>
                                        <p:cond delay="0"/>
                                      </p:stCondLst>
                                      <p:childTnLst>
                                        <p:anim calcmode="lin" valueType="num">
                                          <p:cBhvr>
                                            <p:cTn id="137" dur="500"/>
                                            <p:tgtEl>
                                              <p:spTgt spid="45"/>
                                            </p:tgtEl>
                                            <p:attrNameLst>
                                              <p:attrName>ppt_w</p:attrName>
                                            </p:attrNameLst>
                                          </p:cBhvr>
                                          <p:tavLst>
                                            <p:tav tm="0">
                                              <p:val>
                                                <p:strVal val="ppt_w"/>
                                              </p:val>
                                            </p:tav>
                                            <p:tav tm="100000">
                                              <p:val>
                                                <p:fltVal val="0"/>
                                              </p:val>
                                            </p:tav>
                                          </p:tavLst>
                                        </p:anim>
                                        <p:anim calcmode="lin" valueType="num">
                                          <p:cBhvr>
                                            <p:cTn id="138" dur="500"/>
                                            <p:tgtEl>
                                              <p:spTgt spid="45"/>
                                            </p:tgtEl>
                                            <p:attrNameLst>
                                              <p:attrName>ppt_h</p:attrName>
                                            </p:attrNameLst>
                                          </p:cBhvr>
                                          <p:tavLst>
                                            <p:tav tm="0">
                                              <p:val>
                                                <p:strVal val="ppt_h"/>
                                              </p:val>
                                            </p:tav>
                                            <p:tav tm="100000">
                                              <p:val>
                                                <p:fltVal val="0"/>
                                              </p:val>
                                            </p:tav>
                                          </p:tavLst>
                                        </p:anim>
                                        <p:animEffect transition="out" filter="fade">
                                          <p:cBhvr>
                                            <p:cTn id="139" dur="500"/>
                                            <p:tgtEl>
                                              <p:spTgt spid="45"/>
                                            </p:tgtEl>
                                          </p:cBhvr>
                                        </p:animEffect>
                                        <p:set>
                                          <p:cBhvr>
                                            <p:cTn id="140" dur="1" fill="hold">
                                              <p:stCondLst>
                                                <p:cond delay="499"/>
                                              </p:stCondLst>
                                            </p:cTn>
                                            <p:tgtEl>
                                              <p:spTgt spid="45"/>
                                            </p:tgtEl>
                                            <p:attrNameLst>
                                              <p:attrName>style.visibility</p:attrName>
                                            </p:attrNameLst>
                                          </p:cBhvr>
                                          <p:to>
                                            <p:strVal val="hidden"/>
                                          </p:to>
                                        </p:set>
                                      </p:childTnLst>
                                    </p:cTn>
                                  </p:par>
                                  <p:par>
                                    <p:cTn id="141" presetID="53" presetClass="exit" presetSubtype="32" fill="hold" grpId="1" nodeType="withEffect">
                                      <p:stCondLst>
                                        <p:cond delay="0"/>
                                      </p:stCondLst>
                                      <p:childTnLst>
                                        <p:anim calcmode="lin" valueType="num">
                                          <p:cBhvr>
                                            <p:cTn id="142" dur="500"/>
                                            <p:tgtEl>
                                              <p:spTgt spid="63"/>
                                            </p:tgtEl>
                                            <p:attrNameLst>
                                              <p:attrName>ppt_w</p:attrName>
                                            </p:attrNameLst>
                                          </p:cBhvr>
                                          <p:tavLst>
                                            <p:tav tm="0">
                                              <p:val>
                                                <p:strVal val="ppt_w"/>
                                              </p:val>
                                            </p:tav>
                                            <p:tav tm="100000">
                                              <p:val>
                                                <p:fltVal val="0"/>
                                              </p:val>
                                            </p:tav>
                                          </p:tavLst>
                                        </p:anim>
                                        <p:anim calcmode="lin" valueType="num">
                                          <p:cBhvr>
                                            <p:cTn id="143" dur="500"/>
                                            <p:tgtEl>
                                              <p:spTgt spid="63"/>
                                            </p:tgtEl>
                                            <p:attrNameLst>
                                              <p:attrName>ppt_h</p:attrName>
                                            </p:attrNameLst>
                                          </p:cBhvr>
                                          <p:tavLst>
                                            <p:tav tm="0">
                                              <p:val>
                                                <p:strVal val="ppt_h"/>
                                              </p:val>
                                            </p:tav>
                                            <p:tav tm="100000">
                                              <p:val>
                                                <p:fltVal val="0"/>
                                              </p:val>
                                            </p:tav>
                                          </p:tavLst>
                                        </p:anim>
                                        <p:animEffect transition="out" filter="fade">
                                          <p:cBhvr>
                                            <p:cTn id="144" dur="500"/>
                                            <p:tgtEl>
                                              <p:spTgt spid="63"/>
                                            </p:tgtEl>
                                          </p:cBhvr>
                                        </p:animEffect>
                                        <p:set>
                                          <p:cBhvr>
                                            <p:cTn id="145" dur="1" fill="hold">
                                              <p:stCondLst>
                                                <p:cond delay="499"/>
                                              </p:stCondLst>
                                            </p:cTn>
                                            <p:tgtEl>
                                              <p:spTgt spid="6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wipe(left)">
                                          <p:cBhvr>
                                            <p:cTn id="150" dur="500"/>
                                            <p:tgtEl>
                                              <p:spTgt spid="64"/>
                                            </p:tgtEl>
                                          </p:cBhvr>
                                        </p:animEffect>
                                      </p:childTnLst>
                                    </p:cTn>
                                  </p:par>
                                  <p:par>
                                    <p:cTn id="151" presetID="23" presetClass="entr" presetSubtype="528" fill="hold" nodeType="withEffect">
                                      <p:stCondLst>
                                        <p:cond delay="100"/>
                                      </p:stCondLst>
                                      <p:childTnLst>
                                        <p:set>
                                          <p:cBhvr>
                                            <p:cTn id="152" dur="1" fill="hold">
                                              <p:stCondLst>
                                                <p:cond delay="0"/>
                                              </p:stCondLst>
                                            </p:cTn>
                                            <p:tgtEl>
                                              <p:spTgt spid="66"/>
                                            </p:tgtEl>
                                            <p:attrNameLst>
                                              <p:attrName>style.visibility</p:attrName>
                                            </p:attrNameLst>
                                          </p:cBhvr>
                                          <p:to>
                                            <p:strVal val="visible"/>
                                          </p:to>
                                        </p:set>
                                        <p:anim calcmode="lin" valueType="num">
                                          <p:cBhvr>
                                            <p:cTn id="153" dur="1000" fill="hold"/>
                                            <p:tgtEl>
                                              <p:spTgt spid="66"/>
                                            </p:tgtEl>
                                            <p:attrNameLst>
                                              <p:attrName>ppt_w</p:attrName>
                                            </p:attrNameLst>
                                          </p:cBhvr>
                                          <p:tavLst>
                                            <p:tav tm="0">
                                              <p:val>
                                                <p:fltVal val="0"/>
                                              </p:val>
                                            </p:tav>
                                            <p:tav tm="100000">
                                              <p:val>
                                                <p:strVal val="#ppt_w"/>
                                              </p:val>
                                            </p:tav>
                                          </p:tavLst>
                                        </p:anim>
                                        <p:anim calcmode="lin" valueType="num">
                                          <p:cBhvr>
                                            <p:cTn id="154" dur="1000" fill="hold"/>
                                            <p:tgtEl>
                                              <p:spTgt spid="66"/>
                                            </p:tgtEl>
                                            <p:attrNameLst>
                                              <p:attrName>ppt_h</p:attrName>
                                            </p:attrNameLst>
                                          </p:cBhvr>
                                          <p:tavLst>
                                            <p:tav tm="0">
                                              <p:val>
                                                <p:fltVal val="0"/>
                                              </p:val>
                                            </p:tav>
                                            <p:tav tm="100000">
                                              <p:val>
                                                <p:strVal val="#ppt_h"/>
                                              </p:val>
                                            </p:tav>
                                          </p:tavLst>
                                        </p:anim>
                                        <p:anim calcmode="lin" valueType="num">
                                          <p:cBhvr>
                                            <p:cTn id="155" dur="1000" fill="hold"/>
                                            <p:tgtEl>
                                              <p:spTgt spid="66"/>
                                            </p:tgtEl>
                                            <p:attrNameLst>
                                              <p:attrName>ppt_x</p:attrName>
                                            </p:attrNameLst>
                                          </p:cBhvr>
                                          <p:tavLst>
                                            <p:tav tm="0">
                                              <p:val>
                                                <p:fltVal val="0.5"/>
                                              </p:val>
                                            </p:tav>
                                            <p:tav tm="100000">
                                              <p:val>
                                                <p:strVal val="#ppt_x"/>
                                              </p:val>
                                            </p:tav>
                                          </p:tavLst>
                                        </p:anim>
                                        <p:anim calcmode="lin" valueType="num">
                                          <p:cBhvr>
                                            <p:cTn id="156" dur="1000" fill="hold"/>
                                            <p:tgtEl>
                                              <p:spTgt spid="6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P spid="19" grpId="1" animBg="1"/>
          <p:bldP spid="20" grpId="0" animBg="1"/>
          <p:bldP spid="20" grpId="1" animBg="1"/>
          <p:bldP spid="45" grpId="0" animBg="1"/>
          <p:bldP spid="45" grpId="1" animBg="1"/>
          <p:bldP spid="63" grpId="0"/>
          <p:bldP spid="63" grpId="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additive="base">
                                            <p:cTn id="12" dur="1000" fill="hold"/>
                                            <p:tgtEl>
                                              <p:spTgt spid="56"/>
                                            </p:tgtEl>
                                            <p:attrNameLst>
                                              <p:attrName>ppt_x</p:attrName>
                                            </p:attrNameLst>
                                          </p:cBhvr>
                                          <p:tavLst>
                                            <p:tav tm="0">
                                              <p:val>
                                                <p:strVal val="0-#ppt_w/2"/>
                                              </p:val>
                                            </p:tav>
                                            <p:tav tm="100000">
                                              <p:val>
                                                <p:strVal val="#ppt_x"/>
                                              </p:val>
                                            </p:tav>
                                          </p:tavLst>
                                        </p:anim>
                                        <p:anim calcmode="lin" valueType="num">
                                          <p:cBhvr additive="base">
                                            <p:cTn id="13" dur="1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53" presetClass="entr" presetSubtype="16" fill="hold" nodeType="withEffect">
                                      <p:stCondLst>
                                        <p:cond delay="200"/>
                                      </p:stCondLst>
                                      <p:childTnLst>
                                        <p:set>
                                          <p:cBhvr>
                                            <p:cTn id="20" dur="1" fill="hold">
                                              <p:stCondLst>
                                                <p:cond delay="0"/>
                                              </p:stCondLst>
                                            </p:cTn>
                                            <p:tgtEl>
                                              <p:spTgt spid="57"/>
                                            </p:tgtEl>
                                            <p:attrNameLst>
                                              <p:attrName>style.visibility</p:attrName>
                                            </p:attrNameLst>
                                          </p:cBhvr>
                                          <p:to>
                                            <p:strVal val="visible"/>
                                          </p:to>
                                        </p:set>
                                        <p:anim calcmode="lin" valueType="num">
                                          <p:cBhvr>
                                            <p:cTn id="21" dur="500" fill="hold"/>
                                            <p:tgtEl>
                                              <p:spTgt spid="57"/>
                                            </p:tgtEl>
                                            <p:attrNameLst>
                                              <p:attrName>ppt_w</p:attrName>
                                            </p:attrNameLst>
                                          </p:cBhvr>
                                          <p:tavLst>
                                            <p:tav tm="0">
                                              <p:val>
                                                <p:fltVal val="0"/>
                                              </p:val>
                                            </p:tav>
                                            <p:tav tm="100000">
                                              <p:val>
                                                <p:strVal val="#ppt_w"/>
                                              </p:val>
                                            </p:tav>
                                          </p:tavLst>
                                        </p:anim>
                                        <p:anim calcmode="lin" valueType="num">
                                          <p:cBhvr>
                                            <p:cTn id="22" dur="500" fill="hold"/>
                                            <p:tgtEl>
                                              <p:spTgt spid="57"/>
                                            </p:tgtEl>
                                            <p:attrNameLst>
                                              <p:attrName>ppt_h</p:attrName>
                                            </p:attrNameLst>
                                          </p:cBhvr>
                                          <p:tavLst>
                                            <p:tav tm="0">
                                              <p:val>
                                                <p:fltVal val="0"/>
                                              </p:val>
                                            </p:tav>
                                            <p:tav tm="100000">
                                              <p:val>
                                                <p:strVal val="#ppt_h"/>
                                              </p:val>
                                            </p:tav>
                                          </p:tavLst>
                                        </p:anim>
                                        <p:animEffect transition="in" filter="fade">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2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par>
                              <p:cTn id="32" fill="hold">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upRigh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500"/>
                                            <p:tgtEl>
                                              <p:spTgt spid="27"/>
                                            </p:tgtEl>
                                          </p:cBhvr>
                                        </p:animEffect>
                                      </p:childTnLst>
                                    </p:cTn>
                                  </p:par>
                                  <p:par>
                                    <p:cTn id="41" presetID="37" presetClass="entr" presetSubtype="0" fill="hold" nodeType="withEffect">
                                      <p:stCondLst>
                                        <p:cond delay="2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1000"/>
                                            <p:tgtEl>
                                              <p:spTgt spid="59"/>
                                            </p:tgtEl>
                                          </p:cBhvr>
                                        </p:animEffect>
                                        <p:anim calcmode="lin" valueType="num">
                                          <p:cBhvr>
                                            <p:cTn id="44" dur="1000" fill="hold"/>
                                            <p:tgtEl>
                                              <p:spTgt spid="59"/>
                                            </p:tgtEl>
                                            <p:attrNameLst>
                                              <p:attrName>ppt_x</p:attrName>
                                            </p:attrNameLst>
                                          </p:cBhvr>
                                          <p:tavLst>
                                            <p:tav tm="0">
                                              <p:val>
                                                <p:strVal val="#ppt_x"/>
                                              </p:val>
                                            </p:tav>
                                            <p:tav tm="100000">
                                              <p:val>
                                                <p:strVal val="#ppt_x"/>
                                              </p:val>
                                            </p:tav>
                                          </p:tavLst>
                                        </p:anim>
                                        <p:anim calcmode="lin" valueType="num">
                                          <p:cBhvr>
                                            <p:cTn id="45" dur="900" decel="100000" fill="hold"/>
                                            <p:tgtEl>
                                              <p:spTgt spid="59"/>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59"/>
                                            </p:tgtEl>
                                            <p:attrNameLst>
                                              <p:attrName>ppt_y</p:attrName>
                                            </p:attrNameLst>
                                          </p:cBhvr>
                                          <p:tavLst>
                                            <p:tav tm="0">
                                              <p:val>
                                                <p:strVal val="#ppt_y-.03"/>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500"/>
                                            <p:tgtEl>
                                              <p:spTgt spid="61"/>
                                            </p:tgtEl>
                                          </p:cBhvr>
                                        </p:animEffect>
                                      </p:childTnLst>
                                    </p:cTn>
                                  </p:par>
                                  <p:par>
                                    <p:cTn id="52" presetID="22" presetClass="entr" presetSubtype="4"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childTnLst>
                              </p:cTn>
                            </p:par>
                            <p:par>
                              <p:cTn id="55" fill="hold">
                                <p:stCondLst>
                                  <p:cond delay="500"/>
                                </p:stCondLst>
                                <p:childTnLst>
                                  <p:par>
                                    <p:cTn id="56" presetID="18" presetClass="entr" presetSubtype="3"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strips(upRight)">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par>
                                    <p:cTn id="64" presetID="37" presetClass="entr" presetSubtype="0" fill="hold" nodeType="withEffect">
                                      <p:stCondLst>
                                        <p:cond delay="20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900" decel="100000" fill="hold"/>
                                            <p:tgtEl>
                                              <p:spTgt spid="60"/>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60"/>
                                            </p:tgtEl>
                                            <p:attrNameLst>
                                              <p:attrName>ppt_y</p:attrName>
                                            </p:attrNameLst>
                                          </p:cBhvr>
                                          <p:tavLst>
                                            <p:tav tm="0">
                                              <p:val>
                                                <p:strVal val="#ppt_y-.03"/>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fade">
                                          <p:cBhvr>
                                            <p:cTn id="74" dur="500"/>
                                            <p:tgtEl>
                                              <p:spTgt spid="62"/>
                                            </p:tgtEl>
                                          </p:cBhvr>
                                        </p:animEffect>
                                      </p:childTnLst>
                                    </p:cTn>
                                  </p:par>
                                  <p:par>
                                    <p:cTn id="75" presetID="18" presetClass="entr" presetSubtype="3" fill="hold" grpId="0" nodeType="withEffect">
                                      <p:stCondLst>
                                        <p:cond delay="300"/>
                                      </p:stCondLst>
                                      <p:childTnLst>
                                        <p:set>
                                          <p:cBhvr>
                                            <p:cTn id="76" dur="1" fill="hold">
                                              <p:stCondLst>
                                                <p:cond delay="0"/>
                                              </p:stCondLst>
                                            </p:cTn>
                                            <p:tgtEl>
                                              <p:spTgt spid="45"/>
                                            </p:tgtEl>
                                            <p:attrNameLst>
                                              <p:attrName>style.visibility</p:attrName>
                                            </p:attrNameLst>
                                          </p:cBhvr>
                                          <p:to>
                                            <p:strVal val="visible"/>
                                          </p:to>
                                        </p:set>
                                        <p:animEffect transition="in" filter="strips(upRight)">
                                          <p:cBhvr>
                                            <p:cTn id="77" dur="500"/>
                                            <p:tgtEl>
                                              <p:spTgt spid="45"/>
                                            </p:tgtEl>
                                          </p:cBhvr>
                                        </p:animEffect>
                                      </p:childTnLst>
                                    </p:cTn>
                                  </p:par>
                                </p:childTnLst>
                              </p:cTn>
                            </p:par>
                            <p:par>
                              <p:cTn id="78" fill="hold">
                                <p:stCondLst>
                                  <p:cond delay="800"/>
                                </p:stCondLst>
                                <p:childTnLst>
                                  <p:par>
                                    <p:cTn id="79" presetID="53" presetClass="entr" presetSubtype="16" fill="hold" grpId="0" nodeType="after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p:cTn id="81" dur="500" fill="hold"/>
                                            <p:tgtEl>
                                              <p:spTgt spid="63"/>
                                            </p:tgtEl>
                                            <p:attrNameLst>
                                              <p:attrName>ppt_w</p:attrName>
                                            </p:attrNameLst>
                                          </p:cBhvr>
                                          <p:tavLst>
                                            <p:tav tm="0">
                                              <p:val>
                                                <p:fltVal val="0"/>
                                              </p:val>
                                            </p:tav>
                                            <p:tav tm="100000">
                                              <p:val>
                                                <p:strVal val="#ppt_w"/>
                                              </p:val>
                                            </p:tav>
                                          </p:tavLst>
                                        </p:anim>
                                        <p:anim calcmode="lin" valueType="num">
                                          <p:cBhvr>
                                            <p:cTn id="82" dur="500" fill="hold"/>
                                            <p:tgtEl>
                                              <p:spTgt spid="63"/>
                                            </p:tgtEl>
                                            <p:attrNameLst>
                                              <p:attrName>ppt_h</p:attrName>
                                            </p:attrNameLst>
                                          </p:cBhvr>
                                          <p:tavLst>
                                            <p:tav tm="0">
                                              <p:val>
                                                <p:fltVal val="0"/>
                                              </p:val>
                                            </p:tav>
                                            <p:tav tm="100000">
                                              <p:val>
                                                <p:strVal val="#ppt_h"/>
                                              </p:val>
                                            </p:tav>
                                          </p:tavLst>
                                        </p:anim>
                                        <p:animEffect transition="in" filter="fade">
                                          <p:cBhvr>
                                            <p:cTn id="83" dur="500"/>
                                            <p:tgtEl>
                                              <p:spTgt spid="63"/>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xit" presetSubtype="32" fill="hold" nodeType="clickEffect">
                                      <p:stCondLst>
                                        <p:cond delay="0"/>
                                      </p:stCondLst>
                                      <p:childTnLst>
                                        <p:anim calcmode="lin" valueType="num">
                                          <p:cBhvr>
                                            <p:cTn id="87" dur="500"/>
                                            <p:tgtEl>
                                              <p:spTgt spid="57"/>
                                            </p:tgtEl>
                                            <p:attrNameLst>
                                              <p:attrName>ppt_w</p:attrName>
                                            </p:attrNameLst>
                                          </p:cBhvr>
                                          <p:tavLst>
                                            <p:tav tm="0">
                                              <p:val>
                                                <p:strVal val="ppt_w"/>
                                              </p:val>
                                            </p:tav>
                                            <p:tav tm="100000">
                                              <p:val>
                                                <p:fltVal val="0"/>
                                              </p:val>
                                            </p:tav>
                                          </p:tavLst>
                                        </p:anim>
                                        <p:anim calcmode="lin" valueType="num">
                                          <p:cBhvr>
                                            <p:cTn id="88" dur="500"/>
                                            <p:tgtEl>
                                              <p:spTgt spid="57"/>
                                            </p:tgtEl>
                                            <p:attrNameLst>
                                              <p:attrName>ppt_h</p:attrName>
                                            </p:attrNameLst>
                                          </p:cBhvr>
                                          <p:tavLst>
                                            <p:tav tm="0">
                                              <p:val>
                                                <p:strVal val="ppt_h"/>
                                              </p:val>
                                            </p:tav>
                                            <p:tav tm="100000">
                                              <p:val>
                                                <p:fltVal val="0"/>
                                              </p:val>
                                            </p:tav>
                                          </p:tavLst>
                                        </p:anim>
                                        <p:animEffect transition="out" filter="fade">
                                          <p:cBhvr>
                                            <p:cTn id="89" dur="500"/>
                                            <p:tgtEl>
                                              <p:spTgt spid="57"/>
                                            </p:tgtEl>
                                          </p:cBhvr>
                                        </p:animEffect>
                                        <p:set>
                                          <p:cBhvr>
                                            <p:cTn id="90" dur="1" fill="hold">
                                              <p:stCondLst>
                                                <p:cond delay="499"/>
                                              </p:stCondLst>
                                            </p:cTn>
                                            <p:tgtEl>
                                              <p:spTgt spid="57"/>
                                            </p:tgtEl>
                                            <p:attrNameLst>
                                              <p:attrName>style.visibility</p:attrName>
                                            </p:attrNameLst>
                                          </p:cBhvr>
                                          <p:to>
                                            <p:strVal val="hidden"/>
                                          </p:to>
                                        </p:set>
                                      </p:childTnLst>
                                    </p:cTn>
                                  </p:par>
                                  <p:par>
                                    <p:cTn id="91" presetID="53" presetClass="exit" presetSubtype="32" fill="hold" nodeType="withEffect">
                                      <p:stCondLst>
                                        <p:cond delay="0"/>
                                      </p:stCondLst>
                                      <p:childTnLst>
                                        <p:anim calcmode="lin" valueType="num">
                                          <p:cBhvr>
                                            <p:cTn id="92" dur="500"/>
                                            <p:tgtEl>
                                              <p:spTgt spid="9"/>
                                            </p:tgtEl>
                                            <p:attrNameLst>
                                              <p:attrName>ppt_w</p:attrName>
                                            </p:attrNameLst>
                                          </p:cBhvr>
                                          <p:tavLst>
                                            <p:tav tm="0">
                                              <p:val>
                                                <p:strVal val="ppt_w"/>
                                              </p:val>
                                            </p:tav>
                                            <p:tav tm="100000">
                                              <p:val>
                                                <p:fltVal val="0"/>
                                              </p:val>
                                            </p:tav>
                                          </p:tavLst>
                                        </p:anim>
                                        <p:anim calcmode="lin" valueType="num">
                                          <p:cBhvr>
                                            <p:cTn id="93" dur="500"/>
                                            <p:tgtEl>
                                              <p:spTgt spid="9"/>
                                            </p:tgtEl>
                                            <p:attrNameLst>
                                              <p:attrName>ppt_h</p:attrName>
                                            </p:attrNameLst>
                                          </p:cBhvr>
                                          <p:tavLst>
                                            <p:tav tm="0">
                                              <p:val>
                                                <p:strVal val="ppt_h"/>
                                              </p:val>
                                            </p:tav>
                                            <p:tav tm="100000">
                                              <p:val>
                                                <p:fltVal val="0"/>
                                              </p:val>
                                            </p:tav>
                                          </p:tavLst>
                                        </p:anim>
                                        <p:animEffect transition="out" filter="fade">
                                          <p:cBhvr>
                                            <p:cTn id="94" dur="500"/>
                                            <p:tgtEl>
                                              <p:spTgt spid="9"/>
                                            </p:tgtEl>
                                          </p:cBhvr>
                                        </p:animEffect>
                                        <p:set>
                                          <p:cBhvr>
                                            <p:cTn id="95" dur="1" fill="hold">
                                              <p:stCondLst>
                                                <p:cond delay="499"/>
                                              </p:stCondLst>
                                            </p:cTn>
                                            <p:tgtEl>
                                              <p:spTgt spid="9"/>
                                            </p:tgtEl>
                                            <p:attrNameLst>
                                              <p:attrName>style.visibility</p:attrName>
                                            </p:attrNameLst>
                                          </p:cBhvr>
                                          <p:to>
                                            <p:strVal val="hidden"/>
                                          </p:to>
                                        </p:set>
                                      </p:childTnLst>
                                    </p:cTn>
                                  </p:par>
                                  <p:par>
                                    <p:cTn id="96" presetID="53" presetClass="exit" presetSubtype="32" fill="hold" nodeType="withEffect">
                                      <p:stCondLst>
                                        <p:cond delay="0"/>
                                      </p:stCondLst>
                                      <p:childTnLst>
                                        <p:anim calcmode="lin" valueType="num">
                                          <p:cBhvr>
                                            <p:cTn id="97" dur="500"/>
                                            <p:tgtEl>
                                              <p:spTgt spid="21"/>
                                            </p:tgtEl>
                                            <p:attrNameLst>
                                              <p:attrName>ppt_w</p:attrName>
                                            </p:attrNameLst>
                                          </p:cBhvr>
                                          <p:tavLst>
                                            <p:tav tm="0">
                                              <p:val>
                                                <p:strVal val="ppt_w"/>
                                              </p:val>
                                            </p:tav>
                                            <p:tav tm="100000">
                                              <p:val>
                                                <p:fltVal val="0"/>
                                              </p:val>
                                            </p:tav>
                                          </p:tavLst>
                                        </p:anim>
                                        <p:anim calcmode="lin" valueType="num">
                                          <p:cBhvr>
                                            <p:cTn id="98" dur="500"/>
                                            <p:tgtEl>
                                              <p:spTgt spid="21"/>
                                            </p:tgtEl>
                                            <p:attrNameLst>
                                              <p:attrName>ppt_h</p:attrName>
                                            </p:attrNameLst>
                                          </p:cBhvr>
                                          <p:tavLst>
                                            <p:tav tm="0">
                                              <p:val>
                                                <p:strVal val="ppt_h"/>
                                              </p:val>
                                            </p:tav>
                                            <p:tav tm="100000">
                                              <p:val>
                                                <p:fltVal val="0"/>
                                              </p:val>
                                            </p:tav>
                                          </p:tavLst>
                                        </p:anim>
                                        <p:animEffect transition="out" filter="fade">
                                          <p:cBhvr>
                                            <p:cTn id="99" dur="500"/>
                                            <p:tgtEl>
                                              <p:spTgt spid="21"/>
                                            </p:tgtEl>
                                          </p:cBhvr>
                                        </p:animEffect>
                                        <p:set>
                                          <p:cBhvr>
                                            <p:cTn id="100" dur="1" fill="hold">
                                              <p:stCondLst>
                                                <p:cond delay="499"/>
                                              </p:stCondLst>
                                            </p:cTn>
                                            <p:tgtEl>
                                              <p:spTgt spid="21"/>
                                            </p:tgtEl>
                                            <p:attrNameLst>
                                              <p:attrName>style.visibility</p:attrName>
                                            </p:attrNameLst>
                                          </p:cBhvr>
                                          <p:to>
                                            <p:strVal val="hidden"/>
                                          </p:to>
                                        </p:set>
                                      </p:childTnLst>
                                    </p:cTn>
                                  </p:par>
                                  <p:par>
                                    <p:cTn id="101" presetID="53" presetClass="exit" presetSubtype="32" fill="hold" nodeType="withEffect">
                                      <p:stCondLst>
                                        <p:cond delay="0"/>
                                      </p:stCondLst>
                                      <p:childTnLst>
                                        <p:anim calcmode="lin" valueType="num">
                                          <p:cBhvr>
                                            <p:cTn id="102" dur="500"/>
                                            <p:tgtEl>
                                              <p:spTgt spid="27"/>
                                            </p:tgtEl>
                                            <p:attrNameLst>
                                              <p:attrName>ppt_w</p:attrName>
                                            </p:attrNameLst>
                                          </p:cBhvr>
                                          <p:tavLst>
                                            <p:tav tm="0">
                                              <p:val>
                                                <p:strVal val="ppt_w"/>
                                              </p:val>
                                            </p:tav>
                                            <p:tav tm="100000">
                                              <p:val>
                                                <p:fltVal val="0"/>
                                              </p:val>
                                            </p:tav>
                                          </p:tavLst>
                                        </p:anim>
                                        <p:anim calcmode="lin" valueType="num">
                                          <p:cBhvr>
                                            <p:cTn id="103" dur="500"/>
                                            <p:tgtEl>
                                              <p:spTgt spid="27"/>
                                            </p:tgtEl>
                                            <p:attrNameLst>
                                              <p:attrName>ppt_h</p:attrName>
                                            </p:attrNameLst>
                                          </p:cBhvr>
                                          <p:tavLst>
                                            <p:tav tm="0">
                                              <p:val>
                                                <p:strVal val="ppt_h"/>
                                              </p:val>
                                            </p:tav>
                                            <p:tav tm="100000">
                                              <p:val>
                                                <p:fltVal val="0"/>
                                              </p:val>
                                            </p:tav>
                                          </p:tavLst>
                                        </p:anim>
                                        <p:animEffect transition="out" filter="fade">
                                          <p:cBhvr>
                                            <p:cTn id="104" dur="500"/>
                                            <p:tgtEl>
                                              <p:spTgt spid="27"/>
                                            </p:tgtEl>
                                          </p:cBhvr>
                                        </p:animEffect>
                                        <p:set>
                                          <p:cBhvr>
                                            <p:cTn id="105" dur="1" fill="hold">
                                              <p:stCondLst>
                                                <p:cond delay="499"/>
                                              </p:stCondLst>
                                            </p:cTn>
                                            <p:tgtEl>
                                              <p:spTgt spid="27"/>
                                            </p:tgtEl>
                                            <p:attrNameLst>
                                              <p:attrName>style.visibility</p:attrName>
                                            </p:attrNameLst>
                                          </p:cBhvr>
                                          <p:to>
                                            <p:strVal val="hidden"/>
                                          </p:to>
                                        </p:set>
                                      </p:childTnLst>
                                    </p:cTn>
                                  </p:par>
                                  <p:par>
                                    <p:cTn id="106" presetID="53" presetClass="exit" presetSubtype="32" fill="hold" grpId="1" nodeType="withEffect">
                                      <p:stCondLst>
                                        <p:cond delay="0"/>
                                      </p:stCondLst>
                                      <p:childTnLst>
                                        <p:anim calcmode="lin" valueType="num">
                                          <p:cBhvr>
                                            <p:cTn id="107" dur="500"/>
                                            <p:tgtEl>
                                              <p:spTgt spid="20"/>
                                            </p:tgtEl>
                                            <p:attrNameLst>
                                              <p:attrName>ppt_w</p:attrName>
                                            </p:attrNameLst>
                                          </p:cBhvr>
                                          <p:tavLst>
                                            <p:tav tm="0">
                                              <p:val>
                                                <p:strVal val="ppt_w"/>
                                              </p:val>
                                            </p:tav>
                                            <p:tav tm="100000">
                                              <p:val>
                                                <p:fltVal val="0"/>
                                              </p:val>
                                            </p:tav>
                                          </p:tavLst>
                                        </p:anim>
                                        <p:anim calcmode="lin" valueType="num">
                                          <p:cBhvr>
                                            <p:cTn id="108" dur="500"/>
                                            <p:tgtEl>
                                              <p:spTgt spid="20"/>
                                            </p:tgtEl>
                                            <p:attrNameLst>
                                              <p:attrName>ppt_h</p:attrName>
                                            </p:attrNameLst>
                                          </p:cBhvr>
                                          <p:tavLst>
                                            <p:tav tm="0">
                                              <p:val>
                                                <p:strVal val="ppt_h"/>
                                              </p:val>
                                            </p:tav>
                                            <p:tav tm="100000">
                                              <p:val>
                                                <p:fltVal val="0"/>
                                              </p:val>
                                            </p:tav>
                                          </p:tavLst>
                                        </p:anim>
                                        <p:animEffect transition="out" filter="fade">
                                          <p:cBhvr>
                                            <p:cTn id="109" dur="500"/>
                                            <p:tgtEl>
                                              <p:spTgt spid="20"/>
                                            </p:tgtEl>
                                          </p:cBhvr>
                                        </p:animEffect>
                                        <p:set>
                                          <p:cBhvr>
                                            <p:cTn id="110" dur="1" fill="hold">
                                              <p:stCondLst>
                                                <p:cond delay="499"/>
                                              </p:stCondLst>
                                            </p:cTn>
                                            <p:tgtEl>
                                              <p:spTgt spid="20"/>
                                            </p:tgtEl>
                                            <p:attrNameLst>
                                              <p:attrName>style.visibility</p:attrName>
                                            </p:attrNameLst>
                                          </p:cBhvr>
                                          <p:to>
                                            <p:strVal val="hidden"/>
                                          </p:to>
                                        </p:set>
                                      </p:childTnLst>
                                    </p:cTn>
                                  </p:par>
                                  <p:par>
                                    <p:cTn id="111" presetID="53" presetClass="exit" presetSubtype="32" fill="hold" nodeType="withEffect">
                                      <p:stCondLst>
                                        <p:cond delay="0"/>
                                      </p:stCondLst>
                                      <p:childTnLst>
                                        <p:anim calcmode="lin" valueType="num">
                                          <p:cBhvr>
                                            <p:cTn id="112" dur="500"/>
                                            <p:tgtEl>
                                              <p:spTgt spid="59"/>
                                            </p:tgtEl>
                                            <p:attrNameLst>
                                              <p:attrName>ppt_w</p:attrName>
                                            </p:attrNameLst>
                                          </p:cBhvr>
                                          <p:tavLst>
                                            <p:tav tm="0">
                                              <p:val>
                                                <p:strVal val="ppt_w"/>
                                              </p:val>
                                            </p:tav>
                                            <p:tav tm="100000">
                                              <p:val>
                                                <p:fltVal val="0"/>
                                              </p:val>
                                            </p:tav>
                                          </p:tavLst>
                                        </p:anim>
                                        <p:anim calcmode="lin" valueType="num">
                                          <p:cBhvr>
                                            <p:cTn id="113" dur="500"/>
                                            <p:tgtEl>
                                              <p:spTgt spid="59"/>
                                            </p:tgtEl>
                                            <p:attrNameLst>
                                              <p:attrName>ppt_h</p:attrName>
                                            </p:attrNameLst>
                                          </p:cBhvr>
                                          <p:tavLst>
                                            <p:tav tm="0">
                                              <p:val>
                                                <p:strVal val="ppt_h"/>
                                              </p:val>
                                            </p:tav>
                                            <p:tav tm="100000">
                                              <p:val>
                                                <p:fltVal val="0"/>
                                              </p:val>
                                            </p:tav>
                                          </p:tavLst>
                                        </p:anim>
                                        <p:animEffect transition="out" filter="fade">
                                          <p:cBhvr>
                                            <p:cTn id="114" dur="500"/>
                                            <p:tgtEl>
                                              <p:spTgt spid="59"/>
                                            </p:tgtEl>
                                          </p:cBhvr>
                                        </p:animEffect>
                                        <p:set>
                                          <p:cBhvr>
                                            <p:cTn id="115" dur="1" fill="hold">
                                              <p:stCondLst>
                                                <p:cond delay="499"/>
                                              </p:stCondLst>
                                            </p:cTn>
                                            <p:tgtEl>
                                              <p:spTgt spid="59"/>
                                            </p:tgtEl>
                                            <p:attrNameLst>
                                              <p:attrName>style.visibility</p:attrName>
                                            </p:attrNameLst>
                                          </p:cBhvr>
                                          <p:to>
                                            <p:strVal val="hidden"/>
                                          </p:to>
                                        </p:set>
                                      </p:childTnLst>
                                    </p:cTn>
                                  </p:par>
                                  <p:par>
                                    <p:cTn id="116" presetID="53" presetClass="exit" presetSubtype="32" fill="hold" nodeType="withEffect">
                                      <p:stCondLst>
                                        <p:cond delay="0"/>
                                      </p:stCondLst>
                                      <p:childTnLst>
                                        <p:anim calcmode="lin" valueType="num">
                                          <p:cBhvr>
                                            <p:cTn id="117" dur="500"/>
                                            <p:tgtEl>
                                              <p:spTgt spid="60"/>
                                            </p:tgtEl>
                                            <p:attrNameLst>
                                              <p:attrName>ppt_w</p:attrName>
                                            </p:attrNameLst>
                                          </p:cBhvr>
                                          <p:tavLst>
                                            <p:tav tm="0">
                                              <p:val>
                                                <p:strVal val="ppt_w"/>
                                              </p:val>
                                            </p:tav>
                                            <p:tav tm="100000">
                                              <p:val>
                                                <p:fltVal val="0"/>
                                              </p:val>
                                            </p:tav>
                                          </p:tavLst>
                                        </p:anim>
                                        <p:anim calcmode="lin" valueType="num">
                                          <p:cBhvr>
                                            <p:cTn id="118" dur="500"/>
                                            <p:tgtEl>
                                              <p:spTgt spid="60"/>
                                            </p:tgtEl>
                                            <p:attrNameLst>
                                              <p:attrName>ppt_h</p:attrName>
                                            </p:attrNameLst>
                                          </p:cBhvr>
                                          <p:tavLst>
                                            <p:tav tm="0">
                                              <p:val>
                                                <p:strVal val="ppt_h"/>
                                              </p:val>
                                            </p:tav>
                                            <p:tav tm="100000">
                                              <p:val>
                                                <p:fltVal val="0"/>
                                              </p:val>
                                            </p:tav>
                                          </p:tavLst>
                                        </p:anim>
                                        <p:animEffect transition="out" filter="fade">
                                          <p:cBhvr>
                                            <p:cTn id="119" dur="500"/>
                                            <p:tgtEl>
                                              <p:spTgt spid="60"/>
                                            </p:tgtEl>
                                          </p:cBhvr>
                                        </p:animEffect>
                                        <p:set>
                                          <p:cBhvr>
                                            <p:cTn id="120" dur="1" fill="hold">
                                              <p:stCondLst>
                                                <p:cond delay="499"/>
                                              </p:stCondLst>
                                            </p:cTn>
                                            <p:tgtEl>
                                              <p:spTgt spid="60"/>
                                            </p:tgtEl>
                                            <p:attrNameLst>
                                              <p:attrName>style.visibility</p:attrName>
                                            </p:attrNameLst>
                                          </p:cBhvr>
                                          <p:to>
                                            <p:strVal val="hidden"/>
                                          </p:to>
                                        </p:set>
                                      </p:childTnLst>
                                    </p:cTn>
                                  </p:par>
                                  <p:par>
                                    <p:cTn id="121" presetID="53" presetClass="exit" presetSubtype="32" fill="hold" nodeType="withEffect">
                                      <p:stCondLst>
                                        <p:cond delay="0"/>
                                      </p:stCondLst>
                                      <p:childTnLst>
                                        <p:anim calcmode="lin" valueType="num">
                                          <p:cBhvr>
                                            <p:cTn id="122" dur="500"/>
                                            <p:tgtEl>
                                              <p:spTgt spid="31"/>
                                            </p:tgtEl>
                                            <p:attrNameLst>
                                              <p:attrName>ppt_w</p:attrName>
                                            </p:attrNameLst>
                                          </p:cBhvr>
                                          <p:tavLst>
                                            <p:tav tm="0">
                                              <p:val>
                                                <p:strVal val="ppt_w"/>
                                              </p:val>
                                            </p:tav>
                                            <p:tav tm="100000">
                                              <p:val>
                                                <p:fltVal val="0"/>
                                              </p:val>
                                            </p:tav>
                                          </p:tavLst>
                                        </p:anim>
                                        <p:anim calcmode="lin" valueType="num">
                                          <p:cBhvr>
                                            <p:cTn id="123" dur="500"/>
                                            <p:tgtEl>
                                              <p:spTgt spid="31"/>
                                            </p:tgtEl>
                                            <p:attrNameLst>
                                              <p:attrName>ppt_h</p:attrName>
                                            </p:attrNameLst>
                                          </p:cBhvr>
                                          <p:tavLst>
                                            <p:tav tm="0">
                                              <p:val>
                                                <p:strVal val="ppt_h"/>
                                              </p:val>
                                            </p:tav>
                                            <p:tav tm="100000">
                                              <p:val>
                                                <p:fltVal val="0"/>
                                              </p:val>
                                            </p:tav>
                                          </p:tavLst>
                                        </p:anim>
                                        <p:animEffect transition="out" filter="fade">
                                          <p:cBhvr>
                                            <p:cTn id="124" dur="500"/>
                                            <p:tgtEl>
                                              <p:spTgt spid="31"/>
                                            </p:tgtEl>
                                          </p:cBhvr>
                                        </p:animEffect>
                                        <p:set>
                                          <p:cBhvr>
                                            <p:cTn id="125" dur="1" fill="hold">
                                              <p:stCondLst>
                                                <p:cond delay="499"/>
                                              </p:stCondLst>
                                            </p:cTn>
                                            <p:tgtEl>
                                              <p:spTgt spid="31"/>
                                            </p:tgtEl>
                                            <p:attrNameLst>
                                              <p:attrName>style.visibility</p:attrName>
                                            </p:attrNameLst>
                                          </p:cBhvr>
                                          <p:to>
                                            <p:strVal val="hidden"/>
                                          </p:to>
                                        </p:set>
                                      </p:childTnLst>
                                    </p:cTn>
                                  </p:par>
                                  <p:par>
                                    <p:cTn id="126" presetID="53" presetClass="exit" presetSubtype="32" fill="hold" nodeType="withEffect">
                                      <p:stCondLst>
                                        <p:cond delay="0"/>
                                      </p:stCondLst>
                                      <p:childTnLst>
                                        <p:anim calcmode="lin" valueType="num">
                                          <p:cBhvr>
                                            <p:cTn id="127" dur="500"/>
                                            <p:tgtEl>
                                              <p:spTgt spid="35"/>
                                            </p:tgtEl>
                                            <p:attrNameLst>
                                              <p:attrName>ppt_w</p:attrName>
                                            </p:attrNameLst>
                                          </p:cBhvr>
                                          <p:tavLst>
                                            <p:tav tm="0">
                                              <p:val>
                                                <p:strVal val="ppt_w"/>
                                              </p:val>
                                            </p:tav>
                                            <p:tav tm="100000">
                                              <p:val>
                                                <p:fltVal val="0"/>
                                              </p:val>
                                            </p:tav>
                                          </p:tavLst>
                                        </p:anim>
                                        <p:anim calcmode="lin" valueType="num">
                                          <p:cBhvr>
                                            <p:cTn id="128" dur="500"/>
                                            <p:tgtEl>
                                              <p:spTgt spid="35"/>
                                            </p:tgtEl>
                                            <p:attrNameLst>
                                              <p:attrName>ppt_h</p:attrName>
                                            </p:attrNameLst>
                                          </p:cBhvr>
                                          <p:tavLst>
                                            <p:tav tm="0">
                                              <p:val>
                                                <p:strVal val="ppt_h"/>
                                              </p:val>
                                            </p:tav>
                                            <p:tav tm="100000">
                                              <p:val>
                                                <p:fltVal val="0"/>
                                              </p:val>
                                            </p:tav>
                                          </p:tavLst>
                                        </p:anim>
                                        <p:animEffect transition="out" filter="fade">
                                          <p:cBhvr>
                                            <p:cTn id="129" dur="500"/>
                                            <p:tgtEl>
                                              <p:spTgt spid="35"/>
                                            </p:tgtEl>
                                          </p:cBhvr>
                                        </p:animEffect>
                                        <p:set>
                                          <p:cBhvr>
                                            <p:cTn id="130" dur="1" fill="hold">
                                              <p:stCondLst>
                                                <p:cond delay="499"/>
                                              </p:stCondLst>
                                            </p:cTn>
                                            <p:tgtEl>
                                              <p:spTgt spid="35"/>
                                            </p:tgtEl>
                                            <p:attrNameLst>
                                              <p:attrName>style.visibility</p:attrName>
                                            </p:attrNameLst>
                                          </p:cBhvr>
                                          <p:to>
                                            <p:strVal val="hidden"/>
                                          </p:to>
                                        </p:set>
                                      </p:childTnLst>
                                    </p:cTn>
                                  </p:par>
                                  <p:par>
                                    <p:cTn id="131" presetID="53" presetClass="exit" presetSubtype="32" fill="hold" grpId="1" nodeType="withEffect">
                                      <p:stCondLst>
                                        <p:cond delay="0"/>
                                      </p:stCondLst>
                                      <p:childTnLst>
                                        <p:anim calcmode="lin" valueType="num">
                                          <p:cBhvr>
                                            <p:cTn id="132" dur="500"/>
                                            <p:tgtEl>
                                              <p:spTgt spid="19"/>
                                            </p:tgtEl>
                                            <p:attrNameLst>
                                              <p:attrName>ppt_w</p:attrName>
                                            </p:attrNameLst>
                                          </p:cBhvr>
                                          <p:tavLst>
                                            <p:tav tm="0">
                                              <p:val>
                                                <p:strVal val="ppt_w"/>
                                              </p:val>
                                            </p:tav>
                                            <p:tav tm="100000">
                                              <p:val>
                                                <p:fltVal val="0"/>
                                              </p:val>
                                            </p:tav>
                                          </p:tavLst>
                                        </p:anim>
                                        <p:anim calcmode="lin" valueType="num">
                                          <p:cBhvr>
                                            <p:cTn id="133" dur="500"/>
                                            <p:tgtEl>
                                              <p:spTgt spid="19"/>
                                            </p:tgtEl>
                                            <p:attrNameLst>
                                              <p:attrName>ppt_h</p:attrName>
                                            </p:attrNameLst>
                                          </p:cBhvr>
                                          <p:tavLst>
                                            <p:tav tm="0">
                                              <p:val>
                                                <p:strVal val="ppt_h"/>
                                              </p:val>
                                            </p:tav>
                                            <p:tav tm="100000">
                                              <p:val>
                                                <p:fltVal val="0"/>
                                              </p:val>
                                            </p:tav>
                                          </p:tavLst>
                                        </p:anim>
                                        <p:animEffect transition="out" filter="fade">
                                          <p:cBhvr>
                                            <p:cTn id="134" dur="500"/>
                                            <p:tgtEl>
                                              <p:spTgt spid="19"/>
                                            </p:tgtEl>
                                          </p:cBhvr>
                                        </p:animEffect>
                                        <p:set>
                                          <p:cBhvr>
                                            <p:cTn id="135" dur="1" fill="hold">
                                              <p:stCondLst>
                                                <p:cond delay="499"/>
                                              </p:stCondLst>
                                            </p:cTn>
                                            <p:tgtEl>
                                              <p:spTgt spid="19"/>
                                            </p:tgtEl>
                                            <p:attrNameLst>
                                              <p:attrName>style.visibility</p:attrName>
                                            </p:attrNameLst>
                                          </p:cBhvr>
                                          <p:to>
                                            <p:strVal val="hidden"/>
                                          </p:to>
                                        </p:set>
                                      </p:childTnLst>
                                    </p:cTn>
                                  </p:par>
                                  <p:par>
                                    <p:cTn id="136" presetID="53" presetClass="exit" presetSubtype="32" fill="hold" grpId="1" nodeType="withEffect">
                                      <p:stCondLst>
                                        <p:cond delay="0"/>
                                      </p:stCondLst>
                                      <p:childTnLst>
                                        <p:anim calcmode="lin" valueType="num">
                                          <p:cBhvr>
                                            <p:cTn id="137" dur="500"/>
                                            <p:tgtEl>
                                              <p:spTgt spid="45"/>
                                            </p:tgtEl>
                                            <p:attrNameLst>
                                              <p:attrName>ppt_w</p:attrName>
                                            </p:attrNameLst>
                                          </p:cBhvr>
                                          <p:tavLst>
                                            <p:tav tm="0">
                                              <p:val>
                                                <p:strVal val="ppt_w"/>
                                              </p:val>
                                            </p:tav>
                                            <p:tav tm="100000">
                                              <p:val>
                                                <p:fltVal val="0"/>
                                              </p:val>
                                            </p:tav>
                                          </p:tavLst>
                                        </p:anim>
                                        <p:anim calcmode="lin" valueType="num">
                                          <p:cBhvr>
                                            <p:cTn id="138" dur="500"/>
                                            <p:tgtEl>
                                              <p:spTgt spid="45"/>
                                            </p:tgtEl>
                                            <p:attrNameLst>
                                              <p:attrName>ppt_h</p:attrName>
                                            </p:attrNameLst>
                                          </p:cBhvr>
                                          <p:tavLst>
                                            <p:tav tm="0">
                                              <p:val>
                                                <p:strVal val="ppt_h"/>
                                              </p:val>
                                            </p:tav>
                                            <p:tav tm="100000">
                                              <p:val>
                                                <p:fltVal val="0"/>
                                              </p:val>
                                            </p:tav>
                                          </p:tavLst>
                                        </p:anim>
                                        <p:animEffect transition="out" filter="fade">
                                          <p:cBhvr>
                                            <p:cTn id="139" dur="500"/>
                                            <p:tgtEl>
                                              <p:spTgt spid="45"/>
                                            </p:tgtEl>
                                          </p:cBhvr>
                                        </p:animEffect>
                                        <p:set>
                                          <p:cBhvr>
                                            <p:cTn id="140" dur="1" fill="hold">
                                              <p:stCondLst>
                                                <p:cond delay="499"/>
                                              </p:stCondLst>
                                            </p:cTn>
                                            <p:tgtEl>
                                              <p:spTgt spid="45"/>
                                            </p:tgtEl>
                                            <p:attrNameLst>
                                              <p:attrName>style.visibility</p:attrName>
                                            </p:attrNameLst>
                                          </p:cBhvr>
                                          <p:to>
                                            <p:strVal val="hidden"/>
                                          </p:to>
                                        </p:set>
                                      </p:childTnLst>
                                    </p:cTn>
                                  </p:par>
                                  <p:par>
                                    <p:cTn id="141" presetID="53" presetClass="exit" presetSubtype="32" fill="hold" grpId="1" nodeType="withEffect">
                                      <p:stCondLst>
                                        <p:cond delay="0"/>
                                      </p:stCondLst>
                                      <p:childTnLst>
                                        <p:anim calcmode="lin" valueType="num">
                                          <p:cBhvr>
                                            <p:cTn id="142" dur="500"/>
                                            <p:tgtEl>
                                              <p:spTgt spid="63"/>
                                            </p:tgtEl>
                                            <p:attrNameLst>
                                              <p:attrName>ppt_w</p:attrName>
                                            </p:attrNameLst>
                                          </p:cBhvr>
                                          <p:tavLst>
                                            <p:tav tm="0">
                                              <p:val>
                                                <p:strVal val="ppt_w"/>
                                              </p:val>
                                            </p:tav>
                                            <p:tav tm="100000">
                                              <p:val>
                                                <p:fltVal val="0"/>
                                              </p:val>
                                            </p:tav>
                                          </p:tavLst>
                                        </p:anim>
                                        <p:anim calcmode="lin" valueType="num">
                                          <p:cBhvr>
                                            <p:cTn id="143" dur="500"/>
                                            <p:tgtEl>
                                              <p:spTgt spid="63"/>
                                            </p:tgtEl>
                                            <p:attrNameLst>
                                              <p:attrName>ppt_h</p:attrName>
                                            </p:attrNameLst>
                                          </p:cBhvr>
                                          <p:tavLst>
                                            <p:tav tm="0">
                                              <p:val>
                                                <p:strVal val="ppt_h"/>
                                              </p:val>
                                            </p:tav>
                                            <p:tav tm="100000">
                                              <p:val>
                                                <p:fltVal val="0"/>
                                              </p:val>
                                            </p:tav>
                                          </p:tavLst>
                                        </p:anim>
                                        <p:animEffect transition="out" filter="fade">
                                          <p:cBhvr>
                                            <p:cTn id="144" dur="500"/>
                                            <p:tgtEl>
                                              <p:spTgt spid="63"/>
                                            </p:tgtEl>
                                          </p:cBhvr>
                                        </p:animEffect>
                                        <p:set>
                                          <p:cBhvr>
                                            <p:cTn id="145" dur="1" fill="hold">
                                              <p:stCondLst>
                                                <p:cond delay="499"/>
                                              </p:stCondLst>
                                            </p:cTn>
                                            <p:tgtEl>
                                              <p:spTgt spid="6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wipe(left)">
                                          <p:cBhvr>
                                            <p:cTn id="150" dur="500"/>
                                            <p:tgtEl>
                                              <p:spTgt spid="64"/>
                                            </p:tgtEl>
                                          </p:cBhvr>
                                        </p:animEffect>
                                      </p:childTnLst>
                                    </p:cTn>
                                  </p:par>
                                  <p:par>
                                    <p:cTn id="151" presetID="23" presetClass="entr" presetSubtype="528" fill="hold" nodeType="withEffect">
                                      <p:stCondLst>
                                        <p:cond delay="100"/>
                                      </p:stCondLst>
                                      <p:childTnLst>
                                        <p:set>
                                          <p:cBhvr>
                                            <p:cTn id="152" dur="1" fill="hold">
                                              <p:stCondLst>
                                                <p:cond delay="0"/>
                                              </p:stCondLst>
                                            </p:cTn>
                                            <p:tgtEl>
                                              <p:spTgt spid="66"/>
                                            </p:tgtEl>
                                            <p:attrNameLst>
                                              <p:attrName>style.visibility</p:attrName>
                                            </p:attrNameLst>
                                          </p:cBhvr>
                                          <p:to>
                                            <p:strVal val="visible"/>
                                          </p:to>
                                        </p:set>
                                        <p:anim calcmode="lin" valueType="num">
                                          <p:cBhvr>
                                            <p:cTn id="153" dur="1000" fill="hold"/>
                                            <p:tgtEl>
                                              <p:spTgt spid="66"/>
                                            </p:tgtEl>
                                            <p:attrNameLst>
                                              <p:attrName>ppt_w</p:attrName>
                                            </p:attrNameLst>
                                          </p:cBhvr>
                                          <p:tavLst>
                                            <p:tav tm="0">
                                              <p:val>
                                                <p:fltVal val="0"/>
                                              </p:val>
                                            </p:tav>
                                            <p:tav tm="100000">
                                              <p:val>
                                                <p:strVal val="#ppt_w"/>
                                              </p:val>
                                            </p:tav>
                                          </p:tavLst>
                                        </p:anim>
                                        <p:anim calcmode="lin" valueType="num">
                                          <p:cBhvr>
                                            <p:cTn id="154" dur="1000" fill="hold"/>
                                            <p:tgtEl>
                                              <p:spTgt spid="66"/>
                                            </p:tgtEl>
                                            <p:attrNameLst>
                                              <p:attrName>ppt_h</p:attrName>
                                            </p:attrNameLst>
                                          </p:cBhvr>
                                          <p:tavLst>
                                            <p:tav tm="0">
                                              <p:val>
                                                <p:fltVal val="0"/>
                                              </p:val>
                                            </p:tav>
                                            <p:tav tm="100000">
                                              <p:val>
                                                <p:strVal val="#ppt_h"/>
                                              </p:val>
                                            </p:tav>
                                          </p:tavLst>
                                        </p:anim>
                                        <p:anim calcmode="lin" valueType="num">
                                          <p:cBhvr>
                                            <p:cTn id="155" dur="1000" fill="hold"/>
                                            <p:tgtEl>
                                              <p:spTgt spid="66"/>
                                            </p:tgtEl>
                                            <p:attrNameLst>
                                              <p:attrName>ppt_x</p:attrName>
                                            </p:attrNameLst>
                                          </p:cBhvr>
                                          <p:tavLst>
                                            <p:tav tm="0">
                                              <p:val>
                                                <p:fltVal val="0.5"/>
                                              </p:val>
                                            </p:tav>
                                            <p:tav tm="100000">
                                              <p:val>
                                                <p:strVal val="#ppt_x"/>
                                              </p:val>
                                            </p:tav>
                                          </p:tavLst>
                                        </p:anim>
                                        <p:anim calcmode="lin" valueType="num">
                                          <p:cBhvr>
                                            <p:cTn id="156" dur="1000" fill="hold"/>
                                            <p:tgtEl>
                                              <p:spTgt spid="6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P spid="19" grpId="1" animBg="1"/>
          <p:bldP spid="20" grpId="0" animBg="1"/>
          <p:bldP spid="20" grpId="1" animBg="1"/>
          <p:bldP spid="45" grpId="0" animBg="1"/>
          <p:bldP spid="45" grpId="1" animBg="1"/>
          <p:bldP spid="63" grpId="0"/>
          <p:bldP spid="63" grpId="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9DD9D-5FD1-8AE0-92CD-18EB3665F2A2}"/>
              </a:ext>
            </a:extLst>
          </p:cNvPr>
          <p:cNvSpPr>
            <a:spLocks noGrp="1"/>
          </p:cNvSpPr>
          <p:nvPr>
            <p:ph type="sldNum" sz="quarter" idx="12"/>
          </p:nvPr>
        </p:nvSpPr>
        <p:spPr/>
        <p:txBody>
          <a:bodyPr/>
          <a:lstStyle/>
          <a:p>
            <a:fld id="{13B0051D-2563-664D-BB66-3451DF5A3065}" type="slidenum">
              <a:rPr lang="en-RO" smtClean="0"/>
              <a:t>16</a:t>
            </a:fld>
            <a:endParaRPr lang="en-RO"/>
          </a:p>
        </p:txBody>
      </p:sp>
      <p:sp>
        <p:nvSpPr>
          <p:cNvPr id="5" name="Title 1">
            <a:extLst>
              <a:ext uri="{FF2B5EF4-FFF2-40B4-BE49-F238E27FC236}">
                <a16:creationId xmlns:a16="http://schemas.microsoft.com/office/drawing/2014/main" id="{C67DB018-49FC-2EA3-FC82-6783D3C609EC}"/>
              </a:ext>
            </a:extLst>
          </p:cNvPr>
          <p:cNvSpPr>
            <a:spLocks noGrp="1"/>
          </p:cNvSpPr>
          <p:nvPr>
            <p:ph type="title"/>
          </p:nvPr>
        </p:nvSpPr>
        <p:spPr>
          <a:xfrm>
            <a:off x="659008" y="325235"/>
            <a:ext cx="10873955" cy="817244"/>
          </a:xfrm>
        </p:spPr>
        <p:txBody>
          <a:bodyPr/>
          <a:lstStyle/>
          <a:p>
            <a:r>
              <a:rPr lang="en-RO" dirty="0"/>
              <a:t>Templates (2)</a:t>
            </a:r>
          </a:p>
        </p:txBody>
      </p:sp>
      <p:sp>
        <p:nvSpPr>
          <p:cNvPr id="7" name="TextBox 6">
            <a:extLst>
              <a:ext uri="{FF2B5EF4-FFF2-40B4-BE49-F238E27FC236}">
                <a16:creationId xmlns:a16="http://schemas.microsoft.com/office/drawing/2014/main" id="{28A8F832-5053-CD3A-8759-5F539064DB53}"/>
              </a:ext>
            </a:extLst>
          </p:cNvPr>
          <p:cNvSpPr txBox="1"/>
          <p:nvPr/>
        </p:nvSpPr>
        <p:spPr>
          <a:xfrm>
            <a:off x="659008" y="984007"/>
            <a:ext cx="9863847" cy="1796252"/>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RO" sz="1400" dirty="0"/>
              <a:t>Define reusable content </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dirty="0"/>
              <a:t>4 types of templates: </a:t>
            </a:r>
            <a:r>
              <a:rPr lang="en-RO" sz="1400" b="1" dirty="0"/>
              <a:t>stage templates, job templates, steps templates, variable templates</a:t>
            </a:r>
          </a:p>
          <a:p>
            <a:pPr marL="285750" indent="-285750">
              <a:buFont typeface="Arial" panose="020B0604020202020204" pitchFamily="34" charset="0"/>
              <a:buChar char="•"/>
            </a:pPr>
            <a:endParaRPr lang="en-RO" sz="1400" b="1" dirty="0"/>
          </a:p>
          <a:p>
            <a:pPr marL="285750" indent="-285750">
              <a:buFont typeface="Arial" panose="020B0604020202020204" pitchFamily="34" charset="0"/>
              <a:buChar char="•"/>
            </a:pPr>
            <a:r>
              <a:rPr lang="en-GB" sz="1400" dirty="0"/>
              <a:t>Can be nested out to 20 times</a:t>
            </a:r>
            <a:endParaRPr lang="en-RO" sz="1400" dirty="0"/>
          </a:p>
          <a:p>
            <a:pPr marL="285750" indent="-285750">
              <a:buFont typeface="Arial" panose="020B0604020202020204" pitchFamily="34" charset="0"/>
              <a:buChar char="•"/>
            </a:pPr>
            <a:endParaRPr lang="en-RO" sz="1400" b="1" dirty="0"/>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endParaRPr lang="en-RO" sz="1400" dirty="0" err="1"/>
          </a:p>
        </p:txBody>
      </p:sp>
      <p:grpSp>
        <p:nvGrpSpPr>
          <p:cNvPr id="13" name="Group 12">
            <a:extLst>
              <a:ext uri="{FF2B5EF4-FFF2-40B4-BE49-F238E27FC236}">
                <a16:creationId xmlns:a16="http://schemas.microsoft.com/office/drawing/2014/main" id="{B2E15528-CDE0-0879-EBCD-F9EB59D95BDD}"/>
              </a:ext>
            </a:extLst>
          </p:cNvPr>
          <p:cNvGrpSpPr/>
          <p:nvPr/>
        </p:nvGrpSpPr>
        <p:grpSpPr>
          <a:xfrm>
            <a:off x="1014984" y="2492112"/>
            <a:ext cx="3909441" cy="3546738"/>
            <a:chOff x="1014984" y="2492112"/>
            <a:chExt cx="3909441" cy="3546738"/>
          </a:xfrm>
        </p:grpSpPr>
        <p:sp>
          <p:nvSpPr>
            <p:cNvPr id="2" name="Rectangle 1">
              <a:extLst>
                <a:ext uri="{FF2B5EF4-FFF2-40B4-BE49-F238E27FC236}">
                  <a16:creationId xmlns:a16="http://schemas.microsoft.com/office/drawing/2014/main" id="{7B7B2B36-7E1F-A834-C686-117C08B607D4}"/>
                </a:ext>
              </a:extLst>
            </p:cNvPr>
            <p:cNvSpPr/>
            <p:nvPr/>
          </p:nvSpPr>
          <p:spPr>
            <a:xfrm>
              <a:off x="1014984" y="2799952"/>
              <a:ext cx="3483864" cy="323889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3" name="TextBox 2">
              <a:extLst>
                <a:ext uri="{FF2B5EF4-FFF2-40B4-BE49-F238E27FC236}">
                  <a16:creationId xmlns:a16="http://schemas.microsoft.com/office/drawing/2014/main" id="{D66D1D9E-63AD-5438-E53B-BD3C34D94BA2}"/>
                </a:ext>
              </a:extLst>
            </p:cNvPr>
            <p:cNvSpPr txBox="1"/>
            <p:nvPr/>
          </p:nvSpPr>
          <p:spPr>
            <a:xfrm>
              <a:off x="3184398" y="2492112"/>
              <a:ext cx="1314450" cy="288147"/>
            </a:xfrm>
            <a:prstGeom prst="rect">
              <a:avLst/>
            </a:prstGeom>
            <a:noFill/>
          </p:spPr>
          <p:txBody>
            <a:bodyPr wrap="square" lIns="36000" tIns="36000" rIns="36000" bIns="36000" rtlCol="0">
              <a:spAutoFit/>
            </a:bodyPr>
            <a:lstStyle/>
            <a:p>
              <a:r>
                <a:rPr lang="en-GB" sz="1400" b="1" dirty="0"/>
                <a:t>t</a:t>
              </a:r>
              <a:r>
                <a:rPr lang="en-RO" sz="1400" b="1" dirty="0"/>
                <a:t>emplate.yaml</a:t>
              </a:r>
            </a:p>
          </p:txBody>
        </p:sp>
        <p:sp>
          <p:nvSpPr>
            <p:cNvPr id="6" name="TextBox 5">
              <a:extLst>
                <a:ext uri="{FF2B5EF4-FFF2-40B4-BE49-F238E27FC236}">
                  <a16:creationId xmlns:a16="http://schemas.microsoft.com/office/drawing/2014/main" id="{512DA844-B281-6094-6E1F-51C8B16010FE}"/>
                </a:ext>
              </a:extLst>
            </p:cNvPr>
            <p:cNvSpPr txBox="1"/>
            <p:nvPr/>
          </p:nvSpPr>
          <p:spPr>
            <a:xfrm>
              <a:off x="1152525" y="3124200"/>
              <a:ext cx="3771900" cy="2658026"/>
            </a:xfrm>
            <a:prstGeom prst="rect">
              <a:avLst/>
            </a:prstGeom>
            <a:noFill/>
          </p:spPr>
          <p:txBody>
            <a:bodyPr wrap="square" lIns="36000" tIns="36000" rIns="36000" bIns="36000" rtlCol="0">
              <a:spAutoFit/>
            </a:bodyPr>
            <a:lstStyle/>
            <a:p>
              <a:r>
                <a:rPr lang="en-GB" sz="1400" dirty="0">
                  <a:solidFill>
                    <a:srgbClr val="D70000"/>
                  </a:solidFill>
                </a:rPr>
                <a:t>s</a:t>
              </a:r>
              <a:r>
                <a:rPr lang="en-RO" sz="1400" dirty="0">
                  <a:solidFill>
                    <a:srgbClr val="D70000"/>
                  </a:solidFill>
                </a:rPr>
                <a:t>tages:</a:t>
              </a:r>
            </a:p>
            <a:p>
              <a:endParaRPr lang="en-RO" sz="1400" dirty="0"/>
            </a:p>
            <a:p>
              <a:r>
                <a:rPr lang="en-RO" sz="1400" dirty="0">
                  <a:solidFill>
                    <a:srgbClr val="D70000"/>
                  </a:solidFill>
                </a:rPr>
                <a:t>- stage: </a:t>
              </a:r>
              <a:r>
                <a:rPr lang="en-RO" sz="1400" dirty="0">
                  <a:solidFill>
                    <a:srgbClr val="349651"/>
                  </a:solidFill>
                </a:rPr>
                <a:t>template_stage</a:t>
              </a:r>
            </a:p>
            <a:p>
              <a:r>
                <a:rPr lang="en-RO" sz="1400" dirty="0"/>
                <a:t>   </a:t>
              </a:r>
              <a:r>
                <a:rPr lang="en-RO" sz="1400" dirty="0">
                  <a:solidFill>
                    <a:srgbClr val="D70000"/>
                  </a:solidFill>
                </a:rPr>
                <a:t>displayName</a:t>
              </a:r>
              <a:r>
                <a:rPr lang="en-RO" sz="1400" dirty="0"/>
                <a:t>: </a:t>
              </a:r>
              <a:r>
                <a:rPr lang="en-RO" sz="1400" dirty="0">
                  <a:solidFill>
                    <a:srgbClr val="349651"/>
                  </a:solidFill>
                </a:rPr>
                <a:t>‘template stage’</a:t>
              </a:r>
            </a:p>
            <a:p>
              <a:r>
                <a:rPr lang="en-RO" sz="1400" dirty="0"/>
                <a:t>   </a:t>
              </a:r>
            </a:p>
            <a:p>
              <a:r>
                <a:rPr lang="en-RO" sz="1400" dirty="0"/>
                <a:t>   </a:t>
              </a:r>
              <a:r>
                <a:rPr lang="en-RO" sz="1400" dirty="0">
                  <a:solidFill>
                    <a:srgbClr val="D70000"/>
                  </a:solidFill>
                </a:rPr>
                <a:t>jobs</a:t>
              </a:r>
              <a:r>
                <a:rPr lang="en-RO" sz="1400" dirty="0"/>
                <a:t>:</a:t>
              </a:r>
            </a:p>
            <a:p>
              <a:r>
                <a:rPr lang="en-RO" sz="1400" dirty="0"/>
                <a:t>   </a:t>
              </a:r>
              <a:r>
                <a:rPr lang="en-RO" sz="1400" dirty="0">
                  <a:solidFill>
                    <a:srgbClr val="D70000"/>
                  </a:solidFill>
                </a:rPr>
                <a:t>- job</a:t>
              </a:r>
              <a:r>
                <a:rPr lang="en-RO" sz="1400" dirty="0"/>
                <a:t>: </a:t>
              </a:r>
              <a:r>
                <a:rPr lang="en-RO" sz="1400" dirty="0">
                  <a:solidFill>
                    <a:srgbClr val="349651"/>
                  </a:solidFill>
                </a:rPr>
                <a:t>template_job</a:t>
              </a:r>
            </a:p>
            <a:p>
              <a:r>
                <a:rPr lang="en-RO" sz="1400" dirty="0"/>
                <a:t>     </a:t>
              </a:r>
              <a:r>
                <a:rPr lang="en-RO" sz="1400" dirty="0">
                  <a:solidFill>
                    <a:srgbClr val="D70000"/>
                  </a:solidFill>
                </a:rPr>
                <a:t>displayName</a:t>
              </a:r>
              <a:r>
                <a:rPr lang="en-RO" sz="1400" dirty="0"/>
                <a:t>: </a:t>
              </a:r>
              <a:r>
                <a:rPr lang="en-RO" sz="1400" dirty="0">
                  <a:solidFill>
                    <a:srgbClr val="349651"/>
                  </a:solidFill>
                </a:rPr>
                <a:t>‘template job’</a:t>
              </a:r>
            </a:p>
            <a:p>
              <a:r>
                <a:rPr lang="en-RO" sz="1400" dirty="0"/>
                <a:t>   </a:t>
              </a:r>
            </a:p>
            <a:p>
              <a:r>
                <a:rPr lang="en-RO" sz="1400" dirty="0"/>
                <a:t>      </a:t>
              </a:r>
              <a:r>
                <a:rPr lang="en-RO" sz="1400" dirty="0">
                  <a:solidFill>
                    <a:srgbClr val="D70000"/>
                  </a:solidFill>
                </a:rPr>
                <a:t>steps</a:t>
              </a:r>
              <a:r>
                <a:rPr lang="en-RO" sz="1400" dirty="0"/>
                <a:t>:</a:t>
              </a:r>
            </a:p>
            <a:p>
              <a:r>
                <a:rPr lang="en-RO" sz="1400" dirty="0"/>
                <a:t>      </a:t>
              </a:r>
              <a:r>
                <a:rPr lang="en-RO" sz="1400" dirty="0">
                  <a:solidFill>
                    <a:srgbClr val="D70000"/>
                  </a:solidFill>
                </a:rPr>
                <a:t>- script: </a:t>
              </a:r>
              <a:r>
                <a:rPr lang="en-RO" sz="1400" dirty="0"/>
                <a:t>|</a:t>
              </a:r>
            </a:p>
            <a:p>
              <a:r>
                <a:rPr lang="en-RO" sz="1400" dirty="0"/>
                <a:t>            </a:t>
              </a:r>
              <a:r>
                <a:rPr lang="en-RO" sz="1400" dirty="0">
                  <a:solidFill>
                    <a:srgbClr val="349651"/>
                  </a:solidFill>
                </a:rPr>
                <a:t>echo “Hello World from template”</a:t>
              </a:r>
            </a:p>
          </p:txBody>
        </p:sp>
      </p:grpSp>
      <p:grpSp>
        <p:nvGrpSpPr>
          <p:cNvPr id="14" name="Group 13">
            <a:extLst>
              <a:ext uri="{FF2B5EF4-FFF2-40B4-BE49-F238E27FC236}">
                <a16:creationId xmlns:a16="http://schemas.microsoft.com/office/drawing/2014/main" id="{F5222E50-E1DB-9FC4-2570-EDF26619340F}"/>
              </a:ext>
            </a:extLst>
          </p:cNvPr>
          <p:cNvGrpSpPr/>
          <p:nvPr/>
        </p:nvGrpSpPr>
        <p:grpSpPr>
          <a:xfrm>
            <a:off x="6739509" y="2492112"/>
            <a:ext cx="3808111" cy="3546738"/>
            <a:chOff x="6739509" y="2492112"/>
            <a:chExt cx="3808111" cy="3546738"/>
          </a:xfrm>
        </p:grpSpPr>
        <p:sp>
          <p:nvSpPr>
            <p:cNvPr id="8" name="Rectangle 7">
              <a:extLst>
                <a:ext uri="{FF2B5EF4-FFF2-40B4-BE49-F238E27FC236}">
                  <a16:creationId xmlns:a16="http://schemas.microsoft.com/office/drawing/2014/main" id="{12D1E122-2308-6752-ABDF-4B875928F09F}"/>
                </a:ext>
              </a:extLst>
            </p:cNvPr>
            <p:cNvSpPr/>
            <p:nvPr/>
          </p:nvSpPr>
          <p:spPr>
            <a:xfrm>
              <a:off x="6739509" y="2799952"/>
              <a:ext cx="3483864" cy="3238898"/>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9" name="TextBox 8">
              <a:extLst>
                <a:ext uri="{FF2B5EF4-FFF2-40B4-BE49-F238E27FC236}">
                  <a16:creationId xmlns:a16="http://schemas.microsoft.com/office/drawing/2014/main" id="{E425D885-E109-66A3-B021-3AE81E2CBAA5}"/>
                </a:ext>
              </a:extLst>
            </p:cNvPr>
            <p:cNvSpPr txBox="1"/>
            <p:nvPr/>
          </p:nvSpPr>
          <p:spPr>
            <a:xfrm>
              <a:off x="8985123" y="2492112"/>
              <a:ext cx="1314450" cy="288147"/>
            </a:xfrm>
            <a:prstGeom prst="rect">
              <a:avLst/>
            </a:prstGeom>
            <a:noFill/>
          </p:spPr>
          <p:txBody>
            <a:bodyPr wrap="square" lIns="36000" tIns="36000" rIns="36000" bIns="36000" rtlCol="0">
              <a:spAutoFit/>
            </a:bodyPr>
            <a:lstStyle/>
            <a:p>
              <a:r>
                <a:rPr lang="en-GB" sz="1400" b="1" dirty="0"/>
                <a:t>pipeline</a:t>
              </a:r>
              <a:r>
                <a:rPr lang="en-RO" sz="1400" b="1" dirty="0"/>
                <a:t>.yaml</a:t>
              </a:r>
            </a:p>
          </p:txBody>
        </p:sp>
        <p:sp>
          <p:nvSpPr>
            <p:cNvPr id="10" name="TextBox 9">
              <a:extLst>
                <a:ext uri="{FF2B5EF4-FFF2-40B4-BE49-F238E27FC236}">
                  <a16:creationId xmlns:a16="http://schemas.microsoft.com/office/drawing/2014/main" id="{F12F7573-3D61-0050-D58B-E4B140D481A4}"/>
                </a:ext>
              </a:extLst>
            </p:cNvPr>
            <p:cNvSpPr txBox="1"/>
            <p:nvPr/>
          </p:nvSpPr>
          <p:spPr>
            <a:xfrm>
              <a:off x="6775720" y="3090388"/>
              <a:ext cx="3771900" cy="2442583"/>
            </a:xfrm>
            <a:prstGeom prst="rect">
              <a:avLst/>
            </a:prstGeom>
            <a:noFill/>
          </p:spPr>
          <p:txBody>
            <a:bodyPr wrap="square" lIns="36000" tIns="36000" rIns="36000" bIns="36000" rtlCol="0">
              <a:spAutoFit/>
            </a:bodyPr>
            <a:lstStyle/>
            <a:p>
              <a:r>
                <a:rPr lang="en-GB" sz="1400" dirty="0">
                  <a:solidFill>
                    <a:srgbClr val="D70000"/>
                  </a:solidFill>
                </a:rPr>
                <a:t>s</a:t>
              </a:r>
              <a:r>
                <a:rPr lang="en-RO" sz="1400" dirty="0">
                  <a:solidFill>
                    <a:srgbClr val="D70000"/>
                  </a:solidFill>
                </a:rPr>
                <a:t>tages:</a:t>
              </a:r>
            </a:p>
            <a:p>
              <a:endParaRPr lang="en-RO" sz="1400" dirty="0"/>
            </a:p>
            <a:p>
              <a:r>
                <a:rPr lang="en-RO" sz="1400" b="1" dirty="0">
                  <a:solidFill>
                    <a:srgbClr val="D70000"/>
                  </a:solidFill>
                </a:rPr>
                <a:t>- template:</a:t>
              </a:r>
              <a:r>
                <a:rPr lang="en-RO" sz="1400" b="1" dirty="0"/>
                <a:t> </a:t>
              </a:r>
              <a:r>
                <a:rPr lang="en-RO" sz="1400" b="1" dirty="0">
                  <a:solidFill>
                    <a:srgbClr val="349651"/>
                  </a:solidFill>
                </a:rPr>
                <a:t>/template.yaml</a:t>
              </a:r>
            </a:p>
            <a:p>
              <a:pPr marL="285750" indent="-285750">
                <a:buFontTx/>
                <a:buChar char="-"/>
              </a:pPr>
              <a:endParaRPr lang="en-RO" sz="1400" dirty="0">
                <a:solidFill>
                  <a:srgbClr val="349651"/>
                </a:solidFill>
              </a:endParaRPr>
            </a:p>
            <a:p>
              <a:r>
                <a:rPr lang="en-RO" sz="1400" dirty="0">
                  <a:solidFill>
                    <a:srgbClr val="D70000"/>
                  </a:solidFill>
                </a:rPr>
                <a:t>- stage</a:t>
              </a:r>
              <a:r>
                <a:rPr lang="en-RO" sz="1400" dirty="0">
                  <a:solidFill>
                    <a:srgbClr val="349651"/>
                  </a:solidFill>
                </a:rPr>
                <a:t>: stage_two</a:t>
              </a:r>
            </a:p>
            <a:p>
              <a:r>
                <a:rPr lang="en-RO" sz="1400" dirty="0">
                  <a:solidFill>
                    <a:srgbClr val="349651"/>
                  </a:solidFill>
                </a:rPr>
                <a:t>   </a:t>
              </a:r>
              <a:r>
                <a:rPr lang="en-RO" sz="1400" dirty="0">
                  <a:solidFill>
                    <a:srgbClr val="D70000"/>
                  </a:solidFill>
                </a:rPr>
                <a:t>displayName</a:t>
              </a:r>
              <a:r>
                <a:rPr lang="en-RO" sz="1400" dirty="0">
                  <a:solidFill>
                    <a:srgbClr val="349651"/>
                  </a:solidFill>
                </a:rPr>
                <a:t>: ‘Stage two’</a:t>
              </a:r>
            </a:p>
            <a:p>
              <a:r>
                <a:rPr lang="en-RO" sz="1400" dirty="0">
                  <a:solidFill>
                    <a:srgbClr val="349651"/>
                  </a:solidFill>
                </a:rPr>
                <a:t>    .</a:t>
              </a:r>
            </a:p>
            <a:p>
              <a:r>
                <a:rPr lang="en-RO" sz="1400" dirty="0">
                  <a:solidFill>
                    <a:srgbClr val="349651"/>
                  </a:solidFill>
                </a:rPr>
                <a:t>    .</a:t>
              </a:r>
            </a:p>
            <a:p>
              <a:r>
                <a:rPr lang="en-RO" sz="1400" dirty="0">
                  <a:solidFill>
                    <a:srgbClr val="349651"/>
                  </a:solidFill>
                </a:rPr>
                <a:t>    .</a:t>
              </a:r>
            </a:p>
            <a:p>
              <a:r>
                <a:rPr lang="en-RO" sz="1400" dirty="0">
                  <a:solidFill>
                    <a:srgbClr val="349651"/>
                  </a:solidFill>
                </a:rPr>
                <a:t>    .</a:t>
              </a:r>
            </a:p>
            <a:p>
              <a:endParaRPr lang="en-RO" sz="1400" dirty="0">
                <a:solidFill>
                  <a:srgbClr val="349651"/>
                </a:solidFill>
              </a:endParaRPr>
            </a:p>
          </p:txBody>
        </p:sp>
      </p:grpSp>
      <p:cxnSp>
        <p:nvCxnSpPr>
          <p:cNvPr id="12" name="Straight Arrow Connector 11">
            <a:extLst>
              <a:ext uri="{FF2B5EF4-FFF2-40B4-BE49-F238E27FC236}">
                <a16:creationId xmlns:a16="http://schemas.microsoft.com/office/drawing/2014/main" id="{ACE27DF8-902C-D809-581A-B16CA90946ED}"/>
              </a:ext>
            </a:extLst>
          </p:cNvPr>
          <p:cNvCxnSpPr/>
          <p:nvPr/>
        </p:nvCxnSpPr>
        <p:spPr>
          <a:xfrm>
            <a:off x="4857750" y="4467225"/>
            <a:ext cx="1609725" cy="0"/>
          </a:xfrm>
          <a:prstGeom prst="straightConnector1">
            <a:avLst/>
          </a:prstGeom>
          <a:ln w="34925">
            <a:solidFill>
              <a:srgbClr val="A8A8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30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par>
                                <p:cTn id="28" presetID="10" presetClass="entr" presetSubtype="0" fill="hold" nodeType="withEffect">
                                  <p:stCondLst>
                                    <p:cond delay="2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A0F3-3F23-5F4E-93A8-439D13575C4A}"/>
              </a:ext>
            </a:extLst>
          </p:cNvPr>
          <p:cNvSpPr>
            <a:spLocks noGrp="1"/>
          </p:cNvSpPr>
          <p:nvPr>
            <p:ph type="title"/>
          </p:nvPr>
        </p:nvSpPr>
        <p:spPr/>
        <p:txBody>
          <a:bodyPr/>
          <a:lstStyle/>
          <a:p>
            <a:r>
              <a:rPr lang="en-RO" dirty="0"/>
              <a:t>Parameters and Expressions</a:t>
            </a:r>
          </a:p>
        </p:txBody>
      </p:sp>
      <p:sp>
        <p:nvSpPr>
          <p:cNvPr id="4" name="Slide Number Placeholder 3">
            <a:extLst>
              <a:ext uri="{FF2B5EF4-FFF2-40B4-BE49-F238E27FC236}">
                <a16:creationId xmlns:a16="http://schemas.microsoft.com/office/drawing/2014/main" id="{A872CE41-2DBD-3A46-9A08-419EDF703CBE}"/>
              </a:ext>
            </a:extLst>
          </p:cNvPr>
          <p:cNvSpPr>
            <a:spLocks noGrp="1"/>
          </p:cNvSpPr>
          <p:nvPr>
            <p:ph type="sldNum" sz="quarter" idx="12"/>
          </p:nvPr>
        </p:nvSpPr>
        <p:spPr/>
        <p:txBody>
          <a:bodyPr/>
          <a:lstStyle/>
          <a:p>
            <a:fld id="{13B0051D-2563-664D-BB66-3451DF5A3065}" type="slidenum">
              <a:rPr lang="en-RO" smtClean="0"/>
              <a:t>17</a:t>
            </a:fld>
            <a:endParaRPr lang="en-RO"/>
          </a:p>
        </p:txBody>
      </p:sp>
      <p:sp>
        <p:nvSpPr>
          <p:cNvPr id="3" name="TextBox 2">
            <a:extLst>
              <a:ext uri="{FF2B5EF4-FFF2-40B4-BE49-F238E27FC236}">
                <a16:creationId xmlns:a16="http://schemas.microsoft.com/office/drawing/2014/main" id="{609B1A02-758B-018A-AA42-F502CA197487}"/>
              </a:ext>
            </a:extLst>
          </p:cNvPr>
          <p:cNvSpPr txBox="1"/>
          <p:nvPr/>
        </p:nvSpPr>
        <p:spPr>
          <a:xfrm>
            <a:off x="659008" y="1142479"/>
            <a:ext cx="8832464" cy="1149921"/>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RO" sz="1400" dirty="0"/>
              <a:t>Input for </a:t>
            </a:r>
            <a:r>
              <a:rPr lang="en-RO" sz="1400" b="1" dirty="0"/>
              <a:t>templates</a:t>
            </a:r>
            <a:r>
              <a:rPr lang="en-RO" sz="1400" dirty="0"/>
              <a:t> and </a:t>
            </a:r>
            <a:r>
              <a:rPr lang="en-RO" sz="1400" b="1" dirty="0"/>
              <a:t>pipeline files</a:t>
            </a:r>
            <a:r>
              <a:rPr lang="en-RO" sz="1400" dirty="0"/>
              <a:t> is done using </a:t>
            </a:r>
            <a:r>
              <a:rPr lang="en-RO" sz="1400" b="1" dirty="0"/>
              <a:t>parameters</a:t>
            </a:r>
          </a:p>
          <a:p>
            <a:pPr marL="285750" indent="-285750">
              <a:buFont typeface="Arial" panose="020B0604020202020204" pitchFamily="34" charset="0"/>
              <a:buChar char="•"/>
            </a:pPr>
            <a:endParaRPr lang="en-RO" sz="1400" b="1" dirty="0"/>
          </a:p>
          <a:p>
            <a:pPr marL="285750" indent="-285750">
              <a:buFont typeface="Arial" panose="020B0604020202020204" pitchFamily="34" charset="0"/>
              <a:buChar char="•"/>
            </a:pPr>
            <a:r>
              <a:rPr lang="en-RO" sz="1400" dirty="0"/>
              <a:t>Parameters can have multiple types: </a:t>
            </a:r>
            <a:r>
              <a:rPr lang="en-RO" sz="1400" b="1" dirty="0"/>
              <a:t>string, number, boolean, object</a:t>
            </a:r>
            <a:endParaRPr lang="en-RO" sz="1400" dirty="0"/>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dirty="0"/>
              <a:t>Parameters are expanded just before the pipeline runs</a:t>
            </a:r>
          </a:p>
        </p:txBody>
      </p:sp>
      <p:sp>
        <p:nvSpPr>
          <p:cNvPr id="5" name="TextBox 4">
            <a:extLst>
              <a:ext uri="{FF2B5EF4-FFF2-40B4-BE49-F238E27FC236}">
                <a16:creationId xmlns:a16="http://schemas.microsoft.com/office/drawing/2014/main" id="{E30E0CC9-D503-0A16-C169-B0C063485832}"/>
              </a:ext>
            </a:extLst>
          </p:cNvPr>
          <p:cNvSpPr txBox="1"/>
          <p:nvPr/>
        </p:nvSpPr>
        <p:spPr>
          <a:xfrm>
            <a:off x="595000" y="3652189"/>
            <a:ext cx="3675888" cy="1550031"/>
          </a:xfrm>
          <a:prstGeom prst="rect">
            <a:avLst/>
          </a:prstGeom>
          <a:noFill/>
        </p:spPr>
        <p:txBody>
          <a:bodyPr wrap="square" lIns="36000" tIns="36000" rIns="36000" bIns="36000" rtlCol="0">
            <a:spAutoFit/>
          </a:bodyPr>
          <a:lstStyle/>
          <a:p>
            <a:r>
              <a:rPr lang="en-GB" sz="1600" dirty="0">
                <a:solidFill>
                  <a:srgbClr val="D70000"/>
                </a:solidFill>
              </a:rPr>
              <a:t>p</a:t>
            </a:r>
            <a:r>
              <a:rPr lang="en-RO" sz="1600" dirty="0">
                <a:solidFill>
                  <a:srgbClr val="D70000"/>
                </a:solidFill>
              </a:rPr>
              <a:t>arameters:</a:t>
            </a:r>
          </a:p>
          <a:p>
            <a:endParaRPr lang="en-RO" sz="1600" dirty="0"/>
          </a:p>
          <a:p>
            <a:r>
              <a:rPr lang="en-RO" sz="1600" dirty="0">
                <a:solidFill>
                  <a:srgbClr val="D70000"/>
                </a:solidFill>
              </a:rPr>
              <a:t>- name: </a:t>
            </a:r>
            <a:r>
              <a:rPr lang="en-RO" sz="1600" dirty="0">
                <a:solidFill>
                  <a:srgbClr val="00B050"/>
                </a:solidFill>
              </a:rPr>
              <a:t>parameterName</a:t>
            </a:r>
          </a:p>
          <a:p>
            <a:r>
              <a:rPr lang="en-RO" sz="1600" dirty="0"/>
              <a:t>   </a:t>
            </a:r>
            <a:r>
              <a:rPr lang="en-RO" sz="1600" dirty="0">
                <a:solidFill>
                  <a:srgbClr val="D70000"/>
                </a:solidFill>
              </a:rPr>
              <a:t>type</a:t>
            </a:r>
            <a:r>
              <a:rPr lang="en-RO" sz="1600" dirty="0"/>
              <a:t>: </a:t>
            </a:r>
            <a:r>
              <a:rPr lang="en-RO" sz="1600" dirty="0">
                <a:solidFill>
                  <a:srgbClr val="00B050"/>
                </a:solidFill>
              </a:rPr>
              <a:t>string</a:t>
            </a:r>
            <a:r>
              <a:rPr lang="en-RO" sz="1600" dirty="0"/>
              <a:t>|</a:t>
            </a:r>
            <a:r>
              <a:rPr lang="en-RO" sz="1600" dirty="0">
                <a:solidFill>
                  <a:srgbClr val="00B050"/>
                </a:solidFill>
              </a:rPr>
              <a:t>number</a:t>
            </a:r>
            <a:r>
              <a:rPr lang="en-RO" sz="1600" dirty="0"/>
              <a:t>|</a:t>
            </a:r>
            <a:r>
              <a:rPr lang="en-RO" sz="1600" dirty="0">
                <a:solidFill>
                  <a:srgbClr val="00B050"/>
                </a:solidFill>
              </a:rPr>
              <a:t>boolean</a:t>
            </a:r>
            <a:r>
              <a:rPr lang="en-RO" sz="1600" dirty="0"/>
              <a:t>|</a:t>
            </a:r>
            <a:r>
              <a:rPr lang="en-RO" sz="1600" dirty="0">
                <a:solidFill>
                  <a:srgbClr val="00B050"/>
                </a:solidFill>
              </a:rPr>
              <a:t>object</a:t>
            </a:r>
          </a:p>
          <a:p>
            <a:r>
              <a:rPr lang="en-RO" sz="1600" dirty="0"/>
              <a:t>   </a:t>
            </a:r>
            <a:r>
              <a:rPr lang="en-RO" sz="1600" dirty="0">
                <a:solidFill>
                  <a:srgbClr val="D70000"/>
                </a:solidFill>
              </a:rPr>
              <a:t>default</a:t>
            </a:r>
            <a:r>
              <a:rPr lang="en-RO" sz="1600" dirty="0"/>
              <a:t>: </a:t>
            </a:r>
            <a:r>
              <a:rPr lang="en-RO" sz="1600" dirty="0">
                <a:solidFill>
                  <a:srgbClr val="00B050"/>
                </a:solidFill>
              </a:rPr>
              <a:t>‘defaultValueofParameter’</a:t>
            </a:r>
          </a:p>
          <a:p>
            <a:r>
              <a:rPr lang="en-RO" sz="1600" dirty="0"/>
              <a:t>   </a:t>
            </a:r>
            <a:r>
              <a:rPr lang="en-RO" sz="1600" dirty="0">
                <a:solidFill>
                  <a:srgbClr val="D70000"/>
                </a:solidFill>
              </a:rPr>
              <a:t>displayName</a:t>
            </a:r>
            <a:r>
              <a:rPr lang="en-RO" sz="1600" dirty="0"/>
              <a:t>: </a:t>
            </a:r>
            <a:r>
              <a:rPr lang="en-RO" sz="1600" dirty="0">
                <a:solidFill>
                  <a:srgbClr val="00B050"/>
                </a:solidFill>
              </a:rPr>
              <a:t>‘param Display Name’</a:t>
            </a:r>
          </a:p>
        </p:txBody>
      </p:sp>
      <p:sp>
        <p:nvSpPr>
          <p:cNvPr id="6" name="TextBox 5">
            <a:extLst>
              <a:ext uri="{FF2B5EF4-FFF2-40B4-BE49-F238E27FC236}">
                <a16:creationId xmlns:a16="http://schemas.microsoft.com/office/drawing/2014/main" id="{F31D97F3-45D4-32DC-063C-324C97968AF6}"/>
              </a:ext>
            </a:extLst>
          </p:cNvPr>
          <p:cNvSpPr txBox="1"/>
          <p:nvPr/>
        </p:nvSpPr>
        <p:spPr>
          <a:xfrm>
            <a:off x="595000" y="2594602"/>
            <a:ext cx="2230244" cy="380480"/>
          </a:xfrm>
          <a:prstGeom prst="rect">
            <a:avLst/>
          </a:prstGeom>
          <a:noFill/>
        </p:spPr>
        <p:txBody>
          <a:bodyPr wrap="square" lIns="36000" tIns="36000" rIns="36000" bIns="36000" rtlCol="0">
            <a:spAutoFit/>
          </a:bodyPr>
          <a:lstStyle/>
          <a:p>
            <a:r>
              <a:rPr lang="en-RO" sz="2000" b="1" dirty="0"/>
              <a:t>YAML Syntax</a:t>
            </a:r>
          </a:p>
        </p:txBody>
      </p:sp>
      <p:cxnSp>
        <p:nvCxnSpPr>
          <p:cNvPr id="8" name="Straight Arrow Connector 7">
            <a:extLst>
              <a:ext uri="{FF2B5EF4-FFF2-40B4-BE49-F238E27FC236}">
                <a16:creationId xmlns:a16="http://schemas.microsoft.com/office/drawing/2014/main" id="{79225BBA-A94A-4CFD-1962-436C018D907F}"/>
              </a:ext>
            </a:extLst>
          </p:cNvPr>
          <p:cNvCxnSpPr>
            <a:cxnSpLocks/>
          </p:cNvCxnSpPr>
          <p:nvPr/>
        </p:nvCxnSpPr>
        <p:spPr>
          <a:xfrm>
            <a:off x="4414751" y="4427204"/>
            <a:ext cx="2683444" cy="0"/>
          </a:xfrm>
          <a:prstGeom prst="straightConnector1">
            <a:avLst/>
          </a:prstGeom>
          <a:ln w="38100">
            <a:solidFill>
              <a:srgbClr val="A8A8A8"/>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8D06F7-33A9-D50A-CF13-B8F4F4DD8F98}"/>
              </a:ext>
            </a:extLst>
          </p:cNvPr>
          <p:cNvSpPr txBox="1"/>
          <p:nvPr/>
        </p:nvSpPr>
        <p:spPr>
          <a:xfrm>
            <a:off x="7440432" y="4215899"/>
            <a:ext cx="3675888" cy="349702"/>
          </a:xfrm>
          <a:prstGeom prst="rect">
            <a:avLst/>
          </a:prstGeom>
          <a:noFill/>
        </p:spPr>
        <p:txBody>
          <a:bodyPr wrap="square" lIns="36000" tIns="36000" rIns="36000" bIns="36000" rtlCol="0">
            <a:spAutoFit/>
          </a:bodyPr>
          <a:lstStyle/>
          <a:p>
            <a:r>
              <a:rPr lang="en-RO" dirty="0">
                <a:solidFill>
                  <a:srgbClr val="D70000"/>
                </a:solidFill>
              </a:rPr>
              <a:t>${{ parameters.</a:t>
            </a:r>
            <a:r>
              <a:rPr lang="en-RO" dirty="0">
                <a:solidFill>
                  <a:srgbClr val="00B050"/>
                </a:solidFill>
              </a:rPr>
              <a:t>parameterName </a:t>
            </a:r>
            <a:r>
              <a:rPr lang="en-RO" dirty="0">
                <a:solidFill>
                  <a:srgbClr val="D70000"/>
                </a:solidFill>
              </a:rPr>
              <a:t>}}</a:t>
            </a:r>
          </a:p>
        </p:txBody>
      </p:sp>
    </p:spTree>
    <p:extLst>
      <p:ext uri="{BB962C8B-B14F-4D97-AF65-F5344CB8AC3E}">
        <p14:creationId xmlns:p14="http://schemas.microsoft.com/office/powerpoint/2010/main" val="389186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10" presetClass="entr" presetSubtype="0"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49683D-6AEE-1CC7-1359-EB3C4E5E8520}"/>
              </a:ext>
            </a:extLst>
          </p:cNvPr>
          <p:cNvSpPr>
            <a:spLocks noGrp="1"/>
          </p:cNvSpPr>
          <p:nvPr>
            <p:ph type="sldNum" sz="quarter" idx="12"/>
          </p:nvPr>
        </p:nvSpPr>
        <p:spPr/>
        <p:txBody>
          <a:bodyPr/>
          <a:lstStyle/>
          <a:p>
            <a:fld id="{13B0051D-2563-664D-BB66-3451DF5A3065}" type="slidenum">
              <a:rPr lang="en-RO" smtClean="0"/>
              <a:t>18</a:t>
            </a:fld>
            <a:endParaRPr lang="en-RO"/>
          </a:p>
        </p:txBody>
      </p:sp>
      <p:sp>
        <p:nvSpPr>
          <p:cNvPr id="5" name="Title 1">
            <a:extLst>
              <a:ext uri="{FF2B5EF4-FFF2-40B4-BE49-F238E27FC236}">
                <a16:creationId xmlns:a16="http://schemas.microsoft.com/office/drawing/2014/main" id="{6C0E08A1-1F46-310B-53CB-A4436E5971C1}"/>
              </a:ext>
            </a:extLst>
          </p:cNvPr>
          <p:cNvSpPr>
            <a:spLocks noGrp="1"/>
          </p:cNvSpPr>
          <p:nvPr>
            <p:ph type="title"/>
          </p:nvPr>
        </p:nvSpPr>
        <p:spPr>
          <a:xfrm>
            <a:off x="659008" y="325235"/>
            <a:ext cx="10873955" cy="817244"/>
          </a:xfrm>
        </p:spPr>
        <p:txBody>
          <a:bodyPr/>
          <a:lstStyle/>
          <a:p>
            <a:r>
              <a:rPr lang="en-RO" dirty="0"/>
              <a:t>Parameters and Expressions</a:t>
            </a:r>
          </a:p>
        </p:txBody>
      </p:sp>
      <p:sp>
        <p:nvSpPr>
          <p:cNvPr id="6" name="TextBox 5">
            <a:extLst>
              <a:ext uri="{FF2B5EF4-FFF2-40B4-BE49-F238E27FC236}">
                <a16:creationId xmlns:a16="http://schemas.microsoft.com/office/drawing/2014/main" id="{37B390B9-F8BC-0E78-16FE-F5FA7DD39282}"/>
              </a:ext>
            </a:extLst>
          </p:cNvPr>
          <p:cNvSpPr txBox="1"/>
          <p:nvPr/>
        </p:nvSpPr>
        <p:spPr>
          <a:xfrm>
            <a:off x="744718" y="1142479"/>
            <a:ext cx="7343480" cy="719034"/>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RO" sz="1400" dirty="0"/>
              <a:t>Runtime of pipelines can be conditioned with various expressions and conditions</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dirty="0"/>
              <a:t>Expresions are expanded just before the pipeline runs</a:t>
            </a:r>
          </a:p>
        </p:txBody>
      </p:sp>
      <p:grpSp>
        <p:nvGrpSpPr>
          <p:cNvPr id="25" name="Group 24">
            <a:extLst>
              <a:ext uri="{FF2B5EF4-FFF2-40B4-BE49-F238E27FC236}">
                <a16:creationId xmlns:a16="http://schemas.microsoft.com/office/drawing/2014/main" id="{CA6777D5-88D0-0AC3-A3E9-67004170249B}"/>
              </a:ext>
            </a:extLst>
          </p:cNvPr>
          <p:cNvGrpSpPr/>
          <p:nvPr/>
        </p:nvGrpSpPr>
        <p:grpSpPr>
          <a:xfrm>
            <a:off x="659008" y="2027135"/>
            <a:ext cx="3328530" cy="2285331"/>
            <a:chOff x="659008" y="2027135"/>
            <a:chExt cx="3328530" cy="2285331"/>
          </a:xfrm>
        </p:grpSpPr>
        <p:sp>
          <p:nvSpPr>
            <p:cNvPr id="7" name="TextBox 6">
              <a:extLst>
                <a:ext uri="{FF2B5EF4-FFF2-40B4-BE49-F238E27FC236}">
                  <a16:creationId xmlns:a16="http://schemas.microsoft.com/office/drawing/2014/main" id="{045CC898-F38C-AD39-1040-3640AA5F34E0}"/>
                </a:ext>
              </a:extLst>
            </p:cNvPr>
            <p:cNvSpPr txBox="1"/>
            <p:nvPr/>
          </p:nvSpPr>
          <p:spPr>
            <a:xfrm>
              <a:off x="744718" y="2116987"/>
              <a:ext cx="3242820" cy="2011695"/>
            </a:xfrm>
            <a:prstGeom prst="rect">
              <a:avLst/>
            </a:prstGeom>
            <a:noFill/>
          </p:spPr>
          <p:txBody>
            <a:bodyPr wrap="square" lIns="36000" tIns="36000" rIns="36000" bIns="36000" rtlCol="0">
              <a:spAutoFit/>
            </a:bodyPr>
            <a:lstStyle/>
            <a:p>
              <a:r>
                <a:rPr lang="en-RO" sz="1400" b="1" dirty="0"/>
                <a:t>IF - ELSE</a:t>
              </a:r>
            </a:p>
            <a:p>
              <a:endParaRPr lang="en-RO" sz="1400" dirty="0">
                <a:solidFill>
                  <a:srgbClr val="D70000"/>
                </a:solidFill>
              </a:endParaRPr>
            </a:p>
            <a:p>
              <a:r>
                <a:rPr lang="en-RO" sz="1400" dirty="0">
                  <a:solidFill>
                    <a:srgbClr val="D70000"/>
                  </a:solidFill>
                </a:rPr>
                <a:t>${{ if  </a:t>
              </a:r>
              <a:r>
                <a:rPr lang="en-RO" sz="1400" dirty="0">
                  <a:solidFill>
                    <a:srgbClr val="349651"/>
                  </a:solidFill>
                </a:rPr>
                <a:t>&lt;condition&gt; </a:t>
              </a:r>
              <a:r>
                <a:rPr lang="en-RO" sz="1400" dirty="0">
                  <a:solidFill>
                    <a:srgbClr val="D70000"/>
                  </a:solidFill>
                </a:rPr>
                <a:t>}}:</a:t>
              </a:r>
            </a:p>
            <a:p>
              <a:r>
                <a:rPr lang="en-RO" sz="1400" dirty="0"/>
                <a:t>     </a:t>
              </a:r>
            </a:p>
            <a:p>
              <a:r>
                <a:rPr lang="en-RO" sz="1400" dirty="0"/>
                <a:t>      instructions</a:t>
              </a:r>
            </a:p>
            <a:p>
              <a:endParaRPr lang="en-RO" sz="1400" dirty="0"/>
            </a:p>
            <a:p>
              <a:r>
                <a:rPr lang="en-RO" sz="1400" dirty="0">
                  <a:solidFill>
                    <a:srgbClr val="D70000"/>
                  </a:solidFill>
                </a:rPr>
                <a:t>${{ else }}:</a:t>
              </a:r>
            </a:p>
            <a:p>
              <a:r>
                <a:rPr lang="en-RO" sz="1400" dirty="0"/>
                <a:t>       </a:t>
              </a:r>
            </a:p>
            <a:p>
              <a:r>
                <a:rPr lang="en-RO" sz="1400" dirty="0"/>
                <a:t>       instructions</a:t>
              </a:r>
            </a:p>
          </p:txBody>
        </p:sp>
        <p:sp>
          <p:nvSpPr>
            <p:cNvPr id="9" name="Rectangle 8">
              <a:extLst>
                <a:ext uri="{FF2B5EF4-FFF2-40B4-BE49-F238E27FC236}">
                  <a16:creationId xmlns:a16="http://schemas.microsoft.com/office/drawing/2014/main" id="{D7BF3818-8A8D-5890-5622-D99830F3EA5E}"/>
                </a:ext>
              </a:extLst>
            </p:cNvPr>
            <p:cNvSpPr/>
            <p:nvPr/>
          </p:nvSpPr>
          <p:spPr>
            <a:xfrm>
              <a:off x="659008" y="2027135"/>
              <a:ext cx="2978870" cy="228533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grpSp>
      <p:grpSp>
        <p:nvGrpSpPr>
          <p:cNvPr id="26" name="Group 25">
            <a:extLst>
              <a:ext uri="{FF2B5EF4-FFF2-40B4-BE49-F238E27FC236}">
                <a16:creationId xmlns:a16="http://schemas.microsoft.com/office/drawing/2014/main" id="{C70CED9A-7007-7540-BE0B-F423496FD19D}"/>
              </a:ext>
            </a:extLst>
          </p:cNvPr>
          <p:cNvGrpSpPr/>
          <p:nvPr/>
        </p:nvGrpSpPr>
        <p:grpSpPr>
          <a:xfrm>
            <a:off x="659008" y="4478088"/>
            <a:ext cx="3328530" cy="2285331"/>
            <a:chOff x="659008" y="4478088"/>
            <a:chExt cx="3328530" cy="2285331"/>
          </a:xfrm>
        </p:grpSpPr>
        <p:sp>
          <p:nvSpPr>
            <p:cNvPr id="8" name="TextBox 7">
              <a:extLst>
                <a:ext uri="{FF2B5EF4-FFF2-40B4-BE49-F238E27FC236}">
                  <a16:creationId xmlns:a16="http://schemas.microsoft.com/office/drawing/2014/main" id="{2A8FDC1D-332F-786F-D52B-6D86DEF8B13C}"/>
                </a:ext>
              </a:extLst>
            </p:cNvPr>
            <p:cNvSpPr txBox="1"/>
            <p:nvPr/>
          </p:nvSpPr>
          <p:spPr>
            <a:xfrm>
              <a:off x="744718" y="4622161"/>
              <a:ext cx="3242820" cy="1149921"/>
            </a:xfrm>
            <a:prstGeom prst="rect">
              <a:avLst/>
            </a:prstGeom>
            <a:noFill/>
          </p:spPr>
          <p:txBody>
            <a:bodyPr wrap="square" lIns="36000" tIns="36000" rIns="36000" bIns="36000" rtlCol="0">
              <a:spAutoFit/>
            </a:bodyPr>
            <a:lstStyle/>
            <a:p>
              <a:r>
                <a:rPr lang="en-RO" sz="1400" b="1" dirty="0"/>
                <a:t>EACH</a:t>
              </a:r>
            </a:p>
            <a:p>
              <a:endParaRPr lang="en-RO" sz="1400" dirty="0">
                <a:solidFill>
                  <a:srgbClr val="D70000"/>
                </a:solidFill>
              </a:endParaRPr>
            </a:p>
            <a:p>
              <a:r>
                <a:rPr lang="en-RO" sz="1400" dirty="0">
                  <a:solidFill>
                    <a:srgbClr val="D70000"/>
                  </a:solidFill>
                </a:rPr>
                <a:t>${{ each </a:t>
              </a:r>
              <a:r>
                <a:rPr lang="en-RO" sz="1400" dirty="0">
                  <a:solidFill>
                    <a:srgbClr val="349651"/>
                  </a:solidFill>
                </a:rPr>
                <a:t>&lt;value&gt; </a:t>
              </a:r>
              <a:r>
                <a:rPr lang="en-RO" sz="1400" dirty="0">
                  <a:solidFill>
                    <a:srgbClr val="D70000"/>
                  </a:solidFill>
                </a:rPr>
                <a:t>in </a:t>
              </a:r>
              <a:r>
                <a:rPr lang="en-RO" sz="1400" dirty="0">
                  <a:solidFill>
                    <a:srgbClr val="349651"/>
                  </a:solidFill>
                </a:rPr>
                <a:t>&lt;valueSet&gt; </a:t>
              </a:r>
              <a:r>
                <a:rPr lang="en-RO" sz="1400" dirty="0">
                  <a:solidFill>
                    <a:srgbClr val="D70000"/>
                  </a:solidFill>
                </a:rPr>
                <a:t>}}:</a:t>
              </a:r>
            </a:p>
            <a:p>
              <a:endParaRPr lang="en-RO" sz="1400" dirty="0">
                <a:solidFill>
                  <a:srgbClr val="D70000"/>
                </a:solidFill>
              </a:endParaRPr>
            </a:p>
            <a:p>
              <a:r>
                <a:rPr lang="en-RO" sz="1400" dirty="0">
                  <a:solidFill>
                    <a:srgbClr val="D70000"/>
                  </a:solidFill>
                </a:rPr>
                <a:t>      </a:t>
              </a:r>
              <a:r>
                <a:rPr lang="en-RO" sz="1400" dirty="0"/>
                <a:t>instructions</a:t>
              </a:r>
            </a:p>
          </p:txBody>
        </p:sp>
        <p:sp>
          <p:nvSpPr>
            <p:cNvPr id="10" name="Rectangle 9">
              <a:extLst>
                <a:ext uri="{FF2B5EF4-FFF2-40B4-BE49-F238E27FC236}">
                  <a16:creationId xmlns:a16="http://schemas.microsoft.com/office/drawing/2014/main" id="{7D1B5872-57D1-9AB5-B8CB-24B2B3B87302}"/>
                </a:ext>
              </a:extLst>
            </p:cNvPr>
            <p:cNvSpPr/>
            <p:nvPr/>
          </p:nvSpPr>
          <p:spPr>
            <a:xfrm>
              <a:off x="659008" y="4478088"/>
              <a:ext cx="2978870" cy="2285331"/>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grpSp>
      <p:grpSp>
        <p:nvGrpSpPr>
          <p:cNvPr id="27" name="Group 26">
            <a:extLst>
              <a:ext uri="{FF2B5EF4-FFF2-40B4-BE49-F238E27FC236}">
                <a16:creationId xmlns:a16="http://schemas.microsoft.com/office/drawing/2014/main" id="{1D62F382-0126-A898-D1FF-8284C87D16BC}"/>
              </a:ext>
            </a:extLst>
          </p:cNvPr>
          <p:cNvGrpSpPr/>
          <p:nvPr/>
        </p:nvGrpSpPr>
        <p:grpSpPr>
          <a:xfrm>
            <a:off x="3837412" y="2027135"/>
            <a:ext cx="7908386" cy="433262"/>
            <a:chOff x="3837412" y="2027135"/>
            <a:chExt cx="7908386" cy="433262"/>
          </a:xfrm>
        </p:grpSpPr>
        <p:sp>
          <p:nvSpPr>
            <p:cNvPr id="11" name="Rectangle 10">
              <a:extLst>
                <a:ext uri="{FF2B5EF4-FFF2-40B4-BE49-F238E27FC236}">
                  <a16:creationId xmlns:a16="http://schemas.microsoft.com/office/drawing/2014/main" id="{5DD1FF47-36AB-5840-253F-B0419EDF4DD3}"/>
                </a:ext>
              </a:extLst>
            </p:cNvPr>
            <p:cNvSpPr/>
            <p:nvPr/>
          </p:nvSpPr>
          <p:spPr>
            <a:xfrm>
              <a:off x="3837412" y="2027135"/>
              <a:ext cx="7908386" cy="43326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13" name="TextBox 12">
              <a:extLst>
                <a:ext uri="{FF2B5EF4-FFF2-40B4-BE49-F238E27FC236}">
                  <a16:creationId xmlns:a16="http://schemas.microsoft.com/office/drawing/2014/main" id="{040E1E54-2BA1-B8B4-7412-49EB5012B512}"/>
                </a:ext>
              </a:extLst>
            </p:cNvPr>
            <p:cNvSpPr txBox="1"/>
            <p:nvPr/>
          </p:nvSpPr>
          <p:spPr>
            <a:xfrm>
              <a:off x="3987538" y="2116987"/>
              <a:ext cx="7459744" cy="288147"/>
            </a:xfrm>
            <a:prstGeom prst="rect">
              <a:avLst/>
            </a:prstGeom>
            <a:noFill/>
          </p:spPr>
          <p:txBody>
            <a:bodyPr wrap="square" lIns="36000" tIns="36000" rIns="36000" bIns="36000" rtlCol="0">
              <a:spAutoFit/>
            </a:bodyPr>
            <a:lstStyle/>
            <a:p>
              <a:r>
                <a:rPr lang="en-RO" sz="1400" b="1" dirty="0"/>
                <a:t>EQUALS          </a:t>
              </a:r>
              <a:r>
                <a:rPr lang="en-RO" sz="1400" dirty="0">
                  <a:solidFill>
                    <a:srgbClr val="D70000"/>
                  </a:solidFill>
                </a:rPr>
                <a:t>eq(</a:t>
              </a:r>
              <a:r>
                <a:rPr lang="en-RO" sz="1400" dirty="0">
                  <a:solidFill>
                    <a:srgbClr val="349651"/>
                  </a:solidFill>
                </a:rPr>
                <a:t>value1</a:t>
              </a:r>
              <a:r>
                <a:rPr lang="en-RO" sz="1400" dirty="0"/>
                <a:t>, </a:t>
              </a:r>
              <a:r>
                <a:rPr lang="en-RO" sz="1400" dirty="0">
                  <a:solidFill>
                    <a:srgbClr val="349651"/>
                  </a:solidFill>
                </a:rPr>
                <a:t>value2</a:t>
              </a:r>
              <a:r>
                <a:rPr lang="en-RO" sz="1400" dirty="0">
                  <a:solidFill>
                    <a:srgbClr val="D70000"/>
                  </a:solidFill>
                </a:rPr>
                <a:t>)</a:t>
              </a:r>
              <a:r>
                <a:rPr lang="en-RO" sz="1400" dirty="0"/>
                <a:t>    - Returns true if left value is equal with right value</a:t>
              </a:r>
              <a:endParaRPr lang="en-RO" sz="1400" b="1" dirty="0"/>
            </a:p>
          </p:txBody>
        </p:sp>
      </p:grpSp>
      <p:grpSp>
        <p:nvGrpSpPr>
          <p:cNvPr id="28" name="Group 27">
            <a:extLst>
              <a:ext uri="{FF2B5EF4-FFF2-40B4-BE49-F238E27FC236}">
                <a16:creationId xmlns:a16="http://schemas.microsoft.com/office/drawing/2014/main" id="{17076F9B-C448-85D9-241B-0C5D5965AA72}"/>
              </a:ext>
            </a:extLst>
          </p:cNvPr>
          <p:cNvGrpSpPr/>
          <p:nvPr/>
        </p:nvGrpSpPr>
        <p:grpSpPr>
          <a:xfrm>
            <a:off x="3837412" y="2680988"/>
            <a:ext cx="7908386" cy="433262"/>
            <a:chOff x="3837412" y="2680988"/>
            <a:chExt cx="7908386" cy="433262"/>
          </a:xfrm>
        </p:grpSpPr>
        <p:sp>
          <p:nvSpPr>
            <p:cNvPr id="14" name="Rectangle 13">
              <a:extLst>
                <a:ext uri="{FF2B5EF4-FFF2-40B4-BE49-F238E27FC236}">
                  <a16:creationId xmlns:a16="http://schemas.microsoft.com/office/drawing/2014/main" id="{710DEACB-AF06-6EB0-DB7A-BA3662C1126D}"/>
                </a:ext>
              </a:extLst>
            </p:cNvPr>
            <p:cNvSpPr/>
            <p:nvPr/>
          </p:nvSpPr>
          <p:spPr>
            <a:xfrm>
              <a:off x="3837412" y="2680988"/>
              <a:ext cx="7908386" cy="43326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15" name="TextBox 14">
              <a:extLst>
                <a:ext uri="{FF2B5EF4-FFF2-40B4-BE49-F238E27FC236}">
                  <a16:creationId xmlns:a16="http://schemas.microsoft.com/office/drawing/2014/main" id="{72236BB8-DD94-B956-5B1F-7FB089A63EAF}"/>
                </a:ext>
              </a:extLst>
            </p:cNvPr>
            <p:cNvSpPr txBox="1"/>
            <p:nvPr/>
          </p:nvSpPr>
          <p:spPr>
            <a:xfrm>
              <a:off x="3987538" y="2770840"/>
              <a:ext cx="7459744" cy="288147"/>
            </a:xfrm>
            <a:prstGeom prst="rect">
              <a:avLst/>
            </a:prstGeom>
            <a:noFill/>
          </p:spPr>
          <p:txBody>
            <a:bodyPr wrap="square" lIns="36000" tIns="36000" rIns="36000" bIns="36000" rtlCol="0">
              <a:spAutoFit/>
            </a:bodyPr>
            <a:lstStyle/>
            <a:p>
              <a:r>
                <a:rPr lang="en-RO" sz="1400" b="1" dirty="0"/>
                <a:t>GREATER THEN          </a:t>
              </a:r>
              <a:r>
                <a:rPr lang="en-RO" sz="1400" dirty="0">
                  <a:solidFill>
                    <a:srgbClr val="D70000"/>
                  </a:solidFill>
                </a:rPr>
                <a:t>gt(</a:t>
              </a:r>
              <a:r>
                <a:rPr lang="en-RO" sz="1400" dirty="0">
                  <a:solidFill>
                    <a:srgbClr val="349651"/>
                  </a:solidFill>
                </a:rPr>
                <a:t>value1</a:t>
              </a:r>
              <a:r>
                <a:rPr lang="en-RO" sz="1400" dirty="0"/>
                <a:t>, </a:t>
              </a:r>
              <a:r>
                <a:rPr lang="en-RO" sz="1400" dirty="0">
                  <a:solidFill>
                    <a:srgbClr val="349651"/>
                  </a:solidFill>
                </a:rPr>
                <a:t>value2</a:t>
              </a:r>
              <a:r>
                <a:rPr lang="en-RO" sz="1400" dirty="0">
                  <a:solidFill>
                    <a:srgbClr val="D70000"/>
                  </a:solidFill>
                </a:rPr>
                <a:t>)</a:t>
              </a:r>
              <a:r>
                <a:rPr lang="en-RO" sz="1400" dirty="0"/>
                <a:t>    - Returns true if left value is greater with right value</a:t>
              </a:r>
              <a:endParaRPr lang="en-RO" sz="1400" b="1" dirty="0"/>
            </a:p>
          </p:txBody>
        </p:sp>
      </p:grpSp>
      <p:grpSp>
        <p:nvGrpSpPr>
          <p:cNvPr id="29" name="Group 28">
            <a:extLst>
              <a:ext uri="{FF2B5EF4-FFF2-40B4-BE49-F238E27FC236}">
                <a16:creationId xmlns:a16="http://schemas.microsoft.com/office/drawing/2014/main" id="{5920BD5E-899C-FA0A-3E4A-5DAFF4CE782F}"/>
              </a:ext>
            </a:extLst>
          </p:cNvPr>
          <p:cNvGrpSpPr/>
          <p:nvPr/>
        </p:nvGrpSpPr>
        <p:grpSpPr>
          <a:xfrm>
            <a:off x="3837412" y="3338811"/>
            <a:ext cx="7908386" cy="433262"/>
            <a:chOff x="3837412" y="3338811"/>
            <a:chExt cx="7908386" cy="433262"/>
          </a:xfrm>
        </p:grpSpPr>
        <p:sp>
          <p:nvSpPr>
            <p:cNvPr id="16" name="Rectangle 15">
              <a:extLst>
                <a:ext uri="{FF2B5EF4-FFF2-40B4-BE49-F238E27FC236}">
                  <a16:creationId xmlns:a16="http://schemas.microsoft.com/office/drawing/2014/main" id="{9CCE0F6F-B52B-7342-E754-035F6B35B5D9}"/>
                </a:ext>
              </a:extLst>
            </p:cNvPr>
            <p:cNvSpPr/>
            <p:nvPr/>
          </p:nvSpPr>
          <p:spPr>
            <a:xfrm>
              <a:off x="3837412" y="3338811"/>
              <a:ext cx="7908386" cy="43326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17" name="TextBox 16">
              <a:extLst>
                <a:ext uri="{FF2B5EF4-FFF2-40B4-BE49-F238E27FC236}">
                  <a16:creationId xmlns:a16="http://schemas.microsoft.com/office/drawing/2014/main" id="{85C5A72A-71F0-85FA-6FF9-C372A79E09FA}"/>
                </a:ext>
              </a:extLst>
            </p:cNvPr>
            <p:cNvSpPr txBox="1"/>
            <p:nvPr/>
          </p:nvSpPr>
          <p:spPr>
            <a:xfrm>
              <a:off x="3987538" y="3428663"/>
              <a:ext cx="7459744" cy="288147"/>
            </a:xfrm>
            <a:prstGeom prst="rect">
              <a:avLst/>
            </a:prstGeom>
            <a:noFill/>
          </p:spPr>
          <p:txBody>
            <a:bodyPr wrap="square" lIns="36000" tIns="36000" rIns="36000" bIns="36000" rtlCol="0">
              <a:spAutoFit/>
            </a:bodyPr>
            <a:lstStyle/>
            <a:p>
              <a:r>
                <a:rPr lang="en-RO" sz="1400" b="1" dirty="0"/>
                <a:t>CONTAINS          </a:t>
              </a:r>
              <a:r>
                <a:rPr lang="en-RO" sz="1400" dirty="0">
                  <a:solidFill>
                    <a:srgbClr val="D70000"/>
                  </a:solidFill>
                </a:rPr>
                <a:t>contains(</a:t>
              </a:r>
              <a:r>
                <a:rPr lang="en-RO" sz="1400" dirty="0">
                  <a:solidFill>
                    <a:srgbClr val="349651"/>
                  </a:solidFill>
                </a:rPr>
                <a:t>value1</a:t>
              </a:r>
              <a:r>
                <a:rPr lang="en-RO" sz="1400" dirty="0"/>
                <a:t>, </a:t>
              </a:r>
              <a:r>
                <a:rPr lang="en-RO" sz="1400" dirty="0">
                  <a:solidFill>
                    <a:srgbClr val="349651"/>
                  </a:solidFill>
                </a:rPr>
                <a:t>value2</a:t>
              </a:r>
              <a:r>
                <a:rPr lang="en-RO" sz="1400" dirty="0">
                  <a:solidFill>
                    <a:srgbClr val="D70000"/>
                  </a:solidFill>
                </a:rPr>
                <a:t>)</a:t>
              </a:r>
              <a:r>
                <a:rPr lang="en-RO" sz="1400" dirty="0"/>
                <a:t>    - Returns true if left value contains right value</a:t>
              </a:r>
              <a:endParaRPr lang="en-RO" sz="1400" b="1" dirty="0"/>
            </a:p>
          </p:txBody>
        </p:sp>
      </p:grpSp>
      <p:grpSp>
        <p:nvGrpSpPr>
          <p:cNvPr id="30" name="Group 29">
            <a:extLst>
              <a:ext uri="{FF2B5EF4-FFF2-40B4-BE49-F238E27FC236}">
                <a16:creationId xmlns:a16="http://schemas.microsoft.com/office/drawing/2014/main" id="{57A7440A-E510-29CC-37CD-75889793C631}"/>
              </a:ext>
            </a:extLst>
          </p:cNvPr>
          <p:cNvGrpSpPr/>
          <p:nvPr/>
        </p:nvGrpSpPr>
        <p:grpSpPr>
          <a:xfrm>
            <a:off x="3846839" y="3964342"/>
            <a:ext cx="7908386" cy="433262"/>
            <a:chOff x="3846839" y="3964342"/>
            <a:chExt cx="7908386" cy="433262"/>
          </a:xfrm>
        </p:grpSpPr>
        <p:sp>
          <p:nvSpPr>
            <p:cNvPr id="20" name="Rectangle 19">
              <a:extLst>
                <a:ext uri="{FF2B5EF4-FFF2-40B4-BE49-F238E27FC236}">
                  <a16:creationId xmlns:a16="http://schemas.microsoft.com/office/drawing/2014/main" id="{C5B1DF62-715A-EDB8-19FE-18E3E9A7E036}"/>
                </a:ext>
              </a:extLst>
            </p:cNvPr>
            <p:cNvSpPr/>
            <p:nvPr/>
          </p:nvSpPr>
          <p:spPr>
            <a:xfrm>
              <a:off x="3846839" y="3964342"/>
              <a:ext cx="7908386" cy="43326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21" name="TextBox 20">
              <a:extLst>
                <a:ext uri="{FF2B5EF4-FFF2-40B4-BE49-F238E27FC236}">
                  <a16:creationId xmlns:a16="http://schemas.microsoft.com/office/drawing/2014/main" id="{AD8A44DF-337D-B700-17D3-919BA63C8B00}"/>
                </a:ext>
              </a:extLst>
            </p:cNvPr>
            <p:cNvSpPr txBox="1"/>
            <p:nvPr/>
          </p:nvSpPr>
          <p:spPr>
            <a:xfrm>
              <a:off x="3996965" y="4054194"/>
              <a:ext cx="7459744" cy="288147"/>
            </a:xfrm>
            <a:prstGeom prst="rect">
              <a:avLst/>
            </a:prstGeom>
            <a:noFill/>
          </p:spPr>
          <p:txBody>
            <a:bodyPr wrap="square" lIns="36000" tIns="36000" rIns="36000" bIns="36000" rtlCol="0">
              <a:spAutoFit/>
            </a:bodyPr>
            <a:lstStyle/>
            <a:p>
              <a:r>
                <a:rPr lang="en-RO" sz="1400" b="1" dirty="0"/>
                <a:t>AND          </a:t>
              </a:r>
              <a:r>
                <a:rPr lang="en-RO" sz="1400" dirty="0"/>
                <a:t>and(</a:t>
              </a:r>
              <a:r>
                <a:rPr lang="en-RO" sz="1400" dirty="0">
                  <a:solidFill>
                    <a:srgbClr val="D70000"/>
                  </a:solidFill>
                </a:rPr>
                <a:t>eq(</a:t>
              </a:r>
              <a:r>
                <a:rPr lang="en-RO" sz="1400" dirty="0">
                  <a:solidFill>
                    <a:srgbClr val="349651"/>
                  </a:solidFill>
                </a:rPr>
                <a:t>value1</a:t>
              </a:r>
              <a:r>
                <a:rPr lang="en-RO" sz="1400" dirty="0"/>
                <a:t>, </a:t>
              </a:r>
              <a:r>
                <a:rPr lang="en-RO" sz="1400" dirty="0">
                  <a:solidFill>
                    <a:srgbClr val="349651"/>
                  </a:solidFill>
                </a:rPr>
                <a:t>value2</a:t>
              </a:r>
              <a:r>
                <a:rPr lang="en-RO" sz="1400" dirty="0">
                  <a:solidFill>
                    <a:srgbClr val="D70000"/>
                  </a:solidFill>
                </a:rPr>
                <a:t>), eq(</a:t>
              </a:r>
              <a:r>
                <a:rPr lang="en-RO" sz="1400" dirty="0">
                  <a:solidFill>
                    <a:srgbClr val="349651"/>
                  </a:solidFill>
                </a:rPr>
                <a:t>value3</a:t>
              </a:r>
              <a:r>
                <a:rPr lang="en-RO" sz="1400" dirty="0"/>
                <a:t>, </a:t>
              </a:r>
              <a:r>
                <a:rPr lang="en-RO" sz="1400" dirty="0">
                  <a:solidFill>
                    <a:srgbClr val="349651"/>
                  </a:solidFill>
                </a:rPr>
                <a:t>value4)</a:t>
              </a:r>
              <a:r>
                <a:rPr lang="en-RO" sz="1400" dirty="0"/>
                <a:t>)</a:t>
              </a:r>
              <a:endParaRPr lang="en-RO" sz="1400" b="1" dirty="0"/>
            </a:p>
          </p:txBody>
        </p:sp>
      </p:grpSp>
      <p:grpSp>
        <p:nvGrpSpPr>
          <p:cNvPr id="31" name="Group 30">
            <a:extLst>
              <a:ext uri="{FF2B5EF4-FFF2-40B4-BE49-F238E27FC236}">
                <a16:creationId xmlns:a16="http://schemas.microsoft.com/office/drawing/2014/main" id="{AF797561-79CD-E9A5-51DD-AFE6868AAB09}"/>
              </a:ext>
            </a:extLst>
          </p:cNvPr>
          <p:cNvGrpSpPr/>
          <p:nvPr/>
        </p:nvGrpSpPr>
        <p:grpSpPr>
          <a:xfrm>
            <a:off x="3837412" y="4618195"/>
            <a:ext cx="7908386" cy="433262"/>
            <a:chOff x="3837412" y="4618195"/>
            <a:chExt cx="7908386" cy="433262"/>
          </a:xfrm>
        </p:grpSpPr>
        <p:sp>
          <p:nvSpPr>
            <p:cNvPr id="23" name="Rectangle 22">
              <a:extLst>
                <a:ext uri="{FF2B5EF4-FFF2-40B4-BE49-F238E27FC236}">
                  <a16:creationId xmlns:a16="http://schemas.microsoft.com/office/drawing/2014/main" id="{A204E15D-CD95-5871-1685-3FF840040E59}"/>
                </a:ext>
              </a:extLst>
            </p:cNvPr>
            <p:cNvSpPr/>
            <p:nvPr/>
          </p:nvSpPr>
          <p:spPr>
            <a:xfrm>
              <a:off x="3837412" y="4618195"/>
              <a:ext cx="7908386" cy="43326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24" name="TextBox 23">
              <a:extLst>
                <a:ext uri="{FF2B5EF4-FFF2-40B4-BE49-F238E27FC236}">
                  <a16:creationId xmlns:a16="http://schemas.microsoft.com/office/drawing/2014/main" id="{325D87C4-C8B4-1069-32EF-AE47EF204136}"/>
                </a:ext>
              </a:extLst>
            </p:cNvPr>
            <p:cNvSpPr txBox="1"/>
            <p:nvPr/>
          </p:nvSpPr>
          <p:spPr>
            <a:xfrm>
              <a:off x="3987538" y="4708047"/>
              <a:ext cx="7459744" cy="288147"/>
            </a:xfrm>
            <a:prstGeom prst="rect">
              <a:avLst/>
            </a:prstGeom>
            <a:noFill/>
          </p:spPr>
          <p:txBody>
            <a:bodyPr wrap="square" lIns="36000" tIns="36000" rIns="36000" bIns="36000" rtlCol="0">
              <a:spAutoFit/>
            </a:bodyPr>
            <a:lstStyle/>
            <a:p>
              <a:r>
                <a:rPr lang="en-RO" sz="1400" b="1" dirty="0"/>
                <a:t>OR          </a:t>
              </a:r>
              <a:r>
                <a:rPr lang="en-RO" sz="1400" dirty="0"/>
                <a:t>or(</a:t>
              </a:r>
              <a:r>
                <a:rPr lang="en-RO" sz="1400" dirty="0">
                  <a:solidFill>
                    <a:srgbClr val="D70000"/>
                  </a:solidFill>
                </a:rPr>
                <a:t>eq(</a:t>
              </a:r>
              <a:r>
                <a:rPr lang="en-RO" sz="1400" dirty="0">
                  <a:solidFill>
                    <a:srgbClr val="349651"/>
                  </a:solidFill>
                </a:rPr>
                <a:t>value1</a:t>
              </a:r>
              <a:r>
                <a:rPr lang="en-RO" sz="1400" dirty="0"/>
                <a:t>, </a:t>
              </a:r>
              <a:r>
                <a:rPr lang="en-RO" sz="1400" dirty="0">
                  <a:solidFill>
                    <a:srgbClr val="349651"/>
                  </a:solidFill>
                </a:rPr>
                <a:t>value2</a:t>
              </a:r>
              <a:r>
                <a:rPr lang="en-RO" sz="1400" dirty="0">
                  <a:solidFill>
                    <a:srgbClr val="D70000"/>
                  </a:solidFill>
                </a:rPr>
                <a:t>), eq(</a:t>
              </a:r>
              <a:r>
                <a:rPr lang="en-RO" sz="1400" dirty="0">
                  <a:solidFill>
                    <a:srgbClr val="349651"/>
                  </a:solidFill>
                </a:rPr>
                <a:t>value3</a:t>
              </a:r>
              <a:r>
                <a:rPr lang="en-RO" sz="1400" dirty="0"/>
                <a:t>, </a:t>
              </a:r>
              <a:r>
                <a:rPr lang="en-RO" sz="1400" dirty="0">
                  <a:solidFill>
                    <a:srgbClr val="349651"/>
                  </a:solidFill>
                </a:rPr>
                <a:t>value4)</a:t>
              </a:r>
              <a:r>
                <a:rPr lang="en-RO" sz="1400" dirty="0"/>
                <a:t>)</a:t>
              </a:r>
              <a:endParaRPr lang="en-RO" sz="1400" b="1" dirty="0"/>
            </a:p>
          </p:txBody>
        </p:sp>
      </p:grpSp>
    </p:spTree>
    <p:extLst>
      <p:ext uri="{BB962C8B-B14F-4D97-AF65-F5344CB8AC3E}">
        <p14:creationId xmlns:p14="http://schemas.microsoft.com/office/powerpoint/2010/main" val="142489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92C44D-B456-4EC5-CAAC-749624B2D7BA}"/>
              </a:ext>
            </a:extLst>
          </p:cNvPr>
          <p:cNvSpPr>
            <a:spLocks noGrp="1"/>
          </p:cNvSpPr>
          <p:nvPr>
            <p:ph type="sldNum" sz="quarter" idx="12"/>
          </p:nvPr>
        </p:nvSpPr>
        <p:spPr/>
        <p:txBody>
          <a:bodyPr/>
          <a:lstStyle/>
          <a:p>
            <a:fld id="{13B0051D-2563-664D-BB66-3451DF5A3065}" type="slidenum">
              <a:rPr lang="en-RO" smtClean="0"/>
              <a:t>19</a:t>
            </a:fld>
            <a:endParaRPr lang="en-RO"/>
          </a:p>
        </p:txBody>
      </p:sp>
      <p:pic>
        <p:nvPicPr>
          <p:cNvPr id="6" name="Picture 5" descr="Text&#10;&#10;Description automatically generated">
            <a:extLst>
              <a:ext uri="{FF2B5EF4-FFF2-40B4-BE49-F238E27FC236}">
                <a16:creationId xmlns:a16="http://schemas.microsoft.com/office/drawing/2014/main" id="{7FEB5E76-E9C3-F69F-D71B-14E2CE118FC9}"/>
              </a:ext>
            </a:extLst>
          </p:cNvPr>
          <p:cNvPicPr>
            <a:picLocks noChangeAspect="1"/>
          </p:cNvPicPr>
          <p:nvPr/>
        </p:nvPicPr>
        <p:blipFill>
          <a:blip r:embed="rId2"/>
          <a:stretch>
            <a:fillRect/>
          </a:stretch>
        </p:blipFill>
        <p:spPr>
          <a:xfrm>
            <a:off x="0" y="0"/>
            <a:ext cx="6315959" cy="6858000"/>
          </a:xfrm>
          <a:prstGeom prst="rect">
            <a:avLst/>
          </a:prstGeom>
        </p:spPr>
      </p:pic>
      <p:pic>
        <p:nvPicPr>
          <p:cNvPr id="8" name="Picture 7" descr="Text&#10;&#10;Description automatically generated">
            <a:extLst>
              <a:ext uri="{FF2B5EF4-FFF2-40B4-BE49-F238E27FC236}">
                <a16:creationId xmlns:a16="http://schemas.microsoft.com/office/drawing/2014/main" id="{A1C4B46F-7922-31DF-68DE-08AB6FED0228}"/>
              </a:ext>
            </a:extLst>
          </p:cNvPr>
          <p:cNvPicPr>
            <a:picLocks noChangeAspect="1"/>
          </p:cNvPicPr>
          <p:nvPr/>
        </p:nvPicPr>
        <p:blipFill>
          <a:blip r:embed="rId3"/>
          <a:stretch>
            <a:fillRect/>
          </a:stretch>
        </p:blipFill>
        <p:spPr>
          <a:xfrm>
            <a:off x="6523347" y="2052817"/>
            <a:ext cx="5546103" cy="2413000"/>
          </a:xfrm>
          <a:prstGeom prst="rect">
            <a:avLst/>
          </a:prstGeom>
        </p:spPr>
      </p:pic>
      <p:sp>
        <p:nvSpPr>
          <p:cNvPr id="9" name="TextBox 8">
            <a:extLst>
              <a:ext uri="{FF2B5EF4-FFF2-40B4-BE49-F238E27FC236}">
                <a16:creationId xmlns:a16="http://schemas.microsoft.com/office/drawing/2014/main" id="{CC55B721-F06F-100E-AC65-B00600EA940A}"/>
              </a:ext>
            </a:extLst>
          </p:cNvPr>
          <p:cNvSpPr txBox="1"/>
          <p:nvPr/>
        </p:nvSpPr>
        <p:spPr>
          <a:xfrm>
            <a:off x="8351024" y="1602556"/>
            <a:ext cx="2686639" cy="349702"/>
          </a:xfrm>
          <a:prstGeom prst="rect">
            <a:avLst/>
          </a:prstGeom>
          <a:noFill/>
        </p:spPr>
        <p:txBody>
          <a:bodyPr wrap="square" lIns="36000" tIns="36000" rIns="36000" bIns="36000" rtlCol="0">
            <a:spAutoFit/>
          </a:bodyPr>
          <a:lstStyle/>
          <a:p>
            <a:r>
              <a:rPr lang="en-RO" b="1" dirty="0">
                <a:solidFill>
                  <a:schemeClr val="tx2"/>
                </a:solidFill>
              </a:rPr>
              <a:t>Main Pipeline file</a:t>
            </a:r>
          </a:p>
        </p:txBody>
      </p:sp>
    </p:spTree>
    <p:extLst>
      <p:ext uri="{BB962C8B-B14F-4D97-AF65-F5344CB8AC3E}">
        <p14:creationId xmlns:p14="http://schemas.microsoft.com/office/powerpoint/2010/main" val="358159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5D4060F7-0A0A-F241-B46E-FBCEF198CECB}"/>
              </a:ext>
            </a:extLst>
          </p:cNvPr>
          <p:cNvPicPr>
            <a:picLocks noChangeAspect="1"/>
          </p:cNvPicPr>
          <p:nvPr/>
        </p:nvPicPr>
        <p:blipFill>
          <a:blip r:embed="rId3">
            <a:alphaModFix amt="35000"/>
          </a:blip>
          <a:stretch>
            <a:fillRect/>
          </a:stretch>
        </p:blipFill>
        <p:spPr>
          <a:xfrm>
            <a:off x="0" y="0"/>
            <a:ext cx="12192000" cy="6858000"/>
          </a:xfrm>
          <a:prstGeom prst="rect">
            <a:avLst/>
          </a:prstGeom>
        </p:spPr>
      </p:pic>
      <p:grpSp>
        <p:nvGrpSpPr>
          <p:cNvPr id="32" name="Group 31">
            <a:extLst>
              <a:ext uri="{FF2B5EF4-FFF2-40B4-BE49-F238E27FC236}">
                <a16:creationId xmlns:a16="http://schemas.microsoft.com/office/drawing/2014/main" id="{DDD67361-C889-F245-92A1-A3143C93E0E6}"/>
              </a:ext>
            </a:extLst>
          </p:cNvPr>
          <p:cNvGrpSpPr/>
          <p:nvPr/>
        </p:nvGrpSpPr>
        <p:grpSpPr>
          <a:xfrm>
            <a:off x="1651000" y="2338063"/>
            <a:ext cx="2407920" cy="3842382"/>
            <a:chOff x="1681480" y="2148671"/>
            <a:chExt cx="2407920" cy="3842382"/>
          </a:xfrm>
        </p:grpSpPr>
        <p:sp>
          <p:nvSpPr>
            <p:cNvPr id="6" name="Rounded Rectangle 5">
              <a:extLst>
                <a:ext uri="{FF2B5EF4-FFF2-40B4-BE49-F238E27FC236}">
                  <a16:creationId xmlns:a16="http://schemas.microsoft.com/office/drawing/2014/main" id="{0CF8C17F-E1B1-C14F-A3AC-A9AA64024338}"/>
                </a:ext>
              </a:extLst>
            </p:cNvPr>
            <p:cNvSpPr/>
            <p:nvPr/>
          </p:nvSpPr>
          <p:spPr>
            <a:xfrm>
              <a:off x="1681480" y="2148671"/>
              <a:ext cx="2407920" cy="3842382"/>
            </a:xfrm>
            <a:custGeom>
              <a:avLst/>
              <a:gdLst>
                <a:gd name="connsiteX0" fmla="*/ 0 w 2661920"/>
                <a:gd name="connsiteY0" fmla="*/ 443662 h 3840480"/>
                <a:gd name="connsiteX1" fmla="*/ 443662 w 2661920"/>
                <a:gd name="connsiteY1" fmla="*/ 0 h 3840480"/>
                <a:gd name="connsiteX2" fmla="*/ 2218258 w 2661920"/>
                <a:gd name="connsiteY2" fmla="*/ 0 h 3840480"/>
                <a:gd name="connsiteX3" fmla="*/ 2661920 w 2661920"/>
                <a:gd name="connsiteY3" fmla="*/ 443662 h 3840480"/>
                <a:gd name="connsiteX4" fmla="*/ 2661920 w 2661920"/>
                <a:gd name="connsiteY4" fmla="*/ 3396818 h 3840480"/>
                <a:gd name="connsiteX5" fmla="*/ 2218258 w 2661920"/>
                <a:gd name="connsiteY5" fmla="*/ 3840480 h 3840480"/>
                <a:gd name="connsiteX6" fmla="*/ 443662 w 2661920"/>
                <a:gd name="connsiteY6" fmla="*/ 3840480 h 3840480"/>
                <a:gd name="connsiteX7" fmla="*/ 0 w 2661920"/>
                <a:gd name="connsiteY7" fmla="*/ 3396818 h 3840480"/>
                <a:gd name="connsiteX8" fmla="*/ 0 w 2661920"/>
                <a:gd name="connsiteY8" fmla="*/ 443662 h 3840480"/>
                <a:gd name="connsiteX0" fmla="*/ 0 w 2661920"/>
                <a:gd name="connsiteY0" fmla="*/ 240467 h 3840485"/>
                <a:gd name="connsiteX1" fmla="*/ 443662 w 2661920"/>
                <a:gd name="connsiteY1" fmla="*/ 5 h 3840485"/>
                <a:gd name="connsiteX2" fmla="*/ 2218258 w 2661920"/>
                <a:gd name="connsiteY2" fmla="*/ 5 h 3840485"/>
                <a:gd name="connsiteX3" fmla="*/ 2661920 w 2661920"/>
                <a:gd name="connsiteY3" fmla="*/ 443667 h 3840485"/>
                <a:gd name="connsiteX4" fmla="*/ 2661920 w 2661920"/>
                <a:gd name="connsiteY4" fmla="*/ 3396823 h 3840485"/>
                <a:gd name="connsiteX5" fmla="*/ 2218258 w 2661920"/>
                <a:gd name="connsiteY5" fmla="*/ 3840485 h 3840485"/>
                <a:gd name="connsiteX6" fmla="*/ 443662 w 2661920"/>
                <a:gd name="connsiteY6" fmla="*/ 3840485 h 3840485"/>
                <a:gd name="connsiteX7" fmla="*/ 0 w 2661920"/>
                <a:gd name="connsiteY7" fmla="*/ 3396823 h 3840485"/>
                <a:gd name="connsiteX8" fmla="*/ 0 w 2661920"/>
                <a:gd name="connsiteY8" fmla="*/ 240467 h 3840485"/>
                <a:gd name="connsiteX0" fmla="*/ 0 w 2661920"/>
                <a:gd name="connsiteY0" fmla="*/ 240467 h 3842218"/>
                <a:gd name="connsiteX1" fmla="*/ 443662 w 2661920"/>
                <a:gd name="connsiteY1" fmla="*/ 5 h 3842218"/>
                <a:gd name="connsiteX2" fmla="*/ 2218258 w 2661920"/>
                <a:gd name="connsiteY2" fmla="*/ 5 h 3842218"/>
                <a:gd name="connsiteX3" fmla="*/ 2661920 w 2661920"/>
                <a:gd name="connsiteY3" fmla="*/ 443667 h 3842218"/>
                <a:gd name="connsiteX4" fmla="*/ 2661920 w 2661920"/>
                <a:gd name="connsiteY4" fmla="*/ 3396823 h 3842218"/>
                <a:gd name="connsiteX5" fmla="*/ 2218258 w 2661920"/>
                <a:gd name="connsiteY5" fmla="*/ 3840485 h 3842218"/>
                <a:gd name="connsiteX6" fmla="*/ 443662 w 2661920"/>
                <a:gd name="connsiteY6" fmla="*/ 3840485 h 3842218"/>
                <a:gd name="connsiteX7" fmla="*/ 0 w 2661920"/>
                <a:gd name="connsiteY7" fmla="*/ 3630503 h 3842218"/>
                <a:gd name="connsiteX8" fmla="*/ 0 w 2661920"/>
                <a:gd name="connsiteY8" fmla="*/ 240467 h 3842218"/>
                <a:gd name="connsiteX0" fmla="*/ 0 w 2661920"/>
                <a:gd name="connsiteY0" fmla="*/ 240467 h 3842218"/>
                <a:gd name="connsiteX1" fmla="*/ 443662 w 2661920"/>
                <a:gd name="connsiteY1" fmla="*/ 5 h 3842218"/>
                <a:gd name="connsiteX2" fmla="*/ 2218258 w 2661920"/>
                <a:gd name="connsiteY2" fmla="*/ 5 h 3842218"/>
                <a:gd name="connsiteX3" fmla="*/ 2661920 w 2661920"/>
                <a:gd name="connsiteY3" fmla="*/ 443667 h 3842218"/>
                <a:gd name="connsiteX4" fmla="*/ 2661920 w 2661920"/>
                <a:gd name="connsiteY4" fmla="*/ 3610183 h 3842218"/>
                <a:gd name="connsiteX5" fmla="*/ 2218258 w 2661920"/>
                <a:gd name="connsiteY5" fmla="*/ 3840485 h 3842218"/>
                <a:gd name="connsiteX6" fmla="*/ 443662 w 2661920"/>
                <a:gd name="connsiteY6" fmla="*/ 3840485 h 3842218"/>
                <a:gd name="connsiteX7" fmla="*/ 0 w 2661920"/>
                <a:gd name="connsiteY7" fmla="*/ 3630503 h 3842218"/>
                <a:gd name="connsiteX8" fmla="*/ 0 w 2661920"/>
                <a:gd name="connsiteY8" fmla="*/ 240467 h 3842218"/>
                <a:gd name="connsiteX0" fmla="*/ 0 w 2682240"/>
                <a:gd name="connsiteY0" fmla="*/ 240631 h 3842382"/>
                <a:gd name="connsiteX1" fmla="*/ 443662 w 2682240"/>
                <a:gd name="connsiteY1" fmla="*/ 169 h 3842382"/>
                <a:gd name="connsiteX2" fmla="*/ 2218258 w 2682240"/>
                <a:gd name="connsiteY2" fmla="*/ 169 h 3842382"/>
                <a:gd name="connsiteX3" fmla="*/ 2682240 w 2682240"/>
                <a:gd name="connsiteY3" fmla="*/ 230471 h 3842382"/>
                <a:gd name="connsiteX4" fmla="*/ 2661920 w 2682240"/>
                <a:gd name="connsiteY4" fmla="*/ 3610347 h 3842382"/>
                <a:gd name="connsiteX5" fmla="*/ 2218258 w 2682240"/>
                <a:gd name="connsiteY5" fmla="*/ 3840649 h 3842382"/>
                <a:gd name="connsiteX6" fmla="*/ 443662 w 2682240"/>
                <a:gd name="connsiteY6" fmla="*/ 3840649 h 3842382"/>
                <a:gd name="connsiteX7" fmla="*/ 0 w 2682240"/>
                <a:gd name="connsiteY7" fmla="*/ 3630667 h 3842382"/>
                <a:gd name="connsiteX8" fmla="*/ 0 w 2682240"/>
                <a:gd name="connsiteY8" fmla="*/ 240631 h 384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2240" h="3842382">
                  <a:moveTo>
                    <a:pt x="0" y="240631"/>
                  </a:moveTo>
                  <a:cubicBezTo>
                    <a:pt x="0" y="-4397"/>
                    <a:pt x="198634" y="169"/>
                    <a:pt x="443662" y="169"/>
                  </a:cubicBezTo>
                  <a:lnTo>
                    <a:pt x="2218258" y="169"/>
                  </a:lnTo>
                  <a:cubicBezTo>
                    <a:pt x="2463286" y="169"/>
                    <a:pt x="2682240" y="-14557"/>
                    <a:pt x="2682240" y="230471"/>
                  </a:cubicBezTo>
                  <a:lnTo>
                    <a:pt x="2661920" y="3610347"/>
                  </a:lnTo>
                  <a:cubicBezTo>
                    <a:pt x="2661920" y="3855375"/>
                    <a:pt x="2463286" y="3840649"/>
                    <a:pt x="2218258" y="3840649"/>
                  </a:cubicBezTo>
                  <a:lnTo>
                    <a:pt x="443662" y="3840649"/>
                  </a:lnTo>
                  <a:cubicBezTo>
                    <a:pt x="198634" y="3840649"/>
                    <a:pt x="0" y="3875695"/>
                    <a:pt x="0" y="3630667"/>
                  </a:cubicBezTo>
                  <a:lnTo>
                    <a:pt x="0" y="240631"/>
                  </a:lnTo>
                  <a:close/>
                </a:path>
              </a:pathLst>
            </a:custGeom>
            <a:solidFill>
              <a:schemeClr val="bg1"/>
            </a:solidFill>
            <a:ln w="3175">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8" name="TextBox 7">
              <a:extLst>
                <a:ext uri="{FF2B5EF4-FFF2-40B4-BE49-F238E27FC236}">
                  <a16:creationId xmlns:a16="http://schemas.microsoft.com/office/drawing/2014/main" id="{9D02D596-4CA5-C849-8E72-C977DA4D7B86}"/>
                </a:ext>
              </a:extLst>
            </p:cNvPr>
            <p:cNvSpPr txBox="1"/>
            <p:nvPr/>
          </p:nvSpPr>
          <p:spPr>
            <a:xfrm>
              <a:off x="1945640" y="2448560"/>
              <a:ext cx="1920240" cy="749812"/>
            </a:xfrm>
            <a:prstGeom prst="rect">
              <a:avLst/>
            </a:prstGeom>
            <a:noFill/>
          </p:spPr>
          <p:txBody>
            <a:bodyPr wrap="square" lIns="36000" tIns="36000" rIns="36000" bIns="36000" rtlCol="0">
              <a:spAutoFit/>
            </a:bodyPr>
            <a:lstStyle/>
            <a:p>
              <a:r>
                <a:rPr lang="en-RO" sz="4400" b="1" dirty="0">
                  <a:solidFill>
                    <a:schemeClr val="tx2"/>
                  </a:solidFill>
                </a:rPr>
                <a:t>01.</a:t>
              </a:r>
            </a:p>
          </p:txBody>
        </p:sp>
        <p:cxnSp>
          <p:nvCxnSpPr>
            <p:cNvPr id="24" name="Straight Connector 23">
              <a:extLst>
                <a:ext uri="{FF2B5EF4-FFF2-40B4-BE49-F238E27FC236}">
                  <a16:creationId xmlns:a16="http://schemas.microsoft.com/office/drawing/2014/main" id="{5700CB39-F873-6A4D-AA6D-4288457A7143}"/>
                </a:ext>
              </a:extLst>
            </p:cNvPr>
            <p:cNvCxnSpPr>
              <a:cxnSpLocks/>
            </p:cNvCxnSpPr>
            <p:nvPr/>
          </p:nvCxnSpPr>
          <p:spPr>
            <a:xfrm>
              <a:off x="3500120" y="3155704"/>
              <a:ext cx="589280"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76B4E3F-480E-3946-8C57-A75C606D4D98}"/>
                </a:ext>
              </a:extLst>
            </p:cNvPr>
            <p:cNvSpPr txBox="1"/>
            <p:nvPr/>
          </p:nvSpPr>
          <p:spPr>
            <a:xfrm>
              <a:off x="1813560" y="3308021"/>
              <a:ext cx="2052320" cy="380480"/>
            </a:xfrm>
            <a:prstGeom prst="rect">
              <a:avLst/>
            </a:prstGeom>
            <a:noFill/>
          </p:spPr>
          <p:txBody>
            <a:bodyPr wrap="square" lIns="36000" tIns="36000" rIns="36000" bIns="36000" rtlCol="0">
              <a:spAutoFit/>
            </a:bodyPr>
            <a:lstStyle/>
            <a:p>
              <a:r>
                <a:rPr lang="en-RO" sz="2000" b="1" dirty="0">
                  <a:solidFill>
                    <a:schemeClr val="tx2"/>
                  </a:solidFill>
                </a:rPr>
                <a:t>What and Why?</a:t>
              </a:r>
            </a:p>
          </p:txBody>
        </p:sp>
        <p:sp>
          <p:nvSpPr>
            <p:cNvPr id="31" name="TextBox 30">
              <a:extLst>
                <a:ext uri="{FF2B5EF4-FFF2-40B4-BE49-F238E27FC236}">
                  <a16:creationId xmlns:a16="http://schemas.microsoft.com/office/drawing/2014/main" id="{98B6A73A-8C46-C249-92D6-30494FF41D82}"/>
                </a:ext>
              </a:extLst>
            </p:cNvPr>
            <p:cNvSpPr txBox="1"/>
            <p:nvPr/>
          </p:nvSpPr>
          <p:spPr>
            <a:xfrm>
              <a:off x="1813560" y="3674644"/>
              <a:ext cx="2052320" cy="1734697"/>
            </a:xfrm>
            <a:prstGeom prst="rect">
              <a:avLst/>
            </a:prstGeom>
            <a:noFill/>
          </p:spPr>
          <p:txBody>
            <a:bodyPr wrap="square" lIns="36000" tIns="36000" rIns="36000" bIns="36000" rtlCol="0">
              <a:spAutoFit/>
            </a:bodyPr>
            <a:lstStyle/>
            <a:p>
              <a:r>
                <a:rPr lang="en-RO" sz="1200" dirty="0">
                  <a:solidFill>
                    <a:schemeClr val="bg2"/>
                  </a:solidFill>
                </a:rPr>
                <a:t>General concepts and definitions to get you going in this amazing journey:</a:t>
              </a:r>
            </a:p>
            <a:p>
              <a:endParaRPr lang="en-RO" sz="1200" dirty="0">
                <a:solidFill>
                  <a:schemeClr val="bg2"/>
                </a:solidFill>
              </a:endParaRPr>
            </a:p>
            <a:p>
              <a:pPr marL="171450" indent="-171450">
                <a:buFont typeface="Arial" panose="020B0604020202020204" pitchFamily="34" charset="0"/>
                <a:buChar char="•"/>
              </a:pPr>
              <a:r>
                <a:rPr lang="en-RO" sz="1200" dirty="0">
                  <a:solidFill>
                    <a:schemeClr val="bg2"/>
                  </a:solidFill>
                </a:rPr>
                <a:t>What is CI / CD</a:t>
              </a:r>
            </a:p>
            <a:p>
              <a:pPr marL="171450" indent="-171450">
                <a:buFont typeface="Arial" panose="020B0604020202020204" pitchFamily="34" charset="0"/>
                <a:buChar char="•"/>
              </a:pPr>
              <a:r>
                <a:rPr lang="en-RO" sz="1200" dirty="0">
                  <a:solidFill>
                    <a:schemeClr val="bg2"/>
                  </a:solidFill>
                </a:rPr>
                <a:t>Why do we need it</a:t>
              </a:r>
            </a:p>
            <a:p>
              <a:pPr marL="171450" indent="-171450">
                <a:buFont typeface="Arial" panose="020B0604020202020204" pitchFamily="34" charset="0"/>
                <a:buChar char="•"/>
              </a:pPr>
              <a:r>
                <a:rPr lang="en-RO" sz="1200" dirty="0">
                  <a:solidFill>
                    <a:schemeClr val="bg2"/>
                  </a:solidFill>
                </a:rPr>
                <a:t>What is Azure</a:t>
              </a:r>
            </a:p>
            <a:p>
              <a:pPr marL="171450" indent="-171450">
                <a:buFont typeface="Arial" panose="020B0604020202020204" pitchFamily="34" charset="0"/>
                <a:buChar char="•"/>
              </a:pPr>
              <a:r>
                <a:rPr lang="en-RO" sz="1200" dirty="0">
                  <a:solidFill>
                    <a:schemeClr val="bg2"/>
                  </a:solidFill>
                </a:rPr>
                <a:t>What is Azure DevOps</a:t>
              </a:r>
            </a:p>
            <a:p>
              <a:pPr marL="171450" indent="-171450">
                <a:buFont typeface="Arial" panose="020B0604020202020204" pitchFamily="34" charset="0"/>
                <a:buChar char="•"/>
              </a:pPr>
              <a:r>
                <a:rPr lang="en-RO" sz="1200" dirty="0">
                  <a:solidFill>
                    <a:schemeClr val="bg2"/>
                  </a:solidFill>
                </a:rPr>
                <a:t>Repositories</a:t>
              </a:r>
            </a:p>
          </p:txBody>
        </p:sp>
      </p:grpSp>
      <p:grpSp>
        <p:nvGrpSpPr>
          <p:cNvPr id="33" name="Group 32">
            <a:extLst>
              <a:ext uri="{FF2B5EF4-FFF2-40B4-BE49-F238E27FC236}">
                <a16:creationId xmlns:a16="http://schemas.microsoft.com/office/drawing/2014/main" id="{0D0D2786-2015-5F42-993F-EADBA7BA020C}"/>
              </a:ext>
            </a:extLst>
          </p:cNvPr>
          <p:cNvGrpSpPr/>
          <p:nvPr/>
        </p:nvGrpSpPr>
        <p:grpSpPr>
          <a:xfrm>
            <a:off x="4851400" y="2337281"/>
            <a:ext cx="2407920" cy="3842382"/>
            <a:chOff x="4881880" y="2147889"/>
            <a:chExt cx="2407920" cy="3842382"/>
          </a:xfrm>
        </p:grpSpPr>
        <p:sp>
          <p:nvSpPr>
            <p:cNvPr id="36" name="Rounded Rectangle 5">
              <a:extLst>
                <a:ext uri="{FF2B5EF4-FFF2-40B4-BE49-F238E27FC236}">
                  <a16:creationId xmlns:a16="http://schemas.microsoft.com/office/drawing/2014/main" id="{ACB3DB44-163C-164B-AB3E-39C79E506458}"/>
                </a:ext>
              </a:extLst>
            </p:cNvPr>
            <p:cNvSpPr/>
            <p:nvPr/>
          </p:nvSpPr>
          <p:spPr>
            <a:xfrm>
              <a:off x="4881880" y="2147889"/>
              <a:ext cx="2407920" cy="3842382"/>
            </a:xfrm>
            <a:custGeom>
              <a:avLst/>
              <a:gdLst>
                <a:gd name="connsiteX0" fmla="*/ 0 w 2661920"/>
                <a:gd name="connsiteY0" fmla="*/ 443662 h 3840480"/>
                <a:gd name="connsiteX1" fmla="*/ 443662 w 2661920"/>
                <a:gd name="connsiteY1" fmla="*/ 0 h 3840480"/>
                <a:gd name="connsiteX2" fmla="*/ 2218258 w 2661920"/>
                <a:gd name="connsiteY2" fmla="*/ 0 h 3840480"/>
                <a:gd name="connsiteX3" fmla="*/ 2661920 w 2661920"/>
                <a:gd name="connsiteY3" fmla="*/ 443662 h 3840480"/>
                <a:gd name="connsiteX4" fmla="*/ 2661920 w 2661920"/>
                <a:gd name="connsiteY4" fmla="*/ 3396818 h 3840480"/>
                <a:gd name="connsiteX5" fmla="*/ 2218258 w 2661920"/>
                <a:gd name="connsiteY5" fmla="*/ 3840480 h 3840480"/>
                <a:gd name="connsiteX6" fmla="*/ 443662 w 2661920"/>
                <a:gd name="connsiteY6" fmla="*/ 3840480 h 3840480"/>
                <a:gd name="connsiteX7" fmla="*/ 0 w 2661920"/>
                <a:gd name="connsiteY7" fmla="*/ 3396818 h 3840480"/>
                <a:gd name="connsiteX8" fmla="*/ 0 w 2661920"/>
                <a:gd name="connsiteY8" fmla="*/ 443662 h 3840480"/>
                <a:gd name="connsiteX0" fmla="*/ 0 w 2661920"/>
                <a:gd name="connsiteY0" fmla="*/ 240467 h 3840485"/>
                <a:gd name="connsiteX1" fmla="*/ 443662 w 2661920"/>
                <a:gd name="connsiteY1" fmla="*/ 5 h 3840485"/>
                <a:gd name="connsiteX2" fmla="*/ 2218258 w 2661920"/>
                <a:gd name="connsiteY2" fmla="*/ 5 h 3840485"/>
                <a:gd name="connsiteX3" fmla="*/ 2661920 w 2661920"/>
                <a:gd name="connsiteY3" fmla="*/ 443667 h 3840485"/>
                <a:gd name="connsiteX4" fmla="*/ 2661920 w 2661920"/>
                <a:gd name="connsiteY4" fmla="*/ 3396823 h 3840485"/>
                <a:gd name="connsiteX5" fmla="*/ 2218258 w 2661920"/>
                <a:gd name="connsiteY5" fmla="*/ 3840485 h 3840485"/>
                <a:gd name="connsiteX6" fmla="*/ 443662 w 2661920"/>
                <a:gd name="connsiteY6" fmla="*/ 3840485 h 3840485"/>
                <a:gd name="connsiteX7" fmla="*/ 0 w 2661920"/>
                <a:gd name="connsiteY7" fmla="*/ 3396823 h 3840485"/>
                <a:gd name="connsiteX8" fmla="*/ 0 w 2661920"/>
                <a:gd name="connsiteY8" fmla="*/ 240467 h 3840485"/>
                <a:gd name="connsiteX0" fmla="*/ 0 w 2661920"/>
                <a:gd name="connsiteY0" fmla="*/ 240467 h 3842218"/>
                <a:gd name="connsiteX1" fmla="*/ 443662 w 2661920"/>
                <a:gd name="connsiteY1" fmla="*/ 5 h 3842218"/>
                <a:gd name="connsiteX2" fmla="*/ 2218258 w 2661920"/>
                <a:gd name="connsiteY2" fmla="*/ 5 h 3842218"/>
                <a:gd name="connsiteX3" fmla="*/ 2661920 w 2661920"/>
                <a:gd name="connsiteY3" fmla="*/ 443667 h 3842218"/>
                <a:gd name="connsiteX4" fmla="*/ 2661920 w 2661920"/>
                <a:gd name="connsiteY4" fmla="*/ 3396823 h 3842218"/>
                <a:gd name="connsiteX5" fmla="*/ 2218258 w 2661920"/>
                <a:gd name="connsiteY5" fmla="*/ 3840485 h 3842218"/>
                <a:gd name="connsiteX6" fmla="*/ 443662 w 2661920"/>
                <a:gd name="connsiteY6" fmla="*/ 3840485 h 3842218"/>
                <a:gd name="connsiteX7" fmla="*/ 0 w 2661920"/>
                <a:gd name="connsiteY7" fmla="*/ 3630503 h 3842218"/>
                <a:gd name="connsiteX8" fmla="*/ 0 w 2661920"/>
                <a:gd name="connsiteY8" fmla="*/ 240467 h 3842218"/>
                <a:gd name="connsiteX0" fmla="*/ 0 w 2661920"/>
                <a:gd name="connsiteY0" fmla="*/ 240467 h 3842218"/>
                <a:gd name="connsiteX1" fmla="*/ 443662 w 2661920"/>
                <a:gd name="connsiteY1" fmla="*/ 5 h 3842218"/>
                <a:gd name="connsiteX2" fmla="*/ 2218258 w 2661920"/>
                <a:gd name="connsiteY2" fmla="*/ 5 h 3842218"/>
                <a:gd name="connsiteX3" fmla="*/ 2661920 w 2661920"/>
                <a:gd name="connsiteY3" fmla="*/ 443667 h 3842218"/>
                <a:gd name="connsiteX4" fmla="*/ 2661920 w 2661920"/>
                <a:gd name="connsiteY4" fmla="*/ 3610183 h 3842218"/>
                <a:gd name="connsiteX5" fmla="*/ 2218258 w 2661920"/>
                <a:gd name="connsiteY5" fmla="*/ 3840485 h 3842218"/>
                <a:gd name="connsiteX6" fmla="*/ 443662 w 2661920"/>
                <a:gd name="connsiteY6" fmla="*/ 3840485 h 3842218"/>
                <a:gd name="connsiteX7" fmla="*/ 0 w 2661920"/>
                <a:gd name="connsiteY7" fmla="*/ 3630503 h 3842218"/>
                <a:gd name="connsiteX8" fmla="*/ 0 w 2661920"/>
                <a:gd name="connsiteY8" fmla="*/ 240467 h 3842218"/>
                <a:gd name="connsiteX0" fmla="*/ 0 w 2682240"/>
                <a:gd name="connsiteY0" fmla="*/ 240631 h 3842382"/>
                <a:gd name="connsiteX1" fmla="*/ 443662 w 2682240"/>
                <a:gd name="connsiteY1" fmla="*/ 169 h 3842382"/>
                <a:gd name="connsiteX2" fmla="*/ 2218258 w 2682240"/>
                <a:gd name="connsiteY2" fmla="*/ 169 h 3842382"/>
                <a:gd name="connsiteX3" fmla="*/ 2682240 w 2682240"/>
                <a:gd name="connsiteY3" fmla="*/ 230471 h 3842382"/>
                <a:gd name="connsiteX4" fmla="*/ 2661920 w 2682240"/>
                <a:gd name="connsiteY4" fmla="*/ 3610347 h 3842382"/>
                <a:gd name="connsiteX5" fmla="*/ 2218258 w 2682240"/>
                <a:gd name="connsiteY5" fmla="*/ 3840649 h 3842382"/>
                <a:gd name="connsiteX6" fmla="*/ 443662 w 2682240"/>
                <a:gd name="connsiteY6" fmla="*/ 3840649 h 3842382"/>
                <a:gd name="connsiteX7" fmla="*/ 0 w 2682240"/>
                <a:gd name="connsiteY7" fmla="*/ 3630667 h 3842382"/>
                <a:gd name="connsiteX8" fmla="*/ 0 w 2682240"/>
                <a:gd name="connsiteY8" fmla="*/ 240631 h 384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2240" h="3842382">
                  <a:moveTo>
                    <a:pt x="0" y="240631"/>
                  </a:moveTo>
                  <a:cubicBezTo>
                    <a:pt x="0" y="-4397"/>
                    <a:pt x="198634" y="169"/>
                    <a:pt x="443662" y="169"/>
                  </a:cubicBezTo>
                  <a:lnTo>
                    <a:pt x="2218258" y="169"/>
                  </a:lnTo>
                  <a:cubicBezTo>
                    <a:pt x="2463286" y="169"/>
                    <a:pt x="2682240" y="-14557"/>
                    <a:pt x="2682240" y="230471"/>
                  </a:cubicBezTo>
                  <a:lnTo>
                    <a:pt x="2661920" y="3610347"/>
                  </a:lnTo>
                  <a:cubicBezTo>
                    <a:pt x="2661920" y="3855375"/>
                    <a:pt x="2463286" y="3840649"/>
                    <a:pt x="2218258" y="3840649"/>
                  </a:cubicBezTo>
                  <a:lnTo>
                    <a:pt x="443662" y="3840649"/>
                  </a:lnTo>
                  <a:cubicBezTo>
                    <a:pt x="198634" y="3840649"/>
                    <a:pt x="0" y="3875695"/>
                    <a:pt x="0" y="3630667"/>
                  </a:cubicBezTo>
                  <a:lnTo>
                    <a:pt x="0" y="240631"/>
                  </a:lnTo>
                  <a:close/>
                </a:path>
              </a:pathLst>
            </a:custGeom>
            <a:solidFill>
              <a:schemeClr val="bg1"/>
            </a:solidFill>
            <a:ln w="3175">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37" name="TextBox 36">
              <a:extLst>
                <a:ext uri="{FF2B5EF4-FFF2-40B4-BE49-F238E27FC236}">
                  <a16:creationId xmlns:a16="http://schemas.microsoft.com/office/drawing/2014/main" id="{1D5B4F94-3A15-6D4E-A89B-48E76C49BB08}"/>
                </a:ext>
              </a:extLst>
            </p:cNvPr>
            <p:cNvSpPr txBox="1"/>
            <p:nvPr/>
          </p:nvSpPr>
          <p:spPr>
            <a:xfrm>
              <a:off x="5146040" y="2447778"/>
              <a:ext cx="1920240" cy="749812"/>
            </a:xfrm>
            <a:prstGeom prst="rect">
              <a:avLst/>
            </a:prstGeom>
            <a:noFill/>
          </p:spPr>
          <p:txBody>
            <a:bodyPr wrap="square" lIns="36000" tIns="36000" rIns="36000" bIns="36000" rtlCol="0">
              <a:spAutoFit/>
            </a:bodyPr>
            <a:lstStyle/>
            <a:p>
              <a:r>
                <a:rPr lang="en-RO" sz="4400" b="1" dirty="0">
                  <a:solidFill>
                    <a:schemeClr val="accent3"/>
                  </a:solidFill>
                </a:rPr>
                <a:t>02.</a:t>
              </a:r>
            </a:p>
          </p:txBody>
        </p:sp>
        <p:cxnSp>
          <p:nvCxnSpPr>
            <p:cNvPr id="38" name="Straight Connector 37">
              <a:extLst>
                <a:ext uri="{FF2B5EF4-FFF2-40B4-BE49-F238E27FC236}">
                  <a16:creationId xmlns:a16="http://schemas.microsoft.com/office/drawing/2014/main" id="{109C391F-23B8-D347-9475-EE17B20C33FB}"/>
                </a:ext>
              </a:extLst>
            </p:cNvPr>
            <p:cNvCxnSpPr>
              <a:cxnSpLocks/>
            </p:cNvCxnSpPr>
            <p:nvPr/>
          </p:nvCxnSpPr>
          <p:spPr>
            <a:xfrm>
              <a:off x="6700520" y="3154922"/>
              <a:ext cx="589280" cy="0"/>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FAB5311-E169-FA4F-A892-5EF61879AA0D}"/>
                </a:ext>
              </a:extLst>
            </p:cNvPr>
            <p:cNvSpPr txBox="1"/>
            <p:nvPr/>
          </p:nvSpPr>
          <p:spPr>
            <a:xfrm>
              <a:off x="5013960" y="3307239"/>
              <a:ext cx="2052320" cy="380480"/>
            </a:xfrm>
            <a:prstGeom prst="rect">
              <a:avLst/>
            </a:prstGeom>
            <a:noFill/>
          </p:spPr>
          <p:txBody>
            <a:bodyPr wrap="square" lIns="36000" tIns="36000" rIns="36000" bIns="36000" rtlCol="0">
              <a:spAutoFit/>
            </a:bodyPr>
            <a:lstStyle/>
            <a:p>
              <a:r>
                <a:rPr lang="en-RO" sz="2000" b="1" dirty="0">
                  <a:solidFill>
                    <a:schemeClr val="accent3"/>
                  </a:solidFill>
                </a:rPr>
                <a:t>Classic pipelines</a:t>
              </a:r>
            </a:p>
          </p:txBody>
        </p:sp>
        <p:sp>
          <p:nvSpPr>
            <p:cNvPr id="40" name="TextBox 39">
              <a:extLst>
                <a:ext uri="{FF2B5EF4-FFF2-40B4-BE49-F238E27FC236}">
                  <a16:creationId xmlns:a16="http://schemas.microsoft.com/office/drawing/2014/main" id="{2C60C8EF-7E3D-8D4A-B2F4-6B6204BE8978}"/>
                </a:ext>
              </a:extLst>
            </p:cNvPr>
            <p:cNvSpPr txBox="1"/>
            <p:nvPr/>
          </p:nvSpPr>
          <p:spPr>
            <a:xfrm>
              <a:off x="5013960" y="3673862"/>
              <a:ext cx="2052320" cy="1734697"/>
            </a:xfrm>
            <a:prstGeom prst="rect">
              <a:avLst/>
            </a:prstGeom>
            <a:noFill/>
          </p:spPr>
          <p:txBody>
            <a:bodyPr wrap="square" lIns="36000" tIns="36000" rIns="36000" bIns="36000" rtlCol="0">
              <a:spAutoFit/>
            </a:bodyPr>
            <a:lstStyle/>
            <a:p>
              <a:r>
                <a:rPr lang="en-GB" sz="1200" dirty="0">
                  <a:solidFill>
                    <a:schemeClr val="bg2"/>
                  </a:solidFill>
                </a:rPr>
                <a:t>Start your journey in the world of CI / CD with Azure classic pipelines:</a:t>
              </a:r>
            </a:p>
            <a:p>
              <a:endParaRPr lang="en-GB" sz="1200" dirty="0">
                <a:solidFill>
                  <a:schemeClr val="bg2"/>
                </a:solidFill>
              </a:endParaRPr>
            </a:p>
            <a:p>
              <a:pPr marL="171450" indent="-171450">
                <a:buFont typeface="Arial" panose="020B0604020202020204" pitchFamily="34" charset="0"/>
                <a:buChar char="•"/>
              </a:pPr>
              <a:r>
                <a:rPr lang="en-GB" sz="1200" dirty="0">
                  <a:solidFill>
                    <a:schemeClr val="bg2"/>
                  </a:solidFill>
                </a:rPr>
                <a:t>What are Azure Pipelines</a:t>
              </a:r>
            </a:p>
            <a:p>
              <a:pPr marL="171450" indent="-171450">
                <a:buFont typeface="Arial" panose="020B0604020202020204" pitchFamily="34" charset="0"/>
                <a:buChar char="•"/>
              </a:pPr>
              <a:r>
                <a:rPr lang="en-GB" sz="1200" dirty="0">
                  <a:solidFill>
                    <a:schemeClr val="bg2"/>
                  </a:solidFill>
                </a:rPr>
                <a:t>Build and Release</a:t>
              </a:r>
            </a:p>
            <a:p>
              <a:pPr marL="171450" indent="-171450">
                <a:buFont typeface="Arial" panose="020B0604020202020204" pitchFamily="34" charset="0"/>
                <a:buChar char="•"/>
              </a:pPr>
              <a:r>
                <a:rPr lang="en-GB" sz="1200" dirty="0">
                  <a:solidFill>
                    <a:schemeClr val="bg2"/>
                  </a:solidFill>
                </a:rPr>
                <a:t>Variables</a:t>
              </a:r>
            </a:p>
            <a:p>
              <a:pPr marL="171450" indent="-171450">
                <a:buFont typeface="Arial" panose="020B0604020202020204" pitchFamily="34" charset="0"/>
                <a:buChar char="•"/>
              </a:pPr>
              <a:r>
                <a:rPr lang="en-GB" sz="1200" dirty="0">
                  <a:solidFill>
                    <a:schemeClr val="bg2"/>
                  </a:solidFill>
                </a:rPr>
                <a:t>Service connections</a:t>
              </a:r>
            </a:p>
            <a:p>
              <a:pPr marL="171450" indent="-171450">
                <a:buFont typeface="Arial" panose="020B0604020202020204" pitchFamily="34" charset="0"/>
                <a:buChar char="•"/>
              </a:pPr>
              <a:r>
                <a:rPr lang="en-GB" sz="1200" dirty="0">
                  <a:solidFill>
                    <a:schemeClr val="bg2"/>
                  </a:solidFill>
                </a:rPr>
                <a:t>Access tokens</a:t>
              </a:r>
              <a:endParaRPr lang="en-RO" sz="1200" dirty="0" err="1">
                <a:solidFill>
                  <a:schemeClr val="bg2"/>
                </a:solidFill>
              </a:endParaRPr>
            </a:p>
          </p:txBody>
        </p:sp>
      </p:grpSp>
      <p:grpSp>
        <p:nvGrpSpPr>
          <p:cNvPr id="34" name="Group 33">
            <a:extLst>
              <a:ext uri="{FF2B5EF4-FFF2-40B4-BE49-F238E27FC236}">
                <a16:creationId xmlns:a16="http://schemas.microsoft.com/office/drawing/2014/main" id="{505D0878-DA77-9745-BC38-8A20BB26E24F}"/>
              </a:ext>
            </a:extLst>
          </p:cNvPr>
          <p:cNvGrpSpPr/>
          <p:nvPr/>
        </p:nvGrpSpPr>
        <p:grpSpPr>
          <a:xfrm>
            <a:off x="8051800" y="2337281"/>
            <a:ext cx="2407920" cy="3842382"/>
            <a:chOff x="8082280" y="2147889"/>
            <a:chExt cx="2407920" cy="3842382"/>
          </a:xfrm>
        </p:grpSpPr>
        <p:sp>
          <p:nvSpPr>
            <p:cNvPr id="41" name="Rounded Rectangle 5">
              <a:extLst>
                <a:ext uri="{FF2B5EF4-FFF2-40B4-BE49-F238E27FC236}">
                  <a16:creationId xmlns:a16="http://schemas.microsoft.com/office/drawing/2014/main" id="{61E4BFD8-8417-9B4D-8CDE-D9F265A38EE8}"/>
                </a:ext>
              </a:extLst>
            </p:cNvPr>
            <p:cNvSpPr/>
            <p:nvPr/>
          </p:nvSpPr>
          <p:spPr>
            <a:xfrm>
              <a:off x="8082280" y="2147889"/>
              <a:ext cx="2407920" cy="3842382"/>
            </a:xfrm>
            <a:custGeom>
              <a:avLst/>
              <a:gdLst>
                <a:gd name="connsiteX0" fmla="*/ 0 w 2661920"/>
                <a:gd name="connsiteY0" fmla="*/ 443662 h 3840480"/>
                <a:gd name="connsiteX1" fmla="*/ 443662 w 2661920"/>
                <a:gd name="connsiteY1" fmla="*/ 0 h 3840480"/>
                <a:gd name="connsiteX2" fmla="*/ 2218258 w 2661920"/>
                <a:gd name="connsiteY2" fmla="*/ 0 h 3840480"/>
                <a:gd name="connsiteX3" fmla="*/ 2661920 w 2661920"/>
                <a:gd name="connsiteY3" fmla="*/ 443662 h 3840480"/>
                <a:gd name="connsiteX4" fmla="*/ 2661920 w 2661920"/>
                <a:gd name="connsiteY4" fmla="*/ 3396818 h 3840480"/>
                <a:gd name="connsiteX5" fmla="*/ 2218258 w 2661920"/>
                <a:gd name="connsiteY5" fmla="*/ 3840480 h 3840480"/>
                <a:gd name="connsiteX6" fmla="*/ 443662 w 2661920"/>
                <a:gd name="connsiteY6" fmla="*/ 3840480 h 3840480"/>
                <a:gd name="connsiteX7" fmla="*/ 0 w 2661920"/>
                <a:gd name="connsiteY7" fmla="*/ 3396818 h 3840480"/>
                <a:gd name="connsiteX8" fmla="*/ 0 w 2661920"/>
                <a:gd name="connsiteY8" fmla="*/ 443662 h 3840480"/>
                <a:gd name="connsiteX0" fmla="*/ 0 w 2661920"/>
                <a:gd name="connsiteY0" fmla="*/ 240467 h 3840485"/>
                <a:gd name="connsiteX1" fmla="*/ 443662 w 2661920"/>
                <a:gd name="connsiteY1" fmla="*/ 5 h 3840485"/>
                <a:gd name="connsiteX2" fmla="*/ 2218258 w 2661920"/>
                <a:gd name="connsiteY2" fmla="*/ 5 h 3840485"/>
                <a:gd name="connsiteX3" fmla="*/ 2661920 w 2661920"/>
                <a:gd name="connsiteY3" fmla="*/ 443667 h 3840485"/>
                <a:gd name="connsiteX4" fmla="*/ 2661920 w 2661920"/>
                <a:gd name="connsiteY4" fmla="*/ 3396823 h 3840485"/>
                <a:gd name="connsiteX5" fmla="*/ 2218258 w 2661920"/>
                <a:gd name="connsiteY5" fmla="*/ 3840485 h 3840485"/>
                <a:gd name="connsiteX6" fmla="*/ 443662 w 2661920"/>
                <a:gd name="connsiteY6" fmla="*/ 3840485 h 3840485"/>
                <a:gd name="connsiteX7" fmla="*/ 0 w 2661920"/>
                <a:gd name="connsiteY7" fmla="*/ 3396823 h 3840485"/>
                <a:gd name="connsiteX8" fmla="*/ 0 w 2661920"/>
                <a:gd name="connsiteY8" fmla="*/ 240467 h 3840485"/>
                <a:gd name="connsiteX0" fmla="*/ 0 w 2661920"/>
                <a:gd name="connsiteY0" fmla="*/ 240467 h 3842218"/>
                <a:gd name="connsiteX1" fmla="*/ 443662 w 2661920"/>
                <a:gd name="connsiteY1" fmla="*/ 5 h 3842218"/>
                <a:gd name="connsiteX2" fmla="*/ 2218258 w 2661920"/>
                <a:gd name="connsiteY2" fmla="*/ 5 h 3842218"/>
                <a:gd name="connsiteX3" fmla="*/ 2661920 w 2661920"/>
                <a:gd name="connsiteY3" fmla="*/ 443667 h 3842218"/>
                <a:gd name="connsiteX4" fmla="*/ 2661920 w 2661920"/>
                <a:gd name="connsiteY4" fmla="*/ 3396823 h 3842218"/>
                <a:gd name="connsiteX5" fmla="*/ 2218258 w 2661920"/>
                <a:gd name="connsiteY5" fmla="*/ 3840485 h 3842218"/>
                <a:gd name="connsiteX6" fmla="*/ 443662 w 2661920"/>
                <a:gd name="connsiteY6" fmla="*/ 3840485 h 3842218"/>
                <a:gd name="connsiteX7" fmla="*/ 0 w 2661920"/>
                <a:gd name="connsiteY7" fmla="*/ 3630503 h 3842218"/>
                <a:gd name="connsiteX8" fmla="*/ 0 w 2661920"/>
                <a:gd name="connsiteY8" fmla="*/ 240467 h 3842218"/>
                <a:gd name="connsiteX0" fmla="*/ 0 w 2661920"/>
                <a:gd name="connsiteY0" fmla="*/ 240467 h 3842218"/>
                <a:gd name="connsiteX1" fmla="*/ 443662 w 2661920"/>
                <a:gd name="connsiteY1" fmla="*/ 5 h 3842218"/>
                <a:gd name="connsiteX2" fmla="*/ 2218258 w 2661920"/>
                <a:gd name="connsiteY2" fmla="*/ 5 h 3842218"/>
                <a:gd name="connsiteX3" fmla="*/ 2661920 w 2661920"/>
                <a:gd name="connsiteY3" fmla="*/ 443667 h 3842218"/>
                <a:gd name="connsiteX4" fmla="*/ 2661920 w 2661920"/>
                <a:gd name="connsiteY4" fmla="*/ 3610183 h 3842218"/>
                <a:gd name="connsiteX5" fmla="*/ 2218258 w 2661920"/>
                <a:gd name="connsiteY5" fmla="*/ 3840485 h 3842218"/>
                <a:gd name="connsiteX6" fmla="*/ 443662 w 2661920"/>
                <a:gd name="connsiteY6" fmla="*/ 3840485 h 3842218"/>
                <a:gd name="connsiteX7" fmla="*/ 0 w 2661920"/>
                <a:gd name="connsiteY7" fmla="*/ 3630503 h 3842218"/>
                <a:gd name="connsiteX8" fmla="*/ 0 w 2661920"/>
                <a:gd name="connsiteY8" fmla="*/ 240467 h 3842218"/>
                <a:gd name="connsiteX0" fmla="*/ 0 w 2682240"/>
                <a:gd name="connsiteY0" fmla="*/ 240631 h 3842382"/>
                <a:gd name="connsiteX1" fmla="*/ 443662 w 2682240"/>
                <a:gd name="connsiteY1" fmla="*/ 169 h 3842382"/>
                <a:gd name="connsiteX2" fmla="*/ 2218258 w 2682240"/>
                <a:gd name="connsiteY2" fmla="*/ 169 h 3842382"/>
                <a:gd name="connsiteX3" fmla="*/ 2682240 w 2682240"/>
                <a:gd name="connsiteY3" fmla="*/ 230471 h 3842382"/>
                <a:gd name="connsiteX4" fmla="*/ 2661920 w 2682240"/>
                <a:gd name="connsiteY4" fmla="*/ 3610347 h 3842382"/>
                <a:gd name="connsiteX5" fmla="*/ 2218258 w 2682240"/>
                <a:gd name="connsiteY5" fmla="*/ 3840649 h 3842382"/>
                <a:gd name="connsiteX6" fmla="*/ 443662 w 2682240"/>
                <a:gd name="connsiteY6" fmla="*/ 3840649 h 3842382"/>
                <a:gd name="connsiteX7" fmla="*/ 0 w 2682240"/>
                <a:gd name="connsiteY7" fmla="*/ 3630667 h 3842382"/>
                <a:gd name="connsiteX8" fmla="*/ 0 w 2682240"/>
                <a:gd name="connsiteY8" fmla="*/ 240631 h 384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2240" h="3842382">
                  <a:moveTo>
                    <a:pt x="0" y="240631"/>
                  </a:moveTo>
                  <a:cubicBezTo>
                    <a:pt x="0" y="-4397"/>
                    <a:pt x="198634" y="169"/>
                    <a:pt x="443662" y="169"/>
                  </a:cubicBezTo>
                  <a:lnTo>
                    <a:pt x="2218258" y="169"/>
                  </a:lnTo>
                  <a:cubicBezTo>
                    <a:pt x="2463286" y="169"/>
                    <a:pt x="2682240" y="-14557"/>
                    <a:pt x="2682240" y="230471"/>
                  </a:cubicBezTo>
                  <a:lnTo>
                    <a:pt x="2661920" y="3610347"/>
                  </a:lnTo>
                  <a:cubicBezTo>
                    <a:pt x="2661920" y="3855375"/>
                    <a:pt x="2463286" y="3840649"/>
                    <a:pt x="2218258" y="3840649"/>
                  </a:cubicBezTo>
                  <a:lnTo>
                    <a:pt x="443662" y="3840649"/>
                  </a:lnTo>
                  <a:cubicBezTo>
                    <a:pt x="198634" y="3840649"/>
                    <a:pt x="0" y="3875695"/>
                    <a:pt x="0" y="3630667"/>
                  </a:cubicBezTo>
                  <a:lnTo>
                    <a:pt x="0" y="240631"/>
                  </a:lnTo>
                  <a:close/>
                </a:path>
              </a:pathLst>
            </a:custGeom>
            <a:solidFill>
              <a:schemeClr val="bg1"/>
            </a:solidFill>
            <a:ln w="317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42" name="TextBox 41">
              <a:extLst>
                <a:ext uri="{FF2B5EF4-FFF2-40B4-BE49-F238E27FC236}">
                  <a16:creationId xmlns:a16="http://schemas.microsoft.com/office/drawing/2014/main" id="{ADF3D098-2883-2E41-928D-09DD184DDC1F}"/>
                </a:ext>
              </a:extLst>
            </p:cNvPr>
            <p:cNvSpPr txBox="1"/>
            <p:nvPr/>
          </p:nvSpPr>
          <p:spPr>
            <a:xfrm>
              <a:off x="8346440" y="2447778"/>
              <a:ext cx="1920240" cy="749812"/>
            </a:xfrm>
            <a:prstGeom prst="rect">
              <a:avLst/>
            </a:prstGeom>
            <a:noFill/>
          </p:spPr>
          <p:txBody>
            <a:bodyPr wrap="square" lIns="36000" tIns="36000" rIns="36000" bIns="36000" rtlCol="0">
              <a:spAutoFit/>
            </a:bodyPr>
            <a:lstStyle/>
            <a:p>
              <a:r>
                <a:rPr lang="en-RO" sz="4400" b="1" dirty="0">
                  <a:solidFill>
                    <a:schemeClr val="accent5"/>
                  </a:solidFill>
                </a:rPr>
                <a:t>03.</a:t>
              </a:r>
            </a:p>
          </p:txBody>
        </p:sp>
        <p:cxnSp>
          <p:nvCxnSpPr>
            <p:cNvPr id="43" name="Straight Connector 42">
              <a:extLst>
                <a:ext uri="{FF2B5EF4-FFF2-40B4-BE49-F238E27FC236}">
                  <a16:creationId xmlns:a16="http://schemas.microsoft.com/office/drawing/2014/main" id="{27E80C5C-EE2B-1644-AB7B-A96619F4ED87}"/>
                </a:ext>
              </a:extLst>
            </p:cNvPr>
            <p:cNvCxnSpPr>
              <a:cxnSpLocks/>
            </p:cNvCxnSpPr>
            <p:nvPr/>
          </p:nvCxnSpPr>
          <p:spPr>
            <a:xfrm>
              <a:off x="9900920" y="3154922"/>
              <a:ext cx="589280"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512D577-BDAB-7840-9A99-5E84D64647D6}"/>
                </a:ext>
              </a:extLst>
            </p:cNvPr>
            <p:cNvSpPr txBox="1"/>
            <p:nvPr/>
          </p:nvSpPr>
          <p:spPr>
            <a:xfrm>
              <a:off x="8214360" y="3307239"/>
              <a:ext cx="2052320" cy="380480"/>
            </a:xfrm>
            <a:prstGeom prst="rect">
              <a:avLst/>
            </a:prstGeom>
            <a:noFill/>
          </p:spPr>
          <p:txBody>
            <a:bodyPr wrap="square" lIns="36000" tIns="36000" rIns="36000" bIns="36000" rtlCol="0">
              <a:spAutoFit/>
            </a:bodyPr>
            <a:lstStyle/>
            <a:p>
              <a:r>
                <a:rPr lang="en-RO" sz="2000" b="1" dirty="0">
                  <a:solidFill>
                    <a:schemeClr val="accent5"/>
                  </a:solidFill>
                </a:rPr>
                <a:t>Pipeline as code</a:t>
              </a:r>
            </a:p>
          </p:txBody>
        </p:sp>
        <p:sp>
          <p:nvSpPr>
            <p:cNvPr id="45" name="TextBox 44">
              <a:extLst>
                <a:ext uri="{FF2B5EF4-FFF2-40B4-BE49-F238E27FC236}">
                  <a16:creationId xmlns:a16="http://schemas.microsoft.com/office/drawing/2014/main" id="{C25DB208-F8F1-334F-A54D-CA34C10BE50F}"/>
                </a:ext>
              </a:extLst>
            </p:cNvPr>
            <p:cNvSpPr txBox="1"/>
            <p:nvPr/>
          </p:nvSpPr>
          <p:spPr>
            <a:xfrm>
              <a:off x="8214360" y="3673862"/>
              <a:ext cx="2275840" cy="1919363"/>
            </a:xfrm>
            <a:prstGeom prst="rect">
              <a:avLst/>
            </a:prstGeom>
            <a:noFill/>
          </p:spPr>
          <p:txBody>
            <a:bodyPr wrap="square" lIns="36000" tIns="36000" rIns="36000" bIns="36000" rtlCol="0">
              <a:spAutoFit/>
            </a:bodyPr>
            <a:lstStyle/>
            <a:p>
              <a:r>
                <a:rPr lang="en-RO" sz="1200" dirty="0">
                  <a:solidFill>
                    <a:schemeClr val="bg2"/>
                  </a:solidFill>
                </a:rPr>
                <a:t>Step up the automation game and provide CI / CD pipelines as code:</a:t>
              </a:r>
            </a:p>
            <a:p>
              <a:endParaRPr lang="en-RO" sz="1200" dirty="0">
                <a:solidFill>
                  <a:schemeClr val="bg2"/>
                </a:solidFill>
              </a:endParaRPr>
            </a:p>
            <a:p>
              <a:pPr marL="171450" indent="-171450">
                <a:buFont typeface="Arial" panose="020B0604020202020204" pitchFamily="34" charset="0"/>
                <a:buChar char="•"/>
              </a:pPr>
              <a:r>
                <a:rPr lang="en-RO" sz="1200" dirty="0">
                  <a:solidFill>
                    <a:schemeClr val="bg2"/>
                  </a:solidFill>
                </a:rPr>
                <a:t>What are .yaml pipelines</a:t>
              </a:r>
            </a:p>
            <a:p>
              <a:pPr marL="171450" indent="-171450">
                <a:buFont typeface="Arial" panose="020B0604020202020204" pitchFamily="34" charset="0"/>
                <a:buChar char="•"/>
              </a:pPr>
              <a:r>
                <a:rPr lang="en-RO" sz="1200" dirty="0">
                  <a:solidFill>
                    <a:schemeClr val="bg2"/>
                  </a:solidFill>
                </a:rPr>
                <a:t>Orchestration</a:t>
              </a:r>
            </a:p>
            <a:p>
              <a:pPr marL="171450" indent="-171450">
                <a:buFont typeface="Arial" panose="020B0604020202020204" pitchFamily="34" charset="0"/>
                <a:buChar char="•"/>
              </a:pPr>
              <a:r>
                <a:rPr lang="en-RO" sz="1200" dirty="0">
                  <a:solidFill>
                    <a:schemeClr val="bg2"/>
                  </a:solidFill>
                </a:rPr>
                <a:t>Pipeline templates</a:t>
              </a:r>
            </a:p>
            <a:p>
              <a:pPr marL="171450" indent="-171450">
                <a:buFont typeface="Arial" panose="020B0604020202020204" pitchFamily="34" charset="0"/>
                <a:buChar char="•"/>
              </a:pPr>
              <a:r>
                <a:rPr lang="en-RO" sz="1200" dirty="0">
                  <a:solidFill>
                    <a:schemeClr val="bg2"/>
                  </a:solidFill>
                </a:rPr>
                <a:t>Expressions and Instructions</a:t>
              </a:r>
            </a:p>
            <a:p>
              <a:pPr marL="171450" indent="-171450">
                <a:buFont typeface="Arial" panose="020B0604020202020204" pitchFamily="34" charset="0"/>
                <a:buChar char="•"/>
              </a:pPr>
              <a:r>
                <a:rPr lang="en-RO" sz="1200" dirty="0">
                  <a:solidFill>
                    <a:schemeClr val="bg2"/>
                  </a:solidFill>
                </a:rPr>
                <a:t>Agents</a:t>
              </a:r>
            </a:p>
            <a:p>
              <a:pPr marL="171450" indent="-171450">
                <a:buFont typeface="Arial" panose="020B0604020202020204" pitchFamily="34" charset="0"/>
                <a:buChar char="•"/>
              </a:pPr>
              <a:endParaRPr lang="en-RO" sz="1200" dirty="0" err="1">
                <a:solidFill>
                  <a:schemeClr val="bg2"/>
                </a:solidFill>
              </a:endParaRPr>
            </a:p>
          </p:txBody>
        </p:sp>
      </p:grpSp>
      <p:sp>
        <p:nvSpPr>
          <p:cNvPr id="46" name="Title 4">
            <a:extLst>
              <a:ext uri="{FF2B5EF4-FFF2-40B4-BE49-F238E27FC236}">
                <a16:creationId xmlns:a16="http://schemas.microsoft.com/office/drawing/2014/main" id="{AD0DE40D-A4AB-B745-B712-2B0C8F52DE79}"/>
              </a:ext>
            </a:extLst>
          </p:cNvPr>
          <p:cNvSpPr>
            <a:spLocks noGrp="1"/>
          </p:cNvSpPr>
          <p:nvPr/>
        </p:nvSpPr>
        <p:spPr bwMode="gray">
          <a:xfrm>
            <a:off x="194933" y="178609"/>
            <a:ext cx="1702994" cy="732995"/>
          </a:xfrm>
          <a:prstGeom prst="roundRect">
            <a:avLst>
              <a:gd name="adj" fmla="val 13767"/>
            </a:avLst>
          </a:prstGeom>
          <a:solidFill>
            <a:srgbClr val="FF6200"/>
          </a:solidFill>
          <a:ln w="6350">
            <a:noFill/>
          </a:ln>
        </p:spPr>
        <p:txBody>
          <a:bodyPr vert="horz" wrap="none" lIns="108000" tIns="108000" rIns="108000" bIns="72000" rtlCol="0" anchor="t" anchorCtr="0">
            <a:spAutoFit/>
          </a:bodyPr>
          <a:lstStyle>
            <a:lvl1pPr algn="l" defTabSz="914400" rtl="0" eaLnBrk="1" latinLnBrk="0" hangingPunct="1">
              <a:lnSpc>
                <a:spcPct val="90000"/>
              </a:lnSpc>
              <a:spcBef>
                <a:spcPts val="0"/>
              </a:spcBef>
              <a:buNone/>
              <a:defRPr sz="3600" b="1" kern="1200" baseline="0">
                <a:solidFill>
                  <a:schemeClr val="bg1"/>
                </a:solidFill>
                <a:latin typeface="+mj-lt"/>
                <a:ea typeface="+mj-ea"/>
                <a:cs typeface="ING Me" pitchFamily="2" charset="0"/>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white"/>
                </a:solidFill>
                <a:effectLst/>
                <a:uLnTx/>
                <a:uFillTx/>
                <a:latin typeface="ING Me" panose="02000506040000020004" pitchFamily="2" charset="0"/>
                <a:ea typeface="+mj-ea"/>
                <a:cs typeface="ING Me" pitchFamily="2" charset="0"/>
              </a:rPr>
              <a:t>Course</a:t>
            </a:r>
          </a:p>
        </p:txBody>
      </p:sp>
      <p:sp>
        <p:nvSpPr>
          <p:cNvPr id="47" name="Title 4">
            <a:extLst>
              <a:ext uri="{FF2B5EF4-FFF2-40B4-BE49-F238E27FC236}">
                <a16:creationId xmlns:a16="http://schemas.microsoft.com/office/drawing/2014/main" id="{3D3C293E-22D5-944C-A585-796C88788BEA}"/>
              </a:ext>
            </a:extLst>
          </p:cNvPr>
          <p:cNvSpPr>
            <a:spLocks noGrp="1"/>
          </p:cNvSpPr>
          <p:nvPr/>
        </p:nvSpPr>
        <p:spPr bwMode="gray">
          <a:xfrm>
            <a:off x="829983" y="928295"/>
            <a:ext cx="1584666" cy="732995"/>
          </a:xfrm>
          <a:prstGeom prst="roundRect">
            <a:avLst>
              <a:gd name="adj" fmla="val 13767"/>
            </a:avLst>
          </a:prstGeom>
          <a:solidFill>
            <a:srgbClr val="FF6200"/>
          </a:solidFill>
          <a:ln w="6350">
            <a:noFill/>
          </a:ln>
        </p:spPr>
        <p:txBody>
          <a:bodyPr vert="horz" wrap="none" lIns="108000" tIns="108000" rIns="108000" bIns="72000" rtlCol="0" anchor="t" anchorCtr="0">
            <a:spAutoFit/>
          </a:bodyPr>
          <a:lstStyle>
            <a:lvl1pPr algn="l" defTabSz="914400" rtl="0" eaLnBrk="1" latinLnBrk="0" hangingPunct="1">
              <a:lnSpc>
                <a:spcPct val="90000"/>
              </a:lnSpc>
              <a:spcBef>
                <a:spcPts val="0"/>
              </a:spcBef>
              <a:buNone/>
              <a:defRPr sz="3600" b="1" kern="1200" baseline="0">
                <a:solidFill>
                  <a:schemeClr val="bg1"/>
                </a:solidFill>
                <a:latin typeface="+mj-lt"/>
                <a:ea typeface="+mj-ea"/>
                <a:cs typeface="ING Me" pitchFamily="2" charset="0"/>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sz="3600" b="1" i="0" u="none" strike="noStrike" kern="1200" cap="none" spc="0" normalizeH="0" baseline="0" noProof="0" dirty="0">
                <a:ln>
                  <a:noFill/>
                </a:ln>
                <a:solidFill>
                  <a:prstClr val="white"/>
                </a:solidFill>
                <a:effectLst/>
                <a:uLnTx/>
                <a:uFillTx/>
                <a:latin typeface="ING Me" panose="02000506040000020004" pitchFamily="2" charset="0"/>
                <a:ea typeface="+mj-ea"/>
                <a:cs typeface="ING Me" pitchFamily="2" charset="0"/>
              </a:rPr>
              <a:t>Topics</a:t>
            </a:r>
          </a:p>
        </p:txBody>
      </p:sp>
    </p:spTree>
    <p:extLst>
      <p:ext uri="{BB962C8B-B14F-4D97-AF65-F5344CB8AC3E}">
        <p14:creationId xmlns:p14="http://schemas.microsoft.com/office/powerpoint/2010/main" val="280301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500" fill="hold"/>
                                        <p:tgtEl>
                                          <p:spTgt spid="32"/>
                                        </p:tgtEl>
                                        <p:attrNameLst>
                                          <p:attrName>ppt_x</p:attrName>
                                        </p:attrNameLst>
                                      </p:cBhvr>
                                      <p:tavLst>
                                        <p:tav tm="0">
                                          <p:val>
                                            <p:strVal val="0-#ppt_w/2"/>
                                          </p:val>
                                        </p:tav>
                                        <p:tav tm="100000">
                                          <p:val>
                                            <p:strVal val="#ppt_x"/>
                                          </p:val>
                                        </p:tav>
                                      </p:tavLst>
                                    </p:anim>
                                    <p:anim calcmode="lin" valueType="num">
                                      <p:cBhvr additive="base">
                                        <p:cTn id="8" dur="1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30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500" fill="hold"/>
                                        <p:tgtEl>
                                          <p:spTgt spid="33"/>
                                        </p:tgtEl>
                                        <p:attrNameLst>
                                          <p:attrName>ppt_x</p:attrName>
                                        </p:attrNameLst>
                                      </p:cBhvr>
                                      <p:tavLst>
                                        <p:tav tm="0">
                                          <p:val>
                                            <p:strVal val="0-#ppt_w/2"/>
                                          </p:val>
                                        </p:tav>
                                        <p:tav tm="100000">
                                          <p:val>
                                            <p:strVal val="#ppt_x"/>
                                          </p:val>
                                        </p:tav>
                                      </p:tavLst>
                                    </p:anim>
                                    <p:anim calcmode="lin" valueType="num">
                                      <p:cBhvr additive="base">
                                        <p:cTn id="12" dur="1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decel="50000" fill="hold" nodeType="withEffect">
                                  <p:stCondLst>
                                    <p:cond delay="4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500" fill="hold"/>
                                        <p:tgtEl>
                                          <p:spTgt spid="34"/>
                                        </p:tgtEl>
                                        <p:attrNameLst>
                                          <p:attrName>ppt_x</p:attrName>
                                        </p:attrNameLst>
                                      </p:cBhvr>
                                      <p:tavLst>
                                        <p:tav tm="0">
                                          <p:val>
                                            <p:strVal val="0-#ppt_w/2"/>
                                          </p:val>
                                        </p:tav>
                                        <p:tav tm="100000">
                                          <p:val>
                                            <p:strVal val="#ppt_x"/>
                                          </p:val>
                                        </p:tav>
                                      </p:tavLst>
                                    </p:anim>
                                    <p:anim calcmode="lin" valueType="num">
                                      <p:cBhvr additive="base">
                                        <p:cTn id="16" dur="1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nodeType="clickEffect">
                                  <p:stCondLst>
                                    <p:cond delay="0"/>
                                  </p:stCondLst>
                                  <p:childTnLst>
                                    <p:animScale>
                                      <p:cBhvr>
                                        <p:cTn id="20" dur="1000" fill="hold"/>
                                        <p:tgtEl>
                                          <p:spTgt spid="32"/>
                                        </p:tgtEl>
                                      </p:cBhvr>
                                      <p:by x="125000" y="125000"/>
                                    </p:animScale>
                                  </p:childTnLst>
                                </p:cTn>
                              </p:par>
                            </p:childTnLst>
                          </p:cTn>
                        </p:par>
                      </p:childTnLst>
                    </p:cTn>
                  </p:par>
                  <p:par>
                    <p:cTn id="21" fill="hold">
                      <p:stCondLst>
                        <p:cond delay="indefinite"/>
                      </p:stCondLst>
                      <p:childTnLst>
                        <p:par>
                          <p:cTn id="22" fill="hold">
                            <p:stCondLst>
                              <p:cond delay="0"/>
                            </p:stCondLst>
                            <p:childTnLst>
                              <p:par>
                                <p:cTn id="23" presetID="6" presetClass="emph" presetSubtype="0" decel="50000" fill="hold" nodeType="clickEffect">
                                  <p:stCondLst>
                                    <p:cond delay="0"/>
                                  </p:stCondLst>
                                  <p:childTnLst>
                                    <p:animScale>
                                      <p:cBhvr>
                                        <p:cTn id="24" dur="1000" fill="hold"/>
                                        <p:tgtEl>
                                          <p:spTgt spid="32"/>
                                        </p:tgtEl>
                                      </p:cBhvr>
                                      <p:by x="80000" y="80000"/>
                                    </p:animScale>
                                  </p:childTnLst>
                                </p:cTn>
                              </p:par>
                              <p:par>
                                <p:cTn id="25" presetID="6" presetClass="emph" presetSubtype="0" accel="50000" fill="hold" nodeType="withEffect">
                                  <p:stCondLst>
                                    <p:cond delay="200"/>
                                  </p:stCondLst>
                                  <p:childTnLst>
                                    <p:animScale>
                                      <p:cBhvr>
                                        <p:cTn id="26" dur="1000" fill="hold"/>
                                        <p:tgtEl>
                                          <p:spTgt spid="33"/>
                                        </p:tgtEl>
                                      </p:cBhvr>
                                      <p:by x="125000" y="125000"/>
                                    </p:animScale>
                                  </p:childTnLst>
                                </p:cTn>
                              </p:par>
                            </p:childTnLst>
                          </p:cTn>
                        </p:par>
                      </p:childTnLst>
                    </p:cTn>
                  </p:par>
                  <p:par>
                    <p:cTn id="27" fill="hold">
                      <p:stCondLst>
                        <p:cond delay="indefinite"/>
                      </p:stCondLst>
                      <p:childTnLst>
                        <p:par>
                          <p:cTn id="28" fill="hold">
                            <p:stCondLst>
                              <p:cond delay="0"/>
                            </p:stCondLst>
                            <p:childTnLst>
                              <p:par>
                                <p:cTn id="29" presetID="6" presetClass="emph" presetSubtype="0" decel="50000" fill="hold" nodeType="clickEffect">
                                  <p:stCondLst>
                                    <p:cond delay="0"/>
                                  </p:stCondLst>
                                  <p:childTnLst>
                                    <p:animScale>
                                      <p:cBhvr>
                                        <p:cTn id="30" dur="1000" fill="hold"/>
                                        <p:tgtEl>
                                          <p:spTgt spid="33"/>
                                        </p:tgtEl>
                                      </p:cBhvr>
                                      <p:by x="80000" y="80000"/>
                                    </p:animScale>
                                  </p:childTnLst>
                                </p:cTn>
                              </p:par>
                              <p:par>
                                <p:cTn id="31" presetID="6" presetClass="emph" presetSubtype="0" accel="50000" fill="hold" nodeType="withEffect">
                                  <p:stCondLst>
                                    <p:cond delay="200"/>
                                  </p:stCondLst>
                                  <p:childTnLst>
                                    <p:animScale>
                                      <p:cBhvr>
                                        <p:cTn id="32" dur="1000" fill="hold"/>
                                        <p:tgtEl>
                                          <p:spTgt spid="34"/>
                                        </p:tgtEl>
                                      </p:cBhvr>
                                      <p:by x="125000" y="125000"/>
                                    </p:animScale>
                                  </p:childTnLst>
                                </p:cTn>
                              </p:par>
                            </p:childTnLst>
                          </p:cTn>
                        </p:par>
                      </p:childTnLst>
                    </p:cTn>
                  </p:par>
                  <p:par>
                    <p:cTn id="33" fill="hold">
                      <p:stCondLst>
                        <p:cond delay="indefinite"/>
                      </p:stCondLst>
                      <p:childTnLst>
                        <p:par>
                          <p:cTn id="34" fill="hold">
                            <p:stCondLst>
                              <p:cond delay="0"/>
                            </p:stCondLst>
                            <p:childTnLst>
                              <p:par>
                                <p:cTn id="35" presetID="6" presetClass="emph" presetSubtype="0" decel="50000" fill="hold" nodeType="clickEffect">
                                  <p:stCondLst>
                                    <p:cond delay="0"/>
                                  </p:stCondLst>
                                  <p:childTnLst>
                                    <p:animScale>
                                      <p:cBhvr>
                                        <p:cTn id="36" dur="1000" fill="hold"/>
                                        <p:tgtEl>
                                          <p:spTgt spid="34"/>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3339F4-F5DD-5045-B8CF-D5629C405DF5}"/>
              </a:ext>
            </a:extLst>
          </p:cNvPr>
          <p:cNvSpPr>
            <a:spLocks noGrp="1"/>
          </p:cNvSpPr>
          <p:nvPr>
            <p:ph type="sldNum" sz="quarter" idx="12"/>
          </p:nvPr>
        </p:nvSpPr>
        <p:spPr/>
        <p:txBody>
          <a:bodyPr/>
          <a:lstStyle/>
          <a:p>
            <a:fld id="{13B0051D-2563-664D-BB66-3451DF5A3065}" type="slidenum">
              <a:rPr lang="en-RO" smtClean="0"/>
              <a:t>3</a:t>
            </a:fld>
            <a:endParaRPr lang="en-RO"/>
          </a:p>
        </p:txBody>
      </p:sp>
      <p:pic>
        <p:nvPicPr>
          <p:cNvPr id="6" name="Picture 5">
            <a:extLst>
              <a:ext uri="{FF2B5EF4-FFF2-40B4-BE49-F238E27FC236}">
                <a16:creationId xmlns:a16="http://schemas.microsoft.com/office/drawing/2014/main" id="{9A6F4CF7-AC2F-9E45-BD73-680E6596EFD5}"/>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4">
            <a:extLst>
              <a:ext uri="{FF2B5EF4-FFF2-40B4-BE49-F238E27FC236}">
                <a16:creationId xmlns:a16="http://schemas.microsoft.com/office/drawing/2014/main" id="{FC0A5598-69D4-E546-806A-BBF897BAC046}"/>
              </a:ext>
            </a:extLst>
          </p:cNvPr>
          <p:cNvSpPr>
            <a:spLocks noGrp="1"/>
          </p:cNvSpPr>
          <p:nvPr/>
        </p:nvSpPr>
        <p:spPr bwMode="gray">
          <a:xfrm>
            <a:off x="977253" y="2312209"/>
            <a:ext cx="2706021" cy="732995"/>
          </a:xfrm>
          <a:prstGeom prst="roundRect">
            <a:avLst>
              <a:gd name="adj" fmla="val 13767"/>
            </a:avLst>
          </a:prstGeom>
          <a:solidFill>
            <a:srgbClr val="FF6200"/>
          </a:solidFill>
          <a:ln w="6350">
            <a:noFill/>
          </a:ln>
        </p:spPr>
        <p:txBody>
          <a:bodyPr vert="horz" wrap="none" lIns="108000" tIns="108000" rIns="108000" bIns="72000" rtlCol="0" anchor="t" anchorCtr="0">
            <a:spAutoFit/>
          </a:bodyPr>
          <a:lstStyle>
            <a:lvl1pPr algn="l" defTabSz="914400" rtl="0" eaLnBrk="1" latinLnBrk="0" hangingPunct="1">
              <a:lnSpc>
                <a:spcPct val="90000"/>
              </a:lnSpc>
              <a:spcBef>
                <a:spcPts val="0"/>
              </a:spcBef>
              <a:buNone/>
              <a:defRPr sz="3600" b="1" kern="1200" baseline="0">
                <a:solidFill>
                  <a:schemeClr val="bg1"/>
                </a:solidFill>
                <a:latin typeface="+mj-lt"/>
                <a:ea typeface="+mj-ea"/>
                <a:cs typeface="ING Me" pitchFamily="2" charset="0"/>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solidFill>
                  <a:prstClr val="white"/>
                </a:solidFill>
                <a:latin typeface="ING Me" panose="02000506040000020004" pitchFamily="2" charset="0"/>
              </a:rPr>
              <a:t>03. Pipeline</a:t>
            </a:r>
            <a:endParaRPr kumimoji="0" lang="en-GB" sz="3600" b="1" i="0" u="none" strike="noStrike" kern="1200" cap="none" spc="0" normalizeH="0" baseline="0" noProof="0" dirty="0">
              <a:ln>
                <a:noFill/>
              </a:ln>
              <a:solidFill>
                <a:prstClr val="white"/>
              </a:solidFill>
              <a:effectLst/>
              <a:uLnTx/>
              <a:uFillTx/>
              <a:latin typeface="ING Me" panose="02000506040000020004" pitchFamily="2" charset="0"/>
              <a:ea typeface="+mj-ea"/>
              <a:cs typeface="ING Me" pitchFamily="2" charset="0"/>
            </a:endParaRPr>
          </a:p>
        </p:txBody>
      </p:sp>
      <p:sp>
        <p:nvSpPr>
          <p:cNvPr id="8" name="Title 4">
            <a:extLst>
              <a:ext uri="{FF2B5EF4-FFF2-40B4-BE49-F238E27FC236}">
                <a16:creationId xmlns:a16="http://schemas.microsoft.com/office/drawing/2014/main" id="{F5954CBE-A6FA-2C4E-A57B-A5024370F5F2}"/>
              </a:ext>
            </a:extLst>
          </p:cNvPr>
          <p:cNvSpPr>
            <a:spLocks noGrp="1"/>
          </p:cNvSpPr>
          <p:nvPr/>
        </p:nvSpPr>
        <p:spPr bwMode="gray">
          <a:xfrm>
            <a:off x="2501253" y="3079802"/>
            <a:ext cx="1881010" cy="732995"/>
          </a:xfrm>
          <a:prstGeom prst="roundRect">
            <a:avLst>
              <a:gd name="adj" fmla="val 13767"/>
            </a:avLst>
          </a:prstGeom>
          <a:solidFill>
            <a:srgbClr val="FF6200"/>
          </a:solidFill>
          <a:ln w="6350">
            <a:noFill/>
          </a:ln>
        </p:spPr>
        <p:txBody>
          <a:bodyPr vert="horz" wrap="none" lIns="108000" tIns="108000" rIns="108000" bIns="72000" rtlCol="0" anchor="t" anchorCtr="0">
            <a:spAutoFit/>
          </a:bodyPr>
          <a:lstStyle>
            <a:lvl1pPr algn="l" defTabSz="914400" rtl="0" eaLnBrk="1" latinLnBrk="0" hangingPunct="1">
              <a:lnSpc>
                <a:spcPct val="90000"/>
              </a:lnSpc>
              <a:spcBef>
                <a:spcPts val="0"/>
              </a:spcBef>
              <a:buNone/>
              <a:defRPr sz="3600" b="1" kern="1200" baseline="0">
                <a:solidFill>
                  <a:schemeClr val="bg1"/>
                </a:solidFill>
                <a:latin typeface="+mj-lt"/>
                <a:ea typeface="+mj-ea"/>
                <a:cs typeface="ING Me" pitchFamily="2" charset="0"/>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solidFill>
                  <a:prstClr val="white"/>
                </a:solidFill>
                <a:latin typeface="ING Me" panose="02000506040000020004" pitchFamily="2" charset="0"/>
              </a:rPr>
              <a:t>as code</a:t>
            </a:r>
            <a:endParaRPr kumimoji="0" lang="en-GB" sz="3600" b="1" i="0" u="none" strike="noStrike" kern="1200" cap="none" spc="0" normalizeH="0" baseline="0" noProof="0" dirty="0">
              <a:ln>
                <a:noFill/>
              </a:ln>
              <a:solidFill>
                <a:prstClr val="white"/>
              </a:solidFill>
              <a:effectLst/>
              <a:uLnTx/>
              <a:uFillTx/>
              <a:latin typeface="ING Me" panose="02000506040000020004" pitchFamily="2" charset="0"/>
              <a:ea typeface="+mj-ea"/>
              <a:cs typeface="ING Me" pitchFamily="2" charset="0"/>
            </a:endParaRPr>
          </a:p>
        </p:txBody>
      </p:sp>
    </p:spTree>
    <p:extLst>
      <p:ext uri="{BB962C8B-B14F-4D97-AF65-F5344CB8AC3E}">
        <p14:creationId xmlns:p14="http://schemas.microsoft.com/office/powerpoint/2010/main" val="174903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nip and Round Single Corner of Rectangle 13">
            <a:extLst>
              <a:ext uri="{FF2B5EF4-FFF2-40B4-BE49-F238E27FC236}">
                <a16:creationId xmlns:a16="http://schemas.microsoft.com/office/drawing/2014/main" id="{49C729CD-BE50-074D-9251-FA6AC7EBB953}"/>
              </a:ext>
            </a:extLst>
          </p:cNvPr>
          <p:cNvSpPr/>
          <p:nvPr/>
        </p:nvSpPr>
        <p:spPr>
          <a:xfrm>
            <a:off x="720800" y="2737381"/>
            <a:ext cx="10750399" cy="2435095"/>
          </a:xfrm>
          <a:prstGeom prst="snipRoundRect">
            <a:avLst/>
          </a:prstGeom>
          <a:solidFill>
            <a:schemeClr val="accent2">
              <a:lumMod val="20000"/>
              <a:lumOff val="80000"/>
            </a:schemeClr>
          </a:solidFill>
          <a:ln w="1587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4" name="Slide Number Placeholder 3">
            <a:extLst>
              <a:ext uri="{FF2B5EF4-FFF2-40B4-BE49-F238E27FC236}">
                <a16:creationId xmlns:a16="http://schemas.microsoft.com/office/drawing/2014/main" id="{26AB35E6-B6D2-D34F-8818-FF3181C52537}"/>
              </a:ext>
            </a:extLst>
          </p:cNvPr>
          <p:cNvSpPr>
            <a:spLocks noGrp="1"/>
          </p:cNvSpPr>
          <p:nvPr>
            <p:ph type="sldNum" sz="quarter" idx="12"/>
          </p:nvPr>
        </p:nvSpPr>
        <p:spPr/>
        <p:txBody>
          <a:bodyPr/>
          <a:lstStyle/>
          <a:p>
            <a:fld id="{13B0051D-2563-664D-BB66-3451DF5A3065}" type="slidenum">
              <a:rPr lang="en-RO" smtClean="0"/>
              <a:t>4</a:t>
            </a:fld>
            <a:endParaRPr lang="en-RO"/>
          </a:p>
        </p:txBody>
      </p:sp>
      <p:sp>
        <p:nvSpPr>
          <p:cNvPr id="6" name="TextBox 5">
            <a:extLst>
              <a:ext uri="{FF2B5EF4-FFF2-40B4-BE49-F238E27FC236}">
                <a16:creationId xmlns:a16="http://schemas.microsoft.com/office/drawing/2014/main" id="{68A37755-E0D5-BC4B-B0EE-78A733CC4338}"/>
              </a:ext>
            </a:extLst>
          </p:cNvPr>
          <p:cNvSpPr txBox="1"/>
          <p:nvPr/>
        </p:nvSpPr>
        <p:spPr>
          <a:xfrm>
            <a:off x="1718922" y="3556227"/>
            <a:ext cx="8630629" cy="1303809"/>
          </a:xfrm>
          <a:prstGeom prst="rect">
            <a:avLst/>
          </a:prstGeom>
          <a:noFill/>
        </p:spPr>
        <p:txBody>
          <a:bodyPr wrap="square" lIns="36000" tIns="36000" rIns="36000" bIns="36000" rtlCol="0">
            <a:spAutoFit/>
          </a:bodyPr>
          <a:lstStyle/>
          <a:p>
            <a:r>
              <a:rPr lang="en-RO" sz="2000" i="1" dirty="0"/>
              <a:t>It represents a practice of                                                          pipelines through source          , which is trackable and stored in a</a:t>
            </a:r>
          </a:p>
          <a:p>
            <a:endParaRPr lang="en-RO" sz="2000" i="1" dirty="0"/>
          </a:p>
          <a:p>
            <a:r>
              <a:rPr lang="en-RO" sz="2000" i="1" dirty="0"/>
              <a:t>     </a:t>
            </a:r>
          </a:p>
        </p:txBody>
      </p:sp>
      <p:sp>
        <p:nvSpPr>
          <p:cNvPr id="8" name="Title 4">
            <a:extLst>
              <a:ext uri="{FF2B5EF4-FFF2-40B4-BE49-F238E27FC236}">
                <a16:creationId xmlns:a16="http://schemas.microsoft.com/office/drawing/2014/main" id="{66D385DF-28C1-B143-9CB9-90AB6214A382}"/>
              </a:ext>
            </a:extLst>
          </p:cNvPr>
          <p:cNvSpPr>
            <a:spLocks noGrp="1"/>
          </p:cNvSpPr>
          <p:nvPr/>
        </p:nvSpPr>
        <p:spPr bwMode="gray">
          <a:xfrm>
            <a:off x="1112811" y="512162"/>
            <a:ext cx="1892094" cy="732995"/>
          </a:xfrm>
          <a:prstGeom prst="roundRect">
            <a:avLst>
              <a:gd name="adj" fmla="val 13767"/>
            </a:avLst>
          </a:prstGeom>
          <a:solidFill>
            <a:srgbClr val="FF6200"/>
          </a:solidFill>
          <a:ln w="6350">
            <a:noFill/>
          </a:ln>
        </p:spPr>
        <p:txBody>
          <a:bodyPr vert="horz" wrap="none" lIns="108000" tIns="108000" rIns="108000" bIns="72000" rtlCol="0" anchor="t" anchorCtr="0">
            <a:spAutoFit/>
          </a:bodyPr>
          <a:lstStyle>
            <a:lvl1pPr algn="l" defTabSz="914400" rtl="0" eaLnBrk="1" latinLnBrk="0" hangingPunct="1">
              <a:lnSpc>
                <a:spcPct val="90000"/>
              </a:lnSpc>
              <a:spcBef>
                <a:spcPts val="0"/>
              </a:spcBef>
              <a:buNone/>
              <a:defRPr sz="3600" b="1" kern="1200" baseline="0">
                <a:solidFill>
                  <a:schemeClr val="bg1"/>
                </a:solidFill>
                <a:latin typeface="+mj-lt"/>
                <a:ea typeface="+mj-ea"/>
                <a:cs typeface="ING Me" pitchFamily="2" charset="0"/>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ING Me" panose="02000506040000020004" pitchFamily="2" charset="0"/>
                <a:ea typeface="+mj-ea"/>
                <a:cs typeface="ING Me" pitchFamily="2" charset="0"/>
              </a:rPr>
              <a:t>What is</a:t>
            </a:r>
          </a:p>
        </p:txBody>
      </p:sp>
      <p:sp>
        <p:nvSpPr>
          <p:cNvPr id="9" name="Title 4">
            <a:extLst>
              <a:ext uri="{FF2B5EF4-FFF2-40B4-BE49-F238E27FC236}">
                <a16:creationId xmlns:a16="http://schemas.microsoft.com/office/drawing/2014/main" id="{CB7E3675-A63D-B049-9B8A-EB0E8911ED7B}"/>
              </a:ext>
            </a:extLst>
          </p:cNvPr>
          <p:cNvSpPr>
            <a:spLocks noGrp="1"/>
          </p:cNvSpPr>
          <p:nvPr/>
        </p:nvSpPr>
        <p:spPr bwMode="gray">
          <a:xfrm>
            <a:off x="1825809" y="1335122"/>
            <a:ext cx="4001632" cy="732995"/>
          </a:xfrm>
          <a:prstGeom prst="roundRect">
            <a:avLst>
              <a:gd name="adj" fmla="val 13767"/>
            </a:avLst>
          </a:prstGeom>
          <a:solidFill>
            <a:srgbClr val="FF6200"/>
          </a:solidFill>
          <a:ln w="6350">
            <a:noFill/>
          </a:ln>
        </p:spPr>
        <p:txBody>
          <a:bodyPr vert="horz" wrap="none" lIns="108000" tIns="108000" rIns="108000" bIns="72000" rtlCol="0" anchor="t" anchorCtr="0">
            <a:spAutoFit/>
          </a:bodyPr>
          <a:lstStyle>
            <a:lvl1pPr algn="l" defTabSz="914400" rtl="0" eaLnBrk="1" latinLnBrk="0" hangingPunct="1">
              <a:lnSpc>
                <a:spcPct val="90000"/>
              </a:lnSpc>
              <a:spcBef>
                <a:spcPts val="0"/>
              </a:spcBef>
              <a:buNone/>
              <a:defRPr sz="3600" b="1" kern="1200" baseline="0">
                <a:solidFill>
                  <a:schemeClr val="bg1"/>
                </a:solidFill>
                <a:latin typeface="+mj-lt"/>
                <a:ea typeface="+mj-ea"/>
                <a:cs typeface="ING Me" pitchFamily="2" charset="0"/>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ING Me" panose="02000506040000020004" pitchFamily="2" charset="0"/>
                <a:ea typeface="+mj-ea"/>
                <a:cs typeface="ING Me" pitchFamily="2" charset="0"/>
              </a:rPr>
              <a:t>Pipeline as Code ?</a:t>
            </a:r>
          </a:p>
        </p:txBody>
      </p:sp>
      <p:pic>
        <p:nvPicPr>
          <p:cNvPr id="11" name="Picture 10">
            <a:extLst>
              <a:ext uri="{FF2B5EF4-FFF2-40B4-BE49-F238E27FC236}">
                <a16:creationId xmlns:a16="http://schemas.microsoft.com/office/drawing/2014/main" id="{C0504443-64EF-3943-840E-F88D393CF3AD}"/>
              </a:ext>
            </a:extLst>
          </p:cNvPr>
          <p:cNvPicPr>
            <a:picLocks noChangeAspect="1"/>
          </p:cNvPicPr>
          <p:nvPr/>
        </p:nvPicPr>
        <p:blipFill>
          <a:blip r:embed="rId2">
            <a:duotone>
              <a:schemeClr val="accent5">
                <a:shade val="45000"/>
                <a:satMod val="135000"/>
              </a:schemeClr>
              <a:prstClr val="white"/>
            </a:duotone>
          </a:blip>
          <a:stretch>
            <a:fillRect/>
          </a:stretch>
        </p:blipFill>
        <p:spPr>
          <a:xfrm>
            <a:off x="1031051" y="2877289"/>
            <a:ext cx="732995" cy="732995"/>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77C0AB6A-DF54-E142-9E47-7F575B4C7FFE}"/>
              </a:ext>
            </a:extLst>
          </p:cNvPr>
          <p:cNvPicPr>
            <a:picLocks noChangeAspect="1"/>
          </p:cNvPicPr>
          <p:nvPr/>
        </p:nvPicPr>
        <p:blipFill>
          <a:blip r:embed="rId2">
            <a:duotone>
              <a:schemeClr val="accent5">
                <a:shade val="45000"/>
                <a:satMod val="135000"/>
              </a:schemeClr>
              <a:prstClr val="white"/>
            </a:duotone>
          </a:blip>
          <a:stretch>
            <a:fillRect/>
          </a:stretch>
        </p:blipFill>
        <p:spPr>
          <a:xfrm rot="10800000">
            <a:off x="10283069" y="4285826"/>
            <a:ext cx="732995" cy="732995"/>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45E79EFC-B045-734A-B0FC-BAFA972F2111}"/>
              </a:ext>
            </a:extLst>
          </p:cNvPr>
          <p:cNvPicPr>
            <a:picLocks noChangeAspect="1"/>
          </p:cNvPicPr>
          <p:nvPr/>
        </p:nvPicPr>
        <p:blipFill>
          <a:blip r:embed="rId3"/>
          <a:stretch>
            <a:fillRect/>
          </a:stretch>
        </p:blipFill>
        <p:spPr>
          <a:xfrm>
            <a:off x="4425411" y="4421921"/>
            <a:ext cx="850900" cy="596900"/>
          </a:xfrm>
          <a:prstGeom prst="rect">
            <a:avLst/>
          </a:prstGeom>
        </p:spPr>
      </p:pic>
      <p:pic>
        <p:nvPicPr>
          <p:cNvPr id="16" name="Picture 15">
            <a:extLst>
              <a:ext uri="{FF2B5EF4-FFF2-40B4-BE49-F238E27FC236}">
                <a16:creationId xmlns:a16="http://schemas.microsoft.com/office/drawing/2014/main" id="{3C49C881-EC4B-9641-AE5B-03413968C250}"/>
              </a:ext>
            </a:extLst>
          </p:cNvPr>
          <p:cNvPicPr>
            <a:picLocks noChangeAspect="1"/>
          </p:cNvPicPr>
          <p:nvPr/>
        </p:nvPicPr>
        <p:blipFill>
          <a:blip r:embed="rId4"/>
          <a:stretch>
            <a:fillRect/>
          </a:stretch>
        </p:blipFill>
        <p:spPr>
          <a:xfrm>
            <a:off x="6964917" y="4426909"/>
            <a:ext cx="571500" cy="596900"/>
          </a:xfrm>
          <a:prstGeom prst="rect">
            <a:avLst/>
          </a:prstGeom>
        </p:spPr>
      </p:pic>
      <p:pic>
        <p:nvPicPr>
          <p:cNvPr id="22" name="Picture 21">
            <a:extLst>
              <a:ext uri="{FF2B5EF4-FFF2-40B4-BE49-F238E27FC236}">
                <a16:creationId xmlns:a16="http://schemas.microsoft.com/office/drawing/2014/main" id="{98552CBC-617C-CA44-B7CE-CCC5FD12AE67}"/>
              </a:ext>
            </a:extLst>
          </p:cNvPr>
          <p:cNvPicPr>
            <a:picLocks noChangeAspect="1"/>
          </p:cNvPicPr>
          <p:nvPr/>
        </p:nvPicPr>
        <p:blipFill>
          <a:blip r:embed="rId5">
            <a:duotone>
              <a:prstClr val="black"/>
              <a:schemeClr val="accent6">
                <a:tint val="45000"/>
                <a:satMod val="400000"/>
              </a:schemeClr>
            </a:duotone>
          </a:blip>
          <a:stretch>
            <a:fillRect/>
          </a:stretch>
        </p:blipFill>
        <p:spPr>
          <a:xfrm>
            <a:off x="5693281" y="4378859"/>
            <a:ext cx="671605" cy="671605"/>
          </a:xfrm>
          <a:prstGeom prst="rect">
            <a:avLst/>
          </a:prstGeom>
        </p:spPr>
      </p:pic>
      <p:sp>
        <p:nvSpPr>
          <p:cNvPr id="24" name="TextBox 23">
            <a:extLst>
              <a:ext uri="{FF2B5EF4-FFF2-40B4-BE49-F238E27FC236}">
                <a16:creationId xmlns:a16="http://schemas.microsoft.com/office/drawing/2014/main" id="{17ACC3D0-58D0-FE49-98A9-D52FDDFBBCAA}"/>
              </a:ext>
            </a:extLst>
          </p:cNvPr>
          <p:cNvSpPr txBox="1"/>
          <p:nvPr/>
        </p:nvSpPr>
        <p:spPr>
          <a:xfrm>
            <a:off x="4626262" y="3556227"/>
            <a:ext cx="3718560" cy="380480"/>
          </a:xfrm>
          <a:prstGeom prst="rect">
            <a:avLst/>
          </a:prstGeom>
          <a:noFill/>
        </p:spPr>
        <p:txBody>
          <a:bodyPr wrap="square" lIns="36000" tIns="36000" rIns="36000" bIns="36000" rtlCol="0">
            <a:spAutoFit/>
          </a:bodyPr>
          <a:lstStyle/>
          <a:p>
            <a:r>
              <a:rPr lang="en-RO" sz="2000" i="1" dirty="0"/>
              <a:t>defining build and deployment</a:t>
            </a:r>
            <a:endParaRPr lang="en-RO" sz="2000" dirty="0"/>
          </a:p>
        </p:txBody>
      </p:sp>
      <p:sp>
        <p:nvSpPr>
          <p:cNvPr id="25" name="TextBox 24">
            <a:extLst>
              <a:ext uri="{FF2B5EF4-FFF2-40B4-BE49-F238E27FC236}">
                <a16:creationId xmlns:a16="http://schemas.microsoft.com/office/drawing/2014/main" id="{776C015C-C9CA-DA4E-AD57-2F991032B117}"/>
              </a:ext>
            </a:extLst>
          </p:cNvPr>
          <p:cNvSpPr txBox="1"/>
          <p:nvPr/>
        </p:nvSpPr>
        <p:spPr>
          <a:xfrm>
            <a:off x="2474334" y="3842598"/>
            <a:ext cx="776866" cy="380480"/>
          </a:xfrm>
          <a:prstGeom prst="rect">
            <a:avLst/>
          </a:prstGeom>
          <a:noFill/>
        </p:spPr>
        <p:txBody>
          <a:bodyPr wrap="square" lIns="36000" tIns="36000" rIns="36000" bIns="36000" rtlCol="0">
            <a:spAutoFit/>
          </a:bodyPr>
          <a:lstStyle/>
          <a:p>
            <a:r>
              <a:rPr lang="en-RO" sz="2000" i="1" dirty="0"/>
              <a:t> code</a:t>
            </a:r>
            <a:endParaRPr lang="en-RO" sz="2000" dirty="0"/>
          </a:p>
        </p:txBody>
      </p:sp>
      <p:sp>
        <p:nvSpPr>
          <p:cNvPr id="26" name="TextBox 25">
            <a:extLst>
              <a:ext uri="{FF2B5EF4-FFF2-40B4-BE49-F238E27FC236}">
                <a16:creationId xmlns:a16="http://schemas.microsoft.com/office/drawing/2014/main" id="{3F89662D-9327-C54E-946B-7B6DDE876A22}"/>
              </a:ext>
            </a:extLst>
          </p:cNvPr>
          <p:cNvSpPr txBox="1"/>
          <p:nvPr/>
        </p:nvSpPr>
        <p:spPr>
          <a:xfrm>
            <a:off x="6964917" y="3856001"/>
            <a:ext cx="3434080" cy="380480"/>
          </a:xfrm>
          <a:prstGeom prst="rect">
            <a:avLst/>
          </a:prstGeom>
          <a:noFill/>
        </p:spPr>
        <p:txBody>
          <a:bodyPr wrap="square" lIns="36000" tIns="36000" rIns="36000" bIns="36000" rtlCol="0">
            <a:spAutoFit/>
          </a:bodyPr>
          <a:lstStyle/>
          <a:p>
            <a:r>
              <a:rPr lang="en-RO" sz="2000" i="1" dirty="0"/>
              <a:t>centralized source repository.</a:t>
            </a:r>
            <a:endParaRPr lang="en-RO" sz="2000" dirty="0"/>
          </a:p>
        </p:txBody>
      </p:sp>
    </p:spTree>
    <p:extLst>
      <p:ext uri="{BB962C8B-B14F-4D97-AF65-F5344CB8AC3E}">
        <p14:creationId xmlns:p14="http://schemas.microsoft.com/office/powerpoint/2010/main" val="9983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3"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childTnLst>
                                </p:cTn>
                              </p:par>
                              <p:par>
                                <p:cTn id="16" presetID="10" presetClass="entr" presetSubtype="0" fill="hold" grpId="0" nodeType="withEffect">
                                  <p:stCondLst>
                                    <p:cond delay="6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par>
                                <p:cTn id="19" presetID="10" presetClass="entr" presetSubtype="0" fill="hold" grpId="0" nodeType="withEffect">
                                  <p:stCondLst>
                                    <p:cond delay="65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childTnLst>
                                </p:cTn>
                              </p:par>
                              <p:par>
                                <p:cTn id="22" presetID="10" presetClass="entr" presetSubtype="0" fill="hold" grpId="0" nodeType="withEffect">
                                  <p:stCondLst>
                                    <p:cond delay="65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childTnLst>
                                </p:cTn>
                              </p:par>
                              <p:par>
                                <p:cTn id="25" presetID="10" presetClass="entr" presetSubtype="0" fill="hold" grpId="0" nodeType="withEffect">
                                  <p:stCondLst>
                                    <p:cond delay="65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childTnLst>
                                </p:cTn>
                              </p:par>
                            </p:childTnLst>
                          </p:cTn>
                        </p:par>
                        <p:par>
                          <p:cTn id="28" fill="hold">
                            <p:stCondLst>
                              <p:cond delay="1650"/>
                            </p:stCondLst>
                            <p:childTnLst>
                              <p:par>
                                <p:cTn id="29" presetID="10" presetClass="entr" presetSubtype="0" fill="hold" nodeType="afterEffect">
                                  <p:stCondLst>
                                    <p:cond delay="50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265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315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mph" presetSubtype="2" fill="hold" grpId="1" nodeType="clickEffect">
                                  <p:stCondLst>
                                    <p:cond delay="0"/>
                                  </p:stCondLst>
                                  <p:childTnLst>
                                    <p:animClr clrSpc="rgb" dir="cw">
                                      <p:cBhvr override="childStyle">
                                        <p:cTn id="43" dur="1000" fill="hold"/>
                                        <p:tgtEl>
                                          <p:spTgt spid="24"/>
                                        </p:tgtEl>
                                        <p:attrNameLst>
                                          <p:attrName>style.color</p:attrName>
                                        </p:attrNameLst>
                                      </p:cBhvr>
                                      <p:to>
                                        <a:schemeClr val="tx2"/>
                                      </p:to>
                                    </p:animClr>
                                  </p:childTnLst>
                                </p:cTn>
                              </p:par>
                              <p:par>
                                <p:cTn id="44" presetID="3" presetClass="emph" presetSubtype="2" fill="hold" grpId="1" nodeType="withEffect">
                                  <p:stCondLst>
                                    <p:cond delay="500"/>
                                  </p:stCondLst>
                                  <p:childTnLst>
                                    <p:animClr clrSpc="rgb" dir="cw">
                                      <p:cBhvr override="childStyle">
                                        <p:cTn id="45" dur="1000" fill="hold"/>
                                        <p:tgtEl>
                                          <p:spTgt spid="25"/>
                                        </p:tgtEl>
                                        <p:attrNameLst>
                                          <p:attrName>style.color</p:attrName>
                                        </p:attrNameLst>
                                      </p:cBhvr>
                                      <p:to>
                                        <a:schemeClr val="tx2"/>
                                      </p:to>
                                    </p:animClr>
                                  </p:childTnLst>
                                </p:cTn>
                              </p:par>
                              <p:par>
                                <p:cTn id="46" presetID="3" presetClass="emph" presetSubtype="2" fill="hold" grpId="1" nodeType="withEffect">
                                  <p:stCondLst>
                                    <p:cond delay="1000"/>
                                  </p:stCondLst>
                                  <p:childTnLst>
                                    <p:animClr clrSpc="rgb" dir="cw">
                                      <p:cBhvr override="childStyle">
                                        <p:cTn id="47" dur="1000" fill="hold"/>
                                        <p:tgtEl>
                                          <p:spTgt spid="26"/>
                                        </p:tgtEl>
                                        <p:attrNameLst>
                                          <p:attrName>style.color</p:attrName>
                                        </p:attrNameLst>
                                      </p:cBhvr>
                                      <p:to>
                                        <a:schemeClr val="tx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p:bldP spid="24" grpId="0"/>
      <p:bldP spid="24" grpId="1"/>
      <p:bldP spid="25" grpId="0"/>
      <p:bldP spid="25" grpId="1"/>
      <p:bldP spid="26" grpId="0"/>
      <p:bldP spid="2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126B-53F4-524A-8A49-261A620E667D}"/>
              </a:ext>
            </a:extLst>
          </p:cNvPr>
          <p:cNvSpPr>
            <a:spLocks noGrp="1"/>
          </p:cNvSpPr>
          <p:nvPr>
            <p:ph type="title"/>
          </p:nvPr>
        </p:nvSpPr>
        <p:spPr/>
        <p:txBody>
          <a:bodyPr/>
          <a:lstStyle/>
          <a:p>
            <a:r>
              <a:rPr lang="en-RO" dirty="0"/>
              <a:t>Pipeline as Code</a:t>
            </a:r>
          </a:p>
        </p:txBody>
      </p:sp>
      <p:sp>
        <p:nvSpPr>
          <p:cNvPr id="4" name="Slide Number Placeholder 3">
            <a:extLst>
              <a:ext uri="{FF2B5EF4-FFF2-40B4-BE49-F238E27FC236}">
                <a16:creationId xmlns:a16="http://schemas.microsoft.com/office/drawing/2014/main" id="{D0B7EB24-0AB8-1A41-B913-1CA2AED70CF7}"/>
              </a:ext>
            </a:extLst>
          </p:cNvPr>
          <p:cNvSpPr>
            <a:spLocks noGrp="1"/>
          </p:cNvSpPr>
          <p:nvPr>
            <p:ph type="sldNum" sz="quarter" idx="12"/>
          </p:nvPr>
        </p:nvSpPr>
        <p:spPr/>
        <p:txBody>
          <a:bodyPr/>
          <a:lstStyle/>
          <a:p>
            <a:fld id="{13B0051D-2563-664D-BB66-3451DF5A3065}" type="slidenum">
              <a:rPr lang="en-RO" smtClean="0"/>
              <a:t>5</a:t>
            </a:fld>
            <a:endParaRPr lang="en-RO"/>
          </a:p>
        </p:txBody>
      </p:sp>
      <p:sp>
        <p:nvSpPr>
          <p:cNvPr id="5" name="TextBox 4">
            <a:extLst>
              <a:ext uri="{FF2B5EF4-FFF2-40B4-BE49-F238E27FC236}">
                <a16:creationId xmlns:a16="http://schemas.microsoft.com/office/drawing/2014/main" id="{55279F0A-D59A-624F-9C66-10D3E9906BF0}"/>
              </a:ext>
            </a:extLst>
          </p:cNvPr>
          <p:cNvSpPr txBox="1"/>
          <p:nvPr/>
        </p:nvSpPr>
        <p:spPr>
          <a:xfrm>
            <a:off x="659008" y="1454495"/>
            <a:ext cx="5741792" cy="349702"/>
          </a:xfrm>
          <a:prstGeom prst="rect">
            <a:avLst/>
          </a:prstGeom>
          <a:noFill/>
        </p:spPr>
        <p:txBody>
          <a:bodyPr wrap="square" lIns="36000" tIns="36000" rIns="36000" bIns="36000" rtlCol="0">
            <a:spAutoFit/>
          </a:bodyPr>
          <a:lstStyle/>
          <a:p>
            <a:r>
              <a:rPr lang="en-RO" b="1" dirty="0">
                <a:solidFill>
                  <a:schemeClr val="bg2">
                    <a:lumMod val="60000"/>
                    <a:lumOff val="40000"/>
                  </a:schemeClr>
                </a:solidFill>
              </a:rPr>
              <a:t>Defining build and deployment pipelines in code</a:t>
            </a:r>
          </a:p>
        </p:txBody>
      </p:sp>
      <p:sp>
        <p:nvSpPr>
          <p:cNvPr id="6" name="TextBox 5">
            <a:extLst>
              <a:ext uri="{FF2B5EF4-FFF2-40B4-BE49-F238E27FC236}">
                <a16:creationId xmlns:a16="http://schemas.microsoft.com/office/drawing/2014/main" id="{529FB2A8-1F23-304F-88C4-2FF34E278931}"/>
              </a:ext>
            </a:extLst>
          </p:cNvPr>
          <p:cNvSpPr txBox="1"/>
          <p:nvPr/>
        </p:nvSpPr>
        <p:spPr>
          <a:xfrm>
            <a:off x="659008" y="1804197"/>
            <a:ext cx="6421120" cy="503590"/>
          </a:xfrm>
          <a:prstGeom prst="rect">
            <a:avLst/>
          </a:prstGeom>
          <a:noFill/>
        </p:spPr>
        <p:txBody>
          <a:bodyPr wrap="square" lIns="36000" tIns="36000" rIns="36000" bIns="36000" rtlCol="0">
            <a:spAutoFit/>
          </a:bodyPr>
          <a:lstStyle/>
          <a:p>
            <a:r>
              <a:rPr lang="en-RO" sz="1400" i="1" dirty="0"/>
              <a:t>Improves the software delivery process and greatly increases automation by eliminating manual recurrent tasks performed by developers</a:t>
            </a:r>
          </a:p>
        </p:txBody>
      </p:sp>
      <p:sp>
        <p:nvSpPr>
          <p:cNvPr id="7" name="TextBox 6">
            <a:extLst>
              <a:ext uri="{FF2B5EF4-FFF2-40B4-BE49-F238E27FC236}">
                <a16:creationId xmlns:a16="http://schemas.microsoft.com/office/drawing/2014/main" id="{DC17A1BE-3B75-A24C-AA4E-AEC6691E4A93}"/>
              </a:ext>
            </a:extLst>
          </p:cNvPr>
          <p:cNvSpPr txBox="1"/>
          <p:nvPr/>
        </p:nvSpPr>
        <p:spPr>
          <a:xfrm>
            <a:off x="659008" y="2673695"/>
            <a:ext cx="5965312" cy="349702"/>
          </a:xfrm>
          <a:prstGeom prst="rect">
            <a:avLst/>
          </a:prstGeom>
          <a:noFill/>
        </p:spPr>
        <p:txBody>
          <a:bodyPr wrap="square" lIns="36000" tIns="36000" rIns="36000" bIns="36000" rtlCol="0">
            <a:spAutoFit/>
          </a:bodyPr>
          <a:lstStyle/>
          <a:p>
            <a:r>
              <a:rPr lang="en-RO" b="1" dirty="0">
                <a:solidFill>
                  <a:schemeClr val="bg2">
                    <a:lumMod val="60000"/>
                    <a:lumOff val="40000"/>
                  </a:schemeClr>
                </a:solidFill>
              </a:rPr>
              <a:t>Language used to write pipelines as code</a:t>
            </a:r>
          </a:p>
        </p:txBody>
      </p:sp>
      <p:sp>
        <p:nvSpPr>
          <p:cNvPr id="8" name="TextBox 7">
            <a:extLst>
              <a:ext uri="{FF2B5EF4-FFF2-40B4-BE49-F238E27FC236}">
                <a16:creationId xmlns:a16="http://schemas.microsoft.com/office/drawing/2014/main" id="{432E0928-79A0-6E48-901A-ECEF6BF1D211}"/>
              </a:ext>
            </a:extLst>
          </p:cNvPr>
          <p:cNvSpPr txBox="1"/>
          <p:nvPr/>
        </p:nvSpPr>
        <p:spPr>
          <a:xfrm>
            <a:off x="659008" y="3023397"/>
            <a:ext cx="6421120" cy="719034"/>
          </a:xfrm>
          <a:prstGeom prst="rect">
            <a:avLst/>
          </a:prstGeom>
          <a:noFill/>
        </p:spPr>
        <p:txBody>
          <a:bodyPr wrap="square" lIns="36000" tIns="36000" rIns="36000" bIns="36000" rtlCol="0">
            <a:spAutoFit/>
          </a:bodyPr>
          <a:lstStyle/>
          <a:p>
            <a:r>
              <a:rPr lang="en-RO" sz="1400" i="1" dirty="0"/>
              <a:t>The “as code” approach enables developer teams to define their pipelines using various declarative approaches like </a:t>
            </a:r>
            <a:r>
              <a:rPr lang="en-RO" sz="1400" b="1" i="1" dirty="0"/>
              <a:t>.YAML </a:t>
            </a:r>
            <a:r>
              <a:rPr lang="en-RO" sz="1400" i="1" dirty="0"/>
              <a:t>or using a vendor specific programming language such as Jenkings, Groovy, etc.</a:t>
            </a:r>
          </a:p>
        </p:txBody>
      </p:sp>
      <p:sp>
        <p:nvSpPr>
          <p:cNvPr id="9" name="TextBox 8">
            <a:extLst>
              <a:ext uri="{FF2B5EF4-FFF2-40B4-BE49-F238E27FC236}">
                <a16:creationId xmlns:a16="http://schemas.microsoft.com/office/drawing/2014/main" id="{74711424-2700-4F48-ABA3-84DB6D3E22AF}"/>
              </a:ext>
            </a:extLst>
          </p:cNvPr>
          <p:cNvSpPr txBox="1"/>
          <p:nvPr/>
        </p:nvSpPr>
        <p:spPr>
          <a:xfrm>
            <a:off x="659008" y="4092133"/>
            <a:ext cx="5965312" cy="349702"/>
          </a:xfrm>
          <a:prstGeom prst="rect">
            <a:avLst/>
          </a:prstGeom>
          <a:noFill/>
        </p:spPr>
        <p:txBody>
          <a:bodyPr wrap="square" lIns="36000" tIns="36000" rIns="36000" bIns="36000" rtlCol="0">
            <a:spAutoFit/>
          </a:bodyPr>
          <a:lstStyle/>
          <a:p>
            <a:r>
              <a:rPr lang="en-RO" b="1" dirty="0">
                <a:solidFill>
                  <a:schemeClr val="bg2">
                    <a:lumMod val="60000"/>
                    <a:lumOff val="40000"/>
                  </a:schemeClr>
                </a:solidFill>
              </a:rPr>
              <a:t>Keeping track of pipeline versions</a:t>
            </a:r>
          </a:p>
        </p:txBody>
      </p:sp>
      <p:sp>
        <p:nvSpPr>
          <p:cNvPr id="10" name="TextBox 9">
            <a:extLst>
              <a:ext uri="{FF2B5EF4-FFF2-40B4-BE49-F238E27FC236}">
                <a16:creationId xmlns:a16="http://schemas.microsoft.com/office/drawing/2014/main" id="{F64493FD-3D82-C641-BAB6-A6C5E9F2DF40}"/>
              </a:ext>
            </a:extLst>
          </p:cNvPr>
          <p:cNvSpPr txBox="1"/>
          <p:nvPr/>
        </p:nvSpPr>
        <p:spPr>
          <a:xfrm>
            <a:off x="659008" y="4458041"/>
            <a:ext cx="6421120" cy="934478"/>
          </a:xfrm>
          <a:prstGeom prst="rect">
            <a:avLst/>
          </a:prstGeom>
          <a:noFill/>
        </p:spPr>
        <p:txBody>
          <a:bodyPr wrap="square" lIns="36000" tIns="36000" rIns="36000" bIns="36000" rtlCol="0">
            <a:spAutoFit/>
          </a:bodyPr>
          <a:lstStyle/>
          <a:p>
            <a:r>
              <a:rPr lang="en-GB" sz="1400" i="1" dirty="0"/>
              <a:t>Version control, also known as source control, is the practice of tracking and managing changes to software code. Creating pipelines as code, enables developers to keep track of the changes done over time and enables more team collaboration through code-review process</a:t>
            </a:r>
            <a:endParaRPr lang="en-RO" sz="1400" i="1" dirty="0"/>
          </a:p>
        </p:txBody>
      </p:sp>
      <p:cxnSp>
        <p:nvCxnSpPr>
          <p:cNvPr id="12" name="Straight Connector 11">
            <a:extLst>
              <a:ext uri="{FF2B5EF4-FFF2-40B4-BE49-F238E27FC236}">
                <a16:creationId xmlns:a16="http://schemas.microsoft.com/office/drawing/2014/main" id="{81ACF097-58C1-504B-8189-AB6AB470E948}"/>
              </a:ext>
            </a:extLst>
          </p:cNvPr>
          <p:cNvCxnSpPr/>
          <p:nvPr/>
        </p:nvCxnSpPr>
        <p:spPr>
          <a:xfrm>
            <a:off x="7752080" y="0"/>
            <a:ext cx="0" cy="6858000"/>
          </a:xfrm>
          <a:prstGeom prst="line">
            <a:avLst/>
          </a:prstGeom>
          <a:ln w="60325">
            <a:solidFill>
              <a:srgbClr val="A8A8A8"/>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A8EDFA3-39F3-E24C-AEED-791406032385}"/>
              </a:ext>
            </a:extLst>
          </p:cNvPr>
          <p:cNvSpPr txBox="1"/>
          <p:nvPr/>
        </p:nvSpPr>
        <p:spPr>
          <a:xfrm>
            <a:off x="9103361" y="273283"/>
            <a:ext cx="1757678" cy="442035"/>
          </a:xfrm>
          <a:prstGeom prst="rect">
            <a:avLst/>
          </a:prstGeom>
          <a:noFill/>
        </p:spPr>
        <p:txBody>
          <a:bodyPr wrap="square" lIns="36000" tIns="36000" rIns="36000" bIns="36000" rtlCol="0">
            <a:spAutoFit/>
          </a:bodyPr>
          <a:lstStyle/>
          <a:p>
            <a:r>
              <a:rPr lang="en-RO" sz="2400" b="1" dirty="0">
                <a:solidFill>
                  <a:schemeClr val="accent6"/>
                </a:solidFill>
              </a:rPr>
              <a:t>Advantages</a:t>
            </a:r>
          </a:p>
        </p:txBody>
      </p:sp>
      <p:sp>
        <p:nvSpPr>
          <p:cNvPr id="16" name="TextBox 15">
            <a:extLst>
              <a:ext uri="{FF2B5EF4-FFF2-40B4-BE49-F238E27FC236}">
                <a16:creationId xmlns:a16="http://schemas.microsoft.com/office/drawing/2014/main" id="{A5FB75AD-D389-EA41-BB90-5C2FB5DE9887}"/>
              </a:ext>
            </a:extLst>
          </p:cNvPr>
          <p:cNvSpPr txBox="1"/>
          <p:nvPr/>
        </p:nvSpPr>
        <p:spPr>
          <a:xfrm>
            <a:off x="7886220" y="868961"/>
            <a:ext cx="3982719" cy="2873470"/>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RO" sz="1400" dirty="0"/>
              <a:t>Improves software delivery via automation</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dirty="0"/>
              <a:t>Allows more freedom for the developer</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dirty="0"/>
              <a:t>Easy to write &amp; read (natively YAML files)</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dirty="0"/>
              <a:t>Enables collaboration and knowledge sharing</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dirty="0"/>
              <a:t>Code is version controlled (Git)</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dirty="0"/>
              <a:t>Changes are added using code review (PR)</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endParaRPr lang="en-RO" sz="1400" dirty="0" err="1"/>
          </a:p>
        </p:txBody>
      </p:sp>
      <p:cxnSp>
        <p:nvCxnSpPr>
          <p:cNvPr id="17" name="Straight Connector 16">
            <a:extLst>
              <a:ext uri="{FF2B5EF4-FFF2-40B4-BE49-F238E27FC236}">
                <a16:creationId xmlns:a16="http://schemas.microsoft.com/office/drawing/2014/main" id="{691C11CD-F493-CC4F-9298-B098C38E0911}"/>
              </a:ext>
            </a:extLst>
          </p:cNvPr>
          <p:cNvCxnSpPr>
            <a:cxnSpLocks/>
          </p:cNvCxnSpPr>
          <p:nvPr/>
        </p:nvCxnSpPr>
        <p:spPr>
          <a:xfrm flipH="1">
            <a:off x="7762240" y="3870927"/>
            <a:ext cx="4439920" cy="0"/>
          </a:xfrm>
          <a:prstGeom prst="line">
            <a:avLst/>
          </a:prstGeom>
          <a:ln w="60325">
            <a:solidFill>
              <a:srgbClr val="A8A8A8"/>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893D39-55CD-C749-A392-EA64370D9DA7}"/>
              </a:ext>
            </a:extLst>
          </p:cNvPr>
          <p:cNvSpPr txBox="1"/>
          <p:nvPr/>
        </p:nvSpPr>
        <p:spPr>
          <a:xfrm>
            <a:off x="8944704" y="4059306"/>
            <a:ext cx="2245355" cy="442035"/>
          </a:xfrm>
          <a:prstGeom prst="rect">
            <a:avLst/>
          </a:prstGeom>
          <a:noFill/>
        </p:spPr>
        <p:txBody>
          <a:bodyPr wrap="square" lIns="36000" tIns="36000" rIns="36000" bIns="36000" rtlCol="0">
            <a:spAutoFit/>
          </a:bodyPr>
          <a:lstStyle/>
          <a:p>
            <a:r>
              <a:rPr lang="en-RO" sz="2400" b="1" dirty="0">
                <a:solidFill>
                  <a:schemeClr val="accent5"/>
                </a:solidFill>
              </a:rPr>
              <a:t>Disadvantages</a:t>
            </a:r>
          </a:p>
        </p:txBody>
      </p:sp>
      <p:sp>
        <p:nvSpPr>
          <p:cNvPr id="22" name="TextBox 21">
            <a:extLst>
              <a:ext uri="{FF2B5EF4-FFF2-40B4-BE49-F238E27FC236}">
                <a16:creationId xmlns:a16="http://schemas.microsoft.com/office/drawing/2014/main" id="{2A29C6BD-3B49-7349-ABA7-55BC7E8C8B80}"/>
              </a:ext>
            </a:extLst>
          </p:cNvPr>
          <p:cNvSpPr txBox="1"/>
          <p:nvPr/>
        </p:nvSpPr>
        <p:spPr>
          <a:xfrm>
            <a:off x="7886219" y="4649420"/>
            <a:ext cx="3982719" cy="719034"/>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RO" sz="1400" dirty="0"/>
              <a:t>Steep learning curve</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dirty="0"/>
              <a:t>Pipeline code needs to be tested</a:t>
            </a:r>
          </a:p>
        </p:txBody>
      </p:sp>
    </p:spTree>
    <p:extLst>
      <p:ext uri="{BB962C8B-B14F-4D97-AF65-F5344CB8AC3E}">
        <p14:creationId xmlns:p14="http://schemas.microsoft.com/office/powerpoint/2010/main" val="8031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1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xEl>
                                              <p:pRg st="2" end="2"/>
                                            </p:txEl>
                                          </p:spTgt>
                                        </p:tgtEl>
                                        <p:attrNameLst>
                                          <p:attrName>style.visibility</p:attrName>
                                        </p:attrNameLst>
                                      </p:cBhvr>
                                      <p:to>
                                        <p:strVal val="visible"/>
                                      </p:to>
                                    </p:set>
                                    <p:animEffect transition="in" filter="fade">
                                      <p:cBhvr>
                                        <p:cTn id="46" dur="500"/>
                                        <p:tgtEl>
                                          <p:spTgt spid="16">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xEl>
                                              <p:pRg st="4" end="4"/>
                                            </p:txEl>
                                          </p:spTgt>
                                        </p:tgtEl>
                                        <p:attrNameLst>
                                          <p:attrName>style.visibility</p:attrName>
                                        </p:attrNameLst>
                                      </p:cBhvr>
                                      <p:to>
                                        <p:strVal val="visible"/>
                                      </p:to>
                                    </p:set>
                                    <p:animEffect transition="in" filter="fade">
                                      <p:cBhvr>
                                        <p:cTn id="51" dur="500"/>
                                        <p:tgtEl>
                                          <p:spTgt spid="1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xEl>
                                              <p:pRg st="6" end="6"/>
                                            </p:txEl>
                                          </p:spTgt>
                                        </p:tgtEl>
                                        <p:attrNameLst>
                                          <p:attrName>style.visibility</p:attrName>
                                        </p:attrNameLst>
                                      </p:cBhvr>
                                      <p:to>
                                        <p:strVal val="visible"/>
                                      </p:to>
                                    </p:set>
                                    <p:animEffect transition="in" filter="fade">
                                      <p:cBhvr>
                                        <p:cTn id="56" dur="500"/>
                                        <p:tgtEl>
                                          <p:spTgt spid="16">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6">
                                            <p:txEl>
                                              <p:pRg st="8" end="8"/>
                                            </p:txEl>
                                          </p:spTgt>
                                        </p:tgtEl>
                                        <p:attrNameLst>
                                          <p:attrName>style.visibility</p:attrName>
                                        </p:attrNameLst>
                                      </p:cBhvr>
                                      <p:to>
                                        <p:strVal val="visible"/>
                                      </p:to>
                                    </p:set>
                                    <p:animEffect transition="in" filter="fade">
                                      <p:cBhvr>
                                        <p:cTn id="61" dur="500"/>
                                        <p:tgtEl>
                                          <p:spTgt spid="16">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6">
                                            <p:txEl>
                                              <p:pRg st="10" end="10"/>
                                            </p:txEl>
                                          </p:spTgt>
                                        </p:tgtEl>
                                        <p:attrNameLst>
                                          <p:attrName>style.visibility</p:attrName>
                                        </p:attrNameLst>
                                      </p:cBhvr>
                                      <p:to>
                                        <p:strVal val="visible"/>
                                      </p:to>
                                    </p:set>
                                    <p:animEffect transition="in" filter="fade">
                                      <p:cBhvr>
                                        <p:cTn id="66" dur="500"/>
                                        <p:tgtEl>
                                          <p:spTgt spid="16">
                                            <p:txEl>
                                              <p:pRg st="10" end="1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10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2">
                                            <p:txEl>
                                              <p:pRg st="0" end="0"/>
                                            </p:txEl>
                                          </p:spTgt>
                                        </p:tgtEl>
                                        <p:attrNameLst>
                                          <p:attrName>style.visibility</p:attrName>
                                        </p:attrNameLst>
                                      </p:cBhvr>
                                      <p:to>
                                        <p:strVal val="visible"/>
                                      </p:to>
                                    </p:set>
                                    <p:animEffect transition="in" filter="fade">
                                      <p:cBhvr>
                                        <p:cTn id="81" dur="500"/>
                                        <p:tgtEl>
                                          <p:spTgt spid="22">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2">
                                            <p:txEl>
                                              <p:pRg st="2" end="2"/>
                                            </p:txEl>
                                          </p:spTgt>
                                        </p:tgtEl>
                                        <p:attrNameLst>
                                          <p:attrName>style.visibility</p:attrName>
                                        </p:attrNameLst>
                                      </p:cBhvr>
                                      <p:to>
                                        <p:strVal val="visible"/>
                                      </p:to>
                                    </p:set>
                                    <p:animEffect transition="in" filter="fade">
                                      <p:cBhvr>
                                        <p:cTn id="86"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5" grpId="0"/>
      <p:bldP spid="16" grpId="0" build="p"/>
      <p:bldP spid="21" grpId="0"/>
      <p:bldP spid="2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069EA53-5992-A044-9D5F-C1BEAEEA7F30}"/>
              </a:ext>
            </a:extLst>
          </p:cNvPr>
          <p:cNvSpPr txBox="1"/>
          <p:nvPr/>
        </p:nvSpPr>
        <p:spPr>
          <a:xfrm>
            <a:off x="659006" y="5893661"/>
            <a:ext cx="9927712" cy="503590"/>
          </a:xfrm>
          <a:prstGeom prst="rect">
            <a:avLst/>
          </a:prstGeom>
          <a:noFill/>
        </p:spPr>
        <p:txBody>
          <a:bodyPr wrap="square" lIns="36000" tIns="36000" rIns="36000" bIns="36000" rtlCol="0">
            <a:spAutoFit/>
          </a:bodyPr>
          <a:lstStyle/>
          <a:p>
            <a:r>
              <a:rPr lang="en-US" sz="1400" dirty="0"/>
              <a:t>A trigger represents the action that tells the pipeline to initiate a new run. Triggers can be configured to run a pipeline on various actions like committing code, another pipeline finishing, etc.</a:t>
            </a:r>
            <a:endParaRPr lang="en-RO" sz="1400" dirty="0"/>
          </a:p>
        </p:txBody>
      </p:sp>
      <p:sp>
        <p:nvSpPr>
          <p:cNvPr id="13" name="TextBox 12">
            <a:extLst>
              <a:ext uri="{FF2B5EF4-FFF2-40B4-BE49-F238E27FC236}">
                <a16:creationId xmlns:a16="http://schemas.microsoft.com/office/drawing/2014/main" id="{1D2A9975-9D0C-EE4C-AC86-D65914254E18}"/>
              </a:ext>
            </a:extLst>
          </p:cNvPr>
          <p:cNvSpPr txBox="1"/>
          <p:nvPr/>
        </p:nvSpPr>
        <p:spPr>
          <a:xfrm>
            <a:off x="659003" y="4762576"/>
            <a:ext cx="9257151" cy="503590"/>
          </a:xfrm>
          <a:prstGeom prst="rect">
            <a:avLst/>
          </a:prstGeom>
          <a:noFill/>
        </p:spPr>
        <p:txBody>
          <a:bodyPr wrap="square" lIns="36000" tIns="36000" rIns="36000" bIns="36000" rtlCol="0">
            <a:spAutoFit/>
          </a:bodyPr>
          <a:lstStyle/>
          <a:p>
            <a:r>
              <a:rPr lang="en-RO" sz="1400" dirty="0"/>
              <a:t>An agent is the computing infrastructure with installed agent software that runs one job at a time. Jobs defined in the pipeline can run on an agent or be </a:t>
            </a:r>
            <a:r>
              <a:rPr lang="en-RO" sz="1400" b="1" dirty="0"/>
              <a:t>agentless</a:t>
            </a:r>
            <a:r>
              <a:rPr lang="en-RO" sz="1400" dirty="0"/>
              <a:t>. There are multiple types of agents, depending on the </a:t>
            </a:r>
            <a:r>
              <a:rPr lang="en-GB" sz="1400" dirty="0"/>
              <a:t>necessity.</a:t>
            </a:r>
            <a:endParaRPr lang="en-RO" sz="1400" dirty="0"/>
          </a:p>
        </p:txBody>
      </p:sp>
      <p:sp>
        <p:nvSpPr>
          <p:cNvPr id="11" name="TextBox 10">
            <a:extLst>
              <a:ext uri="{FF2B5EF4-FFF2-40B4-BE49-F238E27FC236}">
                <a16:creationId xmlns:a16="http://schemas.microsoft.com/office/drawing/2014/main" id="{9A3C1DC6-B4AF-0B4C-91E3-E585826DD89E}"/>
              </a:ext>
            </a:extLst>
          </p:cNvPr>
          <p:cNvSpPr txBox="1"/>
          <p:nvPr/>
        </p:nvSpPr>
        <p:spPr>
          <a:xfrm>
            <a:off x="659009" y="3501336"/>
            <a:ext cx="9927712" cy="719034"/>
          </a:xfrm>
          <a:prstGeom prst="rect">
            <a:avLst/>
          </a:prstGeom>
          <a:noFill/>
        </p:spPr>
        <p:txBody>
          <a:bodyPr wrap="square" lIns="36000" tIns="36000" rIns="36000" bIns="36000" rtlCol="0">
            <a:spAutoFit/>
          </a:bodyPr>
          <a:lstStyle/>
          <a:p>
            <a:r>
              <a:rPr lang="en-RO" sz="1400" dirty="0"/>
              <a:t>A step is the smallest building block of a pipeline. Steps are always </a:t>
            </a:r>
            <a:r>
              <a:rPr lang="en-GB" sz="1400" dirty="0"/>
              <a:t>hierarchically listed under jobs, but can also run as standalone if no other job/stage is defined. A step can either be a script or a task. A task is simply a pre-created script offered as a convenience</a:t>
            </a:r>
            <a:r>
              <a:rPr lang="en-RO" sz="1400" dirty="0"/>
              <a:t> </a:t>
            </a:r>
          </a:p>
        </p:txBody>
      </p:sp>
      <p:sp>
        <p:nvSpPr>
          <p:cNvPr id="9" name="TextBox 8">
            <a:extLst>
              <a:ext uri="{FF2B5EF4-FFF2-40B4-BE49-F238E27FC236}">
                <a16:creationId xmlns:a16="http://schemas.microsoft.com/office/drawing/2014/main" id="{648EE39C-65FE-BF4E-9137-DD27E2210742}"/>
              </a:ext>
            </a:extLst>
          </p:cNvPr>
          <p:cNvSpPr txBox="1"/>
          <p:nvPr/>
        </p:nvSpPr>
        <p:spPr>
          <a:xfrm>
            <a:off x="659000" y="2247524"/>
            <a:ext cx="9927712" cy="719034"/>
          </a:xfrm>
          <a:prstGeom prst="rect">
            <a:avLst/>
          </a:prstGeom>
          <a:noFill/>
        </p:spPr>
        <p:txBody>
          <a:bodyPr wrap="square" lIns="36000" tIns="36000" rIns="36000" bIns="36000" rtlCol="0">
            <a:spAutoFit/>
          </a:bodyPr>
          <a:lstStyle/>
          <a:p>
            <a:r>
              <a:rPr lang="en-RO" sz="1400" dirty="0"/>
              <a:t>A stage contains one or more jobs. Each job represents a logical boundary under which a set of instructions can be executed. Jobs are usefull when executing instructions using different environment configurations (e.g. one job using linux based OS, and another using Windows)</a:t>
            </a:r>
          </a:p>
        </p:txBody>
      </p:sp>
      <p:sp>
        <p:nvSpPr>
          <p:cNvPr id="7" name="TextBox 6">
            <a:extLst>
              <a:ext uri="{FF2B5EF4-FFF2-40B4-BE49-F238E27FC236}">
                <a16:creationId xmlns:a16="http://schemas.microsoft.com/office/drawing/2014/main" id="{9598F7D9-D5A5-4B41-91C5-3BD8EFF80F3F}"/>
              </a:ext>
            </a:extLst>
          </p:cNvPr>
          <p:cNvSpPr txBox="1"/>
          <p:nvPr/>
        </p:nvSpPr>
        <p:spPr>
          <a:xfrm>
            <a:off x="659000" y="1215018"/>
            <a:ext cx="9927712" cy="503590"/>
          </a:xfrm>
          <a:prstGeom prst="rect">
            <a:avLst/>
          </a:prstGeom>
          <a:noFill/>
        </p:spPr>
        <p:txBody>
          <a:bodyPr wrap="square" lIns="36000" tIns="36000" rIns="36000" bIns="36000" rtlCol="0">
            <a:spAutoFit/>
          </a:bodyPr>
          <a:lstStyle/>
          <a:p>
            <a:r>
              <a:rPr lang="en-RO" sz="1400" dirty="0"/>
              <a:t>A stage is a logical boundary in the pipeline. It can be used to mark </a:t>
            </a:r>
            <a:r>
              <a:rPr lang="en-RO" sz="1400" b="1" dirty="0"/>
              <a:t>separation</a:t>
            </a:r>
            <a:r>
              <a:rPr lang="en-RO" sz="1400" dirty="0"/>
              <a:t> of pipeline execution phases. A pipeline can contain one or multiple stages, each having a unique name.</a:t>
            </a:r>
          </a:p>
        </p:txBody>
      </p:sp>
      <p:sp>
        <p:nvSpPr>
          <p:cNvPr id="4" name="Slide Number Placeholder 3">
            <a:extLst>
              <a:ext uri="{FF2B5EF4-FFF2-40B4-BE49-F238E27FC236}">
                <a16:creationId xmlns:a16="http://schemas.microsoft.com/office/drawing/2014/main" id="{B0647E1F-564E-5845-B4C5-B97E38B56BF4}"/>
              </a:ext>
            </a:extLst>
          </p:cNvPr>
          <p:cNvSpPr>
            <a:spLocks noGrp="1"/>
          </p:cNvSpPr>
          <p:nvPr>
            <p:ph type="sldNum" sz="quarter" idx="12"/>
          </p:nvPr>
        </p:nvSpPr>
        <p:spPr/>
        <p:txBody>
          <a:bodyPr/>
          <a:lstStyle/>
          <a:p>
            <a:fld id="{13B0051D-2563-664D-BB66-3451DF5A3065}" type="slidenum">
              <a:rPr lang="en-RO" smtClean="0"/>
              <a:t>6</a:t>
            </a:fld>
            <a:endParaRPr lang="en-RO"/>
          </a:p>
        </p:txBody>
      </p:sp>
      <p:sp>
        <p:nvSpPr>
          <p:cNvPr id="5" name="Title 1">
            <a:extLst>
              <a:ext uri="{FF2B5EF4-FFF2-40B4-BE49-F238E27FC236}">
                <a16:creationId xmlns:a16="http://schemas.microsoft.com/office/drawing/2014/main" id="{5D7636A0-8EEC-DF4E-9A59-83E922A852C4}"/>
              </a:ext>
            </a:extLst>
          </p:cNvPr>
          <p:cNvSpPr>
            <a:spLocks noGrp="1"/>
          </p:cNvSpPr>
          <p:nvPr>
            <p:ph type="title"/>
          </p:nvPr>
        </p:nvSpPr>
        <p:spPr>
          <a:xfrm>
            <a:off x="659008" y="325235"/>
            <a:ext cx="8190351" cy="416445"/>
          </a:xfrm>
        </p:spPr>
        <p:txBody>
          <a:bodyPr/>
          <a:lstStyle/>
          <a:p>
            <a:r>
              <a:rPr lang="en-RO" dirty="0"/>
              <a:t>Pipeline Orchestration – </a:t>
            </a:r>
            <a:r>
              <a:rPr lang="en-RO" sz="2000" dirty="0">
                <a:solidFill>
                  <a:schemeClr val="bg2">
                    <a:lumMod val="60000"/>
                    <a:lumOff val="40000"/>
                  </a:schemeClr>
                </a:solidFill>
              </a:rPr>
              <a:t>the big 5</a:t>
            </a:r>
            <a:endParaRPr lang="en-RO" dirty="0"/>
          </a:p>
        </p:txBody>
      </p:sp>
      <p:sp>
        <p:nvSpPr>
          <p:cNvPr id="6" name="TextBox 5">
            <a:extLst>
              <a:ext uri="{FF2B5EF4-FFF2-40B4-BE49-F238E27FC236}">
                <a16:creationId xmlns:a16="http://schemas.microsoft.com/office/drawing/2014/main" id="{B74DA76C-B127-874E-9897-22343CB6EDD0}"/>
              </a:ext>
            </a:extLst>
          </p:cNvPr>
          <p:cNvSpPr txBox="1"/>
          <p:nvPr/>
        </p:nvSpPr>
        <p:spPr>
          <a:xfrm>
            <a:off x="659000" y="852951"/>
            <a:ext cx="1441328" cy="349702"/>
          </a:xfrm>
          <a:prstGeom prst="rect">
            <a:avLst/>
          </a:prstGeom>
          <a:noFill/>
        </p:spPr>
        <p:txBody>
          <a:bodyPr wrap="square" lIns="36000" tIns="36000" rIns="36000" bIns="36000" rtlCol="0">
            <a:spAutoFit/>
          </a:bodyPr>
          <a:lstStyle/>
          <a:p>
            <a:r>
              <a:rPr lang="en-RO" b="1" dirty="0"/>
              <a:t>Stage</a:t>
            </a:r>
          </a:p>
        </p:txBody>
      </p:sp>
      <p:sp>
        <p:nvSpPr>
          <p:cNvPr id="8" name="TextBox 7">
            <a:extLst>
              <a:ext uri="{FF2B5EF4-FFF2-40B4-BE49-F238E27FC236}">
                <a16:creationId xmlns:a16="http://schemas.microsoft.com/office/drawing/2014/main" id="{6325C623-6322-B949-B16D-F6655182372A}"/>
              </a:ext>
            </a:extLst>
          </p:cNvPr>
          <p:cNvSpPr txBox="1"/>
          <p:nvPr/>
        </p:nvSpPr>
        <p:spPr>
          <a:xfrm>
            <a:off x="659000" y="1897822"/>
            <a:ext cx="1441328" cy="349702"/>
          </a:xfrm>
          <a:prstGeom prst="rect">
            <a:avLst/>
          </a:prstGeom>
          <a:noFill/>
        </p:spPr>
        <p:txBody>
          <a:bodyPr wrap="square" lIns="36000" tIns="36000" rIns="36000" bIns="36000" rtlCol="0">
            <a:spAutoFit/>
          </a:bodyPr>
          <a:lstStyle/>
          <a:p>
            <a:r>
              <a:rPr lang="en-RO" b="1" dirty="0"/>
              <a:t>Job</a:t>
            </a:r>
          </a:p>
        </p:txBody>
      </p:sp>
      <p:sp>
        <p:nvSpPr>
          <p:cNvPr id="10" name="TextBox 9">
            <a:extLst>
              <a:ext uri="{FF2B5EF4-FFF2-40B4-BE49-F238E27FC236}">
                <a16:creationId xmlns:a16="http://schemas.microsoft.com/office/drawing/2014/main" id="{A96B4259-B196-7B4E-A9F9-ECCD34853D94}"/>
              </a:ext>
            </a:extLst>
          </p:cNvPr>
          <p:cNvSpPr txBox="1"/>
          <p:nvPr/>
        </p:nvSpPr>
        <p:spPr>
          <a:xfrm>
            <a:off x="659009" y="3160777"/>
            <a:ext cx="1441328" cy="349702"/>
          </a:xfrm>
          <a:prstGeom prst="rect">
            <a:avLst/>
          </a:prstGeom>
          <a:noFill/>
        </p:spPr>
        <p:txBody>
          <a:bodyPr wrap="square" lIns="36000" tIns="36000" rIns="36000" bIns="36000" rtlCol="0">
            <a:spAutoFit/>
          </a:bodyPr>
          <a:lstStyle/>
          <a:p>
            <a:r>
              <a:rPr lang="en-RO" b="1" dirty="0"/>
              <a:t>Step</a:t>
            </a:r>
          </a:p>
        </p:txBody>
      </p:sp>
      <p:sp>
        <p:nvSpPr>
          <p:cNvPr id="12" name="TextBox 11">
            <a:extLst>
              <a:ext uri="{FF2B5EF4-FFF2-40B4-BE49-F238E27FC236}">
                <a16:creationId xmlns:a16="http://schemas.microsoft.com/office/drawing/2014/main" id="{939DA8F1-26C7-6D4A-B194-663E859D0AA8}"/>
              </a:ext>
            </a:extLst>
          </p:cNvPr>
          <p:cNvSpPr txBox="1"/>
          <p:nvPr/>
        </p:nvSpPr>
        <p:spPr>
          <a:xfrm>
            <a:off x="659003" y="4412874"/>
            <a:ext cx="1441328" cy="349702"/>
          </a:xfrm>
          <a:prstGeom prst="rect">
            <a:avLst/>
          </a:prstGeom>
          <a:noFill/>
        </p:spPr>
        <p:txBody>
          <a:bodyPr wrap="square" lIns="36000" tIns="36000" rIns="36000" bIns="36000" rtlCol="0">
            <a:spAutoFit/>
          </a:bodyPr>
          <a:lstStyle/>
          <a:p>
            <a:r>
              <a:rPr lang="en-RO" b="1" dirty="0"/>
              <a:t>Agent</a:t>
            </a:r>
          </a:p>
        </p:txBody>
      </p:sp>
      <p:sp>
        <p:nvSpPr>
          <p:cNvPr id="14" name="TextBox 13">
            <a:extLst>
              <a:ext uri="{FF2B5EF4-FFF2-40B4-BE49-F238E27FC236}">
                <a16:creationId xmlns:a16="http://schemas.microsoft.com/office/drawing/2014/main" id="{8EFA3277-203D-394F-9ABE-B28632D13FE0}"/>
              </a:ext>
            </a:extLst>
          </p:cNvPr>
          <p:cNvSpPr txBox="1"/>
          <p:nvPr/>
        </p:nvSpPr>
        <p:spPr>
          <a:xfrm>
            <a:off x="659006" y="5509933"/>
            <a:ext cx="1441328" cy="349702"/>
          </a:xfrm>
          <a:prstGeom prst="rect">
            <a:avLst/>
          </a:prstGeom>
          <a:noFill/>
        </p:spPr>
        <p:txBody>
          <a:bodyPr wrap="square" lIns="36000" tIns="36000" rIns="36000" bIns="36000" rtlCol="0">
            <a:spAutoFit/>
          </a:bodyPr>
          <a:lstStyle/>
          <a:p>
            <a:r>
              <a:rPr lang="en-RO" b="1" dirty="0"/>
              <a:t>Triggers</a:t>
            </a:r>
          </a:p>
        </p:txBody>
      </p:sp>
    </p:spTree>
    <p:extLst>
      <p:ext uri="{BB962C8B-B14F-4D97-AF65-F5344CB8AC3E}">
        <p14:creationId xmlns:p14="http://schemas.microsoft.com/office/powerpoint/2010/main" val="325933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P spid="11" grpId="0"/>
      <p:bldP spid="9" grpId="0"/>
      <p:bldP spid="7" grpId="0"/>
      <p:bldP spid="6" grpId="0"/>
      <p:bldP spid="8" grpId="0"/>
      <p:bldP spid="10" grpId="0"/>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7FEBAB-0F52-E240-BE76-0B33E46D8BF1}"/>
              </a:ext>
            </a:extLst>
          </p:cNvPr>
          <p:cNvSpPr>
            <a:spLocks noGrp="1"/>
          </p:cNvSpPr>
          <p:nvPr>
            <p:ph type="sldNum" sz="quarter" idx="12"/>
          </p:nvPr>
        </p:nvSpPr>
        <p:spPr/>
        <p:txBody>
          <a:bodyPr/>
          <a:lstStyle/>
          <a:p>
            <a:fld id="{13B0051D-2563-664D-BB66-3451DF5A3065}" type="slidenum">
              <a:rPr lang="en-RO" smtClean="0"/>
              <a:t>7</a:t>
            </a:fld>
            <a:endParaRPr lang="en-RO"/>
          </a:p>
        </p:txBody>
      </p:sp>
      <p:sp>
        <p:nvSpPr>
          <p:cNvPr id="5" name="Title 1">
            <a:extLst>
              <a:ext uri="{FF2B5EF4-FFF2-40B4-BE49-F238E27FC236}">
                <a16:creationId xmlns:a16="http://schemas.microsoft.com/office/drawing/2014/main" id="{C02B6AAC-3B4E-A747-ACC9-B187B232C78A}"/>
              </a:ext>
            </a:extLst>
          </p:cNvPr>
          <p:cNvSpPr>
            <a:spLocks noGrp="1"/>
          </p:cNvSpPr>
          <p:nvPr>
            <p:ph type="title"/>
          </p:nvPr>
        </p:nvSpPr>
        <p:spPr>
          <a:xfrm>
            <a:off x="659009" y="325235"/>
            <a:ext cx="3862192" cy="416445"/>
          </a:xfrm>
        </p:spPr>
        <p:txBody>
          <a:bodyPr/>
          <a:lstStyle/>
          <a:p>
            <a:r>
              <a:rPr lang="en-RO" dirty="0"/>
              <a:t>Pipeline Orchestration</a:t>
            </a:r>
          </a:p>
        </p:txBody>
      </p:sp>
      <p:sp>
        <p:nvSpPr>
          <p:cNvPr id="6" name="Rounded Rectangle 5">
            <a:extLst>
              <a:ext uri="{FF2B5EF4-FFF2-40B4-BE49-F238E27FC236}">
                <a16:creationId xmlns:a16="http://schemas.microsoft.com/office/drawing/2014/main" id="{E351CF86-A2A6-7340-9248-11BA96DDEE91}"/>
              </a:ext>
            </a:extLst>
          </p:cNvPr>
          <p:cNvSpPr/>
          <p:nvPr/>
        </p:nvSpPr>
        <p:spPr>
          <a:xfrm>
            <a:off x="189791" y="3269908"/>
            <a:ext cx="3289390" cy="1752600"/>
          </a:xfrm>
          <a:prstGeom prst="roundRect">
            <a:avLst/>
          </a:prstGeom>
          <a:solidFill>
            <a:srgbClr val="4180FF"/>
          </a:solidFill>
          <a:ln w="6350">
            <a:solidFill>
              <a:schemeClr val="accent4">
                <a:lumMod val="75000"/>
              </a:schemeClr>
            </a:solidFill>
          </a:ln>
          <a:effectLst>
            <a:outerShdw blurRad="37840" dist="38100" sx="104000" sy="104000" algn="l" rotWithShape="0">
              <a:schemeClr val="tx1">
                <a:alpha val="7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13" name="Rounded Rectangle 12">
            <a:extLst>
              <a:ext uri="{FF2B5EF4-FFF2-40B4-BE49-F238E27FC236}">
                <a16:creationId xmlns:a16="http://schemas.microsoft.com/office/drawing/2014/main" id="{03B50FF6-B9B6-154A-B2FD-2779158DCB25}"/>
              </a:ext>
            </a:extLst>
          </p:cNvPr>
          <p:cNvSpPr/>
          <p:nvPr/>
        </p:nvSpPr>
        <p:spPr>
          <a:xfrm>
            <a:off x="4373246" y="3269908"/>
            <a:ext cx="3289390" cy="1752600"/>
          </a:xfrm>
          <a:prstGeom prst="roundRect">
            <a:avLst/>
          </a:prstGeom>
          <a:solidFill>
            <a:srgbClr val="4180FF"/>
          </a:solidFill>
          <a:ln w="6350">
            <a:solidFill>
              <a:schemeClr val="accent4">
                <a:lumMod val="75000"/>
              </a:schemeClr>
            </a:solidFill>
          </a:ln>
          <a:effectLst>
            <a:outerShdw blurRad="37840" dist="38100" sx="104000" sy="104000" algn="l" rotWithShape="0">
              <a:schemeClr val="tx1">
                <a:alpha val="7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14" name="Rounded Rectangle 13">
            <a:extLst>
              <a:ext uri="{FF2B5EF4-FFF2-40B4-BE49-F238E27FC236}">
                <a16:creationId xmlns:a16="http://schemas.microsoft.com/office/drawing/2014/main" id="{65A1E62E-EE06-B246-999F-5CAD22B34ABE}"/>
              </a:ext>
            </a:extLst>
          </p:cNvPr>
          <p:cNvSpPr/>
          <p:nvPr/>
        </p:nvSpPr>
        <p:spPr>
          <a:xfrm>
            <a:off x="8556701" y="3269908"/>
            <a:ext cx="3289390" cy="1752600"/>
          </a:xfrm>
          <a:prstGeom prst="roundRect">
            <a:avLst/>
          </a:prstGeom>
          <a:solidFill>
            <a:srgbClr val="4180FF"/>
          </a:solidFill>
          <a:ln w="6350">
            <a:solidFill>
              <a:schemeClr val="accent4">
                <a:lumMod val="75000"/>
              </a:schemeClr>
            </a:solidFill>
          </a:ln>
          <a:effectLst>
            <a:outerShdw blurRad="37840" dist="38100" sx="104000" sy="104000" algn="l" rotWithShape="0">
              <a:schemeClr val="tx1">
                <a:alpha val="7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grpSp>
        <p:nvGrpSpPr>
          <p:cNvPr id="40" name="Group 39">
            <a:extLst>
              <a:ext uri="{FF2B5EF4-FFF2-40B4-BE49-F238E27FC236}">
                <a16:creationId xmlns:a16="http://schemas.microsoft.com/office/drawing/2014/main" id="{28FA6D88-5DF4-1D48-8351-7867C3B6A524}"/>
              </a:ext>
            </a:extLst>
          </p:cNvPr>
          <p:cNvGrpSpPr/>
          <p:nvPr/>
        </p:nvGrpSpPr>
        <p:grpSpPr>
          <a:xfrm>
            <a:off x="361178" y="1051528"/>
            <a:ext cx="747132" cy="905509"/>
            <a:chOff x="361178" y="1051528"/>
            <a:chExt cx="747132" cy="905509"/>
          </a:xfrm>
        </p:grpSpPr>
        <p:pic>
          <p:nvPicPr>
            <p:cNvPr id="20" name="Picture 19">
              <a:extLst>
                <a:ext uri="{FF2B5EF4-FFF2-40B4-BE49-F238E27FC236}">
                  <a16:creationId xmlns:a16="http://schemas.microsoft.com/office/drawing/2014/main" id="{186A4A7C-7A7F-D342-BE75-7E6D0386D75B}"/>
                </a:ext>
              </a:extLst>
            </p:cNvPr>
            <p:cNvPicPr>
              <a:picLocks noChangeAspect="1"/>
            </p:cNvPicPr>
            <p:nvPr/>
          </p:nvPicPr>
          <p:blipFill>
            <a:blip r:embed="rId2"/>
            <a:stretch>
              <a:fillRect/>
            </a:stretch>
          </p:blipFill>
          <p:spPr>
            <a:xfrm>
              <a:off x="361178" y="1051528"/>
              <a:ext cx="595661" cy="595661"/>
            </a:xfrm>
            <a:prstGeom prst="rect">
              <a:avLst/>
            </a:prstGeom>
          </p:spPr>
        </p:pic>
        <p:sp>
          <p:nvSpPr>
            <p:cNvPr id="21" name="TextBox 20">
              <a:extLst>
                <a:ext uri="{FF2B5EF4-FFF2-40B4-BE49-F238E27FC236}">
                  <a16:creationId xmlns:a16="http://schemas.microsoft.com/office/drawing/2014/main" id="{1A459C4B-C581-B94B-BBBE-9B66C73802A9}"/>
                </a:ext>
              </a:extLst>
            </p:cNvPr>
            <p:cNvSpPr txBox="1"/>
            <p:nvPr/>
          </p:nvSpPr>
          <p:spPr>
            <a:xfrm>
              <a:off x="361178" y="1668890"/>
              <a:ext cx="747132" cy="288147"/>
            </a:xfrm>
            <a:prstGeom prst="rect">
              <a:avLst/>
            </a:prstGeom>
            <a:noFill/>
          </p:spPr>
          <p:txBody>
            <a:bodyPr wrap="square" lIns="36000" tIns="36000" rIns="36000" bIns="36000" rtlCol="0">
              <a:spAutoFit/>
            </a:bodyPr>
            <a:lstStyle/>
            <a:p>
              <a:r>
                <a:rPr lang="en-RO" sz="1400" dirty="0"/>
                <a:t>Trigger</a:t>
              </a:r>
            </a:p>
          </p:txBody>
        </p:sp>
      </p:grpSp>
      <p:sp>
        <p:nvSpPr>
          <p:cNvPr id="22" name="TextBox 21">
            <a:extLst>
              <a:ext uri="{FF2B5EF4-FFF2-40B4-BE49-F238E27FC236}">
                <a16:creationId xmlns:a16="http://schemas.microsoft.com/office/drawing/2014/main" id="{D3AF4C77-6C35-E940-97F3-3654F22787D7}"/>
              </a:ext>
            </a:extLst>
          </p:cNvPr>
          <p:cNvSpPr txBox="1"/>
          <p:nvPr/>
        </p:nvSpPr>
        <p:spPr>
          <a:xfrm>
            <a:off x="956838" y="1229132"/>
            <a:ext cx="4730283" cy="288147"/>
          </a:xfrm>
          <a:prstGeom prst="rect">
            <a:avLst/>
          </a:prstGeom>
          <a:noFill/>
        </p:spPr>
        <p:txBody>
          <a:bodyPr wrap="square" lIns="36000" tIns="36000" rIns="36000" bIns="36000" rtlCol="0">
            <a:spAutoFit/>
          </a:bodyPr>
          <a:lstStyle/>
          <a:p>
            <a:r>
              <a:rPr lang="en-RO" sz="1400" dirty="0"/>
              <a:t>(Manual, Push to repository, Schedule, Build completion)</a:t>
            </a:r>
          </a:p>
        </p:txBody>
      </p:sp>
      <p:sp>
        <p:nvSpPr>
          <p:cNvPr id="23" name="TextBox 22">
            <a:extLst>
              <a:ext uri="{FF2B5EF4-FFF2-40B4-BE49-F238E27FC236}">
                <a16:creationId xmlns:a16="http://schemas.microsoft.com/office/drawing/2014/main" id="{ED1B3E6A-4E1E-F748-8AC7-1A01AAE584D8}"/>
              </a:ext>
            </a:extLst>
          </p:cNvPr>
          <p:cNvSpPr txBox="1"/>
          <p:nvPr/>
        </p:nvSpPr>
        <p:spPr>
          <a:xfrm>
            <a:off x="2512046" y="2851851"/>
            <a:ext cx="1115122" cy="288147"/>
          </a:xfrm>
          <a:prstGeom prst="rect">
            <a:avLst/>
          </a:prstGeom>
          <a:noFill/>
        </p:spPr>
        <p:txBody>
          <a:bodyPr wrap="square" lIns="36000" tIns="36000" rIns="36000" bIns="36000" rtlCol="0">
            <a:spAutoFit/>
          </a:bodyPr>
          <a:lstStyle/>
          <a:p>
            <a:r>
              <a:rPr lang="en-RO" sz="1400" b="1" dirty="0"/>
              <a:t>Stage 1 </a:t>
            </a:r>
          </a:p>
        </p:txBody>
      </p:sp>
      <p:sp>
        <p:nvSpPr>
          <p:cNvPr id="24" name="TextBox 23">
            <a:extLst>
              <a:ext uri="{FF2B5EF4-FFF2-40B4-BE49-F238E27FC236}">
                <a16:creationId xmlns:a16="http://schemas.microsoft.com/office/drawing/2014/main" id="{24843C39-C34D-C44D-9D62-05286B7AA1FF}"/>
              </a:ext>
            </a:extLst>
          </p:cNvPr>
          <p:cNvSpPr txBox="1"/>
          <p:nvPr/>
        </p:nvSpPr>
        <p:spPr>
          <a:xfrm>
            <a:off x="6812700" y="2862073"/>
            <a:ext cx="1115122" cy="288147"/>
          </a:xfrm>
          <a:prstGeom prst="rect">
            <a:avLst/>
          </a:prstGeom>
          <a:noFill/>
        </p:spPr>
        <p:txBody>
          <a:bodyPr wrap="square" lIns="36000" tIns="36000" rIns="36000" bIns="36000" rtlCol="0">
            <a:spAutoFit/>
          </a:bodyPr>
          <a:lstStyle/>
          <a:p>
            <a:r>
              <a:rPr lang="en-RO" sz="1400" b="1" dirty="0"/>
              <a:t>Stage 2 </a:t>
            </a:r>
          </a:p>
        </p:txBody>
      </p:sp>
      <p:sp>
        <p:nvSpPr>
          <p:cNvPr id="25" name="TextBox 24">
            <a:extLst>
              <a:ext uri="{FF2B5EF4-FFF2-40B4-BE49-F238E27FC236}">
                <a16:creationId xmlns:a16="http://schemas.microsoft.com/office/drawing/2014/main" id="{0621BFAD-9E57-8E40-B26C-28FCF7994504}"/>
              </a:ext>
            </a:extLst>
          </p:cNvPr>
          <p:cNvSpPr txBox="1"/>
          <p:nvPr/>
        </p:nvSpPr>
        <p:spPr>
          <a:xfrm>
            <a:off x="10897343" y="2850922"/>
            <a:ext cx="1115122" cy="288147"/>
          </a:xfrm>
          <a:prstGeom prst="rect">
            <a:avLst/>
          </a:prstGeom>
          <a:noFill/>
        </p:spPr>
        <p:txBody>
          <a:bodyPr wrap="square" lIns="36000" tIns="36000" rIns="36000" bIns="36000" rtlCol="0">
            <a:spAutoFit/>
          </a:bodyPr>
          <a:lstStyle/>
          <a:p>
            <a:r>
              <a:rPr lang="en-RO" sz="1400" b="1" dirty="0"/>
              <a:t>Stage 3 </a:t>
            </a:r>
          </a:p>
        </p:txBody>
      </p:sp>
      <p:cxnSp>
        <p:nvCxnSpPr>
          <p:cNvPr id="27" name="Straight Arrow Connector 26">
            <a:extLst>
              <a:ext uri="{FF2B5EF4-FFF2-40B4-BE49-F238E27FC236}">
                <a16:creationId xmlns:a16="http://schemas.microsoft.com/office/drawing/2014/main" id="{5027F2CF-AF15-9644-8060-33D5DD053C9F}"/>
              </a:ext>
            </a:extLst>
          </p:cNvPr>
          <p:cNvCxnSpPr>
            <a:cxnSpLocks/>
          </p:cNvCxnSpPr>
          <p:nvPr/>
        </p:nvCxnSpPr>
        <p:spPr>
          <a:xfrm>
            <a:off x="659009" y="2096166"/>
            <a:ext cx="0" cy="1042903"/>
          </a:xfrm>
          <a:prstGeom prst="straightConnector1">
            <a:avLst/>
          </a:prstGeom>
          <a:ln w="50800" cap="flat">
            <a:solidFill>
              <a:srgbClr val="A8A8A8"/>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643822-AD7A-9846-B07E-4323EEADBFF1}"/>
              </a:ext>
            </a:extLst>
          </p:cNvPr>
          <p:cNvCxnSpPr>
            <a:cxnSpLocks/>
          </p:cNvCxnSpPr>
          <p:nvPr/>
        </p:nvCxnSpPr>
        <p:spPr>
          <a:xfrm>
            <a:off x="3578880" y="4188879"/>
            <a:ext cx="794366" cy="0"/>
          </a:xfrm>
          <a:prstGeom prst="straightConnector1">
            <a:avLst/>
          </a:prstGeom>
          <a:ln w="50800">
            <a:solidFill>
              <a:srgbClr val="A8A8A8"/>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4B9A40-D7DB-B44B-AA9B-B52E50232299}"/>
              </a:ext>
            </a:extLst>
          </p:cNvPr>
          <p:cNvCxnSpPr>
            <a:cxnSpLocks/>
          </p:cNvCxnSpPr>
          <p:nvPr/>
        </p:nvCxnSpPr>
        <p:spPr>
          <a:xfrm>
            <a:off x="7762335" y="4181182"/>
            <a:ext cx="794366" cy="0"/>
          </a:xfrm>
          <a:prstGeom prst="straightConnector1">
            <a:avLst/>
          </a:prstGeom>
          <a:ln w="50800">
            <a:solidFill>
              <a:srgbClr val="A8A8A8"/>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919046DE-AF83-BA44-B133-4C70F10EC29B}"/>
              </a:ext>
            </a:extLst>
          </p:cNvPr>
          <p:cNvSpPr/>
          <p:nvPr/>
        </p:nvSpPr>
        <p:spPr>
          <a:xfrm>
            <a:off x="446625" y="3420989"/>
            <a:ext cx="2419237" cy="660357"/>
          </a:xfrm>
          <a:prstGeom prst="roundRect">
            <a:avLst/>
          </a:prstGeom>
          <a:solidFill>
            <a:srgbClr val="00FDFF"/>
          </a:solidFill>
          <a:ln w="6350">
            <a:solidFill>
              <a:srgbClr val="00FDFF"/>
            </a:solidFill>
          </a:ln>
          <a:effectLst>
            <a:outerShdw blurRad="37840" dist="38100" sx="104000" sy="104000" algn="l" rotWithShape="0">
              <a:srgbClr val="38D4D6"/>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35" name="Rounded Rectangle 34">
            <a:extLst>
              <a:ext uri="{FF2B5EF4-FFF2-40B4-BE49-F238E27FC236}">
                <a16:creationId xmlns:a16="http://schemas.microsoft.com/office/drawing/2014/main" id="{AF6A5540-5830-6144-B828-89A4ACBBA2D9}"/>
              </a:ext>
            </a:extLst>
          </p:cNvPr>
          <p:cNvSpPr/>
          <p:nvPr/>
        </p:nvSpPr>
        <p:spPr>
          <a:xfrm>
            <a:off x="446625" y="4232427"/>
            <a:ext cx="2419237" cy="660357"/>
          </a:xfrm>
          <a:prstGeom prst="roundRect">
            <a:avLst/>
          </a:prstGeom>
          <a:solidFill>
            <a:srgbClr val="00FDFF"/>
          </a:solidFill>
          <a:ln w="6350">
            <a:solidFill>
              <a:srgbClr val="00FDFF"/>
            </a:solidFill>
          </a:ln>
          <a:effectLst>
            <a:outerShdw blurRad="37840" dist="38100" sx="104000" sy="104000" algn="l" rotWithShape="0">
              <a:srgbClr val="38D4D6"/>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36" name="Rounded Rectangle 35">
            <a:extLst>
              <a:ext uri="{FF2B5EF4-FFF2-40B4-BE49-F238E27FC236}">
                <a16:creationId xmlns:a16="http://schemas.microsoft.com/office/drawing/2014/main" id="{58EDFD62-3367-3649-985A-C9A6ADAC709C}"/>
              </a:ext>
            </a:extLst>
          </p:cNvPr>
          <p:cNvSpPr/>
          <p:nvPr/>
        </p:nvSpPr>
        <p:spPr>
          <a:xfrm>
            <a:off x="625298" y="3688536"/>
            <a:ext cx="2061890" cy="312234"/>
          </a:xfrm>
          <a:prstGeom prst="round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285750" indent="-285750">
              <a:lnSpc>
                <a:spcPct val="90000"/>
              </a:lnSpc>
              <a:buFont typeface="Arial" panose="020B0604020202020204" pitchFamily="34" charset="0"/>
              <a:buChar char="•"/>
            </a:pPr>
            <a:r>
              <a:rPr lang="en-RO" sz="1600" b="1" dirty="0">
                <a:solidFill>
                  <a:schemeClr val="accent3">
                    <a:lumMod val="75000"/>
                  </a:schemeClr>
                </a:solidFill>
              </a:rPr>
              <a:t>Job</a:t>
            </a:r>
          </a:p>
        </p:txBody>
      </p:sp>
      <p:sp>
        <p:nvSpPr>
          <p:cNvPr id="37" name="TextBox 36">
            <a:extLst>
              <a:ext uri="{FF2B5EF4-FFF2-40B4-BE49-F238E27FC236}">
                <a16:creationId xmlns:a16="http://schemas.microsoft.com/office/drawing/2014/main" id="{250F3D3A-D3DB-504C-9025-7D803C8EB2DD}"/>
              </a:ext>
            </a:extLst>
          </p:cNvPr>
          <p:cNvSpPr txBox="1"/>
          <p:nvPr/>
        </p:nvSpPr>
        <p:spPr>
          <a:xfrm>
            <a:off x="1108310" y="3408770"/>
            <a:ext cx="1223612" cy="257369"/>
          </a:xfrm>
          <a:prstGeom prst="rect">
            <a:avLst/>
          </a:prstGeom>
          <a:noFill/>
        </p:spPr>
        <p:txBody>
          <a:bodyPr wrap="square" lIns="36000" tIns="36000" rIns="36000" bIns="36000" rtlCol="0">
            <a:spAutoFit/>
          </a:bodyPr>
          <a:lstStyle/>
          <a:p>
            <a:r>
              <a:rPr lang="en-RO" sz="1200" dirty="0"/>
              <a:t>Agent (Ubuntu)</a:t>
            </a:r>
          </a:p>
        </p:txBody>
      </p:sp>
      <p:sp>
        <p:nvSpPr>
          <p:cNvPr id="38" name="Rounded Rectangle 37">
            <a:extLst>
              <a:ext uri="{FF2B5EF4-FFF2-40B4-BE49-F238E27FC236}">
                <a16:creationId xmlns:a16="http://schemas.microsoft.com/office/drawing/2014/main" id="{D9D2817D-DDC0-7E42-B42B-C04A731431F6}"/>
              </a:ext>
            </a:extLst>
          </p:cNvPr>
          <p:cNvSpPr/>
          <p:nvPr/>
        </p:nvSpPr>
        <p:spPr>
          <a:xfrm>
            <a:off x="625298" y="4489295"/>
            <a:ext cx="2061890" cy="312234"/>
          </a:xfrm>
          <a:prstGeom prst="roundRect">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285750" indent="-285750">
              <a:lnSpc>
                <a:spcPct val="90000"/>
              </a:lnSpc>
              <a:buFont typeface="Arial" panose="020B0604020202020204" pitchFamily="34" charset="0"/>
              <a:buChar char="•"/>
            </a:pPr>
            <a:r>
              <a:rPr lang="en-RO" sz="1600" b="1" dirty="0">
                <a:solidFill>
                  <a:schemeClr val="accent3">
                    <a:lumMod val="75000"/>
                  </a:schemeClr>
                </a:solidFill>
              </a:rPr>
              <a:t>Job</a:t>
            </a:r>
          </a:p>
        </p:txBody>
      </p:sp>
      <p:sp>
        <p:nvSpPr>
          <p:cNvPr id="39" name="TextBox 38">
            <a:extLst>
              <a:ext uri="{FF2B5EF4-FFF2-40B4-BE49-F238E27FC236}">
                <a16:creationId xmlns:a16="http://schemas.microsoft.com/office/drawing/2014/main" id="{BCE46DCF-CB56-CE4F-BA81-7FA9F92D20EE}"/>
              </a:ext>
            </a:extLst>
          </p:cNvPr>
          <p:cNvSpPr txBox="1"/>
          <p:nvPr/>
        </p:nvSpPr>
        <p:spPr>
          <a:xfrm>
            <a:off x="1044436" y="4230886"/>
            <a:ext cx="1287485" cy="257369"/>
          </a:xfrm>
          <a:prstGeom prst="rect">
            <a:avLst/>
          </a:prstGeom>
          <a:noFill/>
        </p:spPr>
        <p:txBody>
          <a:bodyPr wrap="square" lIns="36000" tIns="36000" rIns="36000" bIns="36000" rtlCol="0">
            <a:spAutoFit/>
          </a:bodyPr>
          <a:lstStyle/>
          <a:p>
            <a:r>
              <a:rPr lang="en-RO" sz="1200" dirty="0"/>
              <a:t>Agent (Windows)</a:t>
            </a:r>
          </a:p>
        </p:txBody>
      </p:sp>
      <p:sp>
        <p:nvSpPr>
          <p:cNvPr id="41" name="TextBox 40">
            <a:extLst>
              <a:ext uri="{FF2B5EF4-FFF2-40B4-BE49-F238E27FC236}">
                <a16:creationId xmlns:a16="http://schemas.microsoft.com/office/drawing/2014/main" id="{2095D6DF-236D-964D-9C0A-1E776D9962D7}"/>
              </a:ext>
            </a:extLst>
          </p:cNvPr>
          <p:cNvSpPr txBox="1"/>
          <p:nvPr/>
        </p:nvSpPr>
        <p:spPr>
          <a:xfrm>
            <a:off x="2512046" y="2861606"/>
            <a:ext cx="1115122" cy="288147"/>
          </a:xfrm>
          <a:prstGeom prst="rect">
            <a:avLst/>
          </a:prstGeom>
          <a:noFill/>
        </p:spPr>
        <p:txBody>
          <a:bodyPr wrap="square" lIns="36000" tIns="36000" rIns="36000" bIns="36000" rtlCol="0">
            <a:spAutoFit/>
          </a:bodyPr>
          <a:lstStyle/>
          <a:p>
            <a:r>
              <a:rPr lang="en-RO" sz="1400" b="1" dirty="0"/>
              <a:t>BUILD</a:t>
            </a:r>
          </a:p>
        </p:txBody>
      </p:sp>
      <p:sp>
        <p:nvSpPr>
          <p:cNvPr id="42" name="TextBox 41">
            <a:extLst>
              <a:ext uri="{FF2B5EF4-FFF2-40B4-BE49-F238E27FC236}">
                <a16:creationId xmlns:a16="http://schemas.microsoft.com/office/drawing/2014/main" id="{B60746BC-04D0-CC4E-9650-E1EC9282E88B}"/>
              </a:ext>
            </a:extLst>
          </p:cNvPr>
          <p:cNvSpPr txBox="1"/>
          <p:nvPr/>
        </p:nvSpPr>
        <p:spPr>
          <a:xfrm>
            <a:off x="6935363" y="2870374"/>
            <a:ext cx="1115122" cy="288147"/>
          </a:xfrm>
          <a:prstGeom prst="rect">
            <a:avLst/>
          </a:prstGeom>
          <a:noFill/>
        </p:spPr>
        <p:txBody>
          <a:bodyPr wrap="square" lIns="36000" tIns="36000" rIns="36000" bIns="36000" rtlCol="0">
            <a:spAutoFit/>
          </a:bodyPr>
          <a:lstStyle/>
          <a:p>
            <a:r>
              <a:rPr lang="en-RO" sz="1400" b="1" dirty="0"/>
              <a:t>TEST</a:t>
            </a:r>
          </a:p>
        </p:txBody>
      </p:sp>
      <p:sp>
        <p:nvSpPr>
          <p:cNvPr id="43" name="TextBox 42">
            <a:extLst>
              <a:ext uri="{FF2B5EF4-FFF2-40B4-BE49-F238E27FC236}">
                <a16:creationId xmlns:a16="http://schemas.microsoft.com/office/drawing/2014/main" id="{C81E0366-0DEF-6F45-B6AA-5F7E0CDC799D}"/>
              </a:ext>
            </a:extLst>
          </p:cNvPr>
          <p:cNvSpPr txBox="1"/>
          <p:nvPr/>
        </p:nvSpPr>
        <p:spPr>
          <a:xfrm>
            <a:off x="10911096" y="2870374"/>
            <a:ext cx="1115122" cy="288147"/>
          </a:xfrm>
          <a:prstGeom prst="rect">
            <a:avLst/>
          </a:prstGeom>
          <a:noFill/>
        </p:spPr>
        <p:txBody>
          <a:bodyPr wrap="square" lIns="36000" tIns="36000" rIns="36000" bIns="36000" rtlCol="0">
            <a:spAutoFit/>
          </a:bodyPr>
          <a:lstStyle/>
          <a:p>
            <a:r>
              <a:rPr lang="en-RO" sz="1400" b="1" dirty="0"/>
              <a:t>DEPLOY</a:t>
            </a:r>
          </a:p>
        </p:txBody>
      </p:sp>
      <p:sp>
        <p:nvSpPr>
          <p:cNvPr id="44" name="Rounded Rectangle 43">
            <a:extLst>
              <a:ext uri="{FF2B5EF4-FFF2-40B4-BE49-F238E27FC236}">
                <a16:creationId xmlns:a16="http://schemas.microsoft.com/office/drawing/2014/main" id="{96719CE6-99DE-8A4D-AF75-D7B68BC7A5FA}"/>
              </a:ext>
            </a:extLst>
          </p:cNvPr>
          <p:cNvSpPr/>
          <p:nvPr/>
        </p:nvSpPr>
        <p:spPr>
          <a:xfrm>
            <a:off x="3992137" y="1668890"/>
            <a:ext cx="2103863" cy="2019646"/>
          </a:xfrm>
          <a:prstGeom prst="roundRect">
            <a:avLst/>
          </a:prstGeom>
          <a:solidFill>
            <a:schemeClr val="accent4">
              <a:lumMod val="60000"/>
              <a:lumOff val="40000"/>
            </a:schemeClr>
          </a:solidFill>
          <a:ln w="6350">
            <a:solidFill>
              <a:schemeClr val="accent4"/>
            </a:solidFill>
          </a:ln>
          <a:effectLst>
            <a:outerShdw blurRad="5782" dist="38100" sx="103767" sy="103767" algn="l" rotWithShape="0">
              <a:schemeClr val="accent3">
                <a:alpha val="9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cxnSp>
        <p:nvCxnSpPr>
          <p:cNvPr id="54" name="Curved Connector 53">
            <a:extLst>
              <a:ext uri="{FF2B5EF4-FFF2-40B4-BE49-F238E27FC236}">
                <a16:creationId xmlns:a16="http://schemas.microsoft.com/office/drawing/2014/main" id="{F76ABEDA-7FB6-1A45-9098-0D32D31DE5AC}"/>
              </a:ext>
            </a:extLst>
          </p:cNvPr>
          <p:cNvCxnSpPr>
            <a:cxnSpLocks/>
          </p:cNvCxnSpPr>
          <p:nvPr/>
        </p:nvCxnSpPr>
        <p:spPr>
          <a:xfrm flipV="1">
            <a:off x="2610808" y="2678713"/>
            <a:ext cx="1610548" cy="1154146"/>
          </a:xfrm>
          <a:prstGeom prst="curvedConnector3">
            <a:avLst>
              <a:gd name="adj1" fmla="val 50000"/>
            </a:avLst>
          </a:prstGeom>
          <a:ln w="31750">
            <a:solidFill>
              <a:srgbClr val="A8A8A8"/>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406EAB0-2E99-A347-9537-2B4249EFAE04}"/>
              </a:ext>
            </a:extLst>
          </p:cNvPr>
          <p:cNvSpPr txBox="1"/>
          <p:nvPr/>
        </p:nvSpPr>
        <p:spPr>
          <a:xfrm>
            <a:off x="4867560" y="1694883"/>
            <a:ext cx="1027660" cy="288147"/>
          </a:xfrm>
          <a:prstGeom prst="rect">
            <a:avLst/>
          </a:prstGeom>
          <a:noFill/>
        </p:spPr>
        <p:txBody>
          <a:bodyPr wrap="square" lIns="36000" tIns="36000" rIns="36000" bIns="36000" rtlCol="0">
            <a:spAutoFit/>
          </a:bodyPr>
          <a:lstStyle/>
          <a:p>
            <a:r>
              <a:rPr lang="en-RO" sz="1400" b="1" dirty="0">
                <a:solidFill>
                  <a:schemeClr val="accent3"/>
                </a:solidFill>
              </a:rPr>
              <a:t>Steps</a:t>
            </a:r>
          </a:p>
        </p:txBody>
      </p:sp>
      <p:sp>
        <p:nvSpPr>
          <p:cNvPr id="60" name="Rounded Rectangle 59">
            <a:extLst>
              <a:ext uri="{FF2B5EF4-FFF2-40B4-BE49-F238E27FC236}">
                <a16:creationId xmlns:a16="http://schemas.microsoft.com/office/drawing/2014/main" id="{7A929E44-7194-B544-BA0A-DF313BFBB9AF}"/>
              </a:ext>
            </a:extLst>
          </p:cNvPr>
          <p:cNvSpPr/>
          <p:nvPr/>
        </p:nvSpPr>
        <p:spPr>
          <a:xfrm>
            <a:off x="4221356" y="2103767"/>
            <a:ext cx="1673864" cy="358641"/>
          </a:xfrm>
          <a:prstGeom prst="roundRect">
            <a:avLst/>
          </a:prstGeom>
          <a:solidFill>
            <a:schemeClr val="bg2">
              <a:lumMod val="20000"/>
              <a:lumOff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Step: </a:t>
            </a:r>
            <a:r>
              <a:rPr lang="en-RO" sz="1600" b="1" dirty="0">
                <a:solidFill>
                  <a:schemeClr val="tx1"/>
                </a:solidFill>
              </a:rPr>
              <a:t>script</a:t>
            </a:r>
            <a:endParaRPr lang="en-RO" sz="1600" dirty="0">
              <a:solidFill>
                <a:schemeClr val="tx1"/>
              </a:solidFill>
            </a:endParaRPr>
          </a:p>
        </p:txBody>
      </p:sp>
      <p:sp>
        <p:nvSpPr>
          <p:cNvPr id="61" name="Rounded Rectangle 60">
            <a:extLst>
              <a:ext uri="{FF2B5EF4-FFF2-40B4-BE49-F238E27FC236}">
                <a16:creationId xmlns:a16="http://schemas.microsoft.com/office/drawing/2014/main" id="{E744F7D7-364D-0842-BFB4-7D4E6DD781B9}"/>
              </a:ext>
            </a:extLst>
          </p:cNvPr>
          <p:cNvSpPr/>
          <p:nvPr/>
        </p:nvSpPr>
        <p:spPr>
          <a:xfrm>
            <a:off x="4246410" y="2564857"/>
            <a:ext cx="1648809" cy="358641"/>
          </a:xfrm>
          <a:prstGeom prst="roundRect">
            <a:avLst/>
          </a:prstGeom>
          <a:solidFill>
            <a:schemeClr val="bg2">
              <a:lumMod val="20000"/>
              <a:lumOff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Step: </a:t>
            </a:r>
            <a:r>
              <a:rPr lang="en-RO" sz="1600" b="1" dirty="0">
                <a:solidFill>
                  <a:schemeClr val="tx1"/>
                </a:solidFill>
              </a:rPr>
              <a:t>task</a:t>
            </a:r>
            <a:endParaRPr lang="en-RO" sz="1600" dirty="0">
              <a:solidFill>
                <a:schemeClr val="tx1"/>
              </a:solidFill>
            </a:endParaRPr>
          </a:p>
        </p:txBody>
      </p:sp>
      <p:sp>
        <p:nvSpPr>
          <p:cNvPr id="62" name="Rounded Rectangle 61">
            <a:extLst>
              <a:ext uri="{FF2B5EF4-FFF2-40B4-BE49-F238E27FC236}">
                <a16:creationId xmlns:a16="http://schemas.microsoft.com/office/drawing/2014/main" id="{B2340D71-D262-484D-B42A-1695B0343639}"/>
              </a:ext>
            </a:extLst>
          </p:cNvPr>
          <p:cNvSpPr/>
          <p:nvPr/>
        </p:nvSpPr>
        <p:spPr>
          <a:xfrm>
            <a:off x="4263542" y="3100197"/>
            <a:ext cx="1648809" cy="358641"/>
          </a:xfrm>
          <a:prstGeom prst="roundRect">
            <a:avLst/>
          </a:prstGeom>
          <a:solidFill>
            <a:schemeClr val="bg2">
              <a:lumMod val="20000"/>
              <a:lumOff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Step: </a:t>
            </a:r>
            <a:r>
              <a:rPr lang="en-RO" sz="1600" b="1" dirty="0">
                <a:solidFill>
                  <a:schemeClr val="tx1"/>
                </a:solidFill>
              </a:rPr>
              <a:t>task</a:t>
            </a:r>
            <a:endParaRPr lang="en-RO" sz="1600" dirty="0">
              <a:solidFill>
                <a:schemeClr val="tx1"/>
              </a:solidFill>
            </a:endParaRPr>
          </a:p>
        </p:txBody>
      </p:sp>
      <p:sp>
        <p:nvSpPr>
          <p:cNvPr id="67" name="Rounded Rectangle 66">
            <a:extLst>
              <a:ext uri="{FF2B5EF4-FFF2-40B4-BE49-F238E27FC236}">
                <a16:creationId xmlns:a16="http://schemas.microsoft.com/office/drawing/2014/main" id="{92CD014B-A0C1-8642-9F1D-42441D36CF15}"/>
              </a:ext>
            </a:extLst>
          </p:cNvPr>
          <p:cNvSpPr/>
          <p:nvPr/>
        </p:nvSpPr>
        <p:spPr>
          <a:xfrm>
            <a:off x="4038435" y="4729953"/>
            <a:ext cx="2103863" cy="2019646"/>
          </a:xfrm>
          <a:prstGeom prst="roundRect">
            <a:avLst/>
          </a:prstGeom>
          <a:solidFill>
            <a:schemeClr val="accent4">
              <a:lumMod val="60000"/>
              <a:lumOff val="40000"/>
            </a:schemeClr>
          </a:solidFill>
          <a:ln w="6350">
            <a:solidFill>
              <a:schemeClr val="accent4"/>
            </a:solidFill>
          </a:ln>
          <a:effectLst>
            <a:outerShdw blurRad="5782" dist="38100" sx="103767" sy="103767" algn="l" rotWithShape="0">
              <a:schemeClr val="accent3">
                <a:alpha val="9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RO" sz="1600" dirty="0" err="1">
              <a:solidFill>
                <a:schemeClr val="tx1"/>
              </a:solidFill>
            </a:endParaRPr>
          </a:p>
        </p:txBody>
      </p:sp>
      <p:sp>
        <p:nvSpPr>
          <p:cNvPr id="68" name="TextBox 67">
            <a:extLst>
              <a:ext uri="{FF2B5EF4-FFF2-40B4-BE49-F238E27FC236}">
                <a16:creationId xmlns:a16="http://schemas.microsoft.com/office/drawing/2014/main" id="{95F89AC7-EECE-F145-A3BF-93CD5D8CD0F4}"/>
              </a:ext>
            </a:extLst>
          </p:cNvPr>
          <p:cNvSpPr txBox="1"/>
          <p:nvPr/>
        </p:nvSpPr>
        <p:spPr>
          <a:xfrm>
            <a:off x="4891404" y="4724352"/>
            <a:ext cx="1027660" cy="288147"/>
          </a:xfrm>
          <a:prstGeom prst="rect">
            <a:avLst/>
          </a:prstGeom>
          <a:noFill/>
        </p:spPr>
        <p:txBody>
          <a:bodyPr wrap="square" lIns="36000" tIns="36000" rIns="36000" bIns="36000" rtlCol="0">
            <a:spAutoFit/>
          </a:bodyPr>
          <a:lstStyle/>
          <a:p>
            <a:r>
              <a:rPr lang="en-RO" sz="1400" b="1" dirty="0">
                <a:solidFill>
                  <a:schemeClr val="accent3"/>
                </a:solidFill>
              </a:rPr>
              <a:t>Steps</a:t>
            </a:r>
          </a:p>
        </p:txBody>
      </p:sp>
      <p:sp>
        <p:nvSpPr>
          <p:cNvPr id="69" name="Rounded Rectangle 68">
            <a:extLst>
              <a:ext uri="{FF2B5EF4-FFF2-40B4-BE49-F238E27FC236}">
                <a16:creationId xmlns:a16="http://schemas.microsoft.com/office/drawing/2014/main" id="{ED08E7CB-7DA7-EB4A-BC0A-A5CB41ABF605}"/>
              </a:ext>
            </a:extLst>
          </p:cNvPr>
          <p:cNvSpPr/>
          <p:nvPr/>
        </p:nvSpPr>
        <p:spPr>
          <a:xfrm>
            <a:off x="4245200" y="5133236"/>
            <a:ext cx="1673864" cy="358641"/>
          </a:xfrm>
          <a:prstGeom prst="roundRect">
            <a:avLst/>
          </a:prstGeom>
          <a:solidFill>
            <a:schemeClr val="bg2">
              <a:lumMod val="20000"/>
              <a:lumOff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Step: </a:t>
            </a:r>
            <a:r>
              <a:rPr lang="en-RO" sz="1600" b="1" dirty="0">
                <a:solidFill>
                  <a:schemeClr val="tx1"/>
                </a:solidFill>
              </a:rPr>
              <a:t>script</a:t>
            </a:r>
            <a:endParaRPr lang="en-RO" sz="1600" dirty="0">
              <a:solidFill>
                <a:schemeClr val="tx1"/>
              </a:solidFill>
            </a:endParaRPr>
          </a:p>
        </p:txBody>
      </p:sp>
      <p:sp>
        <p:nvSpPr>
          <p:cNvPr id="70" name="Rounded Rectangle 69">
            <a:extLst>
              <a:ext uri="{FF2B5EF4-FFF2-40B4-BE49-F238E27FC236}">
                <a16:creationId xmlns:a16="http://schemas.microsoft.com/office/drawing/2014/main" id="{F7D1FD4B-F3CF-B44A-816F-9AB0F28D0981}"/>
              </a:ext>
            </a:extLst>
          </p:cNvPr>
          <p:cNvSpPr/>
          <p:nvPr/>
        </p:nvSpPr>
        <p:spPr>
          <a:xfrm>
            <a:off x="4270254" y="5594326"/>
            <a:ext cx="1648809" cy="358641"/>
          </a:xfrm>
          <a:prstGeom prst="roundRect">
            <a:avLst/>
          </a:prstGeom>
          <a:solidFill>
            <a:schemeClr val="bg2">
              <a:lumMod val="20000"/>
              <a:lumOff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Step: </a:t>
            </a:r>
            <a:r>
              <a:rPr lang="en-RO" sz="1600" b="1" dirty="0">
                <a:solidFill>
                  <a:schemeClr val="tx1"/>
                </a:solidFill>
              </a:rPr>
              <a:t>task</a:t>
            </a:r>
            <a:endParaRPr lang="en-RO" sz="1600" dirty="0">
              <a:solidFill>
                <a:schemeClr val="tx1"/>
              </a:solidFill>
            </a:endParaRPr>
          </a:p>
        </p:txBody>
      </p:sp>
      <p:sp>
        <p:nvSpPr>
          <p:cNvPr id="71" name="Rounded Rectangle 70">
            <a:extLst>
              <a:ext uri="{FF2B5EF4-FFF2-40B4-BE49-F238E27FC236}">
                <a16:creationId xmlns:a16="http://schemas.microsoft.com/office/drawing/2014/main" id="{0A90CD9A-181C-B94A-B652-F7FFBEFC7D7E}"/>
              </a:ext>
            </a:extLst>
          </p:cNvPr>
          <p:cNvSpPr/>
          <p:nvPr/>
        </p:nvSpPr>
        <p:spPr>
          <a:xfrm>
            <a:off x="4287386" y="6129666"/>
            <a:ext cx="1648809" cy="358641"/>
          </a:xfrm>
          <a:prstGeom prst="roundRect">
            <a:avLst/>
          </a:prstGeom>
          <a:solidFill>
            <a:schemeClr val="bg2">
              <a:lumMod val="20000"/>
              <a:lumOff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RO" sz="1600" dirty="0">
                <a:solidFill>
                  <a:schemeClr val="tx1"/>
                </a:solidFill>
              </a:rPr>
              <a:t>Step: </a:t>
            </a:r>
            <a:r>
              <a:rPr lang="en-RO" sz="1600" b="1" dirty="0">
                <a:solidFill>
                  <a:schemeClr val="tx1"/>
                </a:solidFill>
              </a:rPr>
              <a:t>task</a:t>
            </a:r>
            <a:endParaRPr lang="en-RO" sz="1600" dirty="0">
              <a:solidFill>
                <a:schemeClr val="tx1"/>
              </a:solidFill>
            </a:endParaRPr>
          </a:p>
        </p:txBody>
      </p:sp>
      <p:cxnSp>
        <p:nvCxnSpPr>
          <p:cNvPr id="63" name="Curved Connector 62">
            <a:extLst>
              <a:ext uri="{FF2B5EF4-FFF2-40B4-BE49-F238E27FC236}">
                <a16:creationId xmlns:a16="http://schemas.microsoft.com/office/drawing/2014/main" id="{2F979BBE-59CD-6241-9A49-BDA0507FC369}"/>
              </a:ext>
            </a:extLst>
          </p:cNvPr>
          <p:cNvCxnSpPr>
            <a:cxnSpLocks/>
          </p:cNvCxnSpPr>
          <p:nvPr/>
        </p:nvCxnSpPr>
        <p:spPr>
          <a:xfrm>
            <a:off x="2592970" y="4666800"/>
            <a:ext cx="1680577" cy="1343707"/>
          </a:xfrm>
          <a:prstGeom prst="curvedConnector3">
            <a:avLst>
              <a:gd name="adj1" fmla="val 50000"/>
            </a:avLst>
          </a:prstGeom>
          <a:ln w="31750">
            <a:solidFill>
              <a:srgbClr val="A8A8A8"/>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A8672D1-9D23-C441-9353-7AB88BAC00B1}"/>
              </a:ext>
            </a:extLst>
          </p:cNvPr>
          <p:cNvCxnSpPr/>
          <p:nvPr/>
        </p:nvCxnSpPr>
        <p:spPr>
          <a:xfrm>
            <a:off x="5919063" y="2283087"/>
            <a:ext cx="1451198" cy="0"/>
          </a:xfrm>
          <a:prstGeom prst="line">
            <a:avLst/>
          </a:prstGeom>
          <a:ln w="41275">
            <a:solidFill>
              <a:srgbClr val="A8A8A8"/>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4C65D5E-B5CB-D241-B6BC-4AADC08B506F}"/>
              </a:ext>
            </a:extLst>
          </p:cNvPr>
          <p:cNvCxnSpPr/>
          <p:nvPr/>
        </p:nvCxnSpPr>
        <p:spPr>
          <a:xfrm>
            <a:off x="5912351" y="2744177"/>
            <a:ext cx="1451198" cy="0"/>
          </a:xfrm>
          <a:prstGeom prst="line">
            <a:avLst/>
          </a:prstGeom>
          <a:ln w="41275">
            <a:solidFill>
              <a:srgbClr val="A8A8A8"/>
            </a:solidFill>
            <a:prstDash val="sysDash"/>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2B650587-6F26-0648-8D83-6F63DC2E80DC}"/>
              </a:ext>
            </a:extLst>
          </p:cNvPr>
          <p:cNvPicPr>
            <a:picLocks noChangeAspect="1"/>
          </p:cNvPicPr>
          <p:nvPr/>
        </p:nvPicPr>
        <p:blipFill>
          <a:blip r:embed="rId3"/>
          <a:stretch>
            <a:fillRect/>
          </a:stretch>
        </p:blipFill>
        <p:spPr>
          <a:xfrm>
            <a:off x="7477329" y="1908340"/>
            <a:ext cx="517912" cy="596524"/>
          </a:xfrm>
          <a:prstGeom prst="rect">
            <a:avLst/>
          </a:prstGeom>
        </p:spPr>
      </p:pic>
      <p:sp>
        <p:nvSpPr>
          <p:cNvPr id="77" name="TextBox 76">
            <a:extLst>
              <a:ext uri="{FF2B5EF4-FFF2-40B4-BE49-F238E27FC236}">
                <a16:creationId xmlns:a16="http://schemas.microsoft.com/office/drawing/2014/main" id="{61806AD6-1447-BF41-B6C4-B12F55162B00}"/>
              </a:ext>
            </a:extLst>
          </p:cNvPr>
          <p:cNvSpPr txBox="1"/>
          <p:nvPr/>
        </p:nvSpPr>
        <p:spPr>
          <a:xfrm>
            <a:off x="8150635" y="2139897"/>
            <a:ext cx="1073692" cy="288147"/>
          </a:xfrm>
          <a:prstGeom prst="rect">
            <a:avLst/>
          </a:prstGeom>
          <a:noFill/>
        </p:spPr>
        <p:txBody>
          <a:bodyPr wrap="square" lIns="36000" tIns="36000" rIns="36000" bIns="36000" rtlCol="0">
            <a:spAutoFit/>
          </a:bodyPr>
          <a:lstStyle/>
          <a:p>
            <a:r>
              <a:rPr lang="en-RO" sz="1400" dirty="0"/>
              <a:t>Bash script</a:t>
            </a:r>
          </a:p>
        </p:txBody>
      </p:sp>
      <p:pic>
        <p:nvPicPr>
          <p:cNvPr id="79" name="Picture 78">
            <a:extLst>
              <a:ext uri="{FF2B5EF4-FFF2-40B4-BE49-F238E27FC236}">
                <a16:creationId xmlns:a16="http://schemas.microsoft.com/office/drawing/2014/main" id="{EE19F698-56DF-FC42-8B77-B7151D951935}"/>
              </a:ext>
            </a:extLst>
          </p:cNvPr>
          <p:cNvPicPr>
            <a:picLocks noChangeAspect="1"/>
          </p:cNvPicPr>
          <p:nvPr/>
        </p:nvPicPr>
        <p:blipFill>
          <a:blip r:embed="rId4"/>
          <a:stretch>
            <a:fillRect/>
          </a:stretch>
        </p:blipFill>
        <p:spPr>
          <a:xfrm>
            <a:off x="7468973" y="2518685"/>
            <a:ext cx="581512" cy="581512"/>
          </a:xfrm>
          <a:prstGeom prst="rect">
            <a:avLst/>
          </a:prstGeom>
        </p:spPr>
      </p:pic>
      <p:sp>
        <p:nvSpPr>
          <p:cNvPr id="80" name="TextBox 79">
            <a:extLst>
              <a:ext uri="{FF2B5EF4-FFF2-40B4-BE49-F238E27FC236}">
                <a16:creationId xmlns:a16="http://schemas.microsoft.com/office/drawing/2014/main" id="{3B7BDB64-DAD0-A448-AF50-0F45BEE4F86B}"/>
              </a:ext>
            </a:extLst>
          </p:cNvPr>
          <p:cNvSpPr txBox="1"/>
          <p:nvPr/>
        </p:nvSpPr>
        <p:spPr>
          <a:xfrm>
            <a:off x="8150635" y="2705107"/>
            <a:ext cx="1640136" cy="288147"/>
          </a:xfrm>
          <a:prstGeom prst="rect">
            <a:avLst/>
          </a:prstGeom>
          <a:noFill/>
        </p:spPr>
        <p:txBody>
          <a:bodyPr wrap="square" lIns="36000" tIns="36000" rIns="36000" bIns="36000" rtlCol="0">
            <a:spAutoFit/>
          </a:bodyPr>
          <a:lstStyle/>
          <a:p>
            <a:r>
              <a:rPr lang="en-RO" sz="1400" dirty="0"/>
              <a:t>Download artifact</a:t>
            </a:r>
          </a:p>
        </p:txBody>
      </p:sp>
      <p:pic>
        <p:nvPicPr>
          <p:cNvPr id="84" name="Graphic 83">
            <a:extLst>
              <a:ext uri="{FF2B5EF4-FFF2-40B4-BE49-F238E27FC236}">
                <a16:creationId xmlns:a16="http://schemas.microsoft.com/office/drawing/2014/main" id="{6C4989FD-3916-FD4A-8C92-173D1CFF62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2924" y="5436348"/>
            <a:ext cx="715646" cy="715646"/>
          </a:xfrm>
          <a:prstGeom prst="rect">
            <a:avLst/>
          </a:prstGeom>
        </p:spPr>
      </p:pic>
      <p:cxnSp>
        <p:nvCxnSpPr>
          <p:cNvPr id="85" name="Straight Connector 84">
            <a:extLst>
              <a:ext uri="{FF2B5EF4-FFF2-40B4-BE49-F238E27FC236}">
                <a16:creationId xmlns:a16="http://schemas.microsoft.com/office/drawing/2014/main" id="{84D6937E-AC8C-8E42-A2F8-85E60D3A4DE3}"/>
              </a:ext>
            </a:extLst>
          </p:cNvPr>
          <p:cNvCxnSpPr/>
          <p:nvPr/>
        </p:nvCxnSpPr>
        <p:spPr>
          <a:xfrm>
            <a:off x="5919063" y="5773646"/>
            <a:ext cx="1451198" cy="0"/>
          </a:xfrm>
          <a:prstGeom prst="line">
            <a:avLst/>
          </a:prstGeom>
          <a:ln w="41275">
            <a:solidFill>
              <a:srgbClr val="A8A8A8"/>
            </a:solidFill>
            <a:prstDash val="sysDash"/>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280321D6-1ADC-3B4A-ABC3-09AD6B47703B}"/>
              </a:ext>
            </a:extLst>
          </p:cNvPr>
          <p:cNvSpPr txBox="1"/>
          <p:nvPr/>
        </p:nvSpPr>
        <p:spPr>
          <a:xfrm>
            <a:off x="8331233" y="5628451"/>
            <a:ext cx="1073692" cy="288147"/>
          </a:xfrm>
          <a:prstGeom prst="rect">
            <a:avLst/>
          </a:prstGeom>
          <a:noFill/>
        </p:spPr>
        <p:txBody>
          <a:bodyPr wrap="square" lIns="36000" tIns="36000" rIns="36000" bIns="36000" rtlCol="0">
            <a:spAutoFit/>
          </a:bodyPr>
          <a:lstStyle/>
          <a:p>
            <a:r>
              <a:rPr lang="en-RO" sz="1400" dirty="0"/>
              <a:t>Maven build</a:t>
            </a:r>
          </a:p>
        </p:txBody>
      </p:sp>
      <p:pic>
        <p:nvPicPr>
          <p:cNvPr id="88" name="Picture 87">
            <a:extLst>
              <a:ext uri="{FF2B5EF4-FFF2-40B4-BE49-F238E27FC236}">
                <a16:creationId xmlns:a16="http://schemas.microsoft.com/office/drawing/2014/main" id="{E25EA229-CE7B-0848-AD25-FF3A5ACB7297}"/>
              </a:ext>
            </a:extLst>
          </p:cNvPr>
          <p:cNvPicPr>
            <a:picLocks noChangeAspect="1"/>
          </p:cNvPicPr>
          <p:nvPr/>
        </p:nvPicPr>
        <p:blipFill>
          <a:blip r:embed="rId7"/>
          <a:stretch>
            <a:fillRect/>
          </a:stretch>
        </p:blipFill>
        <p:spPr>
          <a:xfrm>
            <a:off x="7508678" y="5092457"/>
            <a:ext cx="541807" cy="541807"/>
          </a:xfrm>
          <a:prstGeom prst="rect">
            <a:avLst/>
          </a:prstGeom>
        </p:spPr>
      </p:pic>
      <p:cxnSp>
        <p:nvCxnSpPr>
          <p:cNvPr id="89" name="Straight Connector 88">
            <a:extLst>
              <a:ext uri="{FF2B5EF4-FFF2-40B4-BE49-F238E27FC236}">
                <a16:creationId xmlns:a16="http://schemas.microsoft.com/office/drawing/2014/main" id="{BC02C5B5-59DB-B547-849D-0E594BEE783D}"/>
              </a:ext>
            </a:extLst>
          </p:cNvPr>
          <p:cNvCxnSpPr/>
          <p:nvPr/>
        </p:nvCxnSpPr>
        <p:spPr>
          <a:xfrm>
            <a:off x="5936195" y="5338653"/>
            <a:ext cx="1451198" cy="0"/>
          </a:xfrm>
          <a:prstGeom prst="line">
            <a:avLst/>
          </a:prstGeom>
          <a:ln w="41275">
            <a:solidFill>
              <a:srgbClr val="A8A8A8"/>
            </a:solidFill>
            <a:prstDash val="sysDash"/>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EA468E89-684C-F94E-9432-FDE61F3D89B0}"/>
              </a:ext>
            </a:extLst>
          </p:cNvPr>
          <p:cNvSpPr txBox="1"/>
          <p:nvPr/>
        </p:nvSpPr>
        <p:spPr>
          <a:xfrm>
            <a:off x="8329854" y="5278011"/>
            <a:ext cx="1269175" cy="288147"/>
          </a:xfrm>
          <a:prstGeom prst="rect">
            <a:avLst/>
          </a:prstGeom>
          <a:noFill/>
        </p:spPr>
        <p:txBody>
          <a:bodyPr wrap="square" lIns="36000" tIns="36000" rIns="36000" bIns="36000" rtlCol="0">
            <a:spAutoFit/>
          </a:bodyPr>
          <a:lstStyle/>
          <a:p>
            <a:r>
              <a:rPr lang="en-RO" sz="1400" dirty="0"/>
              <a:t>Python script</a:t>
            </a:r>
          </a:p>
        </p:txBody>
      </p:sp>
    </p:spTree>
    <p:extLst>
      <p:ext uri="{BB962C8B-B14F-4D97-AF65-F5344CB8AC3E}">
        <p14:creationId xmlns:p14="http://schemas.microsoft.com/office/powerpoint/2010/main" val="306811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strVal val="4*#ppt_w"/>
                                          </p:val>
                                        </p:tav>
                                        <p:tav tm="100000">
                                          <p:val>
                                            <p:strVal val="#ppt_w"/>
                                          </p:val>
                                        </p:tav>
                                      </p:tavLst>
                                    </p:anim>
                                    <p:anim calcmode="lin" valueType="num">
                                      <p:cBhvr>
                                        <p:cTn id="8" dur="500" fill="hold"/>
                                        <p:tgtEl>
                                          <p:spTgt spid="40"/>
                                        </p:tgtEl>
                                        <p:attrNameLst>
                                          <p:attrName>ppt_h</p:attrName>
                                        </p:attrNameLst>
                                      </p:cBhvr>
                                      <p:tavLst>
                                        <p:tav tm="0">
                                          <p:val>
                                            <p:strVal val="4*#ppt_h"/>
                                          </p:val>
                                        </p:tav>
                                        <p:tav tm="100000">
                                          <p:val>
                                            <p:strVal val="#ppt_h"/>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par>
                                <p:cTn id="39" presetID="22" presetClass="entr" presetSubtype="8"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4"/>
                                        </p:tgtEl>
                                      </p:cBhvr>
                                    </p:animEffect>
                                    <p:set>
                                      <p:cBhvr>
                                        <p:cTn id="54" dur="1" fill="hold">
                                          <p:stCondLst>
                                            <p:cond delay="499"/>
                                          </p:stCondLst>
                                        </p:cTn>
                                        <p:tgtEl>
                                          <p:spTgt spid="24"/>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6"/>
                                        </p:tgtEl>
                                      </p:cBhvr>
                                    </p:animEffect>
                                    <p:set>
                                      <p:cBhvr>
                                        <p:cTn id="90" dur="1" fill="hold">
                                          <p:stCondLst>
                                            <p:cond delay="499"/>
                                          </p:stCondLst>
                                        </p:cTn>
                                        <p:tgtEl>
                                          <p:spTgt spid="6"/>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27"/>
                                        </p:tgtEl>
                                      </p:cBhvr>
                                    </p:animEffect>
                                    <p:set>
                                      <p:cBhvr>
                                        <p:cTn id="93" dur="1" fill="hold">
                                          <p:stCondLst>
                                            <p:cond delay="499"/>
                                          </p:stCondLst>
                                        </p:cTn>
                                        <p:tgtEl>
                                          <p:spTgt spid="2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40"/>
                                        </p:tgtEl>
                                      </p:cBhvr>
                                    </p:animEffect>
                                    <p:set>
                                      <p:cBhvr>
                                        <p:cTn id="96" dur="1" fill="hold">
                                          <p:stCondLst>
                                            <p:cond delay="499"/>
                                          </p:stCondLst>
                                        </p:cTn>
                                        <p:tgtEl>
                                          <p:spTgt spid="40"/>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22"/>
                                        </p:tgtEl>
                                      </p:cBhvr>
                                    </p:animEffect>
                                    <p:set>
                                      <p:cBhvr>
                                        <p:cTn id="99" dur="1" fill="hold">
                                          <p:stCondLst>
                                            <p:cond delay="499"/>
                                          </p:stCondLst>
                                        </p:cTn>
                                        <p:tgtEl>
                                          <p:spTgt spid="22"/>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3"/>
                                        </p:tgtEl>
                                      </p:cBhvr>
                                    </p:animEffect>
                                    <p:set>
                                      <p:cBhvr>
                                        <p:cTn id="102" dur="1" fill="hold">
                                          <p:stCondLst>
                                            <p:cond delay="499"/>
                                          </p:stCondLst>
                                        </p:cTn>
                                        <p:tgtEl>
                                          <p:spTgt spid="13"/>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4"/>
                                        </p:tgtEl>
                                      </p:cBhvr>
                                    </p:animEffect>
                                    <p:set>
                                      <p:cBhvr>
                                        <p:cTn id="105" dur="1" fill="hold">
                                          <p:stCondLst>
                                            <p:cond delay="499"/>
                                          </p:stCondLst>
                                        </p:cTn>
                                        <p:tgtEl>
                                          <p:spTgt spid="14"/>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41"/>
                                        </p:tgtEl>
                                      </p:cBhvr>
                                    </p:animEffect>
                                    <p:set>
                                      <p:cBhvr>
                                        <p:cTn id="108" dur="1" fill="hold">
                                          <p:stCondLst>
                                            <p:cond delay="499"/>
                                          </p:stCondLst>
                                        </p:cTn>
                                        <p:tgtEl>
                                          <p:spTgt spid="4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42"/>
                                        </p:tgtEl>
                                      </p:cBhvr>
                                    </p:animEffect>
                                    <p:set>
                                      <p:cBhvr>
                                        <p:cTn id="111" dur="1" fill="hold">
                                          <p:stCondLst>
                                            <p:cond delay="499"/>
                                          </p:stCondLst>
                                        </p:cTn>
                                        <p:tgtEl>
                                          <p:spTgt spid="42"/>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43"/>
                                        </p:tgtEl>
                                      </p:cBhvr>
                                    </p:animEffect>
                                    <p:set>
                                      <p:cBhvr>
                                        <p:cTn id="114" dur="1" fill="hold">
                                          <p:stCondLst>
                                            <p:cond delay="499"/>
                                          </p:stCondLst>
                                        </p:cTn>
                                        <p:tgtEl>
                                          <p:spTgt spid="43"/>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29"/>
                                        </p:tgtEl>
                                      </p:cBhvr>
                                    </p:animEffect>
                                    <p:set>
                                      <p:cBhvr>
                                        <p:cTn id="117" dur="1" fill="hold">
                                          <p:stCondLst>
                                            <p:cond delay="499"/>
                                          </p:stCondLst>
                                        </p:cTn>
                                        <p:tgtEl>
                                          <p:spTgt spid="29"/>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1"/>
                                        </p:tgtEl>
                                      </p:cBhvr>
                                    </p:animEffect>
                                    <p:set>
                                      <p:cBhvr>
                                        <p:cTn id="120" dur="1" fill="hold">
                                          <p:stCondLst>
                                            <p:cond delay="499"/>
                                          </p:stCondLst>
                                        </p:cTn>
                                        <p:tgtEl>
                                          <p:spTgt spid="31"/>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8" fill="hold" nodeType="after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wipe(left)">
                                      <p:cBhvr>
                                        <p:cTn id="124" dur="500"/>
                                        <p:tgtEl>
                                          <p:spTgt spid="54"/>
                                        </p:tgtEl>
                                      </p:cBhvr>
                                    </p:animEffect>
                                  </p:childTnLst>
                                </p:cTn>
                              </p:par>
                              <p:par>
                                <p:cTn id="125" presetID="22" presetClass="entr" presetSubtype="8" fill="hold" nodeType="with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wipe(left)">
                                      <p:cBhvr>
                                        <p:cTn id="127" dur="500"/>
                                        <p:tgtEl>
                                          <p:spTgt spid="63"/>
                                        </p:tgtEl>
                                      </p:cBhvr>
                                    </p:animEffect>
                                  </p:childTnLst>
                                </p:cTn>
                              </p:par>
                              <p:par>
                                <p:cTn id="128" presetID="10" presetClass="entr" presetSubtype="0" fill="hold" grpId="0" nodeType="withEffect">
                                  <p:stCondLst>
                                    <p:cond delay="50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par>
                                <p:cTn id="131" presetID="10" presetClass="entr" presetSubtype="0" fill="hold" grpId="0" nodeType="withEffect">
                                  <p:stCondLst>
                                    <p:cond delay="500"/>
                                  </p:stCondLst>
                                  <p:childTnLst>
                                    <p:set>
                                      <p:cBhvr>
                                        <p:cTn id="132" dur="1" fill="hold">
                                          <p:stCondLst>
                                            <p:cond delay="0"/>
                                          </p:stCondLst>
                                        </p:cTn>
                                        <p:tgtEl>
                                          <p:spTgt spid="59"/>
                                        </p:tgtEl>
                                        <p:attrNameLst>
                                          <p:attrName>style.visibility</p:attrName>
                                        </p:attrNameLst>
                                      </p:cBhvr>
                                      <p:to>
                                        <p:strVal val="visible"/>
                                      </p:to>
                                    </p:set>
                                    <p:animEffect transition="in" filter="fade">
                                      <p:cBhvr>
                                        <p:cTn id="133" dur="500"/>
                                        <p:tgtEl>
                                          <p:spTgt spid="59"/>
                                        </p:tgtEl>
                                      </p:cBhvr>
                                    </p:animEffect>
                                  </p:childTnLst>
                                </p:cTn>
                              </p:par>
                              <p:par>
                                <p:cTn id="134" presetID="10" presetClass="entr" presetSubtype="0" fill="hold" grpId="0" nodeType="withEffect">
                                  <p:stCondLst>
                                    <p:cond delay="500"/>
                                  </p:stCondLst>
                                  <p:childTnLst>
                                    <p:set>
                                      <p:cBhvr>
                                        <p:cTn id="135" dur="1" fill="hold">
                                          <p:stCondLst>
                                            <p:cond delay="0"/>
                                          </p:stCondLst>
                                        </p:cTn>
                                        <p:tgtEl>
                                          <p:spTgt spid="67"/>
                                        </p:tgtEl>
                                        <p:attrNameLst>
                                          <p:attrName>style.visibility</p:attrName>
                                        </p:attrNameLst>
                                      </p:cBhvr>
                                      <p:to>
                                        <p:strVal val="visible"/>
                                      </p:to>
                                    </p:set>
                                    <p:animEffect transition="in" filter="fade">
                                      <p:cBhvr>
                                        <p:cTn id="136" dur="500"/>
                                        <p:tgtEl>
                                          <p:spTgt spid="67"/>
                                        </p:tgtEl>
                                      </p:cBhvr>
                                    </p:animEffect>
                                  </p:childTnLst>
                                </p:cTn>
                              </p:par>
                              <p:par>
                                <p:cTn id="137" presetID="10" presetClass="entr" presetSubtype="0" fill="hold" grpId="0" nodeType="withEffect">
                                  <p:stCondLst>
                                    <p:cond delay="500"/>
                                  </p:stCondLst>
                                  <p:childTnLst>
                                    <p:set>
                                      <p:cBhvr>
                                        <p:cTn id="138" dur="1" fill="hold">
                                          <p:stCondLst>
                                            <p:cond delay="0"/>
                                          </p:stCondLst>
                                        </p:cTn>
                                        <p:tgtEl>
                                          <p:spTgt spid="68"/>
                                        </p:tgtEl>
                                        <p:attrNameLst>
                                          <p:attrName>style.visibility</p:attrName>
                                        </p:attrNameLst>
                                      </p:cBhvr>
                                      <p:to>
                                        <p:strVal val="visible"/>
                                      </p:to>
                                    </p:set>
                                    <p:animEffect transition="in" filter="fade">
                                      <p:cBhvr>
                                        <p:cTn id="139" dur="500"/>
                                        <p:tgtEl>
                                          <p:spTgt spid="68"/>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60"/>
                                        </p:tgtEl>
                                        <p:attrNameLst>
                                          <p:attrName>style.visibility</p:attrName>
                                        </p:attrNameLst>
                                      </p:cBhvr>
                                      <p:to>
                                        <p:strVal val="visible"/>
                                      </p:to>
                                    </p:set>
                                    <p:animEffect transition="in" filter="fade">
                                      <p:cBhvr>
                                        <p:cTn id="144" dur="500"/>
                                        <p:tgtEl>
                                          <p:spTgt spid="6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fade">
                                      <p:cBhvr>
                                        <p:cTn id="147" dur="500"/>
                                        <p:tgtEl>
                                          <p:spTgt spid="6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62"/>
                                        </p:tgtEl>
                                        <p:attrNameLst>
                                          <p:attrName>style.visibility</p:attrName>
                                        </p:attrNameLst>
                                      </p:cBhvr>
                                      <p:to>
                                        <p:strVal val="visible"/>
                                      </p:to>
                                    </p:set>
                                    <p:animEffect transition="in" filter="fade">
                                      <p:cBhvr>
                                        <p:cTn id="150" dur="500"/>
                                        <p:tgtEl>
                                          <p:spTgt spid="6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69"/>
                                        </p:tgtEl>
                                        <p:attrNameLst>
                                          <p:attrName>style.visibility</p:attrName>
                                        </p:attrNameLst>
                                      </p:cBhvr>
                                      <p:to>
                                        <p:strVal val="visible"/>
                                      </p:to>
                                    </p:set>
                                    <p:animEffect transition="in" filter="fade">
                                      <p:cBhvr>
                                        <p:cTn id="153" dur="500"/>
                                        <p:tgtEl>
                                          <p:spTgt spid="69"/>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70"/>
                                        </p:tgtEl>
                                        <p:attrNameLst>
                                          <p:attrName>style.visibility</p:attrName>
                                        </p:attrNameLst>
                                      </p:cBhvr>
                                      <p:to>
                                        <p:strVal val="visible"/>
                                      </p:to>
                                    </p:set>
                                    <p:animEffect transition="in" filter="fade">
                                      <p:cBhvr>
                                        <p:cTn id="156" dur="500"/>
                                        <p:tgtEl>
                                          <p:spTgt spid="70"/>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fade">
                                      <p:cBhvr>
                                        <p:cTn id="159" dur="500"/>
                                        <p:tgtEl>
                                          <p:spTgt spid="71"/>
                                        </p:tgtEl>
                                      </p:cBhvr>
                                    </p:animEffect>
                                  </p:childTnLst>
                                </p:cTn>
                              </p:par>
                              <p:par>
                                <p:cTn id="160" presetID="22" presetClass="entr" presetSubtype="8" fill="hold" nodeType="withEffect">
                                  <p:stCondLst>
                                    <p:cond delay="1000"/>
                                  </p:stCondLst>
                                  <p:childTnLst>
                                    <p:set>
                                      <p:cBhvr>
                                        <p:cTn id="161" dur="1" fill="hold">
                                          <p:stCondLst>
                                            <p:cond delay="0"/>
                                          </p:stCondLst>
                                        </p:cTn>
                                        <p:tgtEl>
                                          <p:spTgt spid="73"/>
                                        </p:tgtEl>
                                        <p:attrNameLst>
                                          <p:attrName>style.visibility</p:attrName>
                                        </p:attrNameLst>
                                      </p:cBhvr>
                                      <p:to>
                                        <p:strVal val="visible"/>
                                      </p:to>
                                    </p:set>
                                    <p:animEffect transition="in" filter="wipe(left)">
                                      <p:cBhvr>
                                        <p:cTn id="162" dur="500"/>
                                        <p:tgtEl>
                                          <p:spTgt spid="73"/>
                                        </p:tgtEl>
                                      </p:cBhvr>
                                    </p:animEffect>
                                  </p:childTnLst>
                                </p:cTn>
                              </p:par>
                              <p:par>
                                <p:cTn id="163" presetID="22" presetClass="entr" presetSubtype="8" fill="hold" nodeType="withEffect">
                                  <p:stCondLst>
                                    <p:cond delay="1000"/>
                                  </p:stCondLst>
                                  <p:childTnLst>
                                    <p:set>
                                      <p:cBhvr>
                                        <p:cTn id="164" dur="1" fill="hold">
                                          <p:stCondLst>
                                            <p:cond delay="0"/>
                                          </p:stCondLst>
                                        </p:cTn>
                                        <p:tgtEl>
                                          <p:spTgt spid="74"/>
                                        </p:tgtEl>
                                        <p:attrNameLst>
                                          <p:attrName>style.visibility</p:attrName>
                                        </p:attrNameLst>
                                      </p:cBhvr>
                                      <p:to>
                                        <p:strVal val="visible"/>
                                      </p:to>
                                    </p:set>
                                    <p:animEffect transition="in" filter="wipe(left)">
                                      <p:cBhvr>
                                        <p:cTn id="165" dur="500"/>
                                        <p:tgtEl>
                                          <p:spTgt spid="74"/>
                                        </p:tgtEl>
                                      </p:cBhvr>
                                    </p:animEffect>
                                  </p:childTnLst>
                                </p:cTn>
                              </p:par>
                              <p:par>
                                <p:cTn id="166" presetID="10" presetClass="entr" presetSubtype="0" fill="hold" nodeType="withEffect">
                                  <p:stCondLst>
                                    <p:cond delay="1500"/>
                                  </p:stCondLst>
                                  <p:childTnLst>
                                    <p:set>
                                      <p:cBhvr>
                                        <p:cTn id="167" dur="1" fill="hold">
                                          <p:stCondLst>
                                            <p:cond delay="0"/>
                                          </p:stCondLst>
                                        </p:cTn>
                                        <p:tgtEl>
                                          <p:spTgt spid="76"/>
                                        </p:tgtEl>
                                        <p:attrNameLst>
                                          <p:attrName>style.visibility</p:attrName>
                                        </p:attrNameLst>
                                      </p:cBhvr>
                                      <p:to>
                                        <p:strVal val="visible"/>
                                      </p:to>
                                    </p:set>
                                    <p:animEffect transition="in" filter="fade">
                                      <p:cBhvr>
                                        <p:cTn id="168" dur="500"/>
                                        <p:tgtEl>
                                          <p:spTgt spid="76"/>
                                        </p:tgtEl>
                                      </p:cBhvr>
                                    </p:animEffect>
                                  </p:childTnLst>
                                </p:cTn>
                              </p:par>
                              <p:par>
                                <p:cTn id="169" presetID="10" presetClass="entr" presetSubtype="0" fill="hold" grpId="0" nodeType="withEffect">
                                  <p:stCondLst>
                                    <p:cond delay="1500"/>
                                  </p:stCondLst>
                                  <p:childTnLst>
                                    <p:set>
                                      <p:cBhvr>
                                        <p:cTn id="170" dur="1" fill="hold">
                                          <p:stCondLst>
                                            <p:cond delay="0"/>
                                          </p:stCondLst>
                                        </p:cTn>
                                        <p:tgtEl>
                                          <p:spTgt spid="77"/>
                                        </p:tgtEl>
                                        <p:attrNameLst>
                                          <p:attrName>style.visibility</p:attrName>
                                        </p:attrNameLst>
                                      </p:cBhvr>
                                      <p:to>
                                        <p:strVal val="visible"/>
                                      </p:to>
                                    </p:set>
                                    <p:animEffect transition="in" filter="fade">
                                      <p:cBhvr>
                                        <p:cTn id="171" dur="500"/>
                                        <p:tgtEl>
                                          <p:spTgt spid="77"/>
                                        </p:tgtEl>
                                      </p:cBhvr>
                                    </p:animEffect>
                                  </p:childTnLst>
                                </p:cTn>
                              </p:par>
                              <p:par>
                                <p:cTn id="172" presetID="10" presetClass="entr" presetSubtype="0" fill="hold" nodeType="withEffect">
                                  <p:stCondLst>
                                    <p:cond delay="1500"/>
                                  </p:stCondLst>
                                  <p:childTnLst>
                                    <p:set>
                                      <p:cBhvr>
                                        <p:cTn id="173" dur="1" fill="hold">
                                          <p:stCondLst>
                                            <p:cond delay="0"/>
                                          </p:stCondLst>
                                        </p:cTn>
                                        <p:tgtEl>
                                          <p:spTgt spid="79"/>
                                        </p:tgtEl>
                                        <p:attrNameLst>
                                          <p:attrName>style.visibility</p:attrName>
                                        </p:attrNameLst>
                                      </p:cBhvr>
                                      <p:to>
                                        <p:strVal val="visible"/>
                                      </p:to>
                                    </p:set>
                                    <p:animEffect transition="in" filter="fade">
                                      <p:cBhvr>
                                        <p:cTn id="174" dur="500"/>
                                        <p:tgtEl>
                                          <p:spTgt spid="79"/>
                                        </p:tgtEl>
                                      </p:cBhvr>
                                    </p:animEffect>
                                  </p:childTnLst>
                                </p:cTn>
                              </p:par>
                              <p:par>
                                <p:cTn id="175" presetID="10" presetClass="entr" presetSubtype="0" fill="hold" grpId="0" nodeType="withEffect">
                                  <p:stCondLst>
                                    <p:cond delay="1500"/>
                                  </p:stCondLst>
                                  <p:childTnLst>
                                    <p:set>
                                      <p:cBhvr>
                                        <p:cTn id="176" dur="1" fill="hold">
                                          <p:stCondLst>
                                            <p:cond delay="0"/>
                                          </p:stCondLst>
                                        </p:cTn>
                                        <p:tgtEl>
                                          <p:spTgt spid="80"/>
                                        </p:tgtEl>
                                        <p:attrNameLst>
                                          <p:attrName>style.visibility</p:attrName>
                                        </p:attrNameLst>
                                      </p:cBhvr>
                                      <p:to>
                                        <p:strVal val="visible"/>
                                      </p:to>
                                    </p:set>
                                    <p:animEffect transition="in" filter="fade">
                                      <p:cBhvr>
                                        <p:cTn id="177" dur="500"/>
                                        <p:tgtEl>
                                          <p:spTgt spid="80"/>
                                        </p:tgtEl>
                                      </p:cBhvr>
                                    </p:animEffect>
                                  </p:childTnLst>
                                </p:cTn>
                              </p:par>
                              <p:par>
                                <p:cTn id="178" presetID="22" presetClass="entr" presetSubtype="8" fill="hold" nodeType="withEffect">
                                  <p:stCondLst>
                                    <p:cond delay="0"/>
                                  </p:stCondLst>
                                  <p:childTnLst>
                                    <p:set>
                                      <p:cBhvr>
                                        <p:cTn id="179" dur="1" fill="hold">
                                          <p:stCondLst>
                                            <p:cond delay="0"/>
                                          </p:stCondLst>
                                        </p:cTn>
                                        <p:tgtEl>
                                          <p:spTgt spid="89"/>
                                        </p:tgtEl>
                                        <p:attrNameLst>
                                          <p:attrName>style.visibility</p:attrName>
                                        </p:attrNameLst>
                                      </p:cBhvr>
                                      <p:to>
                                        <p:strVal val="visible"/>
                                      </p:to>
                                    </p:set>
                                    <p:animEffect transition="in" filter="wipe(left)">
                                      <p:cBhvr>
                                        <p:cTn id="180" dur="500"/>
                                        <p:tgtEl>
                                          <p:spTgt spid="89"/>
                                        </p:tgtEl>
                                      </p:cBhvr>
                                    </p:animEffect>
                                  </p:childTnLst>
                                </p:cTn>
                              </p:par>
                              <p:par>
                                <p:cTn id="181" presetID="22" presetClass="entr" presetSubtype="8" fill="hold" nodeType="withEffect">
                                  <p:stCondLst>
                                    <p:cond delay="0"/>
                                  </p:stCondLst>
                                  <p:childTnLst>
                                    <p:set>
                                      <p:cBhvr>
                                        <p:cTn id="182" dur="1" fill="hold">
                                          <p:stCondLst>
                                            <p:cond delay="0"/>
                                          </p:stCondLst>
                                        </p:cTn>
                                        <p:tgtEl>
                                          <p:spTgt spid="85"/>
                                        </p:tgtEl>
                                        <p:attrNameLst>
                                          <p:attrName>style.visibility</p:attrName>
                                        </p:attrNameLst>
                                      </p:cBhvr>
                                      <p:to>
                                        <p:strVal val="visible"/>
                                      </p:to>
                                    </p:set>
                                    <p:animEffect transition="in" filter="wipe(left)">
                                      <p:cBhvr>
                                        <p:cTn id="183" dur="500"/>
                                        <p:tgtEl>
                                          <p:spTgt spid="85"/>
                                        </p:tgtEl>
                                      </p:cBhvr>
                                    </p:animEffect>
                                  </p:childTnLst>
                                </p:cTn>
                              </p:par>
                              <p:par>
                                <p:cTn id="184" presetID="10" presetClass="entr" presetSubtype="0" fill="hold" nodeType="withEffect">
                                  <p:stCondLst>
                                    <p:cond delay="1000"/>
                                  </p:stCondLst>
                                  <p:childTnLst>
                                    <p:set>
                                      <p:cBhvr>
                                        <p:cTn id="185" dur="1" fill="hold">
                                          <p:stCondLst>
                                            <p:cond delay="0"/>
                                          </p:stCondLst>
                                        </p:cTn>
                                        <p:tgtEl>
                                          <p:spTgt spid="88"/>
                                        </p:tgtEl>
                                        <p:attrNameLst>
                                          <p:attrName>style.visibility</p:attrName>
                                        </p:attrNameLst>
                                      </p:cBhvr>
                                      <p:to>
                                        <p:strVal val="visible"/>
                                      </p:to>
                                    </p:set>
                                    <p:animEffect transition="in" filter="fade">
                                      <p:cBhvr>
                                        <p:cTn id="186" dur="500"/>
                                        <p:tgtEl>
                                          <p:spTgt spid="88"/>
                                        </p:tgtEl>
                                      </p:cBhvr>
                                    </p:animEffect>
                                  </p:childTnLst>
                                </p:cTn>
                              </p:par>
                              <p:par>
                                <p:cTn id="187" presetID="10" presetClass="entr" presetSubtype="0" fill="hold" nodeType="withEffect">
                                  <p:stCondLst>
                                    <p:cond delay="1000"/>
                                  </p:stCondLst>
                                  <p:childTnLst>
                                    <p:set>
                                      <p:cBhvr>
                                        <p:cTn id="188" dur="1" fill="hold">
                                          <p:stCondLst>
                                            <p:cond delay="0"/>
                                          </p:stCondLst>
                                        </p:cTn>
                                        <p:tgtEl>
                                          <p:spTgt spid="84"/>
                                        </p:tgtEl>
                                        <p:attrNameLst>
                                          <p:attrName>style.visibility</p:attrName>
                                        </p:attrNameLst>
                                      </p:cBhvr>
                                      <p:to>
                                        <p:strVal val="visible"/>
                                      </p:to>
                                    </p:set>
                                    <p:animEffect transition="in" filter="fade">
                                      <p:cBhvr>
                                        <p:cTn id="189" dur="500"/>
                                        <p:tgtEl>
                                          <p:spTgt spid="84"/>
                                        </p:tgtEl>
                                      </p:cBhvr>
                                    </p:animEffect>
                                  </p:childTnLst>
                                </p:cTn>
                              </p:par>
                              <p:par>
                                <p:cTn id="190" presetID="10" presetClass="entr" presetSubtype="0" fill="hold" grpId="0" nodeType="withEffect">
                                  <p:stCondLst>
                                    <p:cond delay="1000"/>
                                  </p:stCondLst>
                                  <p:childTnLst>
                                    <p:set>
                                      <p:cBhvr>
                                        <p:cTn id="191" dur="1" fill="hold">
                                          <p:stCondLst>
                                            <p:cond delay="0"/>
                                          </p:stCondLst>
                                        </p:cTn>
                                        <p:tgtEl>
                                          <p:spTgt spid="90"/>
                                        </p:tgtEl>
                                        <p:attrNameLst>
                                          <p:attrName>style.visibility</p:attrName>
                                        </p:attrNameLst>
                                      </p:cBhvr>
                                      <p:to>
                                        <p:strVal val="visible"/>
                                      </p:to>
                                    </p:set>
                                    <p:animEffect transition="in" filter="fade">
                                      <p:cBhvr>
                                        <p:cTn id="192" dur="500"/>
                                        <p:tgtEl>
                                          <p:spTgt spid="90"/>
                                        </p:tgtEl>
                                      </p:cBhvr>
                                    </p:animEffect>
                                  </p:childTnLst>
                                </p:cTn>
                              </p:par>
                              <p:par>
                                <p:cTn id="193" presetID="10" presetClass="entr" presetSubtype="0" fill="hold" grpId="0" nodeType="withEffect">
                                  <p:stCondLst>
                                    <p:cond delay="1000"/>
                                  </p:stCondLst>
                                  <p:childTnLst>
                                    <p:set>
                                      <p:cBhvr>
                                        <p:cTn id="194" dur="1" fill="hold">
                                          <p:stCondLst>
                                            <p:cond delay="0"/>
                                          </p:stCondLst>
                                        </p:cTn>
                                        <p:tgtEl>
                                          <p:spTgt spid="86"/>
                                        </p:tgtEl>
                                        <p:attrNameLst>
                                          <p:attrName>style.visibility</p:attrName>
                                        </p:attrNameLst>
                                      </p:cBhvr>
                                      <p:to>
                                        <p:strVal val="visible"/>
                                      </p:to>
                                    </p:set>
                                    <p:animEffect transition="in" filter="fade">
                                      <p:cBhvr>
                                        <p:cTn id="19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3" grpId="0" animBg="1"/>
      <p:bldP spid="13" grpId="1" animBg="1"/>
      <p:bldP spid="14" grpId="0" animBg="1"/>
      <p:bldP spid="14" grpId="1" animBg="1"/>
      <p:bldP spid="22" grpId="0"/>
      <p:bldP spid="22" grpId="1"/>
      <p:bldP spid="23" grpId="0"/>
      <p:bldP spid="23" grpId="1"/>
      <p:bldP spid="24" grpId="0"/>
      <p:bldP spid="24" grpId="1"/>
      <p:bldP spid="25" grpId="0"/>
      <p:bldP spid="25" grpId="1"/>
      <p:bldP spid="33" grpId="0" animBg="1"/>
      <p:bldP spid="35" grpId="0" animBg="1"/>
      <p:bldP spid="36" grpId="0" animBg="1"/>
      <p:bldP spid="37" grpId="0"/>
      <p:bldP spid="38" grpId="0" animBg="1"/>
      <p:bldP spid="39" grpId="0"/>
      <p:bldP spid="41" grpId="0"/>
      <p:bldP spid="41" grpId="1"/>
      <p:bldP spid="42" grpId="0"/>
      <p:bldP spid="42" grpId="1"/>
      <p:bldP spid="43" grpId="0"/>
      <p:bldP spid="43" grpId="1"/>
      <p:bldP spid="44" grpId="0" animBg="1"/>
      <p:bldP spid="59" grpId="0"/>
      <p:bldP spid="60" grpId="0" animBg="1"/>
      <p:bldP spid="61" grpId="0" animBg="1"/>
      <p:bldP spid="62" grpId="0" animBg="1"/>
      <p:bldP spid="67" grpId="0" animBg="1"/>
      <p:bldP spid="68" grpId="0"/>
      <p:bldP spid="69" grpId="0" animBg="1"/>
      <p:bldP spid="70" grpId="0" animBg="1"/>
      <p:bldP spid="71" grpId="0" animBg="1"/>
      <p:bldP spid="77" grpId="0"/>
      <p:bldP spid="80" grpId="0"/>
      <p:bldP spid="86" grpId="0"/>
      <p:bldP spid="9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5E105D4-EF57-A944-99D5-099D371E25C4}"/>
              </a:ext>
            </a:extLst>
          </p:cNvPr>
          <p:cNvSpPr txBox="1"/>
          <p:nvPr/>
        </p:nvSpPr>
        <p:spPr>
          <a:xfrm>
            <a:off x="5551377" y="3104367"/>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#Condition that must be met before stage runs. (</a:t>
            </a:r>
            <a:r>
              <a:rPr lang="en-RO" sz="1400" b="1" dirty="0">
                <a:solidFill>
                  <a:schemeClr val="bg2">
                    <a:lumMod val="60000"/>
                    <a:lumOff val="40000"/>
                  </a:schemeClr>
                </a:solidFill>
              </a:rPr>
              <a:t>OPTIONAL</a:t>
            </a:r>
            <a:r>
              <a:rPr lang="en-RO" sz="1400" dirty="0">
                <a:solidFill>
                  <a:schemeClr val="bg2">
                    <a:lumMod val="60000"/>
                    <a:lumOff val="40000"/>
                  </a:schemeClr>
                </a:solidFill>
              </a:rPr>
              <a:t>)</a:t>
            </a:r>
          </a:p>
        </p:txBody>
      </p:sp>
      <p:sp>
        <p:nvSpPr>
          <p:cNvPr id="4" name="Slide Number Placeholder 3">
            <a:extLst>
              <a:ext uri="{FF2B5EF4-FFF2-40B4-BE49-F238E27FC236}">
                <a16:creationId xmlns:a16="http://schemas.microsoft.com/office/drawing/2014/main" id="{334E7B58-FA34-8E4E-A973-162547DFDEF6}"/>
              </a:ext>
            </a:extLst>
          </p:cNvPr>
          <p:cNvSpPr>
            <a:spLocks noGrp="1"/>
          </p:cNvSpPr>
          <p:nvPr>
            <p:ph type="sldNum" sz="quarter" idx="12"/>
          </p:nvPr>
        </p:nvSpPr>
        <p:spPr/>
        <p:txBody>
          <a:bodyPr/>
          <a:lstStyle/>
          <a:p>
            <a:fld id="{13B0051D-2563-664D-BB66-3451DF5A3065}" type="slidenum">
              <a:rPr lang="en-RO" smtClean="0"/>
              <a:t>8</a:t>
            </a:fld>
            <a:endParaRPr lang="en-RO"/>
          </a:p>
        </p:txBody>
      </p:sp>
      <p:sp>
        <p:nvSpPr>
          <p:cNvPr id="5" name="Title 1">
            <a:extLst>
              <a:ext uri="{FF2B5EF4-FFF2-40B4-BE49-F238E27FC236}">
                <a16:creationId xmlns:a16="http://schemas.microsoft.com/office/drawing/2014/main" id="{800C6E8C-50ED-B341-B73B-CB0B26D878CE}"/>
              </a:ext>
            </a:extLst>
          </p:cNvPr>
          <p:cNvSpPr>
            <a:spLocks noGrp="1"/>
          </p:cNvSpPr>
          <p:nvPr>
            <p:ph type="title"/>
          </p:nvPr>
        </p:nvSpPr>
        <p:spPr>
          <a:xfrm>
            <a:off x="659009" y="325235"/>
            <a:ext cx="5150776" cy="416445"/>
          </a:xfrm>
        </p:spPr>
        <p:txBody>
          <a:bodyPr/>
          <a:lstStyle/>
          <a:p>
            <a:r>
              <a:rPr lang="en-RO" dirty="0"/>
              <a:t>Pipeline Orchestration - Stages</a:t>
            </a:r>
          </a:p>
        </p:txBody>
      </p:sp>
      <p:sp>
        <p:nvSpPr>
          <p:cNvPr id="9" name="TextBox 8">
            <a:extLst>
              <a:ext uri="{FF2B5EF4-FFF2-40B4-BE49-F238E27FC236}">
                <a16:creationId xmlns:a16="http://schemas.microsoft.com/office/drawing/2014/main" id="{95F99645-158A-5A41-9608-9CE22B51BD7D}"/>
              </a:ext>
            </a:extLst>
          </p:cNvPr>
          <p:cNvSpPr txBox="1"/>
          <p:nvPr/>
        </p:nvSpPr>
        <p:spPr>
          <a:xfrm>
            <a:off x="631063" y="858804"/>
            <a:ext cx="2230244" cy="380480"/>
          </a:xfrm>
          <a:prstGeom prst="rect">
            <a:avLst/>
          </a:prstGeom>
          <a:noFill/>
        </p:spPr>
        <p:txBody>
          <a:bodyPr wrap="square" lIns="36000" tIns="36000" rIns="36000" bIns="36000" rtlCol="0">
            <a:spAutoFit/>
          </a:bodyPr>
          <a:lstStyle/>
          <a:p>
            <a:r>
              <a:rPr lang="en-RO" sz="2000" b="1" dirty="0"/>
              <a:t>YAML Syntax</a:t>
            </a:r>
          </a:p>
        </p:txBody>
      </p:sp>
      <p:sp>
        <p:nvSpPr>
          <p:cNvPr id="10" name="TextBox 9">
            <a:extLst>
              <a:ext uri="{FF2B5EF4-FFF2-40B4-BE49-F238E27FC236}">
                <a16:creationId xmlns:a16="http://schemas.microsoft.com/office/drawing/2014/main" id="{F5659130-D0E8-CC44-9191-1CBBCDE5C58A}"/>
              </a:ext>
            </a:extLst>
          </p:cNvPr>
          <p:cNvSpPr txBox="1"/>
          <p:nvPr/>
        </p:nvSpPr>
        <p:spPr>
          <a:xfrm>
            <a:off x="631063" y="1490063"/>
            <a:ext cx="1806497" cy="288147"/>
          </a:xfrm>
          <a:prstGeom prst="rect">
            <a:avLst/>
          </a:prstGeom>
          <a:noFill/>
        </p:spPr>
        <p:txBody>
          <a:bodyPr wrap="square" lIns="36000" tIns="36000" rIns="36000" bIns="36000" rtlCol="0">
            <a:spAutoFit/>
          </a:bodyPr>
          <a:lstStyle/>
          <a:p>
            <a:r>
              <a:rPr lang="en-GB" sz="1400" dirty="0">
                <a:solidFill>
                  <a:srgbClr val="C00000"/>
                </a:solidFill>
                <a:latin typeface="Lucida Console" panose="020B0609040504020204" pitchFamily="49" charset="0"/>
              </a:rPr>
              <a:t>s</a:t>
            </a:r>
            <a:r>
              <a:rPr lang="en-RO" sz="1400" dirty="0">
                <a:solidFill>
                  <a:srgbClr val="C00000"/>
                </a:solidFill>
                <a:latin typeface="Lucida Console" panose="020B0609040504020204" pitchFamily="49" charset="0"/>
              </a:rPr>
              <a:t>tages:</a:t>
            </a:r>
          </a:p>
        </p:txBody>
      </p:sp>
      <p:sp>
        <p:nvSpPr>
          <p:cNvPr id="11" name="TextBox 10">
            <a:extLst>
              <a:ext uri="{FF2B5EF4-FFF2-40B4-BE49-F238E27FC236}">
                <a16:creationId xmlns:a16="http://schemas.microsoft.com/office/drawing/2014/main" id="{EDBC74C2-3FB7-3C45-935A-589F466379ED}"/>
              </a:ext>
            </a:extLst>
          </p:cNvPr>
          <p:cNvSpPr txBox="1"/>
          <p:nvPr/>
        </p:nvSpPr>
        <p:spPr>
          <a:xfrm>
            <a:off x="631063" y="1884915"/>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stage: </a:t>
            </a:r>
            <a:r>
              <a:rPr lang="en-RO" sz="1400" dirty="0">
                <a:solidFill>
                  <a:schemeClr val="accent6">
                    <a:lumMod val="50000"/>
                  </a:schemeClr>
                </a:solidFill>
                <a:latin typeface="Lucida Console" panose="020B0609040504020204" pitchFamily="49" charset="0"/>
              </a:rPr>
              <a:t>my_first_stage</a:t>
            </a:r>
            <a:endParaRPr lang="en-RO" sz="1400" dirty="0">
              <a:solidFill>
                <a:srgbClr val="C00000"/>
              </a:solidFill>
              <a:latin typeface="Lucida Console" panose="020B0609040504020204" pitchFamily="49" charset="0"/>
            </a:endParaRPr>
          </a:p>
        </p:txBody>
      </p:sp>
      <p:sp>
        <p:nvSpPr>
          <p:cNvPr id="12" name="TextBox 11">
            <a:extLst>
              <a:ext uri="{FF2B5EF4-FFF2-40B4-BE49-F238E27FC236}">
                <a16:creationId xmlns:a16="http://schemas.microsoft.com/office/drawing/2014/main" id="{A73806B9-1376-5C4A-A22C-39F6B7594120}"/>
              </a:ext>
            </a:extLst>
          </p:cNvPr>
          <p:cNvSpPr txBox="1"/>
          <p:nvPr/>
        </p:nvSpPr>
        <p:spPr>
          <a:xfrm>
            <a:off x="631062" y="2173062"/>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displayName: </a:t>
            </a:r>
            <a:r>
              <a:rPr lang="en-RO" sz="1400" dirty="0">
                <a:solidFill>
                  <a:schemeClr val="accent6">
                    <a:lumMod val="50000"/>
                  </a:schemeClr>
                </a:solidFill>
                <a:latin typeface="Lucida Console" panose="020B0609040504020204" pitchFamily="49" charset="0"/>
              </a:rPr>
              <a:t>‘My First Stage’</a:t>
            </a:r>
            <a:endParaRPr lang="en-RO" sz="1400" dirty="0">
              <a:solidFill>
                <a:srgbClr val="C00000"/>
              </a:solidFill>
              <a:latin typeface="Lucida Console" panose="020B0609040504020204" pitchFamily="49" charset="0"/>
            </a:endParaRPr>
          </a:p>
        </p:txBody>
      </p:sp>
      <p:cxnSp>
        <p:nvCxnSpPr>
          <p:cNvPr id="14" name="Straight Arrow Connector 13">
            <a:extLst>
              <a:ext uri="{FF2B5EF4-FFF2-40B4-BE49-F238E27FC236}">
                <a16:creationId xmlns:a16="http://schemas.microsoft.com/office/drawing/2014/main" id="{54E82A12-4B0E-8D48-A45F-8D48557F118E}"/>
              </a:ext>
            </a:extLst>
          </p:cNvPr>
          <p:cNvCxnSpPr>
            <a:cxnSpLocks/>
          </p:cNvCxnSpPr>
          <p:nvPr/>
        </p:nvCxnSpPr>
        <p:spPr>
          <a:xfrm>
            <a:off x="1534311" y="1634136"/>
            <a:ext cx="3935294"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D790E9E-F407-654F-8F83-F0F000687AA0}"/>
              </a:ext>
            </a:extLst>
          </p:cNvPr>
          <p:cNvSpPr txBox="1"/>
          <p:nvPr/>
        </p:nvSpPr>
        <p:spPr>
          <a:xfrm>
            <a:off x="5551381" y="1490063"/>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#When defining one or more stages, definition must start with ‘stages’ keyword</a:t>
            </a:r>
          </a:p>
        </p:txBody>
      </p:sp>
      <p:cxnSp>
        <p:nvCxnSpPr>
          <p:cNvPr id="19" name="Straight Arrow Connector 18">
            <a:extLst>
              <a:ext uri="{FF2B5EF4-FFF2-40B4-BE49-F238E27FC236}">
                <a16:creationId xmlns:a16="http://schemas.microsoft.com/office/drawing/2014/main" id="{87E1E579-D6CD-8041-BBBF-AC6508A32C50}"/>
              </a:ext>
            </a:extLst>
          </p:cNvPr>
          <p:cNvCxnSpPr>
            <a:cxnSpLocks/>
          </p:cNvCxnSpPr>
          <p:nvPr/>
        </p:nvCxnSpPr>
        <p:spPr>
          <a:xfrm>
            <a:off x="3206451" y="2008867"/>
            <a:ext cx="2263154"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9918459-350D-C442-B6B1-F1C84A50C882}"/>
              </a:ext>
            </a:extLst>
          </p:cNvPr>
          <p:cNvSpPr txBox="1"/>
          <p:nvPr/>
        </p:nvSpPr>
        <p:spPr>
          <a:xfrm>
            <a:off x="5551380" y="1873963"/>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#Stage definition must contain a unique name (A-Z, a-z, 0-9 and underscore)</a:t>
            </a:r>
          </a:p>
        </p:txBody>
      </p:sp>
      <p:cxnSp>
        <p:nvCxnSpPr>
          <p:cNvPr id="22" name="Straight Arrow Connector 21">
            <a:extLst>
              <a:ext uri="{FF2B5EF4-FFF2-40B4-BE49-F238E27FC236}">
                <a16:creationId xmlns:a16="http://schemas.microsoft.com/office/drawing/2014/main" id="{388C7811-5143-9443-9793-E2E6C1D8CDE3}"/>
              </a:ext>
            </a:extLst>
          </p:cNvPr>
          <p:cNvCxnSpPr>
            <a:cxnSpLocks/>
          </p:cNvCxnSpPr>
          <p:nvPr/>
        </p:nvCxnSpPr>
        <p:spPr>
          <a:xfrm>
            <a:off x="4061377" y="2317135"/>
            <a:ext cx="1408228"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84B6B4B-4958-3D43-823A-AEE06C96B9E7}"/>
              </a:ext>
            </a:extLst>
          </p:cNvPr>
          <p:cNvSpPr txBox="1"/>
          <p:nvPr/>
        </p:nvSpPr>
        <p:spPr>
          <a:xfrm>
            <a:off x="5551379" y="2173061"/>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#Name of the stage that will be displayed in the GUI when running</a:t>
            </a:r>
          </a:p>
        </p:txBody>
      </p:sp>
      <p:sp>
        <p:nvSpPr>
          <p:cNvPr id="25" name="TextBox 24">
            <a:extLst>
              <a:ext uri="{FF2B5EF4-FFF2-40B4-BE49-F238E27FC236}">
                <a16:creationId xmlns:a16="http://schemas.microsoft.com/office/drawing/2014/main" id="{0BCF329B-B7CC-F048-AC74-A4C69DED2BC4}"/>
              </a:ext>
            </a:extLst>
          </p:cNvPr>
          <p:cNvSpPr txBox="1"/>
          <p:nvPr/>
        </p:nvSpPr>
        <p:spPr>
          <a:xfrm>
            <a:off x="631061" y="2481329"/>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pool: </a:t>
            </a:r>
            <a:r>
              <a:rPr lang="en-RO" sz="1400" dirty="0">
                <a:solidFill>
                  <a:schemeClr val="accent6">
                    <a:lumMod val="50000"/>
                  </a:schemeClr>
                </a:solidFill>
                <a:latin typeface="Lucida Console" panose="020B0609040504020204" pitchFamily="49" charset="0"/>
              </a:rPr>
              <a:t>‘agentName’</a:t>
            </a:r>
            <a:endParaRPr lang="en-RO" sz="1400" dirty="0">
              <a:solidFill>
                <a:srgbClr val="C00000"/>
              </a:solidFill>
              <a:latin typeface="Lucida Console" panose="020B0609040504020204" pitchFamily="49" charset="0"/>
            </a:endParaRPr>
          </a:p>
        </p:txBody>
      </p:sp>
      <p:cxnSp>
        <p:nvCxnSpPr>
          <p:cNvPr id="26" name="Straight Arrow Connector 25">
            <a:extLst>
              <a:ext uri="{FF2B5EF4-FFF2-40B4-BE49-F238E27FC236}">
                <a16:creationId xmlns:a16="http://schemas.microsoft.com/office/drawing/2014/main" id="{0091664D-B0F0-484B-AA21-17D2A7FD3C27}"/>
              </a:ext>
            </a:extLst>
          </p:cNvPr>
          <p:cNvCxnSpPr>
            <a:cxnSpLocks/>
          </p:cNvCxnSpPr>
          <p:nvPr/>
        </p:nvCxnSpPr>
        <p:spPr>
          <a:xfrm>
            <a:off x="2861307" y="2625402"/>
            <a:ext cx="2608298"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24EBE9-E333-0249-A487-4B0C3C091562}"/>
              </a:ext>
            </a:extLst>
          </p:cNvPr>
          <p:cNvSpPr txBox="1"/>
          <p:nvPr/>
        </p:nvSpPr>
        <p:spPr>
          <a:xfrm>
            <a:off x="5551381" y="2454763"/>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#Name of the agent which will be used by default for this stage (</a:t>
            </a:r>
            <a:r>
              <a:rPr lang="en-RO" sz="1400" b="1" dirty="0">
                <a:solidFill>
                  <a:schemeClr val="bg2">
                    <a:lumMod val="60000"/>
                    <a:lumOff val="40000"/>
                  </a:schemeClr>
                </a:solidFill>
              </a:rPr>
              <a:t>OPTIONAL</a:t>
            </a:r>
            <a:r>
              <a:rPr lang="en-RO" sz="1400" dirty="0">
                <a:solidFill>
                  <a:schemeClr val="bg2">
                    <a:lumMod val="60000"/>
                    <a:lumOff val="40000"/>
                  </a:schemeClr>
                </a:solidFill>
              </a:rPr>
              <a:t>)</a:t>
            </a:r>
          </a:p>
        </p:txBody>
      </p:sp>
      <p:sp>
        <p:nvSpPr>
          <p:cNvPr id="29" name="TextBox 28">
            <a:extLst>
              <a:ext uri="{FF2B5EF4-FFF2-40B4-BE49-F238E27FC236}">
                <a16:creationId xmlns:a16="http://schemas.microsoft.com/office/drawing/2014/main" id="{A3F71832-5F01-B947-A69B-E32A9BBAC22C}"/>
              </a:ext>
            </a:extLst>
          </p:cNvPr>
          <p:cNvSpPr txBox="1"/>
          <p:nvPr/>
        </p:nvSpPr>
        <p:spPr>
          <a:xfrm>
            <a:off x="620455" y="2789595"/>
            <a:ext cx="3689423"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dependsOn: </a:t>
            </a:r>
            <a:r>
              <a:rPr lang="en-RO" sz="1400" dirty="0">
                <a:solidFill>
                  <a:schemeClr val="accent6">
                    <a:lumMod val="50000"/>
                  </a:schemeClr>
                </a:solidFill>
                <a:latin typeface="Lucida Console" panose="020B0609040504020204" pitchFamily="49" charset="0"/>
              </a:rPr>
              <a:t>dependent_stage_name</a:t>
            </a:r>
            <a:endParaRPr lang="en-RO" sz="1400" dirty="0">
              <a:solidFill>
                <a:srgbClr val="C00000"/>
              </a:solidFill>
              <a:latin typeface="Lucida Console" panose="020B0609040504020204" pitchFamily="49" charset="0"/>
            </a:endParaRPr>
          </a:p>
        </p:txBody>
      </p:sp>
      <p:cxnSp>
        <p:nvCxnSpPr>
          <p:cNvPr id="30" name="Straight Arrow Connector 29">
            <a:extLst>
              <a:ext uri="{FF2B5EF4-FFF2-40B4-BE49-F238E27FC236}">
                <a16:creationId xmlns:a16="http://schemas.microsoft.com/office/drawing/2014/main" id="{D3362AFD-2A44-A248-BF88-53521069C6EA}"/>
              </a:ext>
            </a:extLst>
          </p:cNvPr>
          <p:cNvCxnSpPr>
            <a:cxnSpLocks/>
          </p:cNvCxnSpPr>
          <p:nvPr/>
        </p:nvCxnSpPr>
        <p:spPr>
          <a:xfrm>
            <a:off x="4247230" y="2933919"/>
            <a:ext cx="1222375"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544333-0D54-4540-AC4E-E3411BF906DD}"/>
              </a:ext>
            </a:extLst>
          </p:cNvPr>
          <p:cNvSpPr txBox="1"/>
          <p:nvPr/>
        </p:nvSpPr>
        <p:spPr>
          <a:xfrm>
            <a:off x="5551378" y="2774137"/>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#Name of the stage on which the current stage is dependent (</a:t>
            </a:r>
            <a:r>
              <a:rPr lang="en-RO" sz="1400" b="1" dirty="0">
                <a:solidFill>
                  <a:schemeClr val="bg2">
                    <a:lumMod val="60000"/>
                    <a:lumOff val="40000"/>
                  </a:schemeClr>
                </a:solidFill>
              </a:rPr>
              <a:t>OPTIONAL)</a:t>
            </a:r>
            <a:endParaRPr lang="en-RO" sz="1400" dirty="0">
              <a:solidFill>
                <a:schemeClr val="bg2">
                  <a:lumMod val="60000"/>
                  <a:lumOff val="40000"/>
                </a:schemeClr>
              </a:solidFill>
            </a:endParaRPr>
          </a:p>
        </p:txBody>
      </p:sp>
      <p:sp>
        <p:nvSpPr>
          <p:cNvPr id="33" name="TextBox 32">
            <a:extLst>
              <a:ext uri="{FF2B5EF4-FFF2-40B4-BE49-F238E27FC236}">
                <a16:creationId xmlns:a16="http://schemas.microsoft.com/office/drawing/2014/main" id="{FFB8A707-99A5-314C-B9C5-FA09BF518E3B}"/>
              </a:ext>
            </a:extLst>
          </p:cNvPr>
          <p:cNvSpPr txBox="1"/>
          <p:nvPr/>
        </p:nvSpPr>
        <p:spPr>
          <a:xfrm>
            <a:off x="631061" y="3106840"/>
            <a:ext cx="3689423"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condition: </a:t>
            </a:r>
            <a:r>
              <a:rPr lang="en-RO" sz="1400" dirty="0">
                <a:solidFill>
                  <a:schemeClr val="accent6">
                    <a:lumMod val="50000"/>
                  </a:schemeClr>
                </a:solidFill>
                <a:latin typeface="Lucida Console" panose="020B0609040504020204" pitchFamily="49" charset="0"/>
              </a:rPr>
              <a:t>customCondition</a:t>
            </a:r>
            <a:endParaRPr lang="en-RO" sz="1400" dirty="0">
              <a:solidFill>
                <a:srgbClr val="C00000"/>
              </a:solidFill>
              <a:latin typeface="Lucida Console" panose="020B0609040504020204" pitchFamily="49" charset="0"/>
            </a:endParaRPr>
          </a:p>
        </p:txBody>
      </p:sp>
      <p:cxnSp>
        <p:nvCxnSpPr>
          <p:cNvPr id="34" name="Straight Arrow Connector 33">
            <a:extLst>
              <a:ext uri="{FF2B5EF4-FFF2-40B4-BE49-F238E27FC236}">
                <a16:creationId xmlns:a16="http://schemas.microsoft.com/office/drawing/2014/main" id="{F8818B02-93B1-B74C-8CFB-3F908CE4DDC6}"/>
              </a:ext>
            </a:extLst>
          </p:cNvPr>
          <p:cNvCxnSpPr>
            <a:cxnSpLocks/>
          </p:cNvCxnSpPr>
          <p:nvPr/>
        </p:nvCxnSpPr>
        <p:spPr>
          <a:xfrm>
            <a:off x="3726840" y="3250913"/>
            <a:ext cx="1742765"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892C829-8DDE-664D-8886-06EF1FF4DF04}"/>
              </a:ext>
            </a:extLst>
          </p:cNvPr>
          <p:cNvSpPr txBox="1"/>
          <p:nvPr/>
        </p:nvSpPr>
        <p:spPr>
          <a:xfrm>
            <a:off x="642414" y="4718078"/>
            <a:ext cx="2230244" cy="380480"/>
          </a:xfrm>
          <a:prstGeom prst="rect">
            <a:avLst/>
          </a:prstGeom>
          <a:noFill/>
        </p:spPr>
        <p:txBody>
          <a:bodyPr wrap="square" lIns="36000" tIns="36000" rIns="36000" bIns="36000" rtlCol="0">
            <a:spAutoFit/>
          </a:bodyPr>
          <a:lstStyle/>
          <a:p>
            <a:r>
              <a:rPr lang="en-RO" sz="2000" b="1" dirty="0"/>
              <a:t>Note!</a:t>
            </a:r>
          </a:p>
        </p:txBody>
      </p:sp>
      <p:sp>
        <p:nvSpPr>
          <p:cNvPr id="39" name="TextBox 38">
            <a:extLst>
              <a:ext uri="{FF2B5EF4-FFF2-40B4-BE49-F238E27FC236}">
                <a16:creationId xmlns:a16="http://schemas.microsoft.com/office/drawing/2014/main" id="{7A9AFF4D-D615-A64B-8670-C6294E987570}"/>
              </a:ext>
            </a:extLst>
          </p:cNvPr>
          <p:cNvSpPr txBox="1"/>
          <p:nvPr/>
        </p:nvSpPr>
        <p:spPr>
          <a:xfrm>
            <a:off x="631806" y="5132163"/>
            <a:ext cx="10378656" cy="719034"/>
          </a:xfrm>
          <a:prstGeom prst="rect">
            <a:avLst/>
          </a:prstGeom>
          <a:noFill/>
        </p:spPr>
        <p:txBody>
          <a:bodyPr wrap="square" lIns="36000" tIns="36000" rIns="36000" bIns="36000" rtlCol="0">
            <a:spAutoFit/>
          </a:bodyPr>
          <a:lstStyle/>
          <a:p>
            <a:r>
              <a:rPr lang="en-GB" sz="1400" dirty="0"/>
              <a:t>When you define multiple stages in a pipeline, by default, they run </a:t>
            </a:r>
            <a:r>
              <a:rPr lang="en-GB" sz="1400" b="1" dirty="0">
                <a:solidFill>
                  <a:srgbClr val="FF0000"/>
                </a:solidFill>
              </a:rPr>
              <a:t>sequentially</a:t>
            </a:r>
            <a:r>
              <a:rPr lang="en-GB" sz="1400" dirty="0"/>
              <a:t> in the </a:t>
            </a:r>
            <a:r>
              <a:rPr lang="en-GB" sz="1400" b="1" dirty="0"/>
              <a:t>order in which you define them in the YAML file.</a:t>
            </a:r>
            <a:r>
              <a:rPr lang="en-GB" sz="1400" dirty="0"/>
              <a:t> The exception to this is when you add dependencies. With dependencies, stages run in the order of the </a:t>
            </a:r>
            <a:r>
              <a:rPr lang="en-GB" sz="1400" b="1" dirty="0"/>
              <a:t>dependsOn</a:t>
            </a:r>
            <a:r>
              <a:rPr lang="en-GB" sz="1400" dirty="0"/>
              <a:t> requirements.</a:t>
            </a:r>
            <a:endParaRPr lang="en-RO" sz="1400" dirty="0" err="1"/>
          </a:p>
        </p:txBody>
      </p:sp>
      <p:sp>
        <p:nvSpPr>
          <p:cNvPr id="41" name="TextBox 40">
            <a:extLst>
              <a:ext uri="{FF2B5EF4-FFF2-40B4-BE49-F238E27FC236}">
                <a16:creationId xmlns:a16="http://schemas.microsoft.com/office/drawing/2014/main" id="{EA19C592-2EF2-2645-B47A-10E082F56682}"/>
              </a:ext>
            </a:extLst>
          </p:cNvPr>
          <p:cNvSpPr txBox="1"/>
          <p:nvPr/>
        </p:nvSpPr>
        <p:spPr>
          <a:xfrm>
            <a:off x="631806" y="5950955"/>
            <a:ext cx="10378656" cy="719034"/>
          </a:xfrm>
          <a:prstGeom prst="rect">
            <a:avLst/>
          </a:prstGeom>
          <a:noFill/>
        </p:spPr>
        <p:txBody>
          <a:bodyPr wrap="square" lIns="36000" tIns="36000" rIns="36000" bIns="36000" rtlCol="0">
            <a:spAutoFit/>
          </a:bodyPr>
          <a:lstStyle/>
          <a:p>
            <a:r>
              <a:rPr lang="en-GB" sz="1400" dirty="0"/>
              <a:t>You can specify the </a:t>
            </a:r>
            <a:r>
              <a:rPr lang="en-GB" sz="1400" b="1" dirty="0"/>
              <a:t>conditions</a:t>
            </a:r>
            <a:r>
              <a:rPr lang="en-GB" sz="1400" dirty="0"/>
              <a:t> under which each stage runs. By default, a stage runs if it does not depend on any other stage, or if all of the stages that it depends on have completed and succeeded. You can customize this behaviour by </a:t>
            </a:r>
            <a:r>
              <a:rPr lang="en-GB" sz="1400" b="1" dirty="0">
                <a:solidFill>
                  <a:srgbClr val="FF0000"/>
                </a:solidFill>
              </a:rPr>
              <a:t>forcing a stage to run</a:t>
            </a:r>
            <a:r>
              <a:rPr lang="en-GB" sz="1400" dirty="0"/>
              <a:t> even if a previous stage fails or by specifying a custom condition.</a:t>
            </a:r>
            <a:endParaRPr lang="en-RO" sz="1400" dirty="0" err="1"/>
          </a:p>
        </p:txBody>
      </p:sp>
      <p:sp>
        <p:nvSpPr>
          <p:cNvPr id="42" name="TextBox 41">
            <a:extLst>
              <a:ext uri="{FF2B5EF4-FFF2-40B4-BE49-F238E27FC236}">
                <a16:creationId xmlns:a16="http://schemas.microsoft.com/office/drawing/2014/main" id="{BAAA3C56-580C-4E4B-9613-04DBF4D95036}"/>
              </a:ext>
            </a:extLst>
          </p:cNvPr>
          <p:cNvSpPr txBox="1"/>
          <p:nvPr/>
        </p:nvSpPr>
        <p:spPr>
          <a:xfrm>
            <a:off x="631060" y="3552201"/>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stage: </a:t>
            </a:r>
            <a:r>
              <a:rPr lang="en-RO" sz="1400" dirty="0">
                <a:solidFill>
                  <a:schemeClr val="accent6">
                    <a:lumMod val="50000"/>
                  </a:schemeClr>
                </a:solidFill>
                <a:latin typeface="Lucida Console" panose="020B0609040504020204" pitchFamily="49" charset="0"/>
              </a:rPr>
              <a:t>my_second_stage</a:t>
            </a:r>
            <a:endParaRPr lang="en-RO" sz="1400" dirty="0">
              <a:solidFill>
                <a:srgbClr val="C00000"/>
              </a:solidFill>
              <a:latin typeface="Lucida Console" panose="020B0609040504020204" pitchFamily="49" charset="0"/>
            </a:endParaRPr>
          </a:p>
        </p:txBody>
      </p:sp>
      <p:sp>
        <p:nvSpPr>
          <p:cNvPr id="43" name="TextBox 42">
            <a:extLst>
              <a:ext uri="{FF2B5EF4-FFF2-40B4-BE49-F238E27FC236}">
                <a16:creationId xmlns:a16="http://schemas.microsoft.com/office/drawing/2014/main" id="{7F22F108-969C-3F41-98EE-E31C43805521}"/>
              </a:ext>
            </a:extLst>
          </p:cNvPr>
          <p:cNvSpPr txBox="1"/>
          <p:nvPr/>
        </p:nvSpPr>
        <p:spPr>
          <a:xfrm>
            <a:off x="603117" y="3800980"/>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dependsOn: </a:t>
            </a:r>
            <a:r>
              <a:rPr lang="en-RO" sz="1400" dirty="0">
                <a:solidFill>
                  <a:schemeClr val="accent6">
                    <a:lumMod val="50000"/>
                  </a:schemeClr>
                </a:solidFill>
                <a:latin typeface="Lucida Console" panose="020B0609040504020204" pitchFamily="49" charset="0"/>
              </a:rPr>
              <a:t>my_first_stage</a:t>
            </a:r>
          </a:p>
        </p:txBody>
      </p:sp>
      <p:sp>
        <p:nvSpPr>
          <p:cNvPr id="44" name="TextBox 43">
            <a:extLst>
              <a:ext uri="{FF2B5EF4-FFF2-40B4-BE49-F238E27FC236}">
                <a16:creationId xmlns:a16="http://schemas.microsoft.com/office/drawing/2014/main" id="{CDEAF34B-2376-844A-A673-017FE638D272}"/>
              </a:ext>
            </a:extLst>
          </p:cNvPr>
          <p:cNvSpPr txBox="1"/>
          <p:nvPr/>
        </p:nvSpPr>
        <p:spPr>
          <a:xfrm>
            <a:off x="603116" y="4108673"/>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condition: </a:t>
            </a:r>
            <a:r>
              <a:rPr lang="en-RO" sz="1400" dirty="0">
                <a:solidFill>
                  <a:schemeClr val="accent6">
                    <a:lumMod val="50000"/>
                  </a:schemeClr>
                </a:solidFill>
                <a:latin typeface="Lucida Console" panose="020B0609040504020204" pitchFamily="49" charset="0"/>
              </a:rPr>
              <a:t>failed()</a:t>
            </a:r>
          </a:p>
        </p:txBody>
      </p:sp>
      <p:sp>
        <p:nvSpPr>
          <p:cNvPr id="45" name="TextBox 44">
            <a:extLst>
              <a:ext uri="{FF2B5EF4-FFF2-40B4-BE49-F238E27FC236}">
                <a16:creationId xmlns:a16="http://schemas.microsoft.com/office/drawing/2014/main" id="{B433E130-35CB-CB44-A97E-4B9FBEC2C507}"/>
              </a:ext>
            </a:extLst>
          </p:cNvPr>
          <p:cNvSpPr txBox="1"/>
          <p:nvPr/>
        </p:nvSpPr>
        <p:spPr>
          <a:xfrm>
            <a:off x="603115" y="4371305"/>
            <a:ext cx="3545001" cy="288147"/>
          </a:xfrm>
          <a:prstGeom prst="rect">
            <a:avLst/>
          </a:prstGeom>
          <a:noFill/>
        </p:spPr>
        <p:txBody>
          <a:bodyPr wrap="square" lIns="36000" tIns="36000" rIns="36000" bIns="36000" rtlCol="0">
            <a:spAutoFit/>
          </a:bodyPr>
          <a:lstStyle/>
          <a:p>
            <a:r>
              <a:rPr lang="en-RO" sz="1400" dirty="0">
                <a:solidFill>
                  <a:schemeClr val="accent6">
                    <a:lumMod val="50000"/>
                  </a:schemeClr>
                </a:solidFill>
                <a:latin typeface="Lucida Console" panose="020B0609040504020204" pitchFamily="49" charset="0"/>
              </a:rPr>
              <a:t>  </a:t>
            </a:r>
            <a:r>
              <a:rPr lang="en-RO" sz="1400" dirty="0">
                <a:solidFill>
                  <a:srgbClr val="C00000"/>
                </a:solidFill>
                <a:latin typeface="Lucida Console" panose="020B0609040504020204" pitchFamily="49" charset="0"/>
              </a:rPr>
              <a:t>. . . . .</a:t>
            </a:r>
            <a:endParaRPr lang="en-RO" sz="1400" dirty="0">
              <a:solidFill>
                <a:schemeClr val="accent6">
                  <a:lumMod val="50000"/>
                </a:schemeClr>
              </a:solidFill>
              <a:latin typeface="Lucida Console" panose="020B0609040504020204" pitchFamily="49" charset="0"/>
            </a:endParaRPr>
          </a:p>
        </p:txBody>
      </p:sp>
    </p:spTree>
    <p:extLst>
      <p:ext uri="{BB962C8B-B14F-4D97-AF65-F5344CB8AC3E}">
        <p14:creationId xmlns:p14="http://schemas.microsoft.com/office/powerpoint/2010/main" val="162989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500"/>
                            </p:stCondLst>
                            <p:childTnLst>
                              <p:par>
                                <p:cTn id="22" presetID="22" presetClass="entr" presetSubtype="8"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500"/>
                            </p:stCondLst>
                            <p:childTnLst>
                              <p:par>
                                <p:cTn id="35" presetID="22" presetClass="entr" presetSubtype="8" fill="hold" nodeType="afterEffect">
                                  <p:stCondLst>
                                    <p:cond delay="100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500"/>
                            </p:stCondLst>
                            <p:childTnLst>
                              <p:par>
                                <p:cTn id="48" presetID="22" presetClass="entr" presetSubtype="8" fill="hold" nodeType="afterEffect">
                                  <p:stCondLst>
                                    <p:cond delay="100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par>
                          <p:cTn id="60" fill="hold">
                            <p:stCondLst>
                              <p:cond delay="500"/>
                            </p:stCondLst>
                            <p:childTnLst>
                              <p:par>
                                <p:cTn id="61" presetID="22" presetClass="entr" presetSubtype="8" fill="hold" nodeType="afterEffect">
                                  <p:stCondLst>
                                    <p:cond delay="100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childTnLst>
                          </p:cTn>
                        </p:par>
                        <p:par>
                          <p:cTn id="81" fill="hold">
                            <p:stCondLst>
                              <p:cond delay="500"/>
                            </p:stCondLst>
                            <p:childTnLst>
                              <p:par>
                                <p:cTn id="82" presetID="22" presetClass="entr" presetSubtype="8" fill="hold" nodeType="afterEffect">
                                  <p:stCondLst>
                                    <p:cond delay="1000"/>
                                  </p:stCondLst>
                                  <p:childTnLst>
                                    <p:set>
                                      <p:cBhvr>
                                        <p:cTn id="83" dur="1" fill="hold">
                                          <p:stCondLst>
                                            <p:cond delay="0"/>
                                          </p:stCondLst>
                                        </p:cTn>
                                        <p:tgtEl>
                                          <p:spTgt spid="34"/>
                                        </p:tgtEl>
                                        <p:attrNameLst>
                                          <p:attrName>style.visibility</p:attrName>
                                        </p:attrNameLst>
                                      </p:cBhvr>
                                      <p:to>
                                        <p:strVal val="visible"/>
                                      </p:to>
                                    </p:set>
                                    <p:animEffect transition="in" filter="wipe(left)">
                                      <p:cBhvr>
                                        <p:cTn id="84" dur="500"/>
                                        <p:tgtEl>
                                          <p:spTgt spid="34"/>
                                        </p:tgtEl>
                                      </p:cBhvr>
                                    </p:animEffect>
                                  </p:childTnLst>
                                </p:cTn>
                              </p:par>
                            </p:childTnLst>
                          </p:cTn>
                        </p:par>
                        <p:par>
                          <p:cTn id="85" fill="hold">
                            <p:stCondLst>
                              <p:cond delay="2000"/>
                            </p:stCondLst>
                            <p:childTnLst>
                              <p:par>
                                <p:cTn id="86" presetID="10" presetClass="entr" presetSubtype="0" fill="hold" grpId="0" nodeType="after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500"/>
                                        <p:tgtEl>
                                          <p:spTgt spid="3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500"/>
                                        <p:tgtEl>
                                          <p:spTgt spid="4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fade">
                                      <p:cBhvr>
                                        <p:cTn id="104" dur="500"/>
                                        <p:tgtEl>
                                          <p:spTgt spid="4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0" grpId="0"/>
      <p:bldP spid="11" grpId="0"/>
      <p:bldP spid="12" grpId="0"/>
      <p:bldP spid="16" grpId="0"/>
      <p:bldP spid="21" grpId="0"/>
      <p:bldP spid="24" grpId="0"/>
      <p:bldP spid="25" grpId="0"/>
      <p:bldP spid="28" grpId="0"/>
      <p:bldP spid="29" grpId="0"/>
      <p:bldP spid="32" grpId="0"/>
      <p:bldP spid="33" grpId="0"/>
      <p:bldP spid="38" grpId="0"/>
      <p:bldP spid="39" grpId="0"/>
      <p:bldP spid="41" grpId="0"/>
      <p:bldP spid="42" grpId="0"/>
      <p:bldP spid="43"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5E105D4-EF57-A944-99D5-099D371E25C4}"/>
              </a:ext>
            </a:extLst>
          </p:cNvPr>
          <p:cNvSpPr txBox="1"/>
          <p:nvPr/>
        </p:nvSpPr>
        <p:spPr>
          <a:xfrm>
            <a:off x="5308578" y="6066360"/>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#Condition that must be met before job runs. (</a:t>
            </a:r>
            <a:r>
              <a:rPr lang="en-RO" sz="1400" b="1" dirty="0">
                <a:solidFill>
                  <a:schemeClr val="bg2">
                    <a:lumMod val="60000"/>
                    <a:lumOff val="40000"/>
                  </a:schemeClr>
                </a:solidFill>
              </a:rPr>
              <a:t>OPTIONAL</a:t>
            </a:r>
            <a:r>
              <a:rPr lang="en-RO" sz="1400" dirty="0">
                <a:solidFill>
                  <a:schemeClr val="bg2">
                    <a:lumMod val="60000"/>
                    <a:lumOff val="40000"/>
                  </a:schemeClr>
                </a:solidFill>
              </a:rPr>
              <a:t>)</a:t>
            </a:r>
          </a:p>
        </p:txBody>
      </p:sp>
      <p:sp>
        <p:nvSpPr>
          <p:cNvPr id="4" name="Slide Number Placeholder 3">
            <a:extLst>
              <a:ext uri="{FF2B5EF4-FFF2-40B4-BE49-F238E27FC236}">
                <a16:creationId xmlns:a16="http://schemas.microsoft.com/office/drawing/2014/main" id="{334E7B58-FA34-8E4E-A973-162547DFDEF6}"/>
              </a:ext>
            </a:extLst>
          </p:cNvPr>
          <p:cNvSpPr>
            <a:spLocks noGrp="1"/>
          </p:cNvSpPr>
          <p:nvPr>
            <p:ph type="sldNum" sz="quarter" idx="12"/>
          </p:nvPr>
        </p:nvSpPr>
        <p:spPr>
          <a:xfrm>
            <a:off x="10909164" y="6228155"/>
            <a:ext cx="495300" cy="188119"/>
          </a:xfrm>
        </p:spPr>
        <p:txBody>
          <a:bodyPr/>
          <a:lstStyle/>
          <a:p>
            <a:fld id="{13B0051D-2563-664D-BB66-3451DF5A3065}" type="slidenum">
              <a:rPr lang="en-RO" smtClean="0"/>
              <a:t>9</a:t>
            </a:fld>
            <a:endParaRPr lang="en-RO"/>
          </a:p>
        </p:txBody>
      </p:sp>
      <p:sp>
        <p:nvSpPr>
          <p:cNvPr id="5" name="Title 1">
            <a:extLst>
              <a:ext uri="{FF2B5EF4-FFF2-40B4-BE49-F238E27FC236}">
                <a16:creationId xmlns:a16="http://schemas.microsoft.com/office/drawing/2014/main" id="{800C6E8C-50ED-B341-B73B-CB0B26D878CE}"/>
              </a:ext>
            </a:extLst>
          </p:cNvPr>
          <p:cNvSpPr>
            <a:spLocks noGrp="1"/>
          </p:cNvSpPr>
          <p:nvPr>
            <p:ph type="title"/>
          </p:nvPr>
        </p:nvSpPr>
        <p:spPr>
          <a:xfrm>
            <a:off x="377656" y="292129"/>
            <a:ext cx="5150776" cy="416445"/>
          </a:xfrm>
        </p:spPr>
        <p:txBody>
          <a:bodyPr/>
          <a:lstStyle/>
          <a:p>
            <a:r>
              <a:rPr lang="en-RO" dirty="0"/>
              <a:t>Pipeline Orchestration - Jobs</a:t>
            </a:r>
          </a:p>
        </p:txBody>
      </p:sp>
      <p:sp>
        <p:nvSpPr>
          <p:cNvPr id="9" name="TextBox 8">
            <a:extLst>
              <a:ext uri="{FF2B5EF4-FFF2-40B4-BE49-F238E27FC236}">
                <a16:creationId xmlns:a16="http://schemas.microsoft.com/office/drawing/2014/main" id="{95F99645-158A-5A41-9608-9CE22B51BD7D}"/>
              </a:ext>
            </a:extLst>
          </p:cNvPr>
          <p:cNvSpPr txBox="1"/>
          <p:nvPr/>
        </p:nvSpPr>
        <p:spPr>
          <a:xfrm>
            <a:off x="388264" y="3820797"/>
            <a:ext cx="2230244" cy="380480"/>
          </a:xfrm>
          <a:prstGeom prst="rect">
            <a:avLst/>
          </a:prstGeom>
          <a:noFill/>
        </p:spPr>
        <p:txBody>
          <a:bodyPr wrap="square" lIns="36000" tIns="36000" rIns="36000" bIns="36000" rtlCol="0">
            <a:spAutoFit/>
          </a:bodyPr>
          <a:lstStyle/>
          <a:p>
            <a:r>
              <a:rPr lang="en-RO" sz="2000" b="1" dirty="0"/>
              <a:t>YAML Syntax</a:t>
            </a:r>
          </a:p>
        </p:txBody>
      </p:sp>
      <p:sp>
        <p:nvSpPr>
          <p:cNvPr id="10" name="TextBox 9">
            <a:extLst>
              <a:ext uri="{FF2B5EF4-FFF2-40B4-BE49-F238E27FC236}">
                <a16:creationId xmlns:a16="http://schemas.microsoft.com/office/drawing/2014/main" id="{F5659130-D0E8-CC44-9191-1CBBCDE5C58A}"/>
              </a:ext>
            </a:extLst>
          </p:cNvPr>
          <p:cNvSpPr txBox="1"/>
          <p:nvPr/>
        </p:nvSpPr>
        <p:spPr>
          <a:xfrm>
            <a:off x="388264" y="4452056"/>
            <a:ext cx="1806497" cy="288147"/>
          </a:xfrm>
          <a:prstGeom prst="rect">
            <a:avLst/>
          </a:prstGeom>
          <a:noFill/>
        </p:spPr>
        <p:txBody>
          <a:bodyPr wrap="square" lIns="36000" tIns="36000" rIns="36000" bIns="36000" rtlCol="0">
            <a:spAutoFit/>
          </a:bodyPr>
          <a:lstStyle/>
          <a:p>
            <a:r>
              <a:rPr lang="en-GB" sz="1400" dirty="0">
                <a:solidFill>
                  <a:srgbClr val="C00000"/>
                </a:solidFill>
                <a:latin typeface="Lucida Console" panose="020B0609040504020204" pitchFamily="49" charset="0"/>
              </a:rPr>
              <a:t>jobs</a:t>
            </a:r>
            <a:r>
              <a:rPr lang="en-RO" sz="1400" dirty="0">
                <a:solidFill>
                  <a:srgbClr val="C00000"/>
                </a:solidFill>
                <a:latin typeface="Lucida Console" panose="020B0609040504020204" pitchFamily="49" charset="0"/>
              </a:rPr>
              <a:t>:</a:t>
            </a:r>
          </a:p>
        </p:txBody>
      </p:sp>
      <p:sp>
        <p:nvSpPr>
          <p:cNvPr id="11" name="TextBox 10">
            <a:extLst>
              <a:ext uri="{FF2B5EF4-FFF2-40B4-BE49-F238E27FC236}">
                <a16:creationId xmlns:a16="http://schemas.microsoft.com/office/drawing/2014/main" id="{EDBC74C2-3FB7-3C45-935A-589F466379ED}"/>
              </a:ext>
            </a:extLst>
          </p:cNvPr>
          <p:cNvSpPr txBox="1"/>
          <p:nvPr/>
        </p:nvSpPr>
        <p:spPr>
          <a:xfrm>
            <a:off x="388264" y="4846908"/>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job: </a:t>
            </a:r>
            <a:r>
              <a:rPr lang="en-RO" sz="1400" dirty="0">
                <a:solidFill>
                  <a:schemeClr val="accent6">
                    <a:lumMod val="50000"/>
                  </a:schemeClr>
                </a:solidFill>
                <a:latin typeface="Lucida Console" panose="020B0609040504020204" pitchFamily="49" charset="0"/>
              </a:rPr>
              <a:t>my_first_job</a:t>
            </a:r>
            <a:endParaRPr lang="en-RO" sz="1400" dirty="0">
              <a:solidFill>
                <a:srgbClr val="C00000"/>
              </a:solidFill>
              <a:latin typeface="Lucida Console" panose="020B0609040504020204" pitchFamily="49" charset="0"/>
            </a:endParaRPr>
          </a:p>
        </p:txBody>
      </p:sp>
      <p:sp>
        <p:nvSpPr>
          <p:cNvPr id="12" name="TextBox 11">
            <a:extLst>
              <a:ext uri="{FF2B5EF4-FFF2-40B4-BE49-F238E27FC236}">
                <a16:creationId xmlns:a16="http://schemas.microsoft.com/office/drawing/2014/main" id="{A73806B9-1376-5C4A-A22C-39F6B7594120}"/>
              </a:ext>
            </a:extLst>
          </p:cNvPr>
          <p:cNvSpPr txBox="1"/>
          <p:nvPr/>
        </p:nvSpPr>
        <p:spPr>
          <a:xfrm>
            <a:off x="388263" y="5135055"/>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displayName: </a:t>
            </a:r>
            <a:r>
              <a:rPr lang="en-RO" sz="1400" dirty="0">
                <a:solidFill>
                  <a:schemeClr val="accent6">
                    <a:lumMod val="50000"/>
                  </a:schemeClr>
                </a:solidFill>
                <a:latin typeface="Lucida Console" panose="020B0609040504020204" pitchFamily="49" charset="0"/>
              </a:rPr>
              <a:t>‘My First Job’</a:t>
            </a:r>
            <a:endParaRPr lang="en-RO" sz="1400" dirty="0">
              <a:solidFill>
                <a:srgbClr val="C00000"/>
              </a:solidFill>
              <a:latin typeface="Lucida Console" panose="020B0609040504020204" pitchFamily="49" charset="0"/>
            </a:endParaRPr>
          </a:p>
        </p:txBody>
      </p:sp>
      <p:cxnSp>
        <p:nvCxnSpPr>
          <p:cNvPr id="14" name="Straight Arrow Connector 13">
            <a:extLst>
              <a:ext uri="{FF2B5EF4-FFF2-40B4-BE49-F238E27FC236}">
                <a16:creationId xmlns:a16="http://schemas.microsoft.com/office/drawing/2014/main" id="{54E82A12-4B0E-8D48-A45F-8D48557F118E}"/>
              </a:ext>
            </a:extLst>
          </p:cNvPr>
          <p:cNvCxnSpPr>
            <a:cxnSpLocks/>
          </p:cNvCxnSpPr>
          <p:nvPr/>
        </p:nvCxnSpPr>
        <p:spPr>
          <a:xfrm>
            <a:off x="1291512" y="4596129"/>
            <a:ext cx="3935294"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D790E9E-F407-654F-8F83-F0F000687AA0}"/>
              </a:ext>
            </a:extLst>
          </p:cNvPr>
          <p:cNvSpPr txBox="1"/>
          <p:nvPr/>
        </p:nvSpPr>
        <p:spPr>
          <a:xfrm>
            <a:off x="5308582" y="4452056"/>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#When defining one or more jobs, definition must start with ‘jobs’ keyword</a:t>
            </a:r>
          </a:p>
        </p:txBody>
      </p:sp>
      <p:cxnSp>
        <p:nvCxnSpPr>
          <p:cNvPr id="19" name="Straight Arrow Connector 18">
            <a:extLst>
              <a:ext uri="{FF2B5EF4-FFF2-40B4-BE49-F238E27FC236}">
                <a16:creationId xmlns:a16="http://schemas.microsoft.com/office/drawing/2014/main" id="{87E1E579-D6CD-8041-BBBF-AC6508A32C50}"/>
              </a:ext>
            </a:extLst>
          </p:cNvPr>
          <p:cNvCxnSpPr>
            <a:cxnSpLocks/>
          </p:cNvCxnSpPr>
          <p:nvPr/>
        </p:nvCxnSpPr>
        <p:spPr>
          <a:xfrm>
            <a:off x="2963652" y="4970860"/>
            <a:ext cx="2263154"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9918459-350D-C442-B6B1-F1C84A50C882}"/>
              </a:ext>
            </a:extLst>
          </p:cNvPr>
          <p:cNvSpPr txBox="1"/>
          <p:nvPr/>
        </p:nvSpPr>
        <p:spPr>
          <a:xfrm>
            <a:off x="5308581" y="4835956"/>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#Job definition must contain a unique name (A-Z, a-z, 0-9 and underscore)</a:t>
            </a:r>
          </a:p>
        </p:txBody>
      </p:sp>
      <p:cxnSp>
        <p:nvCxnSpPr>
          <p:cNvPr id="22" name="Straight Arrow Connector 21">
            <a:extLst>
              <a:ext uri="{FF2B5EF4-FFF2-40B4-BE49-F238E27FC236}">
                <a16:creationId xmlns:a16="http://schemas.microsoft.com/office/drawing/2014/main" id="{388C7811-5143-9443-9793-E2E6C1D8CDE3}"/>
              </a:ext>
            </a:extLst>
          </p:cNvPr>
          <p:cNvCxnSpPr>
            <a:cxnSpLocks/>
          </p:cNvCxnSpPr>
          <p:nvPr/>
        </p:nvCxnSpPr>
        <p:spPr>
          <a:xfrm>
            <a:off x="3818578" y="5279128"/>
            <a:ext cx="1408228"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84B6B4B-4958-3D43-823A-AEE06C96B9E7}"/>
              </a:ext>
            </a:extLst>
          </p:cNvPr>
          <p:cNvSpPr txBox="1"/>
          <p:nvPr/>
        </p:nvSpPr>
        <p:spPr>
          <a:xfrm>
            <a:off x="5308580" y="5135054"/>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#Name of the job that will be displayed in the GUI when running</a:t>
            </a:r>
          </a:p>
        </p:txBody>
      </p:sp>
      <p:sp>
        <p:nvSpPr>
          <p:cNvPr id="25" name="TextBox 24">
            <a:extLst>
              <a:ext uri="{FF2B5EF4-FFF2-40B4-BE49-F238E27FC236}">
                <a16:creationId xmlns:a16="http://schemas.microsoft.com/office/drawing/2014/main" id="{0BCF329B-B7CC-F048-AC74-A4C69DED2BC4}"/>
              </a:ext>
            </a:extLst>
          </p:cNvPr>
          <p:cNvSpPr txBox="1"/>
          <p:nvPr/>
        </p:nvSpPr>
        <p:spPr>
          <a:xfrm>
            <a:off x="388262" y="5443322"/>
            <a:ext cx="3545001"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pool: </a:t>
            </a:r>
            <a:r>
              <a:rPr lang="en-RO" sz="1400" dirty="0">
                <a:solidFill>
                  <a:schemeClr val="accent6">
                    <a:lumMod val="50000"/>
                  </a:schemeClr>
                </a:solidFill>
                <a:latin typeface="Lucida Console" panose="020B0609040504020204" pitchFamily="49" charset="0"/>
              </a:rPr>
              <a:t>‘agentName’</a:t>
            </a:r>
            <a:endParaRPr lang="en-RO" sz="1400" dirty="0">
              <a:solidFill>
                <a:srgbClr val="C00000"/>
              </a:solidFill>
              <a:latin typeface="Lucida Console" panose="020B0609040504020204" pitchFamily="49" charset="0"/>
            </a:endParaRPr>
          </a:p>
        </p:txBody>
      </p:sp>
      <p:cxnSp>
        <p:nvCxnSpPr>
          <p:cNvPr id="26" name="Straight Arrow Connector 25">
            <a:extLst>
              <a:ext uri="{FF2B5EF4-FFF2-40B4-BE49-F238E27FC236}">
                <a16:creationId xmlns:a16="http://schemas.microsoft.com/office/drawing/2014/main" id="{0091664D-B0F0-484B-AA21-17D2A7FD3C27}"/>
              </a:ext>
            </a:extLst>
          </p:cNvPr>
          <p:cNvCxnSpPr>
            <a:cxnSpLocks/>
          </p:cNvCxnSpPr>
          <p:nvPr/>
        </p:nvCxnSpPr>
        <p:spPr>
          <a:xfrm>
            <a:off x="2618508" y="5587395"/>
            <a:ext cx="2608298"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24EBE9-E333-0249-A487-4B0C3C091562}"/>
              </a:ext>
            </a:extLst>
          </p:cNvPr>
          <p:cNvSpPr txBox="1"/>
          <p:nvPr/>
        </p:nvSpPr>
        <p:spPr>
          <a:xfrm>
            <a:off x="5308582" y="5416756"/>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#Name of the agent which will be used by default for this job (</a:t>
            </a:r>
            <a:r>
              <a:rPr lang="en-RO" sz="1400" b="1" dirty="0">
                <a:solidFill>
                  <a:schemeClr val="bg2">
                    <a:lumMod val="60000"/>
                    <a:lumOff val="40000"/>
                  </a:schemeClr>
                </a:solidFill>
              </a:rPr>
              <a:t>OPTIONAL</a:t>
            </a:r>
            <a:r>
              <a:rPr lang="en-RO" sz="1400" dirty="0">
                <a:solidFill>
                  <a:schemeClr val="bg2">
                    <a:lumMod val="60000"/>
                    <a:lumOff val="40000"/>
                  </a:schemeClr>
                </a:solidFill>
              </a:rPr>
              <a:t>)</a:t>
            </a:r>
          </a:p>
        </p:txBody>
      </p:sp>
      <p:sp>
        <p:nvSpPr>
          <p:cNvPr id="29" name="TextBox 28">
            <a:extLst>
              <a:ext uri="{FF2B5EF4-FFF2-40B4-BE49-F238E27FC236}">
                <a16:creationId xmlns:a16="http://schemas.microsoft.com/office/drawing/2014/main" id="{A3F71832-5F01-B947-A69B-E32A9BBAC22C}"/>
              </a:ext>
            </a:extLst>
          </p:cNvPr>
          <p:cNvSpPr txBox="1"/>
          <p:nvPr/>
        </p:nvSpPr>
        <p:spPr>
          <a:xfrm>
            <a:off x="377656" y="5751588"/>
            <a:ext cx="3689423"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dependsOn: </a:t>
            </a:r>
            <a:r>
              <a:rPr lang="en-RO" sz="1400" dirty="0">
                <a:solidFill>
                  <a:schemeClr val="accent6">
                    <a:lumMod val="50000"/>
                  </a:schemeClr>
                </a:solidFill>
                <a:latin typeface="Lucida Console" panose="020B0609040504020204" pitchFamily="49" charset="0"/>
              </a:rPr>
              <a:t>dependent_job_name</a:t>
            </a:r>
            <a:endParaRPr lang="en-RO" sz="1400" dirty="0">
              <a:solidFill>
                <a:srgbClr val="C00000"/>
              </a:solidFill>
              <a:latin typeface="Lucida Console" panose="020B0609040504020204" pitchFamily="49" charset="0"/>
            </a:endParaRPr>
          </a:p>
        </p:txBody>
      </p:sp>
      <p:cxnSp>
        <p:nvCxnSpPr>
          <p:cNvPr id="30" name="Straight Arrow Connector 29">
            <a:extLst>
              <a:ext uri="{FF2B5EF4-FFF2-40B4-BE49-F238E27FC236}">
                <a16:creationId xmlns:a16="http://schemas.microsoft.com/office/drawing/2014/main" id="{D3362AFD-2A44-A248-BF88-53521069C6EA}"/>
              </a:ext>
            </a:extLst>
          </p:cNvPr>
          <p:cNvCxnSpPr>
            <a:cxnSpLocks/>
          </p:cNvCxnSpPr>
          <p:nvPr/>
        </p:nvCxnSpPr>
        <p:spPr>
          <a:xfrm>
            <a:off x="4004431" y="5895912"/>
            <a:ext cx="1222375"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544333-0D54-4540-AC4E-E3411BF906DD}"/>
              </a:ext>
            </a:extLst>
          </p:cNvPr>
          <p:cNvSpPr txBox="1"/>
          <p:nvPr/>
        </p:nvSpPr>
        <p:spPr>
          <a:xfrm>
            <a:off x="5308579" y="5736130"/>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#Name of the job on which the current stage is dependent (</a:t>
            </a:r>
            <a:r>
              <a:rPr lang="en-RO" sz="1400" b="1" dirty="0">
                <a:solidFill>
                  <a:schemeClr val="bg2">
                    <a:lumMod val="60000"/>
                    <a:lumOff val="40000"/>
                  </a:schemeClr>
                </a:solidFill>
              </a:rPr>
              <a:t>OPTIONAL)</a:t>
            </a:r>
            <a:endParaRPr lang="en-RO" sz="1400" dirty="0">
              <a:solidFill>
                <a:schemeClr val="bg2">
                  <a:lumMod val="60000"/>
                  <a:lumOff val="40000"/>
                </a:schemeClr>
              </a:solidFill>
            </a:endParaRPr>
          </a:p>
        </p:txBody>
      </p:sp>
      <p:sp>
        <p:nvSpPr>
          <p:cNvPr id="33" name="TextBox 32">
            <a:extLst>
              <a:ext uri="{FF2B5EF4-FFF2-40B4-BE49-F238E27FC236}">
                <a16:creationId xmlns:a16="http://schemas.microsoft.com/office/drawing/2014/main" id="{FFB8A707-99A5-314C-B9C5-FA09BF518E3B}"/>
              </a:ext>
            </a:extLst>
          </p:cNvPr>
          <p:cNvSpPr txBox="1"/>
          <p:nvPr/>
        </p:nvSpPr>
        <p:spPr>
          <a:xfrm>
            <a:off x="388262" y="6068833"/>
            <a:ext cx="3689423"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condition: </a:t>
            </a:r>
            <a:r>
              <a:rPr lang="en-RO" sz="1400" dirty="0">
                <a:solidFill>
                  <a:schemeClr val="accent6">
                    <a:lumMod val="50000"/>
                  </a:schemeClr>
                </a:solidFill>
                <a:latin typeface="Lucida Console" panose="020B0609040504020204" pitchFamily="49" charset="0"/>
              </a:rPr>
              <a:t>customCondition</a:t>
            </a:r>
            <a:endParaRPr lang="en-RO" sz="1400" dirty="0">
              <a:solidFill>
                <a:srgbClr val="C00000"/>
              </a:solidFill>
              <a:latin typeface="Lucida Console" panose="020B0609040504020204" pitchFamily="49" charset="0"/>
            </a:endParaRPr>
          </a:p>
        </p:txBody>
      </p:sp>
      <p:cxnSp>
        <p:nvCxnSpPr>
          <p:cNvPr id="34" name="Straight Arrow Connector 33">
            <a:extLst>
              <a:ext uri="{FF2B5EF4-FFF2-40B4-BE49-F238E27FC236}">
                <a16:creationId xmlns:a16="http://schemas.microsoft.com/office/drawing/2014/main" id="{F8818B02-93B1-B74C-8CFB-3F908CE4DDC6}"/>
              </a:ext>
            </a:extLst>
          </p:cNvPr>
          <p:cNvCxnSpPr>
            <a:cxnSpLocks/>
          </p:cNvCxnSpPr>
          <p:nvPr/>
        </p:nvCxnSpPr>
        <p:spPr>
          <a:xfrm>
            <a:off x="3484041" y="6212906"/>
            <a:ext cx="1742765"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B08248A-0448-C37B-44F5-DADDA2E0484E}"/>
              </a:ext>
            </a:extLst>
          </p:cNvPr>
          <p:cNvSpPr txBox="1"/>
          <p:nvPr/>
        </p:nvSpPr>
        <p:spPr>
          <a:xfrm>
            <a:off x="377656" y="878533"/>
            <a:ext cx="2230244" cy="380480"/>
          </a:xfrm>
          <a:prstGeom prst="rect">
            <a:avLst/>
          </a:prstGeom>
          <a:noFill/>
        </p:spPr>
        <p:txBody>
          <a:bodyPr wrap="square" lIns="36000" tIns="36000" rIns="36000" bIns="36000" rtlCol="0">
            <a:spAutoFit/>
          </a:bodyPr>
          <a:lstStyle/>
          <a:p>
            <a:r>
              <a:rPr lang="en-RO" sz="2000" b="1" dirty="0"/>
              <a:t>Good to know!</a:t>
            </a:r>
          </a:p>
        </p:txBody>
      </p:sp>
      <p:sp>
        <p:nvSpPr>
          <p:cNvPr id="2" name="TextBox 1">
            <a:extLst>
              <a:ext uri="{FF2B5EF4-FFF2-40B4-BE49-F238E27FC236}">
                <a16:creationId xmlns:a16="http://schemas.microsoft.com/office/drawing/2014/main" id="{CC99D14D-E348-EC85-8B00-4D5539CAEB53}"/>
              </a:ext>
            </a:extLst>
          </p:cNvPr>
          <p:cNvSpPr txBox="1"/>
          <p:nvPr/>
        </p:nvSpPr>
        <p:spPr>
          <a:xfrm>
            <a:off x="377656" y="1419336"/>
            <a:ext cx="7923854" cy="1580808"/>
          </a:xfrm>
          <a:prstGeom prst="rect">
            <a:avLst/>
          </a:prstGeom>
          <a:noFill/>
        </p:spPr>
        <p:txBody>
          <a:bodyPr wrap="square" lIns="36000" tIns="36000" rIns="36000" bIns="36000" rtlCol="0">
            <a:spAutoFit/>
          </a:bodyPr>
          <a:lstStyle/>
          <a:p>
            <a:r>
              <a:rPr lang="en-RO" sz="1400" dirty="0"/>
              <a:t>There are multiple types of jobs:</a:t>
            </a:r>
          </a:p>
          <a:p>
            <a:endParaRPr lang="en-RO" sz="1400" dirty="0"/>
          </a:p>
          <a:p>
            <a:pPr marL="285750" indent="-285750">
              <a:buFont typeface="Arial" panose="020B0604020202020204" pitchFamily="34" charset="0"/>
              <a:buChar char="•"/>
            </a:pPr>
            <a:r>
              <a:rPr lang="en-RO" sz="1400" b="1" dirty="0"/>
              <a:t>Agent </a:t>
            </a:r>
            <a:r>
              <a:rPr lang="en-RO" sz="1400" dirty="0"/>
              <a:t>pool jobs – Run on an agent in an agent pool</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b="1" dirty="0"/>
              <a:t>Server</a:t>
            </a:r>
            <a:r>
              <a:rPr lang="en-RO" sz="1400" dirty="0"/>
              <a:t> jobs – Run on the Azure DevOps Server</a:t>
            </a:r>
          </a:p>
          <a:p>
            <a:pPr marL="285750" indent="-285750">
              <a:buFont typeface="Arial" panose="020B0604020202020204" pitchFamily="34" charset="0"/>
              <a:buChar char="•"/>
            </a:pPr>
            <a:endParaRPr lang="en-RO" sz="1400" dirty="0"/>
          </a:p>
          <a:p>
            <a:pPr marL="285750" indent="-285750">
              <a:buFont typeface="Arial" panose="020B0604020202020204" pitchFamily="34" charset="0"/>
              <a:buChar char="•"/>
            </a:pPr>
            <a:r>
              <a:rPr lang="en-RO" sz="1400" b="1" dirty="0"/>
              <a:t>Container </a:t>
            </a:r>
            <a:r>
              <a:rPr lang="en-RO" sz="1400" dirty="0"/>
              <a:t>jobs – Run in a container on an agent in an agent pool</a:t>
            </a:r>
            <a:endParaRPr lang="en-RO" sz="1400" b="1" dirty="0"/>
          </a:p>
        </p:txBody>
      </p:sp>
      <p:cxnSp>
        <p:nvCxnSpPr>
          <p:cNvPr id="37" name="Straight Arrow Connector 36">
            <a:extLst>
              <a:ext uri="{FF2B5EF4-FFF2-40B4-BE49-F238E27FC236}">
                <a16:creationId xmlns:a16="http://schemas.microsoft.com/office/drawing/2014/main" id="{CDD96E1B-91E9-8375-AF83-57CF839E9EED}"/>
              </a:ext>
            </a:extLst>
          </p:cNvPr>
          <p:cNvCxnSpPr>
            <a:cxnSpLocks/>
          </p:cNvCxnSpPr>
          <p:nvPr/>
        </p:nvCxnSpPr>
        <p:spPr>
          <a:xfrm>
            <a:off x="4887111" y="1996475"/>
            <a:ext cx="2621520"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22629A1-DF00-E6E6-D722-1008FA59F800}"/>
              </a:ext>
            </a:extLst>
          </p:cNvPr>
          <p:cNvSpPr txBox="1"/>
          <p:nvPr/>
        </p:nvSpPr>
        <p:spPr>
          <a:xfrm>
            <a:off x="7552593" y="1846259"/>
            <a:ext cx="4261751"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 Can be normal jobs or deployment jobs</a:t>
            </a:r>
          </a:p>
        </p:txBody>
      </p:sp>
      <p:cxnSp>
        <p:nvCxnSpPr>
          <p:cNvPr id="39" name="Straight Arrow Connector 38">
            <a:extLst>
              <a:ext uri="{FF2B5EF4-FFF2-40B4-BE49-F238E27FC236}">
                <a16:creationId xmlns:a16="http://schemas.microsoft.com/office/drawing/2014/main" id="{6AA8DF20-BFB9-DF89-5F36-BC558315EFC3}"/>
              </a:ext>
            </a:extLst>
          </p:cNvPr>
          <p:cNvCxnSpPr>
            <a:cxnSpLocks/>
          </p:cNvCxnSpPr>
          <p:nvPr/>
        </p:nvCxnSpPr>
        <p:spPr>
          <a:xfrm>
            <a:off x="4424050" y="2430229"/>
            <a:ext cx="3084581"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A208ABF-6CBF-4015-47CB-DEBC059A2E8D}"/>
              </a:ext>
            </a:extLst>
          </p:cNvPr>
          <p:cNvSpPr txBox="1"/>
          <p:nvPr/>
        </p:nvSpPr>
        <p:spPr>
          <a:xfrm>
            <a:off x="7552592" y="2279127"/>
            <a:ext cx="4261751"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 Does not require an agent. Executed by the server</a:t>
            </a:r>
          </a:p>
        </p:txBody>
      </p:sp>
      <p:cxnSp>
        <p:nvCxnSpPr>
          <p:cNvPr id="41" name="Straight Arrow Connector 40">
            <a:extLst>
              <a:ext uri="{FF2B5EF4-FFF2-40B4-BE49-F238E27FC236}">
                <a16:creationId xmlns:a16="http://schemas.microsoft.com/office/drawing/2014/main" id="{058EB41E-0BB2-EA65-3194-6A966E417CFB}"/>
              </a:ext>
            </a:extLst>
          </p:cNvPr>
          <p:cNvCxnSpPr>
            <a:cxnSpLocks/>
          </p:cNvCxnSpPr>
          <p:nvPr/>
        </p:nvCxnSpPr>
        <p:spPr>
          <a:xfrm>
            <a:off x="5966340" y="2843467"/>
            <a:ext cx="1542291"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0F82D79-C5EC-A2A8-FFB8-B88BA44E6DE7}"/>
              </a:ext>
            </a:extLst>
          </p:cNvPr>
          <p:cNvSpPr txBox="1"/>
          <p:nvPr/>
        </p:nvSpPr>
        <p:spPr>
          <a:xfrm>
            <a:off x="7552591" y="2706050"/>
            <a:ext cx="4261751"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 Requires virtualization software on the agent</a:t>
            </a:r>
          </a:p>
        </p:txBody>
      </p:sp>
      <p:sp>
        <p:nvSpPr>
          <p:cNvPr id="43" name="TextBox 42">
            <a:extLst>
              <a:ext uri="{FF2B5EF4-FFF2-40B4-BE49-F238E27FC236}">
                <a16:creationId xmlns:a16="http://schemas.microsoft.com/office/drawing/2014/main" id="{5FCDDACF-DD06-C851-3BD0-0CA09593CDB9}"/>
              </a:ext>
            </a:extLst>
          </p:cNvPr>
          <p:cNvSpPr txBox="1"/>
          <p:nvPr/>
        </p:nvSpPr>
        <p:spPr>
          <a:xfrm>
            <a:off x="377656" y="6385685"/>
            <a:ext cx="4509455" cy="288147"/>
          </a:xfrm>
          <a:prstGeom prst="rect">
            <a:avLst/>
          </a:prstGeom>
          <a:noFill/>
        </p:spPr>
        <p:txBody>
          <a:bodyPr wrap="square" lIns="36000" tIns="36000" rIns="36000" bIns="36000" rtlCol="0">
            <a:spAutoFit/>
          </a:bodyPr>
          <a:lstStyle/>
          <a:p>
            <a:r>
              <a:rPr lang="en-RO" sz="1400" dirty="0">
                <a:solidFill>
                  <a:srgbClr val="C00000"/>
                </a:solidFill>
                <a:latin typeface="Lucida Console" panose="020B0609040504020204" pitchFamily="49" charset="0"/>
              </a:rPr>
              <a:t>  timeoutInMinutes: </a:t>
            </a:r>
            <a:r>
              <a:rPr lang="en-RO" sz="1400" dirty="0">
                <a:solidFill>
                  <a:schemeClr val="accent6">
                    <a:lumMod val="50000"/>
                  </a:schemeClr>
                </a:solidFill>
                <a:latin typeface="Lucida Console" panose="020B0609040504020204" pitchFamily="49" charset="0"/>
              </a:rPr>
              <a:t>10</a:t>
            </a:r>
            <a:endParaRPr lang="en-RO" sz="1400" dirty="0">
              <a:solidFill>
                <a:srgbClr val="C00000"/>
              </a:solidFill>
              <a:latin typeface="Lucida Console" panose="020B0609040504020204" pitchFamily="49" charset="0"/>
            </a:endParaRPr>
          </a:p>
        </p:txBody>
      </p:sp>
      <p:cxnSp>
        <p:nvCxnSpPr>
          <p:cNvPr id="44" name="Straight Arrow Connector 43">
            <a:extLst>
              <a:ext uri="{FF2B5EF4-FFF2-40B4-BE49-F238E27FC236}">
                <a16:creationId xmlns:a16="http://schemas.microsoft.com/office/drawing/2014/main" id="{008B876F-A989-BD28-2CA2-BDC3077C2BE2}"/>
              </a:ext>
            </a:extLst>
          </p:cNvPr>
          <p:cNvCxnSpPr>
            <a:cxnSpLocks/>
          </p:cNvCxnSpPr>
          <p:nvPr/>
        </p:nvCxnSpPr>
        <p:spPr>
          <a:xfrm>
            <a:off x="2963652" y="6527866"/>
            <a:ext cx="2263154" cy="0"/>
          </a:xfrm>
          <a:prstGeom prst="straightConnector1">
            <a:avLst/>
          </a:prstGeom>
          <a:ln w="158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D5D3625-7033-532C-CEDF-2BCFBF8E881F}"/>
              </a:ext>
            </a:extLst>
          </p:cNvPr>
          <p:cNvSpPr txBox="1"/>
          <p:nvPr/>
        </p:nvSpPr>
        <p:spPr>
          <a:xfrm>
            <a:off x="5308577" y="6421797"/>
            <a:ext cx="6612673" cy="288147"/>
          </a:xfrm>
          <a:prstGeom prst="rect">
            <a:avLst/>
          </a:prstGeom>
          <a:noFill/>
        </p:spPr>
        <p:txBody>
          <a:bodyPr wrap="square" lIns="36000" tIns="36000" rIns="36000" bIns="36000" rtlCol="0">
            <a:spAutoFit/>
          </a:bodyPr>
          <a:lstStyle/>
          <a:p>
            <a:r>
              <a:rPr lang="en-RO" sz="1400" dirty="0">
                <a:solidFill>
                  <a:schemeClr val="bg2">
                    <a:lumMod val="60000"/>
                    <a:lumOff val="40000"/>
                  </a:schemeClr>
                </a:solidFill>
              </a:rPr>
              <a:t>#How long to run the job before automatically cancelling (</a:t>
            </a:r>
            <a:r>
              <a:rPr lang="en-RO" sz="1400" b="1" dirty="0">
                <a:solidFill>
                  <a:schemeClr val="bg2">
                    <a:lumMod val="60000"/>
                    <a:lumOff val="40000"/>
                  </a:schemeClr>
                </a:solidFill>
              </a:rPr>
              <a:t>OPTIONAL</a:t>
            </a:r>
            <a:r>
              <a:rPr lang="en-RO" sz="1400" dirty="0">
                <a:solidFill>
                  <a:schemeClr val="bg2">
                    <a:lumMod val="60000"/>
                    <a:lumOff val="40000"/>
                  </a:schemeClr>
                </a:solidFill>
              </a:rPr>
              <a:t>)</a:t>
            </a:r>
          </a:p>
        </p:txBody>
      </p:sp>
    </p:spTree>
    <p:extLst>
      <p:ext uri="{BB962C8B-B14F-4D97-AF65-F5344CB8AC3E}">
        <p14:creationId xmlns:p14="http://schemas.microsoft.com/office/powerpoint/2010/main" val="18493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left)">
                                      <p:cBhvr>
                                        <p:cTn id="46" dur="500"/>
                                        <p:tgtEl>
                                          <p:spTgt spid="41"/>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nodeType="afterEffect">
                                  <p:stCondLst>
                                    <p:cond delay="0"/>
                                  </p:stCondLst>
                                  <p:childTnLst>
                                    <p:set>
                                      <p:cBhvr>
                                        <p:cTn id="85" dur="1" fill="hold">
                                          <p:stCondLst>
                                            <p:cond delay="0"/>
                                          </p:stCondLst>
                                        </p:cTn>
                                        <p:tgtEl>
                                          <p:spTgt spid="22"/>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25"/>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nodeType="after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28"/>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nodeType="afterEffect">
                                  <p:stCondLst>
                                    <p:cond delay="0"/>
                                  </p:stCondLst>
                                  <p:childTnLst>
                                    <p:set>
                                      <p:cBhvr>
                                        <p:cTn id="103" dur="1" fill="hold">
                                          <p:stCondLst>
                                            <p:cond delay="0"/>
                                          </p:stCondLst>
                                        </p:cTn>
                                        <p:tgtEl>
                                          <p:spTgt spid="30"/>
                                        </p:tgtEl>
                                        <p:attrNameLst>
                                          <p:attrName>style.visibility</p:attrName>
                                        </p:attrNameLst>
                                      </p:cBhvr>
                                      <p:to>
                                        <p:strVal val="visible"/>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32"/>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0"/>
                                          </p:stCondLst>
                                        </p:cTn>
                                        <p:tgtEl>
                                          <p:spTgt spid="43"/>
                                        </p:tgtEl>
                                        <p:attrNameLst>
                                          <p:attrName>style.visibility</p:attrName>
                                        </p:attrNameLst>
                                      </p:cBhvr>
                                      <p:to>
                                        <p:strVal val="visible"/>
                                      </p:to>
                                    </p:set>
                                  </p:childTnLst>
                                </p:cTn>
                              </p:par>
                            </p:childTnLst>
                          </p:cTn>
                        </p:par>
                        <p:par>
                          <p:cTn id="116" fill="hold">
                            <p:stCondLst>
                              <p:cond delay="500"/>
                            </p:stCondLst>
                            <p:childTnLst>
                              <p:par>
                                <p:cTn id="117" presetID="1" presetClass="entr" presetSubtype="0" fill="hold" nodeType="afterEffect">
                                  <p:stCondLst>
                                    <p:cond delay="0"/>
                                  </p:stCondLst>
                                  <p:childTnLst>
                                    <p:set>
                                      <p:cBhvr>
                                        <p:cTn id="118" dur="1" fill="hold">
                                          <p:stCondLst>
                                            <p:cond delay="0"/>
                                          </p:stCondLst>
                                        </p:cTn>
                                        <p:tgtEl>
                                          <p:spTgt spid="44"/>
                                        </p:tgtEl>
                                        <p:attrNameLst>
                                          <p:attrName>style.visibility</p:attrName>
                                        </p:attrNameLst>
                                      </p:cBhvr>
                                      <p:to>
                                        <p:strVal val="visible"/>
                                      </p:to>
                                    </p:se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p:bldP spid="9" grpId="0"/>
      <p:bldP spid="10" grpId="0"/>
      <p:bldP spid="11" grpId="0"/>
      <p:bldP spid="12" grpId="0"/>
      <p:bldP spid="16" grpId="0"/>
      <p:bldP spid="21" grpId="0"/>
      <p:bldP spid="24" grpId="0"/>
      <p:bldP spid="25" grpId="0"/>
      <p:bldP spid="28" grpId="0"/>
      <p:bldP spid="29" grpId="0"/>
      <p:bldP spid="32" grpId="0"/>
      <p:bldP spid="33" grpId="0"/>
      <p:bldP spid="35" grpId="0"/>
      <p:bldP spid="2" grpId="0" build="p"/>
      <p:bldP spid="38" grpId="0"/>
      <p:bldP spid="40" grpId="0"/>
      <p:bldP spid="42" grpId="0"/>
      <p:bldP spid="43" grpId="0"/>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7193EA8B-3B4F-4C84-B20B-7C67A680BA82}"/>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C1BE9C5C-B9C9-4E57-817D-9A57CEE8B946}"/>
    </a:ext>
  </a:extLst>
</a:theme>
</file>

<file path=ppt/theme/theme3.xml><?xml version="1.0" encoding="utf-8"?>
<a:theme xmlns:a="http://schemas.openxmlformats.org/drawingml/2006/main" name="2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4.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65B4E8F821DA4AB75EA4AD94BC6A4F" ma:contentTypeVersion="0" ma:contentTypeDescription="Create a new document." ma:contentTypeScope="" ma:versionID="7ac8dac900fc9bba0709f6e736b7fac6">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83FB74-881A-4150-A6C8-E841D3E8F8B0}">
  <ds:schemaRefs>
    <ds:schemaRef ds:uri="http://purl.org/dc/terms/"/>
    <ds:schemaRef ds:uri="http://schemas.microsoft.com/office/2006/documentManagement/types"/>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2375D1C-F708-45E8-BF9D-E38247FE71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54AEAD4-7AE8-4C7B-A9ED-A1D8372BE7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Touchpoint presentation template 16x9</Template>
  <TotalTime>35210</TotalTime>
  <Words>2369</Words>
  <Application>Microsoft Macintosh PowerPoint</Application>
  <PresentationFormat>Widescreen</PresentationFormat>
  <Paragraphs>348</Paragraphs>
  <Slides>21</Slides>
  <Notes>6</Notes>
  <HiddenSlides>1</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21</vt:i4>
      </vt:variant>
    </vt:vector>
  </HeadingPairs>
  <TitlesOfParts>
    <vt:vector size="27" baseType="lpstr">
      <vt:lpstr>Arial</vt:lpstr>
      <vt:lpstr>ING Me</vt:lpstr>
      <vt:lpstr>Lucida Console</vt:lpstr>
      <vt:lpstr>ING_PP_Template_16x9_January2020</vt:lpstr>
      <vt:lpstr>1_ING_PP_Template_16x9_January2020</vt:lpstr>
      <vt:lpstr>2_ING_PP_Template_16x9_January2020</vt:lpstr>
      <vt:lpstr>PowerPoint Presentation</vt:lpstr>
      <vt:lpstr>PowerPoint Presentation</vt:lpstr>
      <vt:lpstr>PowerPoint Presentation</vt:lpstr>
      <vt:lpstr>PowerPoint Presentation</vt:lpstr>
      <vt:lpstr>Pipeline as Code</vt:lpstr>
      <vt:lpstr>Pipeline Orchestration – the big 5</vt:lpstr>
      <vt:lpstr>Pipeline Orchestration</vt:lpstr>
      <vt:lpstr>Pipeline Orchestration - Stages</vt:lpstr>
      <vt:lpstr>Pipeline Orchestration - Jobs</vt:lpstr>
      <vt:lpstr>Pipeline Orchestration – Jobs (2)</vt:lpstr>
      <vt:lpstr>Pipeline Orchestration – Jobs (2)</vt:lpstr>
      <vt:lpstr>Pipeline Orchestration - Steps</vt:lpstr>
      <vt:lpstr>Pipeline Orchestration – Steps (2)</vt:lpstr>
      <vt:lpstr>PowerPoint Presentation</vt:lpstr>
      <vt:lpstr>Templates</vt:lpstr>
      <vt:lpstr>Templates (2)</vt:lpstr>
      <vt:lpstr>Parameters and Expressions</vt:lpstr>
      <vt:lpstr>Parameters and Expressions</vt:lpstr>
      <vt:lpstr>PowerPoint Presentation</vt:lpstr>
      <vt:lpstr>Thank you!</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this presentation</dc:title>
  <dc:creator>Bardakci, B. (Basak)</dc:creator>
  <cp:keywords>16x9; Template; Global; Think Forward; External</cp:keywords>
  <dc:description>April 2020</dc:description>
  <cp:lastModifiedBy>Serban, I.I. (Iustin - Iulian)</cp:lastModifiedBy>
  <cp:revision>103</cp:revision>
  <dcterms:created xsi:type="dcterms:W3CDTF">2020-07-10T09:03:03Z</dcterms:created>
  <dcterms:modified xsi:type="dcterms:W3CDTF">2022-05-16T07:31:47Z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0x0101006565B4E8F821DA4AB75EA4AD94BC6A4F</vt:lpwstr>
  </property>
</Properties>
</file>