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9" r:id="rId3"/>
    <p:sldId id="257" r:id="rId4"/>
    <p:sldId id="271" r:id="rId5"/>
    <p:sldId id="262" r:id="rId6"/>
    <p:sldId id="272" r:id="rId7"/>
    <p:sldId id="263" r:id="rId8"/>
    <p:sldId id="274" r:id="rId9"/>
    <p:sldId id="264" r:id="rId10"/>
    <p:sldId id="275" r:id="rId11"/>
    <p:sldId id="265" r:id="rId12"/>
    <p:sldId id="266" r:id="rId13"/>
    <p:sldId id="276" r:id="rId14"/>
    <p:sldId id="267" r:id="rId15"/>
    <p:sldId id="284" r:id="rId16"/>
    <p:sldId id="268" r:id="rId17"/>
    <p:sldId id="278" r:id="rId18"/>
    <p:sldId id="269" r:id="rId19"/>
    <p:sldId id="279" r:id="rId20"/>
    <p:sldId id="270" r:id="rId21"/>
    <p:sldId id="280"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arshi Choudhury" initials="DC" lastIdx="2" clrIdx="0">
    <p:extLst>
      <p:ext uri="{19B8F6BF-5375-455C-9EA6-DF929625EA0E}">
        <p15:presenceInfo xmlns:p15="http://schemas.microsoft.com/office/powerpoint/2012/main" userId="f408758ba7759a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94660"/>
  </p:normalViewPr>
  <p:slideViewPr>
    <p:cSldViewPr snapToGrid="0">
      <p:cViewPr varScale="1">
        <p:scale>
          <a:sx n="82" d="100"/>
          <a:sy n="82"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35E0-F149-D1BF-D390-643522B4D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28E1A-7A73-87EF-8BD1-FDA5AEEFA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C6D41E-90A8-75FA-510E-EA74E089ADEC}"/>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5" name="Footer Placeholder 4">
            <a:extLst>
              <a:ext uri="{FF2B5EF4-FFF2-40B4-BE49-F238E27FC236}">
                <a16:creationId xmlns:a16="http://schemas.microsoft.com/office/drawing/2014/main" id="{A8E8AB76-2F22-8DF0-492D-A8812D07C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53CAB-A74E-CD3D-C93E-F777A53F2499}"/>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238789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6735-AA76-D1D2-8247-E25394D891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E255C6-98FC-5879-92C1-ABB8EA593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626CB-E134-FDE7-10DF-FE524418CC3F}"/>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5" name="Footer Placeholder 4">
            <a:extLst>
              <a:ext uri="{FF2B5EF4-FFF2-40B4-BE49-F238E27FC236}">
                <a16:creationId xmlns:a16="http://schemas.microsoft.com/office/drawing/2014/main" id="{68E9BB8C-8EF0-8FD7-F7FB-6DAB809B6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52D632-3B45-8711-C012-08B0D0829837}"/>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209620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216F83-D560-6A28-37EF-DE54BFFD1A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4150BC-3DFF-4E48-26F2-A121663E9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348857-B146-4525-D25E-8A3E6F1544DB}"/>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5" name="Footer Placeholder 4">
            <a:extLst>
              <a:ext uri="{FF2B5EF4-FFF2-40B4-BE49-F238E27FC236}">
                <a16:creationId xmlns:a16="http://schemas.microsoft.com/office/drawing/2014/main" id="{B5B87605-91CC-24C0-924E-D308D103C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89C76-79E6-B79B-79A6-435FD518ACBF}"/>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401161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AF56-AEEA-4677-AE9F-8383CDC913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3EDE63-7CC9-45DD-6F36-5BCCDBE19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9CBC3-AF14-4207-E7DF-AD650EFA0FCE}"/>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5" name="Footer Placeholder 4">
            <a:extLst>
              <a:ext uri="{FF2B5EF4-FFF2-40B4-BE49-F238E27FC236}">
                <a16:creationId xmlns:a16="http://schemas.microsoft.com/office/drawing/2014/main" id="{0A37A75B-F4DF-3C27-8E82-BA998498E9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4BC96-4711-00B4-DF7D-D7F7905CC570}"/>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321454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BA57-6718-0F2D-BDB8-C3CFD0C5B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26B781-5503-8BF1-BC94-44E56CCCE4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BCFAB3-9051-8ED9-1DC1-65469824F1A3}"/>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5" name="Footer Placeholder 4">
            <a:extLst>
              <a:ext uri="{FF2B5EF4-FFF2-40B4-BE49-F238E27FC236}">
                <a16:creationId xmlns:a16="http://schemas.microsoft.com/office/drawing/2014/main" id="{F8848400-4EBC-D2DA-3E5D-CCF8B5A30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397FA-5743-716B-D934-C75D6C5FB1C3}"/>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270499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0A90-5970-73C7-24CF-880E78E162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89FAAC-C832-2A7F-A35E-5EB901A73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1ED62E-5C98-72BE-97AD-0329D20A59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FFA705-8211-0159-93B5-FE1C54BF0240}"/>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6" name="Footer Placeholder 5">
            <a:extLst>
              <a:ext uri="{FF2B5EF4-FFF2-40B4-BE49-F238E27FC236}">
                <a16:creationId xmlns:a16="http://schemas.microsoft.com/office/drawing/2014/main" id="{8CC4545B-6E2D-7FC7-3566-F1ABA8545E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F969C2-DB1D-5B1B-2825-01243DB39751}"/>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251888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E9E1-18D9-DAC2-C113-73D9D9F3C5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A74906-4FF3-1DF4-AB79-E09F54F85D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9E7605-D1C4-874E-329F-80A0BDF6B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90162C-F446-B6CB-DA53-61895734E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8FB6A-AFAC-2707-DD06-5B37FF0AA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6F2567-45F5-B3F9-418D-1D9B773E421E}"/>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8" name="Footer Placeholder 7">
            <a:extLst>
              <a:ext uri="{FF2B5EF4-FFF2-40B4-BE49-F238E27FC236}">
                <a16:creationId xmlns:a16="http://schemas.microsoft.com/office/drawing/2014/main" id="{9A3028E9-6079-CA93-013D-88D9DA18B4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FE5CF6-E33E-73E1-4091-4380D137CCDE}"/>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373615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749E-A405-74C6-A65E-D4A2E2CF88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5D57CA-E0DF-85F9-000C-D215B7F5CDB0}"/>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4" name="Footer Placeholder 3">
            <a:extLst>
              <a:ext uri="{FF2B5EF4-FFF2-40B4-BE49-F238E27FC236}">
                <a16:creationId xmlns:a16="http://schemas.microsoft.com/office/drawing/2014/main" id="{74E1E9B6-95C1-9193-8D2B-A7D7676354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B49D60-E43D-FA03-1621-0D9D1FAB6045}"/>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364430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75906-6DBD-3EB6-3B18-F13E98D40E7B}"/>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3" name="Footer Placeholder 2">
            <a:extLst>
              <a:ext uri="{FF2B5EF4-FFF2-40B4-BE49-F238E27FC236}">
                <a16:creationId xmlns:a16="http://schemas.microsoft.com/office/drawing/2014/main" id="{4E2A354A-FAF3-0986-A064-C48800BAA1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625F5B-0EFF-F186-346B-C6EC75767BA6}"/>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30204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538F-A90B-F612-7266-4BF94020E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86C269-3A56-D44D-F2B2-9068A34F9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2D02C0-F34D-509E-3C4D-DE16AD61F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E720F-13B1-2E61-13FC-F47E8FFFEA25}"/>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6" name="Footer Placeholder 5">
            <a:extLst>
              <a:ext uri="{FF2B5EF4-FFF2-40B4-BE49-F238E27FC236}">
                <a16:creationId xmlns:a16="http://schemas.microsoft.com/office/drawing/2014/main" id="{6F936A1C-0A08-97C1-C582-8969C2883B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B749C-2BBA-922E-8321-BBF3AD4A0732}"/>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244838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850A-CD1A-4EB6-DCA1-F22DDBDD5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5AA44C-6A30-A4EB-28E4-2500F3AAE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FADF42-8FAA-24B4-55A9-3FD5F6611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921E3-5C0D-1607-B154-0CE51E18E3C1}"/>
              </a:ext>
            </a:extLst>
          </p:cNvPr>
          <p:cNvSpPr>
            <a:spLocks noGrp="1"/>
          </p:cNvSpPr>
          <p:nvPr>
            <p:ph type="dt" sz="half" idx="10"/>
          </p:nvPr>
        </p:nvSpPr>
        <p:spPr/>
        <p:txBody>
          <a:bodyPr/>
          <a:lstStyle/>
          <a:p>
            <a:fld id="{3BB7CE3B-2E09-4939-B656-BB72A9ADA8F3}" type="datetimeFigureOut">
              <a:rPr lang="en-IN" smtClean="0"/>
              <a:t>10-03-2023</a:t>
            </a:fld>
            <a:endParaRPr lang="en-IN"/>
          </a:p>
        </p:txBody>
      </p:sp>
      <p:sp>
        <p:nvSpPr>
          <p:cNvPr id="6" name="Footer Placeholder 5">
            <a:extLst>
              <a:ext uri="{FF2B5EF4-FFF2-40B4-BE49-F238E27FC236}">
                <a16:creationId xmlns:a16="http://schemas.microsoft.com/office/drawing/2014/main" id="{9AB31DC4-740E-7AAE-FDD0-318607021F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925E4E-B2F2-8D8A-F775-7C59C7566EF4}"/>
              </a:ext>
            </a:extLst>
          </p:cNvPr>
          <p:cNvSpPr>
            <a:spLocks noGrp="1"/>
          </p:cNvSpPr>
          <p:nvPr>
            <p:ph type="sldNum" sz="quarter" idx="12"/>
          </p:nvPr>
        </p:nvSpPr>
        <p:spPr/>
        <p:txBody>
          <a:bodyPr/>
          <a:lstStyle/>
          <a:p>
            <a:fld id="{F907301B-A2DE-472D-A670-9BD2651FD720}" type="slidenum">
              <a:rPr lang="en-IN" smtClean="0"/>
              <a:t>‹#›</a:t>
            </a:fld>
            <a:endParaRPr lang="en-IN"/>
          </a:p>
        </p:txBody>
      </p:sp>
    </p:spTree>
    <p:extLst>
      <p:ext uri="{BB962C8B-B14F-4D97-AF65-F5344CB8AC3E}">
        <p14:creationId xmlns:p14="http://schemas.microsoft.com/office/powerpoint/2010/main" val="416675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0245-A8BF-7C19-E362-A09361790E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69928A-0721-F9F9-7CE6-460754640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F6BEF-489F-ECF1-D59E-04C4B526D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7CE3B-2E09-4939-B656-BB72A9ADA8F3}" type="datetimeFigureOut">
              <a:rPr lang="en-IN" smtClean="0"/>
              <a:t>10-03-2023</a:t>
            </a:fld>
            <a:endParaRPr lang="en-IN"/>
          </a:p>
        </p:txBody>
      </p:sp>
      <p:sp>
        <p:nvSpPr>
          <p:cNvPr id="5" name="Footer Placeholder 4">
            <a:extLst>
              <a:ext uri="{FF2B5EF4-FFF2-40B4-BE49-F238E27FC236}">
                <a16:creationId xmlns:a16="http://schemas.microsoft.com/office/drawing/2014/main" id="{C1D1E96F-B150-ACDB-EBF7-45DB06CA0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18EF32-C337-5880-3D69-FCD7E1D019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7301B-A2DE-472D-A670-9BD2651FD720}" type="slidenum">
              <a:rPr lang="en-IN" smtClean="0"/>
              <a:t>‹#›</a:t>
            </a:fld>
            <a:endParaRPr lang="en-IN"/>
          </a:p>
        </p:txBody>
      </p:sp>
    </p:spTree>
    <p:extLst>
      <p:ext uri="{BB962C8B-B14F-4D97-AF65-F5344CB8AC3E}">
        <p14:creationId xmlns:p14="http://schemas.microsoft.com/office/powerpoint/2010/main" val="14687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E26E59-6CE2-077F-5B71-FD858CA4C7C8}"/>
              </a:ext>
            </a:extLst>
          </p:cNvPr>
          <p:cNvSpPr/>
          <p:nvPr/>
        </p:nvSpPr>
        <p:spPr>
          <a:xfrm>
            <a:off x="286578" y="318052"/>
            <a:ext cx="11618843" cy="6221896"/>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8EA23C0-9EDE-A913-AE94-AA71510113D0}"/>
              </a:ext>
            </a:extLst>
          </p:cNvPr>
          <p:cNvSpPr>
            <a:spLocks noGrp="1"/>
          </p:cNvSpPr>
          <p:nvPr>
            <p:ph type="ctrTitle"/>
          </p:nvPr>
        </p:nvSpPr>
        <p:spPr>
          <a:xfrm>
            <a:off x="1524000" y="1963070"/>
            <a:ext cx="9144000" cy="1190073"/>
          </a:xfrm>
        </p:spPr>
        <p:txBody>
          <a:bodyPr/>
          <a:lstStyle/>
          <a:p>
            <a:r>
              <a:rPr lang="en-US" dirty="0">
                <a:latin typeface="Segoe UI Black" panose="020B0A02040204020203" pitchFamily="34" charset="0"/>
                <a:ea typeface="Segoe UI Black" panose="020B0A02040204020203" pitchFamily="34" charset="0"/>
              </a:rPr>
              <a:t>Consumer Goods</a:t>
            </a:r>
            <a:endParaRPr lang="en-IN" dirty="0">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id="{7EEE9D80-9E35-D27B-5774-D97F6BEB4112}"/>
              </a:ext>
            </a:extLst>
          </p:cNvPr>
          <p:cNvSpPr>
            <a:spLocks noGrp="1"/>
          </p:cNvSpPr>
          <p:nvPr>
            <p:ph type="subTitle" idx="1"/>
          </p:nvPr>
        </p:nvSpPr>
        <p:spPr>
          <a:xfrm>
            <a:off x="1524000" y="3149070"/>
            <a:ext cx="9144000" cy="437322"/>
          </a:xfrm>
        </p:spPr>
        <p:txBody>
          <a:bodyPr/>
          <a:lstStyle/>
          <a:p>
            <a:r>
              <a:rPr lang="en-US" dirty="0">
                <a:latin typeface="Segoe UI Semibold" panose="020B0702040204020203" pitchFamily="34" charset="0"/>
                <a:cs typeface="Segoe UI Semibold" panose="020B0702040204020203" pitchFamily="34" charset="0"/>
              </a:rPr>
              <a:t>Ad Hoc analysis</a:t>
            </a:r>
            <a:endParaRPr lang="en-IN" dirty="0">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E608774E-A877-CC27-D008-FEEE9ED20F4D}"/>
              </a:ext>
            </a:extLst>
          </p:cNvPr>
          <p:cNvSpPr txBox="1"/>
          <p:nvPr/>
        </p:nvSpPr>
        <p:spPr>
          <a:xfrm>
            <a:off x="7136291" y="3794061"/>
            <a:ext cx="2716830"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 Presented by Devarshi</a:t>
            </a:r>
            <a:endParaRPr lang="en-IN" dirty="0">
              <a:latin typeface="Segoe UI Semibold" panose="020B0702040204020203" pitchFamily="34" charset="0"/>
              <a:cs typeface="Segoe UI Semibold" panose="020B0702040204020203" pitchFamily="34" charset="0"/>
            </a:endParaRPr>
          </a:p>
        </p:txBody>
      </p:sp>
      <p:cxnSp>
        <p:nvCxnSpPr>
          <p:cNvPr id="7" name="Straight Connector 6">
            <a:extLst>
              <a:ext uri="{FF2B5EF4-FFF2-40B4-BE49-F238E27FC236}">
                <a16:creationId xmlns:a16="http://schemas.microsoft.com/office/drawing/2014/main" id="{E3EC1A0F-D709-3C45-34DF-1A0F9CBF7B84}"/>
              </a:ext>
            </a:extLst>
          </p:cNvPr>
          <p:cNvCxnSpPr>
            <a:cxnSpLocks/>
          </p:cNvCxnSpPr>
          <p:nvPr/>
        </p:nvCxnSpPr>
        <p:spPr>
          <a:xfrm>
            <a:off x="2267339" y="1847452"/>
            <a:ext cx="756712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0C90AD0E-6A65-F69E-C6FF-409EE2BE4B39}"/>
              </a:ext>
            </a:extLst>
          </p:cNvPr>
          <p:cNvCxnSpPr>
            <a:cxnSpLocks/>
          </p:cNvCxnSpPr>
          <p:nvPr/>
        </p:nvCxnSpPr>
        <p:spPr>
          <a:xfrm>
            <a:off x="2267339" y="1847452"/>
            <a:ext cx="0" cy="1887894"/>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D76A340-074F-473C-F453-023793728319}"/>
              </a:ext>
            </a:extLst>
          </p:cNvPr>
          <p:cNvCxnSpPr/>
          <p:nvPr/>
        </p:nvCxnSpPr>
        <p:spPr>
          <a:xfrm>
            <a:off x="2267339" y="3735346"/>
            <a:ext cx="7557796"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C5C68EA9-E775-0032-0D32-6B02A9148CB4}"/>
              </a:ext>
            </a:extLst>
          </p:cNvPr>
          <p:cNvCxnSpPr>
            <a:cxnSpLocks/>
          </p:cNvCxnSpPr>
          <p:nvPr/>
        </p:nvCxnSpPr>
        <p:spPr>
          <a:xfrm>
            <a:off x="9825135" y="1847452"/>
            <a:ext cx="0" cy="1887894"/>
          </a:xfrm>
          <a:prstGeom prst="line">
            <a:avLst/>
          </a:prstGeom>
        </p:spPr>
        <p:style>
          <a:lnRef idx="3">
            <a:schemeClr val="dk1"/>
          </a:lnRef>
          <a:fillRef idx="0">
            <a:schemeClr val="dk1"/>
          </a:fillRef>
          <a:effectRef idx="2">
            <a:schemeClr val="dk1"/>
          </a:effectRef>
          <a:fontRef idx="minor">
            <a:schemeClr val="tx1"/>
          </a:fontRef>
        </p:style>
      </p:cxnSp>
      <p:pic>
        <p:nvPicPr>
          <p:cNvPr id="15" name="Picture 14">
            <a:extLst>
              <a:ext uri="{FF2B5EF4-FFF2-40B4-BE49-F238E27FC236}">
                <a16:creationId xmlns:a16="http://schemas.microsoft.com/office/drawing/2014/main" id="{7E3345DC-557B-A0D7-2811-7B68E7FE7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80655"/>
            <a:ext cx="1477345" cy="1477345"/>
          </a:xfrm>
          <a:prstGeom prst="rect">
            <a:avLst/>
          </a:prstGeom>
        </p:spPr>
      </p:pic>
      <p:pic>
        <p:nvPicPr>
          <p:cNvPr id="17" name="Picture 16">
            <a:extLst>
              <a:ext uri="{FF2B5EF4-FFF2-40B4-BE49-F238E27FC236}">
                <a16:creationId xmlns:a16="http://schemas.microsoft.com/office/drawing/2014/main" id="{E2E2F8C0-B64E-46F1-AC7E-4E59E0921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6228" y="5496514"/>
            <a:ext cx="1342465" cy="1307749"/>
          </a:xfrm>
          <a:prstGeom prst="rect">
            <a:avLst/>
          </a:prstGeom>
        </p:spPr>
      </p:pic>
    </p:spTree>
    <p:extLst>
      <p:ext uri="{BB962C8B-B14F-4D97-AF65-F5344CB8AC3E}">
        <p14:creationId xmlns:p14="http://schemas.microsoft.com/office/powerpoint/2010/main" val="308696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096000" y="0"/>
            <a:ext cx="617722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139707" y="969679"/>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SQL Query</a:t>
            </a:r>
            <a:endParaRPr lang="en-IN" sz="32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0361285D-2F36-0DDD-EC7E-B398D7850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707" y="1581607"/>
            <a:ext cx="7912585" cy="3914124"/>
          </a:xfrm>
          <a:prstGeom prst="rect">
            <a:avLst/>
          </a:prstGeom>
        </p:spPr>
      </p:pic>
    </p:spTree>
    <p:extLst>
      <p:ext uri="{BB962C8B-B14F-4D97-AF65-F5344CB8AC3E}">
        <p14:creationId xmlns:p14="http://schemas.microsoft.com/office/powerpoint/2010/main" val="41481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332108" y="0"/>
            <a:ext cx="585989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74542" y="231940"/>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5:</a:t>
            </a:r>
            <a:endParaRPr lang="en-IN" sz="32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A9A037E4-3166-B877-B50C-CAF50DFF4D9F}"/>
              </a:ext>
            </a:extLst>
          </p:cNvPr>
          <p:cNvSpPr txBox="1"/>
          <p:nvPr/>
        </p:nvSpPr>
        <p:spPr>
          <a:xfrm>
            <a:off x="270791" y="1987504"/>
            <a:ext cx="1667338"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 Output:</a:t>
            </a:r>
            <a:endParaRPr lang="en-IN" dirty="0">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EFCA6B01-6B77-5C75-E338-80C8B19D2567}"/>
              </a:ext>
            </a:extLst>
          </p:cNvPr>
          <p:cNvSpPr txBox="1"/>
          <p:nvPr/>
        </p:nvSpPr>
        <p:spPr>
          <a:xfrm>
            <a:off x="270791" y="832723"/>
            <a:ext cx="6279096" cy="738664"/>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Get the products that have the highest and lowest manufacturing costs. The final output should contain these fields: </a:t>
            </a:r>
            <a:r>
              <a:rPr lang="en-US" sz="1400" dirty="0" err="1">
                <a:latin typeface="Segoe UI Semibold" panose="020B0702040204020203" pitchFamily="34" charset="0"/>
                <a:cs typeface="Segoe UI Semibold" panose="020B0702040204020203" pitchFamily="34" charset="0"/>
              </a:rPr>
              <a:t>product_code</a:t>
            </a:r>
            <a:r>
              <a:rPr lang="en-US" sz="1400" dirty="0">
                <a:latin typeface="Segoe UI Semibold" panose="020B0702040204020203" pitchFamily="34" charset="0"/>
                <a:cs typeface="Segoe UI Semibold" panose="020B0702040204020203" pitchFamily="34" charset="0"/>
              </a:rPr>
              <a:t> and product </a:t>
            </a:r>
            <a:r>
              <a:rPr lang="en-US" sz="1400" dirty="0" err="1">
                <a:latin typeface="Segoe UI Semibold" panose="020B0702040204020203" pitchFamily="34" charset="0"/>
                <a:cs typeface="Segoe UI Semibold" panose="020B0702040204020203" pitchFamily="34" charset="0"/>
              </a:rPr>
              <a:t>manufacturing_cost</a:t>
            </a:r>
            <a:endParaRPr lang="en-IN" sz="1400" dirty="0">
              <a:latin typeface="Segoe UI Semibold" panose="020B0702040204020203" pitchFamily="34" charset="0"/>
              <a:cs typeface="Segoe UI Semibold" panose="020B0702040204020203" pitchFamily="34" charset="0"/>
            </a:endParaRPr>
          </a:p>
        </p:txBody>
      </p:sp>
      <p:pic>
        <p:nvPicPr>
          <p:cNvPr id="13" name="Picture 12">
            <a:extLst>
              <a:ext uri="{FF2B5EF4-FFF2-40B4-BE49-F238E27FC236}">
                <a16:creationId xmlns:a16="http://schemas.microsoft.com/office/drawing/2014/main" id="{2D09C805-697C-C69A-CDFF-1F3A7D8E0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90" y="2535918"/>
            <a:ext cx="5012783" cy="893082"/>
          </a:xfrm>
          <a:prstGeom prst="rect">
            <a:avLst/>
          </a:prstGeom>
        </p:spPr>
      </p:pic>
      <p:pic>
        <p:nvPicPr>
          <p:cNvPr id="3" name="Picture 2">
            <a:extLst>
              <a:ext uri="{FF2B5EF4-FFF2-40B4-BE49-F238E27FC236}">
                <a16:creationId xmlns:a16="http://schemas.microsoft.com/office/drawing/2014/main" id="{3D5D9527-9C0E-0EAF-14BF-C3233E84E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481" y="2172170"/>
            <a:ext cx="5417145" cy="3164940"/>
          </a:xfrm>
          <a:prstGeom prst="rect">
            <a:avLst/>
          </a:prstGeom>
        </p:spPr>
      </p:pic>
      <p:sp>
        <p:nvSpPr>
          <p:cNvPr id="7" name="TextBox 6">
            <a:extLst>
              <a:ext uri="{FF2B5EF4-FFF2-40B4-BE49-F238E27FC236}">
                <a16:creationId xmlns:a16="http://schemas.microsoft.com/office/drawing/2014/main" id="{C666171A-ADB6-D6B6-1DC8-5AD9A3FC9D9D}"/>
              </a:ext>
            </a:extLst>
          </p:cNvPr>
          <p:cNvSpPr txBox="1"/>
          <p:nvPr/>
        </p:nvSpPr>
        <p:spPr>
          <a:xfrm>
            <a:off x="6549887" y="1729453"/>
            <a:ext cx="1667338"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SQL Query</a:t>
            </a:r>
            <a:endParaRPr lang="en-IN" dirty="0">
              <a:solidFill>
                <a:schemeClr val="bg1"/>
              </a:solidFill>
              <a:latin typeface="Segoe UI Semibold" panose="020B0702040204020203" pitchFamily="34" charset="0"/>
              <a:cs typeface="Segoe UI Semibold" panose="020B0702040204020203" pitchFamily="34" charset="0"/>
            </a:endParaRPr>
          </a:p>
        </p:txBody>
      </p:sp>
      <p:cxnSp>
        <p:nvCxnSpPr>
          <p:cNvPr id="5" name="Straight Connector 4">
            <a:extLst>
              <a:ext uri="{FF2B5EF4-FFF2-40B4-BE49-F238E27FC236}">
                <a16:creationId xmlns:a16="http://schemas.microsoft.com/office/drawing/2014/main" id="{1E0FF69A-3C75-09A8-D29D-D5E845921336}"/>
              </a:ext>
            </a:extLst>
          </p:cNvPr>
          <p:cNvCxnSpPr>
            <a:cxnSpLocks/>
          </p:cNvCxnSpPr>
          <p:nvPr/>
        </p:nvCxnSpPr>
        <p:spPr>
          <a:xfrm>
            <a:off x="0" y="722570"/>
            <a:ext cx="6332108"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2FA6AAD2-AD32-95E5-BE6F-C83A956B2EBE}"/>
              </a:ext>
            </a:extLst>
          </p:cNvPr>
          <p:cNvSpPr txBox="1"/>
          <p:nvPr/>
        </p:nvSpPr>
        <p:spPr>
          <a:xfrm>
            <a:off x="110687" y="5242347"/>
            <a:ext cx="6332107" cy="1477328"/>
          </a:xfrm>
          <a:prstGeom prst="rect">
            <a:avLst/>
          </a:prstGeom>
          <a:noFill/>
        </p:spPr>
        <p:txBody>
          <a:bodyPr wrap="square" rtlCol="0">
            <a:spAutoFit/>
          </a:bodyPr>
          <a:lstStyle/>
          <a:p>
            <a:r>
              <a:rPr lang="en-IN" b="1" dirty="0"/>
              <a:t>Insights</a:t>
            </a:r>
            <a:r>
              <a:rPr lang="en-IN" dirty="0"/>
              <a:t>: </a:t>
            </a:r>
          </a:p>
          <a:p>
            <a:pPr marL="285750" indent="-285750">
              <a:buFontTx/>
              <a:buChar char="-"/>
            </a:pPr>
            <a:r>
              <a:rPr lang="en-US" dirty="0"/>
              <a:t>The cost of manufacturing for AQ Home Allin1 Gen 2 is greatest at $240.53.</a:t>
            </a:r>
          </a:p>
          <a:p>
            <a:pPr marL="285750" indent="-285750">
              <a:buFontTx/>
              <a:buChar char="-"/>
            </a:pPr>
            <a:r>
              <a:rPr lang="en-US" dirty="0"/>
              <a:t>The cost of manufacturing for AQ Master Wired x1 Ms is lowest at $0.892.</a:t>
            </a:r>
            <a:endParaRPr lang="en-IN" dirty="0"/>
          </a:p>
        </p:txBody>
      </p:sp>
      <p:cxnSp>
        <p:nvCxnSpPr>
          <p:cNvPr id="12" name="Straight Connector 11">
            <a:extLst>
              <a:ext uri="{FF2B5EF4-FFF2-40B4-BE49-F238E27FC236}">
                <a16:creationId xmlns:a16="http://schemas.microsoft.com/office/drawing/2014/main" id="{F31FA20E-28BF-BDFD-31D2-474944D64962}"/>
              </a:ext>
            </a:extLst>
          </p:cNvPr>
          <p:cNvCxnSpPr>
            <a:cxnSpLocks/>
          </p:cNvCxnSpPr>
          <p:nvPr/>
        </p:nvCxnSpPr>
        <p:spPr>
          <a:xfrm>
            <a:off x="0" y="5176382"/>
            <a:ext cx="633210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7742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332108" y="0"/>
            <a:ext cx="585989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121521" y="259231"/>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6:</a:t>
            </a:r>
            <a:endParaRPr lang="en-IN" sz="32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A9A037E4-3166-B877-B50C-CAF50DFF4D9F}"/>
              </a:ext>
            </a:extLst>
          </p:cNvPr>
          <p:cNvSpPr txBox="1"/>
          <p:nvPr/>
        </p:nvSpPr>
        <p:spPr>
          <a:xfrm>
            <a:off x="121521" y="1987587"/>
            <a:ext cx="1667338"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 Output:</a:t>
            </a:r>
            <a:endParaRPr lang="en-IN" dirty="0">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EFCA6B01-6B77-5C75-E338-80C8B19D2567}"/>
              </a:ext>
            </a:extLst>
          </p:cNvPr>
          <p:cNvSpPr txBox="1"/>
          <p:nvPr/>
        </p:nvSpPr>
        <p:spPr>
          <a:xfrm>
            <a:off x="121521" y="816578"/>
            <a:ext cx="6279096" cy="954107"/>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Generate a report which contains the top 5 customers who received an average high </a:t>
            </a:r>
            <a:r>
              <a:rPr lang="en-US" sz="1400" dirty="0" err="1">
                <a:latin typeface="Segoe UI Semibold" panose="020B0702040204020203" pitchFamily="34" charset="0"/>
                <a:cs typeface="Segoe UI Semibold" panose="020B0702040204020203" pitchFamily="34" charset="0"/>
              </a:rPr>
              <a:t>pre_invoice_discount_pct</a:t>
            </a:r>
            <a:r>
              <a:rPr lang="en-US" sz="1400" dirty="0">
                <a:latin typeface="Segoe UI Semibold" panose="020B0702040204020203" pitchFamily="34" charset="0"/>
                <a:cs typeface="Segoe UI Semibold" panose="020B0702040204020203" pitchFamily="34" charset="0"/>
              </a:rPr>
              <a:t> for the fiscal year 2021 and in the Indian market. The final output contains these fields: </a:t>
            </a:r>
            <a:r>
              <a:rPr lang="en-US" sz="1400" dirty="0" err="1">
                <a:latin typeface="Segoe UI Semibold" panose="020B0702040204020203" pitchFamily="34" charset="0"/>
                <a:cs typeface="Segoe UI Semibold" panose="020B0702040204020203" pitchFamily="34" charset="0"/>
              </a:rPr>
              <a:t>customer_code</a:t>
            </a:r>
            <a:r>
              <a:rPr lang="en-US" sz="1400" dirty="0">
                <a:latin typeface="Segoe UI Semibold" panose="020B0702040204020203" pitchFamily="34" charset="0"/>
                <a:cs typeface="Segoe UI Semibold" panose="020B0702040204020203" pitchFamily="34" charset="0"/>
              </a:rPr>
              <a:t>, customer, and </a:t>
            </a:r>
            <a:r>
              <a:rPr lang="en-US" sz="1400" dirty="0" err="1">
                <a:latin typeface="Segoe UI Semibold" panose="020B0702040204020203" pitchFamily="34" charset="0"/>
                <a:cs typeface="Segoe UI Semibold" panose="020B0702040204020203" pitchFamily="34" charset="0"/>
              </a:rPr>
              <a:t>average_discount_percentage</a:t>
            </a:r>
            <a:endParaRPr lang="en-IN" sz="1400" dirty="0">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3F40C1FD-8F2E-1B92-CF1D-F76B47269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21" y="2573821"/>
            <a:ext cx="3985260" cy="1325880"/>
          </a:xfrm>
          <a:prstGeom prst="rect">
            <a:avLst/>
          </a:prstGeom>
        </p:spPr>
      </p:pic>
      <p:pic>
        <p:nvPicPr>
          <p:cNvPr id="6" name="Picture 5">
            <a:extLst>
              <a:ext uri="{FF2B5EF4-FFF2-40B4-BE49-F238E27FC236}">
                <a16:creationId xmlns:a16="http://schemas.microsoft.com/office/drawing/2014/main" id="{7F6BA3B6-F20D-4D92-FF62-89B6E5757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634" y="1680210"/>
            <a:ext cx="5196840" cy="349758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DCD77D8-93F9-834E-8D09-9F155106A105}"/>
              </a:ext>
            </a:extLst>
          </p:cNvPr>
          <p:cNvSpPr txBox="1"/>
          <p:nvPr/>
        </p:nvSpPr>
        <p:spPr>
          <a:xfrm>
            <a:off x="6663633" y="1244165"/>
            <a:ext cx="2125803"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Data Visualization</a:t>
            </a:r>
            <a:endParaRPr lang="en-IN" dirty="0">
              <a:solidFill>
                <a:schemeClr val="bg1"/>
              </a:solidFill>
              <a:latin typeface="Segoe UI Semibold" panose="020B0702040204020203" pitchFamily="34" charset="0"/>
              <a:cs typeface="Segoe UI Semibold" panose="020B0702040204020203" pitchFamily="34" charset="0"/>
            </a:endParaRPr>
          </a:p>
        </p:txBody>
      </p:sp>
      <p:cxnSp>
        <p:nvCxnSpPr>
          <p:cNvPr id="3" name="Straight Connector 2">
            <a:extLst>
              <a:ext uri="{FF2B5EF4-FFF2-40B4-BE49-F238E27FC236}">
                <a16:creationId xmlns:a16="http://schemas.microsoft.com/office/drawing/2014/main" id="{5C5FC58A-8742-B0CA-D5BC-6BDADD341223}"/>
              </a:ext>
            </a:extLst>
          </p:cNvPr>
          <p:cNvCxnSpPr>
            <a:cxnSpLocks/>
          </p:cNvCxnSpPr>
          <p:nvPr/>
        </p:nvCxnSpPr>
        <p:spPr>
          <a:xfrm>
            <a:off x="0" y="722570"/>
            <a:ext cx="6332108" cy="0"/>
          </a:xfrm>
          <a:prstGeom prst="line">
            <a:avLst/>
          </a:prstGeom>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4E4E9F66-93FD-E491-8591-59689894C49C}"/>
              </a:ext>
            </a:extLst>
          </p:cNvPr>
          <p:cNvSpPr txBox="1"/>
          <p:nvPr/>
        </p:nvSpPr>
        <p:spPr>
          <a:xfrm>
            <a:off x="121109" y="5441257"/>
            <a:ext cx="6210999" cy="1200329"/>
          </a:xfrm>
          <a:prstGeom prst="rect">
            <a:avLst/>
          </a:prstGeom>
          <a:noFill/>
        </p:spPr>
        <p:txBody>
          <a:bodyPr wrap="square" rtlCol="0">
            <a:spAutoFit/>
          </a:bodyPr>
          <a:lstStyle/>
          <a:p>
            <a:r>
              <a:rPr lang="en-IN" b="1" dirty="0"/>
              <a:t>Insights</a:t>
            </a:r>
            <a:r>
              <a:rPr lang="en-IN" dirty="0"/>
              <a:t>: </a:t>
            </a:r>
          </a:p>
          <a:p>
            <a:r>
              <a:rPr lang="en-IN" dirty="0"/>
              <a:t>- </a:t>
            </a:r>
            <a:r>
              <a:rPr lang="en-US" dirty="0"/>
              <a:t>Flipkart, Viveks, Ezone, Croma, and Amazon are the top 5 customers who received the highest average pre-invoice discounts, with Flipkart leading the pack at 30.83%.</a:t>
            </a:r>
            <a:endParaRPr lang="en-IN" dirty="0"/>
          </a:p>
        </p:txBody>
      </p:sp>
      <p:cxnSp>
        <p:nvCxnSpPr>
          <p:cNvPr id="11" name="Straight Connector 10">
            <a:extLst>
              <a:ext uri="{FF2B5EF4-FFF2-40B4-BE49-F238E27FC236}">
                <a16:creationId xmlns:a16="http://schemas.microsoft.com/office/drawing/2014/main" id="{E12E682C-D57D-FF71-C5DB-98BAAA90C9FB}"/>
              </a:ext>
            </a:extLst>
          </p:cNvPr>
          <p:cNvCxnSpPr>
            <a:cxnSpLocks/>
          </p:cNvCxnSpPr>
          <p:nvPr/>
        </p:nvCxnSpPr>
        <p:spPr>
          <a:xfrm>
            <a:off x="0" y="5324402"/>
            <a:ext cx="633210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5906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096000" y="0"/>
            <a:ext cx="617722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955039" y="700026"/>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SQL Query</a:t>
            </a:r>
            <a:endParaRPr lang="en-IN" sz="32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BBB666EA-B01A-2A11-05FA-C6652BAC4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039" y="1471098"/>
            <a:ext cx="6281922" cy="4613884"/>
          </a:xfrm>
          <a:prstGeom prst="rect">
            <a:avLst/>
          </a:prstGeom>
        </p:spPr>
      </p:pic>
    </p:spTree>
    <p:extLst>
      <p:ext uri="{BB962C8B-B14F-4D97-AF65-F5344CB8AC3E}">
        <p14:creationId xmlns:p14="http://schemas.microsoft.com/office/powerpoint/2010/main" val="1691590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549886" y="0"/>
            <a:ext cx="5642113"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70791" y="243086"/>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7:</a:t>
            </a:r>
            <a:endParaRPr lang="en-IN" sz="32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A9A037E4-3166-B877-B50C-CAF50DFF4D9F}"/>
              </a:ext>
            </a:extLst>
          </p:cNvPr>
          <p:cNvSpPr txBox="1"/>
          <p:nvPr/>
        </p:nvSpPr>
        <p:spPr>
          <a:xfrm>
            <a:off x="270791" y="2007404"/>
            <a:ext cx="1667338"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a:t>
            </a:r>
            <a:r>
              <a:rPr lang="en-US" dirty="0">
                <a:solidFill>
                  <a:schemeClr val="bg1"/>
                </a:solidFill>
                <a:latin typeface="Segoe UI Semibold" panose="020B0702040204020203" pitchFamily="34" charset="0"/>
                <a:cs typeface="Segoe UI Semibold" panose="020B0702040204020203" pitchFamily="34" charset="0"/>
              </a:rPr>
              <a:t> </a:t>
            </a:r>
            <a:r>
              <a:rPr lang="en-US" dirty="0">
                <a:latin typeface="Segoe UI Semibold" panose="020B0702040204020203" pitchFamily="34" charset="0"/>
                <a:cs typeface="Segoe UI Semibold" panose="020B0702040204020203" pitchFamily="34" charset="0"/>
              </a:rPr>
              <a:t>Output:</a:t>
            </a:r>
            <a:r>
              <a:rPr lang="en-US" dirty="0">
                <a:solidFill>
                  <a:schemeClr val="bg1"/>
                </a:solidFill>
                <a:latin typeface="Segoe UI Semibold" panose="020B0702040204020203" pitchFamily="34" charset="0"/>
                <a:cs typeface="Segoe UI Semibold" panose="020B0702040204020203" pitchFamily="34" charset="0"/>
              </a:rPr>
              <a:t>:</a:t>
            </a:r>
            <a:endParaRPr lang="en-IN" dirty="0">
              <a:solidFill>
                <a:schemeClr val="bg1"/>
              </a:solidFill>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EFCA6B01-6B77-5C75-E338-80C8B19D2567}"/>
              </a:ext>
            </a:extLst>
          </p:cNvPr>
          <p:cNvSpPr txBox="1"/>
          <p:nvPr/>
        </p:nvSpPr>
        <p:spPr>
          <a:xfrm>
            <a:off x="270791" y="832723"/>
            <a:ext cx="6279096" cy="954107"/>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Get the complete report of the Gross sales amount for the customer “Atliq Exclusive” for each month. This analysis helps to get an idea of low and high-performing months and take strategic decisions. The final report contains these columns: Month, Year and Gross sales Amount</a:t>
            </a:r>
            <a:endParaRPr lang="en-IN" sz="1400" dirty="0">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6A44DF1C-18F0-4D38-BBF5-2D2C69416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91" y="2514976"/>
            <a:ext cx="2641732" cy="3932578"/>
          </a:xfrm>
          <a:prstGeom prst="rect">
            <a:avLst/>
          </a:prstGeom>
        </p:spPr>
      </p:pic>
      <p:pic>
        <p:nvPicPr>
          <p:cNvPr id="6" name="Picture 5">
            <a:extLst>
              <a:ext uri="{FF2B5EF4-FFF2-40B4-BE49-F238E27FC236}">
                <a16:creationId xmlns:a16="http://schemas.microsoft.com/office/drawing/2014/main" id="{5FC3BB05-1D9A-A9F8-B4E8-D6673DD145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7171" y="2018281"/>
            <a:ext cx="5267542" cy="3628921"/>
          </a:xfrm>
          <a:prstGeom prst="rect">
            <a:avLst/>
          </a:prstGeom>
        </p:spPr>
      </p:pic>
      <p:sp>
        <p:nvSpPr>
          <p:cNvPr id="8" name="TextBox 7">
            <a:extLst>
              <a:ext uri="{FF2B5EF4-FFF2-40B4-BE49-F238E27FC236}">
                <a16:creationId xmlns:a16="http://schemas.microsoft.com/office/drawing/2014/main" id="{47F74D92-F02D-E27F-F07E-976ADAE06F4D}"/>
              </a:ext>
            </a:extLst>
          </p:cNvPr>
          <p:cNvSpPr txBox="1"/>
          <p:nvPr/>
        </p:nvSpPr>
        <p:spPr>
          <a:xfrm>
            <a:off x="6737171" y="1602164"/>
            <a:ext cx="1667338"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SQL Query</a:t>
            </a:r>
            <a:endParaRPr lang="en-IN" dirty="0">
              <a:solidFill>
                <a:schemeClr val="bg1"/>
              </a:solidFill>
              <a:latin typeface="Segoe UI Semibold" panose="020B0702040204020203" pitchFamily="34" charset="0"/>
              <a:cs typeface="Segoe UI Semibold" panose="020B0702040204020203" pitchFamily="34" charset="0"/>
            </a:endParaRPr>
          </a:p>
        </p:txBody>
      </p:sp>
      <p:cxnSp>
        <p:nvCxnSpPr>
          <p:cNvPr id="3" name="Straight Connector 2">
            <a:extLst>
              <a:ext uri="{FF2B5EF4-FFF2-40B4-BE49-F238E27FC236}">
                <a16:creationId xmlns:a16="http://schemas.microsoft.com/office/drawing/2014/main" id="{AAB62282-C6EA-4D4B-7878-05DE4024DF6B}"/>
              </a:ext>
            </a:extLst>
          </p:cNvPr>
          <p:cNvCxnSpPr>
            <a:cxnSpLocks/>
          </p:cNvCxnSpPr>
          <p:nvPr/>
        </p:nvCxnSpPr>
        <p:spPr>
          <a:xfrm>
            <a:off x="0" y="722570"/>
            <a:ext cx="654988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4095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rot="2135719">
            <a:off x="10959323" y="1824428"/>
            <a:ext cx="3467599" cy="689594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4377280" y="187805"/>
            <a:ext cx="4178188" cy="369332"/>
          </a:xfrm>
        </p:spPr>
        <p:txBody>
          <a:bodyPr>
            <a:noAutofit/>
          </a:bodyPr>
          <a:lstStyle/>
          <a:p>
            <a:r>
              <a:rPr lang="en-US" sz="2400" dirty="0">
                <a:latin typeface="Segoe UI Black" panose="020B0A02040204020203" pitchFamily="34" charset="0"/>
                <a:ea typeface="Segoe UI Black" panose="020B0A02040204020203" pitchFamily="34" charset="0"/>
              </a:rPr>
              <a:t>Data Visualization</a:t>
            </a:r>
            <a:endParaRPr lang="en-IN" sz="2400" dirty="0">
              <a:latin typeface="Segoe UI Black" panose="020B0A02040204020203" pitchFamily="34" charset="0"/>
              <a:ea typeface="Segoe UI Black" panose="020B0A02040204020203" pitchFamily="34" charset="0"/>
            </a:endParaRPr>
          </a:p>
        </p:txBody>
      </p:sp>
      <p:pic>
        <p:nvPicPr>
          <p:cNvPr id="5" name="Picture 4">
            <a:extLst>
              <a:ext uri="{FF2B5EF4-FFF2-40B4-BE49-F238E27FC236}">
                <a16:creationId xmlns:a16="http://schemas.microsoft.com/office/drawing/2014/main" id="{C828E2AA-B922-606A-13F0-30C43B3DD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860" y="589471"/>
            <a:ext cx="7970279" cy="4118985"/>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DA578192-9E1B-ED2E-AF3A-60125B646C26}"/>
              </a:ext>
            </a:extLst>
          </p:cNvPr>
          <p:cNvSpPr txBox="1"/>
          <p:nvPr/>
        </p:nvSpPr>
        <p:spPr>
          <a:xfrm>
            <a:off x="77822" y="4845429"/>
            <a:ext cx="11813252" cy="1754326"/>
          </a:xfrm>
          <a:prstGeom prst="rect">
            <a:avLst/>
          </a:prstGeom>
          <a:noFill/>
        </p:spPr>
        <p:txBody>
          <a:bodyPr wrap="square" rtlCol="0">
            <a:spAutoFit/>
          </a:bodyPr>
          <a:lstStyle/>
          <a:p>
            <a:r>
              <a:rPr lang="en-IN" b="1" dirty="0"/>
              <a:t>Insights</a:t>
            </a:r>
            <a:r>
              <a:rPr lang="en-IN" dirty="0"/>
              <a:t>: </a:t>
            </a:r>
          </a:p>
          <a:p>
            <a:pPr marL="285750" indent="-285750">
              <a:buFontTx/>
              <a:buChar char="-"/>
            </a:pPr>
            <a:r>
              <a:rPr lang="en-US" dirty="0"/>
              <a:t>In March 2020, gross sales hit a low point of $380,000.</a:t>
            </a:r>
          </a:p>
          <a:p>
            <a:pPr marL="285750" indent="-285750">
              <a:buFontTx/>
              <a:buChar char="-"/>
            </a:pPr>
            <a:r>
              <a:rPr lang="en-US" dirty="0"/>
              <a:t>By August 2020, we managed to see a slight recovery with gross sales reaching $2.78 million.</a:t>
            </a:r>
          </a:p>
          <a:p>
            <a:pPr marL="285750" indent="-285750">
              <a:buFontTx/>
              <a:buChar char="-"/>
            </a:pPr>
            <a:r>
              <a:rPr lang="en-US" dirty="0"/>
              <a:t>Sales witnessed a very sharp increase from September to November 2020, peaking at $20.46 million in that month.</a:t>
            </a:r>
          </a:p>
          <a:p>
            <a:pPr marL="285750" indent="-285750">
              <a:buFontTx/>
              <a:buChar char="-"/>
            </a:pPr>
            <a:r>
              <a:rPr lang="en-US" dirty="0"/>
              <a:t>Sales began to decline the next month, and by August 2021, they had fallen to $7.18 million, just shy of the record of 2019.</a:t>
            </a:r>
            <a:endParaRPr lang="en-IN" dirty="0"/>
          </a:p>
        </p:txBody>
      </p:sp>
      <p:cxnSp>
        <p:nvCxnSpPr>
          <p:cNvPr id="6" name="Straight Connector 5">
            <a:extLst>
              <a:ext uri="{FF2B5EF4-FFF2-40B4-BE49-F238E27FC236}">
                <a16:creationId xmlns:a16="http://schemas.microsoft.com/office/drawing/2014/main" id="{D447A38B-787B-82FA-4190-8B045F3E051A}"/>
              </a:ext>
            </a:extLst>
          </p:cNvPr>
          <p:cNvCxnSpPr>
            <a:cxnSpLocks/>
          </p:cNvCxnSpPr>
          <p:nvPr/>
        </p:nvCxnSpPr>
        <p:spPr>
          <a:xfrm>
            <a:off x="0" y="4845429"/>
            <a:ext cx="12192000"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2E3144B1-C1E2-864B-628A-867F6C261F8E}"/>
              </a:ext>
            </a:extLst>
          </p:cNvPr>
          <p:cNvSpPr/>
          <p:nvPr/>
        </p:nvSpPr>
        <p:spPr>
          <a:xfrm rot="2142679">
            <a:off x="-2027798" y="-3259838"/>
            <a:ext cx="3467599" cy="695257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6479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718852" y="0"/>
            <a:ext cx="5473148"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69117" y="240992"/>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8:</a:t>
            </a:r>
            <a:endParaRPr lang="en-IN" sz="32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A9A037E4-3166-B877-B50C-CAF50DFF4D9F}"/>
              </a:ext>
            </a:extLst>
          </p:cNvPr>
          <p:cNvSpPr txBox="1"/>
          <p:nvPr/>
        </p:nvSpPr>
        <p:spPr>
          <a:xfrm>
            <a:off x="269117" y="2073768"/>
            <a:ext cx="1667338"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 Output:</a:t>
            </a:r>
            <a:endParaRPr lang="en-IN" dirty="0">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EFCA6B01-6B77-5C75-E338-80C8B19D2567}"/>
              </a:ext>
            </a:extLst>
          </p:cNvPr>
          <p:cNvSpPr txBox="1"/>
          <p:nvPr/>
        </p:nvSpPr>
        <p:spPr>
          <a:xfrm>
            <a:off x="270791" y="833892"/>
            <a:ext cx="6279096" cy="738664"/>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In which quarter of 2020, got the maximum </a:t>
            </a:r>
            <a:r>
              <a:rPr lang="en-US" sz="1400" dirty="0" err="1">
                <a:latin typeface="Segoe UI Semibold" panose="020B0702040204020203" pitchFamily="34" charset="0"/>
                <a:cs typeface="Segoe UI Semibold" panose="020B0702040204020203" pitchFamily="34" charset="0"/>
              </a:rPr>
              <a:t>total_sold_quantity</a:t>
            </a:r>
            <a:r>
              <a:rPr lang="en-US" sz="1400" dirty="0">
                <a:latin typeface="Segoe UI Semibold" panose="020B0702040204020203" pitchFamily="34" charset="0"/>
                <a:cs typeface="Segoe UI Semibold" panose="020B0702040204020203" pitchFamily="34" charset="0"/>
              </a:rPr>
              <a:t>? The final output contains these fields sorted by the </a:t>
            </a:r>
            <a:r>
              <a:rPr lang="en-US" sz="1400" dirty="0" err="1">
                <a:latin typeface="Segoe UI Semibold" panose="020B0702040204020203" pitchFamily="34" charset="0"/>
                <a:cs typeface="Segoe UI Semibold" panose="020B0702040204020203" pitchFamily="34" charset="0"/>
              </a:rPr>
              <a:t>total_sold_quantity</a:t>
            </a:r>
            <a:r>
              <a:rPr lang="en-US" sz="1400" dirty="0">
                <a:latin typeface="Segoe UI Semibold" panose="020B0702040204020203" pitchFamily="34" charset="0"/>
                <a:cs typeface="Segoe UI Semibold" panose="020B0702040204020203" pitchFamily="34" charset="0"/>
              </a:rPr>
              <a:t>, Quarter and  </a:t>
            </a:r>
            <a:r>
              <a:rPr lang="en-US" sz="1400" dirty="0" err="1">
                <a:latin typeface="Segoe UI Semibold" panose="020B0702040204020203" pitchFamily="34" charset="0"/>
                <a:cs typeface="Segoe UI Semibold" panose="020B0702040204020203" pitchFamily="34" charset="0"/>
              </a:rPr>
              <a:t>total_sold_quantity</a:t>
            </a:r>
            <a:endParaRPr lang="en-IN" sz="1400" dirty="0">
              <a:latin typeface="Segoe UI Semibold" panose="020B0702040204020203" pitchFamily="34" charset="0"/>
              <a:cs typeface="Segoe UI Semibold" panose="020B0702040204020203" pitchFamily="34" charset="0"/>
            </a:endParaRPr>
          </a:p>
        </p:txBody>
      </p:sp>
      <p:pic>
        <p:nvPicPr>
          <p:cNvPr id="7" name="Picture 6">
            <a:extLst>
              <a:ext uri="{FF2B5EF4-FFF2-40B4-BE49-F238E27FC236}">
                <a16:creationId xmlns:a16="http://schemas.microsoft.com/office/drawing/2014/main" id="{4045D59C-C4BE-F193-F8FF-BCA99BEDB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17" y="2628945"/>
            <a:ext cx="4247371" cy="1785956"/>
          </a:xfrm>
          <a:prstGeom prst="rect">
            <a:avLst/>
          </a:prstGeom>
        </p:spPr>
      </p:pic>
      <p:pic>
        <p:nvPicPr>
          <p:cNvPr id="6" name="Picture 5">
            <a:extLst>
              <a:ext uri="{FF2B5EF4-FFF2-40B4-BE49-F238E27FC236}">
                <a16:creationId xmlns:a16="http://schemas.microsoft.com/office/drawing/2014/main" id="{612D6EF7-1B3B-F5E6-D0EE-7726DDE547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4351" y="2073768"/>
            <a:ext cx="4884490" cy="298342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2687F263-A2D7-BF92-FA86-5E781F191F4D}"/>
              </a:ext>
            </a:extLst>
          </p:cNvPr>
          <p:cNvSpPr txBox="1"/>
          <p:nvPr/>
        </p:nvSpPr>
        <p:spPr>
          <a:xfrm>
            <a:off x="6944351" y="1704436"/>
            <a:ext cx="2144134"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Data Visualization</a:t>
            </a:r>
            <a:endParaRPr lang="en-IN" dirty="0">
              <a:solidFill>
                <a:schemeClr val="bg1"/>
              </a:solidFill>
              <a:latin typeface="Segoe UI Semibold" panose="020B0702040204020203" pitchFamily="34" charset="0"/>
              <a:cs typeface="Segoe UI Semibold" panose="020B0702040204020203" pitchFamily="34" charset="0"/>
            </a:endParaRPr>
          </a:p>
        </p:txBody>
      </p:sp>
      <p:cxnSp>
        <p:nvCxnSpPr>
          <p:cNvPr id="3" name="Straight Connector 2">
            <a:extLst>
              <a:ext uri="{FF2B5EF4-FFF2-40B4-BE49-F238E27FC236}">
                <a16:creationId xmlns:a16="http://schemas.microsoft.com/office/drawing/2014/main" id="{D0020E37-3792-E161-89B8-DAE60449FEB3}"/>
              </a:ext>
            </a:extLst>
          </p:cNvPr>
          <p:cNvCxnSpPr>
            <a:cxnSpLocks/>
          </p:cNvCxnSpPr>
          <p:nvPr/>
        </p:nvCxnSpPr>
        <p:spPr>
          <a:xfrm>
            <a:off x="0" y="722570"/>
            <a:ext cx="6718852"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97BF93BA-9291-D50F-DB5A-86C55B2F52F2}"/>
              </a:ext>
            </a:extLst>
          </p:cNvPr>
          <p:cNvSpPr txBox="1"/>
          <p:nvPr/>
        </p:nvSpPr>
        <p:spPr>
          <a:xfrm>
            <a:off x="182453" y="5471290"/>
            <a:ext cx="6353945" cy="923330"/>
          </a:xfrm>
          <a:prstGeom prst="rect">
            <a:avLst/>
          </a:prstGeom>
          <a:noFill/>
        </p:spPr>
        <p:txBody>
          <a:bodyPr wrap="square" rtlCol="0">
            <a:spAutoFit/>
          </a:bodyPr>
          <a:lstStyle/>
          <a:p>
            <a:r>
              <a:rPr lang="en-IN" b="1" dirty="0"/>
              <a:t>Insights</a:t>
            </a:r>
            <a:r>
              <a:rPr lang="en-IN" dirty="0"/>
              <a:t>: </a:t>
            </a:r>
          </a:p>
          <a:p>
            <a:pPr marL="285750" indent="-285750">
              <a:buFontTx/>
              <a:buChar char="-"/>
            </a:pPr>
            <a:r>
              <a:rPr lang="en-US" dirty="0"/>
              <a:t>The highest amount of sales were recorded in Q1 2020.</a:t>
            </a:r>
          </a:p>
          <a:p>
            <a:pPr marL="285750" indent="-285750">
              <a:buFontTx/>
              <a:buChar char="-"/>
            </a:pPr>
            <a:r>
              <a:rPr lang="en-US" dirty="0"/>
              <a:t>The least amount of units were sold in Q3 2020. </a:t>
            </a:r>
            <a:endParaRPr lang="en-IN" dirty="0"/>
          </a:p>
        </p:txBody>
      </p:sp>
      <p:cxnSp>
        <p:nvCxnSpPr>
          <p:cNvPr id="9" name="Straight Connector 8">
            <a:extLst>
              <a:ext uri="{FF2B5EF4-FFF2-40B4-BE49-F238E27FC236}">
                <a16:creationId xmlns:a16="http://schemas.microsoft.com/office/drawing/2014/main" id="{F5BF62B0-CADC-6ECA-5C0F-CCB2887CC997}"/>
              </a:ext>
            </a:extLst>
          </p:cNvPr>
          <p:cNvCxnSpPr>
            <a:cxnSpLocks/>
          </p:cNvCxnSpPr>
          <p:nvPr/>
        </p:nvCxnSpPr>
        <p:spPr>
          <a:xfrm>
            <a:off x="0" y="5324402"/>
            <a:ext cx="671885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0577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096000" y="0"/>
            <a:ext cx="617722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721428" y="1174952"/>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SQL Query</a:t>
            </a:r>
            <a:endParaRPr lang="en-IN" sz="32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89E1D019-0EAD-EDC2-8A75-17DFB2DF5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428" y="1760346"/>
            <a:ext cx="6749144" cy="4127975"/>
          </a:xfrm>
          <a:prstGeom prst="rect">
            <a:avLst/>
          </a:prstGeom>
        </p:spPr>
      </p:pic>
    </p:spTree>
    <p:extLst>
      <p:ext uri="{BB962C8B-B14F-4D97-AF65-F5344CB8AC3E}">
        <p14:creationId xmlns:p14="http://schemas.microsoft.com/office/powerpoint/2010/main" val="108829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718852" y="0"/>
            <a:ext cx="5473148"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74542" y="231940"/>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9:</a:t>
            </a:r>
            <a:endParaRPr lang="en-IN" sz="32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A9A037E4-3166-B877-B50C-CAF50DFF4D9F}"/>
              </a:ext>
            </a:extLst>
          </p:cNvPr>
          <p:cNvSpPr txBox="1"/>
          <p:nvPr/>
        </p:nvSpPr>
        <p:spPr>
          <a:xfrm>
            <a:off x="270791" y="2082159"/>
            <a:ext cx="1667338"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 Output:</a:t>
            </a:r>
            <a:endParaRPr lang="en-IN" dirty="0">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EFCA6B01-6B77-5C75-E338-80C8B19D2567}"/>
              </a:ext>
            </a:extLst>
          </p:cNvPr>
          <p:cNvSpPr txBox="1"/>
          <p:nvPr/>
        </p:nvSpPr>
        <p:spPr>
          <a:xfrm>
            <a:off x="270791" y="832723"/>
            <a:ext cx="6279096" cy="738664"/>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Which channel helped to bring more gross sales in the fiscal year 2021 and the percentage of contribution? The final output contains these fields, channel </a:t>
            </a:r>
            <a:r>
              <a:rPr lang="en-US" sz="1400" dirty="0" err="1">
                <a:latin typeface="Segoe UI Semibold" panose="020B0702040204020203" pitchFamily="34" charset="0"/>
                <a:cs typeface="Segoe UI Semibold" panose="020B0702040204020203" pitchFamily="34" charset="0"/>
              </a:rPr>
              <a:t>gross_sales_mln</a:t>
            </a:r>
            <a:r>
              <a:rPr lang="en-US" sz="1400" dirty="0">
                <a:latin typeface="Segoe UI Semibold" panose="020B0702040204020203" pitchFamily="34" charset="0"/>
                <a:cs typeface="Segoe UI Semibold" panose="020B0702040204020203" pitchFamily="34" charset="0"/>
              </a:rPr>
              <a:t> percentage</a:t>
            </a:r>
            <a:endParaRPr lang="en-IN" sz="1400" dirty="0">
              <a:latin typeface="Segoe UI Semibold" panose="020B0702040204020203" pitchFamily="34" charset="0"/>
              <a:cs typeface="Segoe UI Semibold" panose="020B0702040204020203" pitchFamily="34" charset="0"/>
            </a:endParaRPr>
          </a:p>
        </p:txBody>
      </p:sp>
      <p:pic>
        <p:nvPicPr>
          <p:cNvPr id="13" name="Picture 12">
            <a:extLst>
              <a:ext uri="{FF2B5EF4-FFF2-40B4-BE49-F238E27FC236}">
                <a16:creationId xmlns:a16="http://schemas.microsoft.com/office/drawing/2014/main" id="{50B4EB6A-97BD-16F4-BF4E-50EAEC7BA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91" y="2571261"/>
            <a:ext cx="4490963" cy="1459563"/>
          </a:xfrm>
          <a:prstGeom prst="rect">
            <a:avLst/>
          </a:prstGeom>
        </p:spPr>
      </p:pic>
      <p:pic>
        <p:nvPicPr>
          <p:cNvPr id="8" name="Picture 7">
            <a:extLst>
              <a:ext uri="{FF2B5EF4-FFF2-40B4-BE49-F238E27FC236}">
                <a16:creationId xmlns:a16="http://schemas.microsoft.com/office/drawing/2014/main" id="{BA3D25C7-8D61-CEE0-9DD4-179368FF1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5146" y="1847850"/>
            <a:ext cx="4480560" cy="3162300"/>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E81779A-DD51-B4D1-AC17-CEC2A82DED38}"/>
              </a:ext>
            </a:extLst>
          </p:cNvPr>
          <p:cNvSpPr txBox="1"/>
          <p:nvPr/>
        </p:nvSpPr>
        <p:spPr>
          <a:xfrm>
            <a:off x="7215146" y="1478518"/>
            <a:ext cx="2144619"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Data Visualization</a:t>
            </a:r>
            <a:endParaRPr lang="en-IN" dirty="0">
              <a:solidFill>
                <a:schemeClr val="bg1"/>
              </a:solidFill>
              <a:latin typeface="Segoe UI Semibold" panose="020B0702040204020203" pitchFamily="34" charset="0"/>
              <a:cs typeface="Segoe UI Semibold" panose="020B0702040204020203" pitchFamily="34" charset="0"/>
            </a:endParaRPr>
          </a:p>
        </p:txBody>
      </p:sp>
      <p:sp>
        <p:nvSpPr>
          <p:cNvPr id="3" name="TextBox 2">
            <a:extLst>
              <a:ext uri="{FF2B5EF4-FFF2-40B4-BE49-F238E27FC236}">
                <a16:creationId xmlns:a16="http://schemas.microsoft.com/office/drawing/2014/main" id="{A840AECF-577C-EFB8-A65E-8B6774B74448}"/>
              </a:ext>
            </a:extLst>
          </p:cNvPr>
          <p:cNvSpPr txBox="1"/>
          <p:nvPr/>
        </p:nvSpPr>
        <p:spPr>
          <a:xfrm>
            <a:off x="182453" y="5471203"/>
            <a:ext cx="6353945" cy="1200329"/>
          </a:xfrm>
          <a:prstGeom prst="rect">
            <a:avLst/>
          </a:prstGeom>
          <a:noFill/>
        </p:spPr>
        <p:txBody>
          <a:bodyPr wrap="square" rtlCol="0">
            <a:spAutoFit/>
          </a:bodyPr>
          <a:lstStyle/>
          <a:p>
            <a:r>
              <a:rPr lang="en-IN" b="1" dirty="0"/>
              <a:t>Insights</a:t>
            </a:r>
            <a:r>
              <a:rPr lang="en-IN" dirty="0"/>
              <a:t>: </a:t>
            </a:r>
          </a:p>
          <a:p>
            <a:pPr marL="285750" indent="-285750">
              <a:buFontTx/>
              <a:buChar char="-"/>
            </a:pPr>
            <a:r>
              <a:rPr lang="en-US" dirty="0"/>
              <a:t>The retail channel accounts for the majority of the sales, accounting for 73.23% of the total sales with gross sales of $1.21 billion.</a:t>
            </a:r>
            <a:endParaRPr lang="en-IN" dirty="0"/>
          </a:p>
        </p:txBody>
      </p:sp>
      <p:cxnSp>
        <p:nvCxnSpPr>
          <p:cNvPr id="5" name="Straight Connector 4">
            <a:extLst>
              <a:ext uri="{FF2B5EF4-FFF2-40B4-BE49-F238E27FC236}">
                <a16:creationId xmlns:a16="http://schemas.microsoft.com/office/drawing/2014/main" id="{6176B400-2E60-6C59-28DB-49E5A688538B}"/>
              </a:ext>
            </a:extLst>
          </p:cNvPr>
          <p:cNvCxnSpPr>
            <a:cxnSpLocks/>
          </p:cNvCxnSpPr>
          <p:nvPr/>
        </p:nvCxnSpPr>
        <p:spPr>
          <a:xfrm>
            <a:off x="0" y="722570"/>
            <a:ext cx="6718852"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47D5B373-F8C4-47C6-CE00-8E1CFDF0C0DF}"/>
              </a:ext>
            </a:extLst>
          </p:cNvPr>
          <p:cNvCxnSpPr>
            <a:cxnSpLocks/>
          </p:cNvCxnSpPr>
          <p:nvPr/>
        </p:nvCxnSpPr>
        <p:spPr>
          <a:xfrm>
            <a:off x="0" y="5351432"/>
            <a:ext cx="671885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46320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096000" y="0"/>
            <a:ext cx="617722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283116" y="1119674"/>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SQL Query</a:t>
            </a:r>
            <a:endParaRPr lang="en-IN" sz="32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B7D3622C-138C-A7D0-0B6A-CB4988BD3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116" y="1610207"/>
            <a:ext cx="7625768" cy="4128119"/>
          </a:xfrm>
          <a:prstGeom prst="rect">
            <a:avLst/>
          </a:prstGeom>
        </p:spPr>
      </p:pic>
    </p:spTree>
    <p:extLst>
      <p:ext uri="{BB962C8B-B14F-4D97-AF65-F5344CB8AC3E}">
        <p14:creationId xmlns:p14="http://schemas.microsoft.com/office/powerpoint/2010/main" val="56697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B1F490-968B-5CD3-EB23-1F3E98826012}"/>
              </a:ext>
            </a:extLst>
          </p:cNvPr>
          <p:cNvSpPr/>
          <p:nvPr/>
        </p:nvSpPr>
        <p:spPr>
          <a:xfrm>
            <a:off x="634482" y="1455575"/>
            <a:ext cx="10719318" cy="4786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6C8B8F8-5424-C925-BCAA-2F1E8B4E4647}"/>
              </a:ext>
            </a:extLst>
          </p:cNvPr>
          <p:cNvSpPr>
            <a:spLocks noGrp="1"/>
          </p:cNvSpPr>
          <p:nvPr>
            <p:ph type="title"/>
          </p:nvPr>
        </p:nvSpPr>
        <p:spPr>
          <a:xfrm>
            <a:off x="634482" y="417673"/>
            <a:ext cx="4226767" cy="1037902"/>
          </a:xfrm>
        </p:spPr>
        <p:txBody>
          <a:bodyPr/>
          <a:lstStyle/>
          <a:p>
            <a:r>
              <a:rPr lang="en-US" dirty="0">
                <a:latin typeface="Segoe UI Black" panose="020B0A02040204020203" pitchFamily="34" charset="0"/>
                <a:ea typeface="Segoe UI Black" panose="020B0A02040204020203" pitchFamily="34" charset="0"/>
              </a:rPr>
              <a:t>Introduction</a:t>
            </a: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5457F046-E3C9-3386-A7E0-106DCF4F7FEB}"/>
              </a:ext>
            </a:extLst>
          </p:cNvPr>
          <p:cNvSpPr>
            <a:spLocks noGrp="1"/>
          </p:cNvSpPr>
          <p:nvPr>
            <p:ph idx="1"/>
          </p:nvPr>
        </p:nvSpPr>
        <p:spPr/>
        <p:txBody>
          <a:bodyPr>
            <a:normAutofit/>
          </a:bodyPr>
          <a:lstStyle/>
          <a:p>
            <a:pPr algn="l"/>
            <a:r>
              <a:rPr lang="en-US" b="0" i="0" dirty="0">
                <a:effectLst/>
                <a:latin typeface="Segoe UI Semibold" panose="020B0702040204020203" pitchFamily="34" charset="0"/>
                <a:cs typeface="Segoe UI Semibold" panose="020B0702040204020203" pitchFamily="34" charset="0"/>
              </a:rPr>
              <a:t>Atliq Hardwares (imaginary company) is one of the leading computer hardware producers in India and well expanded in other countries too.</a:t>
            </a:r>
          </a:p>
          <a:p>
            <a:pPr algn="l"/>
            <a:r>
              <a:rPr lang="en-US" b="0" i="0" dirty="0">
                <a:effectLst/>
                <a:latin typeface="Segoe UI Semibold" panose="020B0702040204020203" pitchFamily="34" charset="0"/>
                <a:cs typeface="Segoe UI Semibold" panose="020B0702040204020203" pitchFamily="34" charset="0"/>
              </a:rPr>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p>
          <a:p>
            <a:endParaRPr lang="en-IN" dirty="0"/>
          </a:p>
        </p:txBody>
      </p:sp>
    </p:spTree>
    <p:extLst>
      <p:ext uri="{BB962C8B-B14F-4D97-AF65-F5344CB8AC3E}">
        <p14:creationId xmlns:p14="http://schemas.microsoft.com/office/powerpoint/2010/main" val="1746729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5561045" y="0"/>
            <a:ext cx="6630956"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146388" y="241380"/>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10:</a:t>
            </a:r>
            <a:endParaRPr lang="en-IN" sz="32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A9A037E4-3166-B877-B50C-CAF50DFF4D9F}"/>
              </a:ext>
            </a:extLst>
          </p:cNvPr>
          <p:cNvSpPr txBox="1"/>
          <p:nvPr/>
        </p:nvSpPr>
        <p:spPr>
          <a:xfrm>
            <a:off x="205476" y="1976945"/>
            <a:ext cx="1667338"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 Output:</a:t>
            </a:r>
            <a:endParaRPr lang="en-IN" dirty="0">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EFCA6B01-6B77-5C75-E338-80C8B19D2567}"/>
              </a:ext>
            </a:extLst>
          </p:cNvPr>
          <p:cNvSpPr txBox="1"/>
          <p:nvPr/>
        </p:nvSpPr>
        <p:spPr>
          <a:xfrm>
            <a:off x="146388" y="907236"/>
            <a:ext cx="5935372" cy="954107"/>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Get the Top 3 products in each division that have a hightotal_sold_quantity in the fiscal_year 2021? The final output contains these fields: Division, product_code, product, total_sold_quantity and </a:t>
            </a:r>
            <a:r>
              <a:rPr lang="en-US" sz="1400" dirty="0" err="1">
                <a:latin typeface="Segoe UI Semibold" panose="020B0702040204020203" pitchFamily="34" charset="0"/>
                <a:cs typeface="Segoe UI Semibold" panose="020B0702040204020203" pitchFamily="34" charset="0"/>
              </a:rPr>
              <a:t>rank_order</a:t>
            </a:r>
            <a:r>
              <a:rPr lang="en-US" sz="1400" dirty="0">
                <a:latin typeface="Segoe UI Semibold" panose="020B0702040204020203" pitchFamily="34" charset="0"/>
                <a:cs typeface="Segoe UI Semibold" panose="020B0702040204020203" pitchFamily="34" charset="0"/>
              </a:rPr>
              <a:t> </a:t>
            </a:r>
            <a:endParaRPr lang="en-IN" sz="1400" dirty="0">
              <a:latin typeface="Segoe UI Semibold" panose="020B0702040204020203" pitchFamily="34" charset="0"/>
              <a:cs typeface="Segoe UI Semibold" panose="020B0702040204020203" pitchFamily="34" charset="0"/>
            </a:endParaRPr>
          </a:p>
        </p:txBody>
      </p:sp>
      <p:sp>
        <p:nvSpPr>
          <p:cNvPr id="9" name="TextBox 8">
            <a:extLst>
              <a:ext uri="{FF2B5EF4-FFF2-40B4-BE49-F238E27FC236}">
                <a16:creationId xmlns:a16="http://schemas.microsoft.com/office/drawing/2014/main" id="{19C602F2-A8CD-8564-1632-C9DB743564D2}"/>
              </a:ext>
            </a:extLst>
          </p:cNvPr>
          <p:cNvSpPr txBox="1"/>
          <p:nvPr/>
        </p:nvSpPr>
        <p:spPr>
          <a:xfrm>
            <a:off x="5707433" y="1199624"/>
            <a:ext cx="2154525"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Data Visualization</a:t>
            </a:r>
            <a:endParaRPr lang="en-IN" dirty="0">
              <a:solidFill>
                <a:schemeClr val="bg1"/>
              </a:solidFill>
              <a:latin typeface="Segoe UI Semibold" panose="020B0702040204020203" pitchFamily="34" charset="0"/>
              <a:cs typeface="Segoe UI Semibold" panose="020B0702040204020203" pitchFamily="34" charset="0"/>
            </a:endParaRPr>
          </a:p>
        </p:txBody>
      </p:sp>
      <p:cxnSp>
        <p:nvCxnSpPr>
          <p:cNvPr id="5" name="Straight Connector 4">
            <a:extLst>
              <a:ext uri="{FF2B5EF4-FFF2-40B4-BE49-F238E27FC236}">
                <a16:creationId xmlns:a16="http://schemas.microsoft.com/office/drawing/2014/main" id="{666F290D-168A-4046-AF20-09B0B7C8FD55}"/>
              </a:ext>
            </a:extLst>
          </p:cNvPr>
          <p:cNvCxnSpPr>
            <a:cxnSpLocks/>
          </p:cNvCxnSpPr>
          <p:nvPr/>
        </p:nvCxnSpPr>
        <p:spPr>
          <a:xfrm>
            <a:off x="0" y="722570"/>
            <a:ext cx="5561045" cy="0"/>
          </a:xfrm>
          <a:prstGeom prst="line">
            <a:avLst/>
          </a:prstGeom>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78D98C89-E384-0CDC-B82C-B43B2A309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76" y="2470796"/>
            <a:ext cx="4637112" cy="1958340"/>
          </a:xfrm>
          <a:prstGeom prst="rect">
            <a:avLst/>
          </a:prstGeom>
        </p:spPr>
      </p:pic>
      <p:pic>
        <p:nvPicPr>
          <p:cNvPr id="18" name="Picture 17">
            <a:extLst>
              <a:ext uri="{FF2B5EF4-FFF2-40B4-BE49-F238E27FC236}">
                <a16:creationId xmlns:a16="http://schemas.microsoft.com/office/drawing/2014/main" id="{F33639DD-B862-815D-AC0E-9299D7823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433" y="1567460"/>
            <a:ext cx="6338179" cy="3765013"/>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6B022FE1-B565-71BE-298E-40D674428BDC}"/>
              </a:ext>
            </a:extLst>
          </p:cNvPr>
          <p:cNvSpPr txBox="1"/>
          <p:nvPr/>
        </p:nvSpPr>
        <p:spPr>
          <a:xfrm>
            <a:off x="75835" y="4934416"/>
            <a:ext cx="5409374" cy="1754326"/>
          </a:xfrm>
          <a:prstGeom prst="rect">
            <a:avLst/>
          </a:prstGeom>
          <a:noFill/>
        </p:spPr>
        <p:txBody>
          <a:bodyPr wrap="square" rtlCol="0">
            <a:spAutoFit/>
          </a:bodyPr>
          <a:lstStyle/>
          <a:p>
            <a:r>
              <a:rPr lang="en-IN" b="1" dirty="0"/>
              <a:t>Insights</a:t>
            </a:r>
            <a:r>
              <a:rPr lang="en-IN" dirty="0"/>
              <a:t>: </a:t>
            </a:r>
          </a:p>
          <a:p>
            <a:pPr marL="285750" indent="-285750">
              <a:buFontTx/>
              <a:buChar char="-"/>
            </a:pPr>
            <a:r>
              <a:rPr lang="en-US" dirty="0"/>
              <a:t>The best-selling item in the N&amp;S division is the AQ </a:t>
            </a:r>
            <a:r>
              <a:rPr lang="en-US" dirty="0" err="1"/>
              <a:t>Pendrive</a:t>
            </a:r>
            <a:r>
              <a:rPr lang="en-US" dirty="0"/>
              <a:t> 2 IN 1.</a:t>
            </a:r>
          </a:p>
          <a:p>
            <a:pPr marL="285750" indent="-285750">
              <a:buFontTx/>
              <a:buChar char="-"/>
            </a:pPr>
            <a:r>
              <a:rPr lang="en-US" dirty="0"/>
              <a:t>The product that sells the most in the P&amp;A division is AQ Gamers Ms.</a:t>
            </a:r>
          </a:p>
          <a:p>
            <a:pPr marL="285750" indent="-285750">
              <a:buFontTx/>
              <a:buChar char="-"/>
            </a:pPr>
            <a:r>
              <a:rPr lang="en-US" dirty="0"/>
              <a:t>The best-selling product in the PC sector is AQ Digit.</a:t>
            </a:r>
            <a:endParaRPr lang="en-IN" dirty="0"/>
          </a:p>
        </p:txBody>
      </p:sp>
      <p:cxnSp>
        <p:nvCxnSpPr>
          <p:cNvPr id="6" name="Straight Connector 5">
            <a:extLst>
              <a:ext uri="{FF2B5EF4-FFF2-40B4-BE49-F238E27FC236}">
                <a16:creationId xmlns:a16="http://schemas.microsoft.com/office/drawing/2014/main" id="{2D1FE22A-9B5F-FDC4-0574-5793740EFC1C}"/>
              </a:ext>
            </a:extLst>
          </p:cNvPr>
          <p:cNvCxnSpPr>
            <a:cxnSpLocks/>
          </p:cNvCxnSpPr>
          <p:nvPr/>
        </p:nvCxnSpPr>
        <p:spPr>
          <a:xfrm>
            <a:off x="-1" y="4934416"/>
            <a:ext cx="556104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061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2830284" y="0"/>
            <a:ext cx="617722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0" y="318052"/>
            <a:ext cx="2767135" cy="774048"/>
          </a:xfrm>
        </p:spPr>
        <p:txBody>
          <a:bodyPr>
            <a:noAutofit/>
          </a:bodyPr>
          <a:lstStyle/>
          <a:p>
            <a:r>
              <a:rPr lang="en-US" sz="3200" dirty="0">
                <a:latin typeface="Segoe UI Black" panose="020B0A02040204020203" pitchFamily="34" charset="0"/>
                <a:ea typeface="Segoe UI Black" panose="020B0A02040204020203" pitchFamily="34" charset="0"/>
              </a:rPr>
              <a:t>SQL Query</a:t>
            </a:r>
            <a:endParaRPr lang="en-IN" sz="3200" dirty="0">
              <a:latin typeface="Segoe UI Black" panose="020B0A02040204020203" pitchFamily="34" charset="0"/>
              <a:ea typeface="Segoe UI Black" panose="020B0A02040204020203" pitchFamily="34" charset="0"/>
            </a:endParaRPr>
          </a:p>
        </p:txBody>
      </p:sp>
      <p:pic>
        <p:nvPicPr>
          <p:cNvPr id="5" name="Picture 4">
            <a:extLst>
              <a:ext uri="{FF2B5EF4-FFF2-40B4-BE49-F238E27FC236}">
                <a16:creationId xmlns:a16="http://schemas.microsoft.com/office/drawing/2014/main" id="{90701015-7F5B-7743-520D-2E50B0A4A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478" y="915608"/>
            <a:ext cx="4066840" cy="2438866"/>
          </a:xfrm>
          <a:prstGeom prst="rect">
            <a:avLst/>
          </a:prstGeom>
        </p:spPr>
      </p:pic>
      <p:pic>
        <p:nvPicPr>
          <p:cNvPr id="7" name="Picture 6">
            <a:extLst>
              <a:ext uri="{FF2B5EF4-FFF2-40B4-BE49-F238E27FC236}">
                <a16:creationId xmlns:a16="http://schemas.microsoft.com/office/drawing/2014/main" id="{0F339685-42D9-60B1-6E0E-EDB1C2483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3478" y="3354474"/>
            <a:ext cx="5398007" cy="3093594"/>
          </a:xfrm>
          <a:prstGeom prst="rect">
            <a:avLst/>
          </a:prstGeom>
        </p:spPr>
      </p:pic>
    </p:spTree>
    <p:extLst>
      <p:ext uri="{BB962C8B-B14F-4D97-AF65-F5344CB8AC3E}">
        <p14:creationId xmlns:p14="http://schemas.microsoft.com/office/powerpoint/2010/main" val="373211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B9251F-BA00-C0F2-8CBE-AAFC6B65A76F}"/>
              </a:ext>
            </a:extLst>
          </p:cNvPr>
          <p:cNvSpPr/>
          <p:nvPr/>
        </p:nvSpPr>
        <p:spPr>
          <a:xfrm>
            <a:off x="3240294" y="2239742"/>
            <a:ext cx="5723572" cy="23785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3647799" y="2587235"/>
            <a:ext cx="5723571" cy="1683529"/>
          </a:xfrm>
        </p:spPr>
        <p:txBody>
          <a:bodyPr>
            <a:noAutofit/>
          </a:bodyPr>
          <a:lstStyle/>
          <a:p>
            <a:r>
              <a:rPr lang="en-US" sz="6600" dirty="0">
                <a:latin typeface="Segoe UI Black" panose="020B0A02040204020203" pitchFamily="34" charset="0"/>
                <a:ea typeface="Segoe UI Black" panose="020B0A02040204020203" pitchFamily="34" charset="0"/>
              </a:rPr>
              <a:t>Thank You! </a:t>
            </a:r>
            <a:endParaRPr lang="en-IN" sz="6600" dirty="0">
              <a:latin typeface="Segoe UI Black" panose="020B0A02040204020203" pitchFamily="34" charset="0"/>
              <a:ea typeface="Segoe UI Black" panose="020B0A02040204020203" pitchFamily="34" charset="0"/>
            </a:endParaRPr>
          </a:p>
        </p:txBody>
      </p:sp>
      <p:pic>
        <p:nvPicPr>
          <p:cNvPr id="5" name="Picture 4">
            <a:extLst>
              <a:ext uri="{FF2B5EF4-FFF2-40B4-BE49-F238E27FC236}">
                <a16:creationId xmlns:a16="http://schemas.microsoft.com/office/drawing/2014/main" id="{08CBBD61-08AA-8D8E-D2AD-59650E838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80655"/>
            <a:ext cx="1477345" cy="1477345"/>
          </a:xfrm>
          <a:prstGeom prst="rect">
            <a:avLst/>
          </a:prstGeom>
        </p:spPr>
      </p:pic>
      <p:pic>
        <p:nvPicPr>
          <p:cNvPr id="6" name="Picture 5">
            <a:extLst>
              <a:ext uri="{FF2B5EF4-FFF2-40B4-BE49-F238E27FC236}">
                <a16:creationId xmlns:a16="http://schemas.microsoft.com/office/drawing/2014/main" id="{8CA2680A-99A8-8E43-B3E4-3C0B274CB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9535" y="5550251"/>
            <a:ext cx="1342465" cy="1307749"/>
          </a:xfrm>
          <a:prstGeom prst="rect">
            <a:avLst/>
          </a:prstGeom>
        </p:spPr>
      </p:pic>
    </p:spTree>
    <p:extLst>
      <p:ext uri="{BB962C8B-B14F-4D97-AF65-F5344CB8AC3E}">
        <p14:creationId xmlns:p14="http://schemas.microsoft.com/office/powerpoint/2010/main" val="368202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322994" y="0"/>
            <a:ext cx="5950226"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74542" y="241223"/>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1:</a:t>
            </a:r>
            <a:endParaRPr lang="en-IN" sz="3200" dirty="0">
              <a:latin typeface="Segoe UI Black" panose="020B0A02040204020203"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ACB609D3-F11F-3C42-E54A-2440BB3AF6E0}"/>
              </a:ext>
            </a:extLst>
          </p:cNvPr>
          <p:cNvSpPr txBox="1"/>
          <p:nvPr/>
        </p:nvSpPr>
        <p:spPr>
          <a:xfrm>
            <a:off x="2010847" y="1815089"/>
            <a:ext cx="1704391"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 Output:</a:t>
            </a:r>
            <a:endParaRPr lang="en-IN" dirty="0">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CA26B2EE-7CC0-B7AD-79DE-DA0E03B95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651" y="2296436"/>
            <a:ext cx="2782785" cy="3209497"/>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EFCA6B01-6B77-5C75-E338-80C8B19D2567}"/>
              </a:ext>
            </a:extLst>
          </p:cNvPr>
          <p:cNvSpPr txBox="1"/>
          <p:nvPr/>
        </p:nvSpPr>
        <p:spPr>
          <a:xfrm>
            <a:off x="274542" y="828847"/>
            <a:ext cx="5184506" cy="523220"/>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Provide the list of markets in which customer "Atliq Exclusive" operates its business in the APAC region.</a:t>
            </a:r>
            <a:endParaRPr lang="en-IN" sz="1400" dirty="0">
              <a:latin typeface="Segoe UI Semibold" panose="020B0702040204020203" pitchFamily="34" charset="0"/>
              <a:cs typeface="Segoe UI Semibold" panose="020B0702040204020203" pitchFamily="34" charset="0"/>
            </a:endParaRPr>
          </a:p>
        </p:txBody>
      </p:sp>
      <p:pic>
        <p:nvPicPr>
          <p:cNvPr id="8" name="Picture 7">
            <a:extLst>
              <a:ext uri="{FF2B5EF4-FFF2-40B4-BE49-F238E27FC236}">
                <a16:creationId xmlns:a16="http://schemas.microsoft.com/office/drawing/2014/main" id="{A16F9AD5-9308-CAED-121E-755461019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365" y="1815089"/>
            <a:ext cx="5208096" cy="4102803"/>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29142EF7-5224-D2B5-BD49-31A2077A58AA}"/>
              </a:ext>
            </a:extLst>
          </p:cNvPr>
          <p:cNvSpPr txBox="1"/>
          <p:nvPr/>
        </p:nvSpPr>
        <p:spPr>
          <a:xfrm>
            <a:off x="6692365" y="1445757"/>
            <a:ext cx="2113857"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Data Visualization</a:t>
            </a:r>
            <a:endParaRPr lang="en-IN" dirty="0">
              <a:solidFill>
                <a:schemeClr val="bg1"/>
              </a:solidFill>
              <a:latin typeface="Segoe UI Semibold" panose="020B0702040204020203" pitchFamily="34" charset="0"/>
              <a:cs typeface="Segoe UI Semibold" panose="020B0702040204020203" pitchFamily="34" charset="0"/>
            </a:endParaRPr>
          </a:p>
        </p:txBody>
      </p:sp>
      <p:cxnSp>
        <p:nvCxnSpPr>
          <p:cNvPr id="3" name="Straight Connector 2">
            <a:extLst>
              <a:ext uri="{FF2B5EF4-FFF2-40B4-BE49-F238E27FC236}">
                <a16:creationId xmlns:a16="http://schemas.microsoft.com/office/drawing/2014/main" id="{FDDC31C7-1502-6B3F-81C4-8343D66635F0}"/>
              </a:ext>
            </a:extLst>
          </p:cNvPr>
          <p:cNvCxnSpPr>
            <a:cxnSpLocks/>
          </p:cNvCxnSpPr>
          <p:nvPr/>
        </p:nvCxnSpPr>
        <p:spPr>
          <a:xfrm>
            <a:off x="0" y="722570"/>
            <a:ext cx="632299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1088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096000" y="0"/>
            <a:ext cx="617722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575930" y="2116723"/>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SQL Query</a:t>
            </a:r>
            <a:endParaRPr lang="en-IN" sz="32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6FA3389E-F8E8-B9F2-822B-01445886E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930" y="2590476"/>
            <a:ext cx="7040139" cy="1208487"/>
          </a:xfrm>
          <a:prstGeom prst="rect">
            <a:avLst/>
          </a:prstGeom>
        </p:spPr>
      </p:pic>
    </p:spTree>
    <p:extLst>
      <p:ext uri="{BB962C8B-B14F-4D97-AF65-F5344CB8AC3E}">
        <p14:creationId xmlns:p14="http://schemas.microsoft.com/office/powerpoint/2010/main" val="410790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699380" y="0"/>
            <a:ext cx="5562685" cy="685798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195942" y="238725"/>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2:</a:t>
            </a:r>
            <a:endParaRPr lang="en-IN" sz="3200" dirty="0">
              <a:latin typeface="Segoe UI Black" panose="020B0A02040204020203"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ACB609D3-F11F-3C42-E54A-2440BB3AF6E0}"/>
              </a:ext>
            </a:extLst>
          </p:cNvPr>
          <p:cNvSpPr txBox="1"/>
          <p:nvPr/>
        </p:nvSpPr>
        <p:spPr>
          <a:xfrm>
            <a:off x="333786" y="2104198"/>
            <a:ext cx="1704391"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 Output:</a:t>
            </a:r>
            <a:endParaRPr lang="en-IN" dirty="0">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EFCA6B01-6B77-5C75-E338-80C8B19D2567}"/>
              </a:ext>
            </a:extLst>
          </p:cNvPr>
          <p:cNvSpPr txBox="1"/>
          <p:nvPr/>
        </p:nvSpPr>
        <p:spPr>
          <a:xfrm>
            <a:off x="195942" y="830298"/>
            <a:ext cx="6279096" cy="738664"/>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What is the percentage of unique product increase in 2021 vs. 2020? The final output contains these fields: unique_products_2020, unique_products_2021 and percentage_chg</a:t>
            </a:r>
            <a:endParaRPr lang="en-IN" sz="1400" dirty="0">
              <a:latin typeface="Segoe UI Semibold" panose="020B0702040204020203" pitchFamily="34" charset="0"/>
              <a:cs typeface="Segoe UI Semibold" panose="020B0702040204020203" pitchFamily="34" charset="0"/>
            </a:endParaRPr>
          </a:p>
        </p:txBody>
      </p:sp>
      <p:pic>
        <p:nvPicPr>
          <p:cNvPr id="12" name="Picture 11">
            <a:extLst>
              <a:ext uri="{FF2B5EF4-FFF2-40B4-BE49-F238E27FC236}">
                <a16:creationId xmlns:a16="http://schemas.microsoft.com/office/drawing/2014/main" id="{72C8F658-727D-4D45-B18B-83B50D719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2" y="2702556"/>
            <a:ext cx="6046034" cy="720512"/>
          </a:xfrm>
          <a:prstGeom prst="rect">
            <a:avLst/>
          </a:prstGeom>
        </p:spPr>
      </p:pic>
      <p:pic>
        <p:nvPicPr>
          <p:cNvPr id="6" name="Picture 5">
            <a:extLst>
              <a:ext uri="{FF2B5EF4-FFF2-40B4-BE49-F238E27FC236}">
                <a16:creationId xmlns:a16="http://schemas.microsoft.com/office/drawing/2014/main" id="{AC5E8FE1-BB09-EA62-69BA-0E9CA1635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426" y="1959043"/>
            <a:ext cx="4624788" cy="276256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695B8282-BDF0-6EAB-71BA-79449DC0BF34}"/>
              </a:ext>
            </a:extLst>
          </p:cNvPr>
          <p:cNvSpPr txBox="1"/>
          <p:nvPr/>
        </p:nvSpPr>
        <p:spPr>
          <a:xfrm>
            <a:off x="7233426" y="1571387"/>
            <a:ext cx="2209154"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Data Visualization</a:t>
            </a:r>
            <a:endParaRPr lang="en-IN" dirty="0">
              <a:solidFill>
                <a:schemeClr val="bg1"/>
              </a:solidFill>
              <a:latin typeface="Segoe UI Semibold" panose="020B0702040204020203" pitchFamily="34" charset="0"/>
              <a:cs typeface="Segoe UI Semibold" panose="020B0702040204020203" pitchFamily="34" charset="0"/>
            </a:endParaRPr>
          </a:p>
        </p:txBody>
      </p:sp>
      <p:cxnSp>
        <p:nvCxnSpPr>
          <p:cNvPr id="4" name="Straight Connector 3">
            <a:extLst>
              <a:ext uri="{FF2B5EF4-FFF2-40B4-BE49-F238E27FC236}">
                <a16:creationId xmlns:a16="http://schemas.microsoft.com/office/drawing/2014/main" id="{0EB6E78E-4150-B294-0C79-19956E7ECA5B}"/>
              </a:ext>
            </a:extLst>
          </p:cNvPr>
          <p:cNvCxnSpPr>
            <a:cxnSpLocks/>
          </p:cNvCxnSpPr>
          <p:nvPr/>
        </p:nvCxnSpPr>
        <p:spPr>
          <a:xfrm>
            <a:off x="0" y="722570"/>
            <a:ext cx="6699380" cy="0"/>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2BD9EB4C-35D0-F0B6-77D7-FA7BF7247C1D}"/>
              </a:ext>
            </a:extLst>
          </p:cNvPr>
          <p:cNvSpPr txBox="1"/>
          <p:nvPr/>
        </p:nvSpPr>
        <p:spPr>
          <a:xfrm>
            <a:off x="195942" y="5673765"/>
            <a:ext cx="6353945" cy="923330"/>
          </a:xfrm>
          <a:prstGeom prst="rect">
            <a:avLst/>
          </a:prstGeom>
          <a:noFill/>
        </p:spPr>
        <p:txBody>
          <a:bodyPr wrap="square" rtlCol="0">
            <a:spAutoFit/>
          </a:bodyPr>
          <a:lstStyle/>
          <a:p>
            <a:r>
              <a:rPr lang="en-IN" b="1" dirty="0"/>
              <a:t>Insights</a:t>
            </a:r>
            <a:r>
              <a:rPr lang="en-IN" dirty="0"/>
              <a:t>: </a:t>
            </a:r>
          </a:p>
          <a:p>
            <a:pPr marL="285750" indent="-285750">
              <a:buFontTx/>
              <a:buChar char="-"/>
            </a:pPr>
            <a:r>
              <a:rPr lang="en-US" dirty="0"/>
              <a:t>A total rise of 36.27% occurred as the number of unique goods climbed from 245 to 334.</a:t>
            </a:r>
            <a:endParaRPr lang="en-IN" dirty="0"/>
          </a:p>
        </p:txBody>
      </p:sp>
      <p:cxnSp>
        <p:nvCxnSpPr>
          <p:cNvPr id="7" name="Straight Connector 6">
            <a:extLst>
              <a:ext uri="{FF2B5EF4-FFF2-40B4-BE49-F238E27FC236}">
                <a16:creationId xmlns:a16="http://schemas.microsoft.com/office/drawing/2014/main" id="{51706D59-5C1B-DCDC-9904-57E5E4D9A871}"/>
              </a:ext>
            </a:extLst>
          </p:cNvPr>
          <p:cNvCxnSpPr>
            <a:cxnSpLocks/>
          </p:cNvCxnSpPr>
          <p:nvPr/>
        </p:nvCxnSpPr>
        <p:spPr>
          <a:xfrm>
            <a:off x="0" y="5444738"/>
            <a:ext cx="669938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9032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322994" y="0"/>
            <a:ext cx="5950226"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74542" y="231940"/>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SQL Query</a:t>
            </a:r>
            <a:endParaRPr lang="en-IN" sz="3200" dirty="0">
              <a:latin typeface="Segoe UI Black" panose="020B0A02040204020203" pitchFamily="34" charset="0"/>
              <a:ea typeface="Segoe UI Black" panose="020B0A02040204020203" pitchFamily="34" charset="0"/>
            </a:endParaRPr>
          </a:p>
        </p:txBody>
      </p:sp>
      <p:pic>
        <p:nvPicPr>
          <p:cNvPr id="5" name="Picture 4">
            <a:extLst>
              <a:ext uri="{FF2B5EF4-FFF2-40B4-BE49-F238E27FC236}">
                <a16:creationId xmlns:a16="http://schemas.microsoft.com/office/drawing/2014/main" id="{79981875-2942-A71A-C0B1-6E3CA69AF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264" y="1917104"/>
            <a:ext cx="7877471" cy="3687993"/>
          </a:xfrm>
          <a:prstGeom prst="rect">
            <a:avLst/>
          </a:prstGeom>
        </p:spPr>
      </p:pic>
    </p:spTree>
    <p:extLst>
      <p:ext uri="{BB962C8B-B14F-4D97-AF65-F5344CB8AC3E}">
        <p14:creationId xmlns:p14="http://schemas.microsoft.com/office/powerpoint/2010/main" val="233631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241774" y="-21248"/>
            <a:ext cx="5950226" cy="687924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74542" y="231940"/>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3:</a:t>
            </a:r>
            <a:endParaRPr lang="en-IN" sz="32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A9A037E4-3166-B877-B50C-CAF50DFF4D9F}"/>
              </a:ext>
            </a:extLst>
          </p:cNvPr>
          <p:cNvSpPr txBox="1"/>
          <p:nvPr/>
        </p:nvSpPr>
        <p:spPr>
          <a:xfrm>
            <a:off x="270790" y="2078600"/>
            <a:ext cx="1667338"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 Output:</a:t>
            </a:r>
            <a:endParaRPr lang="en-IN" dirty="0">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EFCA6B01-6B77-5C75-E338-80C8B19D2567}"/>
              </a:ext>
            </a:extLst>
          </p:cNvPr>
          <p:cNvSpPr txBox="1"/>
          <p:nvPr/>
        </p:nvSpPr>
        <p:spPr>
          <a:xfrm>
            <a:off x="270790" y="970604"/>
            <a:ext cx="5825209" cy="738664"/>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Provide a report with all the unique product counts for each segment and sort them in descending order of product counts. The final output contains 2 fields: segment, product_count </a:t>
            </a:r>
            <a:endParaRPr lang="en-IN" sz="1400" dirty="0">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6284D541-0D21-3AE6-D832-2FAE375BB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90" y="2655416"/>
            <a:ext cx="3013179" cy="2224494"/>
          </a:xfrm>
          <a:prstGeom prst="rect">
            <a:avLst/>
          </a:prstGeom>
        </p:spPr>
      </p:pic>
      <p:pic>
        <p:nvPicPr>
          <p:cNvPr id="7" name="Picture 6">
            <a:extLst>
              <a:ext uri="{FF2B5EF4-FFF2-40B4-BE49-F238E27FC236}">
                <a16:creationId xmlns:a16="http://schemas.microsoft.com/office/drawing/2014/main" id="{9A8BC90B-35DB-F277-DADF-C3125CC9E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267" y="2065020"/>
            <a:ext cx="4587240" cy="272796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CABC907E-FF03-29F6-CFF1-F5B9E2BCC0B5}"/>
              </a:ext>
            </a:extLst>
          </p:cNvPr>
          <p:cNvSpPr txBox="1"/>
          <p:nvPr/>
        </p:nvSpPr>
        <p:spPr>
          <a:xfrm>
            <a:off x="6923267" y="1695688"/>
            <a:ext cx="2220733" cy="369332"/>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Data Visualization</a:t>
            </a:r>
            <a:endParaRPr lang="en-IN" dirty="0">
              <a:solidFill>
                <a:schemeClr val="bg1"/>
              </a:solidFill>
              <a:latin typeface="Segoe UI Semibold" panose="020B0702040204020203" pitchFamily="34" charset="0"/>
              <a:cs typeface="Segoe UI Semibold" panose="020B0702040204020203" pitchFamily="34" charset="0"/>
            </a:endParaRPr>
          </a:p>
        </p:txBody>
      </p:sp>
      <p:cxnSp>
        <p:nvCxnSpPr>
          <p:cNvPr id="3" name="Straight Connector 2">
            <a:extLst>
              <a:ext uri="{FF2B5EF4-FFF2-40B4-BE49-F238E27FC236}">
                <a16:creationId xmlns:a16="http://schemas.microsoft.com/office/drawing/2014/main" id="{F3BA8656-0F5A-AA21-14C8-31B1ECE398C8}"/>
              </a:ext>
            </a:extLst>
          </p:cNvPr>
          <p:cNvCxnSpPr>
            <a:cxnSpLocks/>
          </p:cNvCxnSpPr>
          <p:nvPr/>
        </p:nvCxnSpPr>
        <p:spPr>
          <a:xfrm>
            <a:off x="0" y="722570"/>
            <a:ext cx="6241774" cy="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7C79CBCC-2C6A-691B-BC09-AF897F262A03}"/>
              </a:ext>
            </a:extLst>
          </p:cNvPr>
          <p:cNvSpPr txBox="1"/>
          <p:nvPr/>
        </p:nvSpPr>
        <p:spPr>
          <a:xfrm>
            <a:off x="106996" y="5239097"/>
            <a:ext cx="6353945" cy="1477328"/>
          </a:xfrm>
          <a:prstGeom prst="rect">
            <a:avLst/>
          </a:prstGeom>
          <a:noFill/>
        </p:spPr>
        <p:txBody>
          <a:bodyPr wrap="square" rtlCol="0">
            <a:spAutoFit/>
          </a:bodyPr>
          <a:lstStyle/>
          <a:p>
            <a:r>
              <a:rPr lang="en-IN" b="1" dirty="0"/>
              <a:t>Insights</a:t>
            </a:r>
            <a:r>
              <a:rPr lang="en-IN" dirty="0"/>
              <a:t>: </a:t>
            </a:r>
          </a:p>
          <a:p>
            <a:pPr marL="285750" indent="-285750">
              <a:buFontTx/>
              <a:buChar char="-"/>
            </a:pPr>
            <a:r>
              <a:rPr lang="en-US" dirty="0"/>
              <a:t>Products from </a:t>
            </a:r>
            <a:r>
              <a:rPr lang="en-US" dirty="0" err="1"/>
              <a:t>Atliq</a:t>
            </a:r>
            <a:r>
              <a:rPr lang="en-US" dirty="0"/>
              <a:t> Hardware are divided into 6 main categories.  </a:t>
            </a:r>
          </a:p>
          <a:p>
            <a:pPr marL="285750" indent="-285750">
              <a:buFontTx/>
              <a:buChar char="-"/>
            </a:pPr>
            <a:r>
              <a:rPr lang="en-US" dirty="0"/>
              <a:t>The most diverse products are found in the accessories and peripherals segment.</a:t>
            </a:r>
            <a:endParaRPr lang="en-IN" dirty="0"/>
          </a:p>
        </p:txBody>
      </p:sp>
      <p:cxnSp>
        <p:nvCxnSpPr>
          <p:cNvPr id="11" name="Straight Connector 10">
            <a:extLst>
              <a:ext uri="{FF2B5EF4-FFF2-40B4-BE49-F238E27FC236}">
                <a16:creationId xmlns:a16="http://schemas.microsoft.com/office/drawing/2014/main" id="{1A84DE13-22EC-4009-E122-8349928D0AF7}"/>
              </a:ext>
            </a:extLst>
          </p:cNvPr>
          <p:cNvCxnSpPr>
            <a:cxnSpLocks/>
          </p:cNvCxnSpPr>
          <p:nvPr/>
        </p:nvCxnSpPr>
        <p:spPr>
          <a:xfrm>
            <a:off x="0" y="5176382"/>
            <a:ext cx="624177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570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096000" y="0"/>
            <a:ext cx="617722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137671" y="1267638"/>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SQL Query</a:t>
            </a:r>
            <a:endParaRPr lang="en-IN" sz="3200"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C3FFB0D4-B5A0-A340-8355-052CBC0FC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671" y="1958153"/>
            <a:ext cx="7916658" cy="3145692"/>
          </a:xfrm>
          <a:prstGeom prst="rect">
            <a:avLst/>
          </a:prstGeom>
        </p:spPr>
      </p:pic>
    </p:spTree>
    <p:extLst>
      <p:ext uri="{BB962C8B-B14F-4D97-AF65-F5344CB8AC3E}">
        <p14:creationId xmlns:p14="http://schemas.microsoft.com/office/powerpoint/2010/main" val="421276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D3E92-A79B-F12D-7DC4-D44129C3407F}"/>
              </a:ext>
            </a:extLst>
          </p:cNvPr>
          <p:cNvSpPr/>
          <p:nvPr/>
        </p:nvSpPr>
        <p:spPr>
          <a:xfrm>
            <a:off x="6639339" y="0"/>
            <a:ext cx="5563096"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EAD9F-EBF3-06F6-85FA-A2473291D76A}"/>
              </a:ext>
            </a:extLst>
          </p:cNvPr>
          <p:cNvSpPr>
            <a:spLocks noGrp="1"/>
          </p:cNvSpPr>
          <p:nvPr>
            <p:ph type="title"/>
          </p:nvPr>
        </p:nvSpPr>
        <p:spPr>
          <a:xfrm>
            <a:off x="274542" y="231940"/>
            <a:ext cx="4178188" cy="369332"/>
          </a:xfrm>
        </p:spPr>
        <p:txBody>
          <a:bodyPr>
            <a:noAutofit/>
          </a:bodyPr>
          <a:lstStyle/>
          <a:p>
            <a:r>
              <a:rPr lang="en-US" sz="3200" dirty="0">
                <a:latin typeface="Segoe UI Black" panose="020B0A02040204020203" pitchFamily="34" charset="0"/>
                <a:ea typeface="Segoe UI Black" panose="020B0A02040204020203" pitchFamily="34" charset="0"/>
              </a:rPr>
              <a:t>Request 4:</a:t>
            </a:r>
            <a:endParaRPr lang="en-IN" sz="3200" dirty="0">
              <a:latin typeface="Segoe UI Black" panose="020B0A02040204020203"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ACB609D3-F11F-3C42-E54A-2440BB3AF6E0}"/>
              </a:ext>
            </a:extLst>
          </p:cNvPr>
          <p:cNvSpPr txBox="1"/>
          <p:nvPr/>
        </p:nvSpPr>
        <p:spPr>
          <a:xfrm>
            <a:off x="270791" y="2638693"/>
            <a:ext cx="1704391" cy="369332"/>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SQL Output:</a:t>
            </a:r>
            <a:endParaRPr lang="en-IN" dirty="0">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EFCA6B01-6B77-5C75-E338-80C8B19D2567}"/>
              </a:ext>
            </a:extLst>
          </p:cNvPr>
          <p:cNvSpPr txBox="1"/>
          <p:nvPr/>
        </p:nvSpPr>
        <p:spPr>
          <a:xfrm>
            <a:off x="270791" y="832723"/>
            <a:ext cx="6666722" cy="1384995"/>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 Follow-up: Which segment had the most increase in unique products in</a:t>
            </a:r>
          </a:p>
          <a:p>
            <a:r>
              <a:rPr lang="en-US" sz="1400" dirty="0">
                <a:latin typeface="Segoe UI Semibold" panose="020B0702040204020203" pitchFamily="34" charset="0"/>
                <a:cs typeface="Segoe UI Semibold" panose="020B0702040204020203" pitchFamily="34" charset="0"/>
              </a:rPr>
              <a:t>2021 vs 2020? The final output contains these fields,</a:t>
            </a:r>
          </a:p>
          <a:p>
            <a:r>
              <a:rPr lang="en-US" sz="1400" dirty="0">
                <a:latin typeface="Segoe UI Semibold" panose="020B0702040204020203" pitchFamily="34" charset="0"/>
                <a:cs typeface="Segoe UI Semibold" panose="020B0702040204020203" pitchFamily="34" charset="0"/>
              </a:rPr>
              <a:t>segment</a:t>
            </a:r>
          </a:p>
          <a:p>
            <a:r>
              <a:rPr lang="en-US" sz="1400" dirty="0">
                <a:latin typeface="Segoe UI Semibold" panose="020B0702040204020203" pitchFamily="34" charset="0"/>
                <a:cs typeface="Segoe UI Semibold" panose="020B0702040204020203" pitchFamily="34" charset="0"/>
              </a:rPr>
              <a:t>product_count_2020</a:t>
            </a:r>
          </a:p>
          <a:p>
            <a:r>
              <a:rPr lang="en-US" sz="1400" dirty="0">
                <a:latin typeface="Segoe UI Semibold" panose="020B0702040204020203" pitchFamily="34" charset="0"/>
                <a:cs typeface="Segoe UI Semibold" panose="020B0702040204020203" pitchFamily="34" charset="0"/>
              </a:rPr>
              <a:t>product_count_2021</a:t>
            </a:r>
          </a:p>
          <a:p>
            <a:r>
              <a:rPr lang="en-US" sz="1400" dirty="0">
                <a:latin typeface="Segoe UI Semibold" panose="020B0702040204020203" pitchFamily="34" charset="0"/>
                <a:cs typeface="Segoe UI Semibold" panose="020B0702040204020203" pitchFamily="34" charset="0"/>
              </a:rPr>
              <a:t>difference</a:t>
            </a:r>
            <a:endParaRPr lang="en-IN" sz="1400" dirty="0">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A3CCFBE0-3B87-FECE-903C-0F158437C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91" y="3142071"/>
            <a:ext cx="4579620" cy="1600200"/>
          </a:xfrm>
          <a:prstGeom prst="rect">
            <a:avLst/>
          </a:prstGeom>
        </p:spPr>
      </p:pic>
      <p:pic>
        <p:nvPicPr>
          <p:cNvPr id="7" name="Picture 6">
            <a:extLst>
              <a:ext uri="{FF2B5EF4-FFF2-40B4-BE49-F238E27FC236}">
                <a16:creationId xmlns:a16="http://schemas.microsoft.com/office/drawing/2014/main" id="{1895E12C-DF66-AC79-96E3-83694705D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288" y="2076431"/>
            <a:ext cx="5119198" cy="282828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BA2B43C6-FF77-99BE-AF2B-0CE8F967B5E1}"/>
              </a:ext>
            </a:extLst>
          </p:cNvPr>
          <p:cNvSpPr txBox="1"/>
          <p:nvPr/>
        </p:nvSpPr>
        <p:spPr>
          <a:xfrm>
            <a:off x="6861288" y="1710398"/>
            <a:ext cx="2859630" cy="646331"/>
          </a:xfrm>
          <a:prstGeom prst="rect">
            <a:avLst/>
          </a:prstGeom>
          <a:noFill/>
        </p:spPr>
        <p:txBody>
          <a:bodyPr wrap="square" rtlCol="0">
            <a:spAutoFit/>
          </a:bodyPr>
          <a:lstStyle/>
          <a:p>
            <a:r>
              <a:rPr lang="en-US" dirty="0">
                <a:solidFill>
                  <a:schemeClr val="bg1"/>
                </a:solidFill>
                <a:latin typeface="Segoe UI Semibold" panose="020B0702040204020203" pitchFamily="34" charset="0"/>
                <a:cs typeface="Segoe UI Semibold" panose="020B0702040204020203" pitchFamily="34" charset="0"/>
              </a:rPr>
              <a:t>Data Visualization</a:t>
            </a:r>
            <a:endParaRPr lang="en-IN" dirty="0">
              <a:solidFill>
                <a:schemeClr val="bg1"/>
              </a:solidFill>
              <a:latin typeface="Segoe UI Semibold" panose="020B0702040204020203" pitchFamily="34" charset="0"/>
              <a:cs typeface="Segoe UI Semibold" panose="020B0702040204020203" pitchFamily="34" charset="0"/>
            </a:endParaRPr>
          </a:p>
          <a:p>
            <a:endParaRPr lang="en-IN" dirty="0">
              <a:latin typeface="Segoe UI Semibold" panose="020B0702040204020203" pitchFamily="34" charset="0"/>
              <a:cs typeface="Segoe UI Semibold" panose="020B0702040204020203" pitchFamily="34" charset="0"/>
            </a:endParaRPr>
          </a:p>
        </p:txBody>
      </p:sp>
      <p:cxnSp>
        <p:nvCxnSpPr>
          <p:cNvPr id="3" name="Straight Connector 2">
            <a:extLst>
              <a:ext uri="{FF2B5EF4-FFF2-40B4-BE49-F238E27FC236}">
                <a16:creationId xmlns:a16="http://schemas.microsoft.com/office/drawing/2014/main" id="{167A7B34-0810-E3F8-8767-5E6A7161D30B}"/>
              </a:ext>
            </a:extLst>
          </p:cNvPr>
          <p:cNvCxnSpPr>
            <a:cxnSpLocks/>
          </p:cNvCxnSpPr>
          <p:nvPr/>
        </p:nvCxnSpPr>
        <p:spPr>
          <a:xfrm>
            <a:off x="0" y="722570"/>
            <a:ext cx="6639339" cy="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39588993-93C1-F6D4-5AFE-0E2E0415F6A1}"/>
              </a:ext>
            </a:extLst>
          </p:cNvPr>
          <p:cNvSpPr txBox="1"/>
          <p:nvPr/>
        </p:nvSpPr>
        <p:spPr>
          <a:xfrm>
            <a:off x="106996" y="5239097"/>
            <a:ext cx="6353945" cy="1200329"/>
          </a:xfrm>
          <a:prstGeom prst="rect">
            <a:avLst/>
          </a:prstGeom>
          <a:noFill/>
        </p:spPr>
        <p:txBody>
          <a:bodyPr wrap="square" rtlCol="0">
            <a:spAutoFit/>
          </a:bodyPr>
          <a:lstStyle/>
          <a:p>
            <a:r>
              <a:rPr lang="en-IN" b="1" dirty="0"/>
              <a:t>Insights</a:t>
            </a:r>
            <a:r>
              <a:rPr lang="en-IN" dirty="0"/>
              <a:t>: </a:t>
            </a:r>
          </a:p>
          <a:p>
            <a:r>
              <a:rPr lang="en-IN" dirty="0"/>
              <a:t>- </a:t>
            </a:r>
            <a:r>
              <a:rPr lang="en-US" dirty="0"/>
              <a:t>The accessories segment experienced the greatest growth in original products, with the addition of 34 new items in the segment in just 1 year.</a:t>
            </a:r>
            <a:endParaRPr lang="en-IN" dirty="0"/>
          </a:p>
        </p:txBody>
      </p:sp>
      <p:cxnSp>
        <p:nvCxnSpPr>
          <p:cNvPr id="11" name="Straight Connector 10">
            <a:extLst>
              <a:ext uri="{FF2B5EF4-FFF2-40B4-BE49-F238E27FC236}">
                <a16:creationId xmlns:a16="http://schemas.microsoft.com/office/drawing/2014/main" id="{509D2C0C-5491-067E-2ECC-27EED4802F29}"/>
              </a:ext>
            </a:extLst>
          </p:cNvPr>
          <p:cNvCxnSpPr>
            <a:cxnSpLocks/>
          </p:cNvCxnSpPr>
          <p:nvPr/>
        </p:nvCxnSpPr>
        <p:spPr>
          <a:xfrm>
            <a:off x="0" y="5176382"/>
            <a:ext cx="663933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2262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920</Words>
  <Application>Microsoft Office PowerPoint</Application>
  <PresentationFormat>Widescreen</PresentationFormat>
  <Paragraphs>87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 Black</vt:lpstr>
      <vt:lpstr>Segoe UI Semibold</vt:lpstr>
      <vt:lpstr>Office Theme</vt:lpstr>
      <vt:lpstr>Consumer Goods</vt:lpstr>
      <vt:lpstr>Introduction</vt:lpstr>
      <vt:lpstr>Request 1:</vt:lpstr>
      <vt:lpstr>SQL Query</vt:lpstr>
      <vt:lpstr>Request 2:</vt:lpstr>
      <vt:lpstr>SQL Query</vt:lpstr>
      <vt:lpstr>Request 3:</vt:lpstr>
      <vt:lpstr>SQL Query</vt:lpstr>
      <vt:lpstr>Request 4:</vt:lpstr>
      <vt:lpstr>SQL Query</vt:lpstr>
      <vt:lpstr>Request 5:</vt:lpstr>
      <vt:lpstr>Request 6:</vt:lpstr>
      <vt:lpstr>SQL Query</vt:lpstr>
      <vt:lpstr>Request 7:</vt:lpstr>
      <vt:lpstr>Data Visualization</vt:lpstr>
      <vt:lpstr>Request 8:</vt:lpstr>
      <vt:lpstr>SQL Query</vt:lpstr>
      <vt:lpstr>Request 9:</vt:lpstr>
      <vt:lpstr>SQL Query</vt:lpstr>
      <vt:lpstr>Request 10:</vt:lpstr>
      <vt:lpstr>SQL Query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Devarshi Choudhury</dc:creator>
  <cp:lastModifiedBy>Devarshi Choudhury</cp:lastModifiedBy>
  <cp:revision>77</cp:revision>
  <dcterms:created xsi:type="dcterms:W3CDTF">2023-03-03T14:31:04Z</dcterms:created>
  <dcterms:modified xsi:type="dcterms:W3CDTF">2023-03-10T15:19:51Z</dcterms:modified>
</cp:coreProperties>
</file>