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77.png" ContentType="image/png"/>
  <Override PartName="/ppt/media/image65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14.png" ContentType="image/png"/>
  <Override PartName="/ppt/media/image2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13.png" ContentType="image/png"/>
  <Override PartName="/ppt/media/image1.png" ContentType="image/png"/>
  <Override PartName="/ppt/media/image67.png" ContentType="image/png"/>
  <Override PartName="/ppt/media/image66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</a:t>
            </a:r>
            <a:r>
              <a:rPr b="0" lang="pt-BR" sz="2000" spc="-1" strike="noStrike">
                <a:latin typeface="Arial"/>
              </a:rPr>
              <a:t>q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r </a:t>
            </a:r>
            <a:r>
              <a:rPr b="0" lang="pt-BR" sz="2000" spc="-1" strike="noStrike">
                <a:latin typeface="Arial"/>
              </a:rPr>
              <a:t>o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0E3E05-2A4E-48F6-B503-AB333815969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As subclasses representam a mesma entidade de mundo real que a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As subclasses representam a mesma entidade de mundo real que a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Uma subclasse pertence a apenas 1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Uma subclasse pertence a apenas 1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Uma subclasse pertence a apenas 1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Uma subclasse pertence a apenas 1 superclasse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Os atributos complexos são semelhantes aos elementos complexos em XML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4333B4-3FE8-464B-9412-8182959A614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9C5263-4D51-4F8F-BE49-C783A04B02B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D5C974-6885-4B17-9242-67521F80667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E5A273-C156-4CAA-8B70-04639FE9730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1394EC-A4F2-492C-A3D7-E4379A0DA0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2AD205-B424-4F9C-B857-CD3EC5B3C26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8645F9-E32F-4C4C-8070-3DA22B4AD9C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77D9A8-3580-487A-ADC0-9CE00DE6876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57602A-9B45-40EC-A721-7497E3D852E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ED1B80-E538-46D2-8E1B-2A440B2EC8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70ADD5-7C8B-4DCF-AC0A-E52957B89C5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F0A69-84CD-4520-B2D2-DA2A5150889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66C648C-F86A-4F97-AA38-62A1D06F771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1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editar o formato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54;p2"/>
          <p:cNvSpPr/>
          <p:nvPr/>
        </p:nvSpPr>
        <p:spPr>
          <a:xfrm>
            <a:off x="565560" y="3117240"/>
            <a:ext cx="67615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Juliana Mascarenhas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40a24"/>
                </a:solidFill>
                <a:latin typeface="Arial"/>
                <a:ea typeface="Calibri"/>
              </a:rPr>
              <a:t>Tech Education Specialist DIO / Criadora de conteúdo no @Simplificandoredes e @SimplificandoProgramação 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40a24"/>
                </a:solidFill>
                <a:latin typeface="Arial"/>
                <a:ea typeface="Calibri"/>
              </a:rPr>
              <a:t>Mestre em modelagem computacional | Cientista de 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40a24"/>
                </a:solidFill>
                <a:latin typeface="Arial"/>
                <a:ea typeface="Calibri"/>
              </a:rPr>
              <a:t>@in/juliana-mascarenhas-ds/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Google Shape;155;p2"/>
          <p:cNvSpPr/>
          <p:nvPr/>
        </p:nvSpPr>
        <p:spPr>
          <a:xfrm>
            <a:off x="565560" y="474840"/>
            <a:ext cx="746028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Modelagem de Banco de dados com ER – Entidade Relacionamento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i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Trilha de Banco de Dados Relacional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sldNum" idx="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06781FC3-319D-4AA8-A386-4BE658BAC6B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Num" idx="1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998B288-3F60-43D4-9EA7-637DD53F099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00" name="Google Shape;231;g116d3f5ae16_1_0"/>
          <p:cNvSpPr/>
          <p:nvPr/>
        </p:nvSpPr>
        <p:spPr>
          <a:xfrm>
            <a:off x="565560" y="1481040"/>
            <a:ext cx="79840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Tipos de entidades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Conjuntos de entidades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1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Subclasse &amp; Subtipo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Retângulo: Cantos Arredondados 2"/>
          <p:cNvSpPr/>
          <p:nvPr/>
        </p:nvSpPr>
        <p:spPr>
          <a:xfrm>
            <a:off x="5397840" y="2858400"/>
            <a:ext cx="1983600" cy="4957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Empregados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3" name="Retângulo: Cantos Arredondados 8"/>
          <p:cNvSpPr/>
          <p:nvPr/>
        </p:nvSpPr>
        <p:spPr>
          <a:xfrm>
            <a:off x="3737520" y="1791000"/>
            <a:ext cx="1800360" cy="776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Administradores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" name="Retângulo: Cantos Arredondados 10"/>
          <p:cNvSpPr/>
          <p:nvPr/>
        </p:nvSpPr>
        <p:spPr>
          <a:xfrm>
            <a:off x="5980320" y="1435320"/>
            <a:ext cx="1369080" cy="646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Suporte TI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5" name="Retângulo: Cantos Arredondados 11"/>
          <p:cNvSpPr/>
          <p:nvPr/>
        </p:nvSpPr>
        <p:spPr>
          <a:xfrm>
            <a:off x="7511400" y="2039040"/>
            <a:ext cx="1552320" cy="646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Especialistas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6" name="Retângulo: Cantos Arredondados 12"/>
          <p:cNvSpPr/>
          <p:nvPr/>
        </p:nvSpPr>
        <p:spPr>
          <a:xfrm>
            <a:off x="5743080" y="4055400"/>
            <a:ext cx="1433880" cy="646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Analistas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7" name="Retângulo: Cantos Arredondados 13"/>
          <p:cNvSpPr/>
          <p:nvPr/>
        </p:nvSpPr>
        <p:spPr>
          <a:xfrm>
            <a:off x="7435800" y="3505680"/>
            <a:ext cx="1552320" cy="646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Marketing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8" name="Retângulo: Cantos Arredondados 14"/>
          <p:cNvSpPr/>
          <p:nvPr/>
        </p:nvSpPr>
        <p:spPr>
          <a:xfrm>
            <a:off x="3920760" y="3667320"/>
            <a:ext cx="1433880" cy="646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Suporte Local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sldNum" idx="1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CE0B5381-4CB2-44C0-A2F9-F4C8D37D673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11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Subclasse &amp; Subtipo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Google Shape;227;p20"/>
          <p:cNvSpPr/>
          <p:nvPr/>
        </p:nvSpPr>
        <p:spPr>
          <a:xfrm>
            <a:off x="321480" y="1445400"/>
            <a:ext cx="8424720" cy="24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 marL="100800" algn="ctr"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100800" algn="ctr">
              <a:lnSpc>
                <a:spcPct val="100000"/>
              </a:lnSpc>
              <a:buNone/>
            </a:pPr>
            <a:br>
              <a:rPr sz="2400"/>
            </a:br>
            <a:endParaRPr b="0" lang="pt-BR" sz="2400" spc="-1" strike="noStrike">
              <a:latin typeface="Arial"/>
            </a:endParaRPr>
          </a:p>
        </p:txBody>
      </p:sp>
      <p:sp>
        <p:nvSpPr>
          <p:cNvPr id="113" name="Retângulo: Cantos Arredondados 16"/>
          <p:cNvSpPr/>
          <p:nvPr/>
        </p:nvSpPr>
        <p:spPr>
          <a:xfrm>
            <a:off x="725400" y="1861200"/>
            <a:ext cx="7580160" cy="2479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14" name="Retângulo: Cantos Arredondados 17"/>
          <p:cNvSpPr/>
          <p:nvPr/>
        </p:nvSpPr>
        <p:spPr>
          <a:xfrm>
            <a:off x="2873880" y="2460600"/>
            <a:ext cx="923400" cy="4381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5" name="Retângulo: Cantos Arredondados 18"/>
          <p:cNvSpPr/>
          <p:nvPr/>
        </p:nvSpPr>
        <p:spPr>
          <a:xfrm>
            <a:off x="2877480" y="334116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6" name="Retângulo: Cantos Arredondados 19"/>
          <p:cNvSpPr/>
          <p:nvPr/>
        </p:nvSpPr>
        <p:spPr>
          <a:xfrm>
            <a:off x="1206000" y="283068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7" name="Retângulo: Cantos Arredondados 20"/>
          <p:cNvSpPr/>
          <p:nvPr/>
        </p:nvSpPr>
        <p:spPr>
          <a:xfrm>
            <a:off x="1511640" y="348840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8" name="Retângulo: Cantos Arredondados 21"/>
          <p:cNvSpPr/>
          <p:nvPr/>
        </p:nvSpPr>
        <p:spPr>
          <a:xfrm>
            <a:off x="5371920" y="247140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Retângulo: Cantos Arredondados 22"/>
          <p:cNvSpPr/>
          <p:nvPr/>
        </p:nvSpPr>
        <p:spPr>
          <a:xfrm>
            <a:off x="5529960" y="339516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0" name="Retângulo: Cantos Arredondados 23"/>
          <p:cNvSpPr/>
          <p:nvPr/>
        </p:nvSpPr>
        <p:spPr>
          <a:xfrm>
            <a:off x="6730560" y="2690640"/>
            <a:ext cx="912600" cy="4381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1" name="Retângulo: Cantos Arredondados 24"/>
          <p:cNvSpPr/>
          <p:nvPr/>
        </p:nvSpPr>
        <p:spPr>
          <a:xfrm>
            <a:off x="1004040" y="2301480"/>
            <a:ext cx="3097800" cy="1796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0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22" name="Retângulo: Cantos Arredondados 25"/>
          <p:cNvSpPr/>
          <p:nvPr/>
        </p:nvSpPr>
        <p:spPr>
          <a:xfrm>
            <a:off x="4911120" y="2269080"/>
            <a:ext cx="3087000" cy="1796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23" name="CaixaDeTexto 12"/>
          <p:cNvSpPr/>
          <p:nvPr/>
        </p:nvSpPr>
        <p:spPr>
          <a:xfrm>
            <a:off x="1508400" y="1932480"/>
            <a:ext cx="2041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2060"/>
                </a:solidFill>
                <a:latin typeface="Calibri"/>
              </a:rPr>
              <a:t>Classe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aixaDeTexto 13"/>
          <p:cNvSpPr/>
          <p:nvPr/>
        </p:nvSpPr>
        <p:spPr>
          <a:xfrm>
            <a:off x="5497920" y="1932480"/>
            <a:ext cx="2041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ea4e60"/>
                </a:solidFill>
                <a:latin typeface="Calibri"/>
              </a:rPr>
              <a:t>Classe 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: Cantos Arredondados 41"/>
          <p:cNvSpPr/>
          <p:nvPr/>
        </p:nvSpPr>
        <p:spPr>
          <a:xfrm>
            <a:off x="1808280" y="3493800"/>
            <a:ext cx="2364840" cy="84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Comportamento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</a:rPr>
              <a:t>Estado gerais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sldNum" idx="1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0234275E-1506-40E8-B8CC-CA3BBB342DE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28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Subclasse &amp; Subtipo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9" name="Agrupar 37"/>
          <p:cNvGrpSpPr/>
          <p:nvPr/>
        </p:nvGrpSpPr>
        <p:grpSpPr>
          <a:xfrm>
            <a:off x="4672080" y="1285920"/>
            <a:ext cx="4050360" cy="1394280"/>
            <a:chOff x="4672080" y="1285920"/>
            <a:chExt cx="4050360" cy="1394280"/>
          </a:xfrm>
        </p:grpSpPr>
        <p:sp>
          <p:nvSpPr>
            <p:cNvPr id="130" name="Retângulo: Cantos Arredondados 43"/>
            <p:cNvSpPr/>
            <p:nvPr/>
          </p:nvSpPr>
          <p:spPr>
            <a:xfrm>
              <a:off x="4672080" y="1285920"/>
              <a:ext cx="4050360" cy="139428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rgbClr val="006f7b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2000" spc="-1" strike="noStrike">
                  <a:solidFill>
                    <a:srgbClr val="ffffff"/>
                  </a:solidFill>
                  <a:latin typeface="Arial"/>
                </a:rPr>
                <a:t>Classe mãe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pt-BR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31" name="Retângulo: Cantos Arredondados 44"/>
            <p:cNvSpPr/>
            <p:nvPr/>
          </p:nvSpPr>
          <p:spPr>
            <a:xfrm>
              <a:off x="5118840" y="1860840"/>
              <a:ext cx="1468440" cy="557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2060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</a:rPr>
                <a:t>Classe filho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32" name="Retângulo: Cantos Arredondados 45"/>
            <p:cNvSpPr/>
            <p:nvPr/>
          </p:nvSpPr>
          <p:spPr>
            <a:xfrm>
              <a:off x="6816960" y="1860840"/>
              <a:ext cx="1468440" cy="557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2060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</a:rPr>
                <a:t>Classe filha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133" name="Conector de Seta Reta 38"/>
          <p:cNvSpPr/>
          <p:nvPr/>
        </p:nvSpPr>
        <p:spPr>
          <a:xfrm flipH="1">
            <a:off x="3891600" y="1632960"/>
            <a:ext cx="2003760" cy="20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ab4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34" name="Conector de Seta Reta 39"/>
          <p:cNvSpPr/>
          <p:nvPr/>
        </p:nvSpPr>
        <p:spPr>
          <a:xfrm>
            <a:off x="5464440" y="2323080"/>
            <a:ext cx="124488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ab4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35" name="Retângulo: Cantos Arredondados 40"/>
          <p:cNvSpPr/>
          <p:nvPr/>
        </p:nvSpPr>
        <p:spPr>
          <a:xfrm>
            <a:off x="5931000" y="3386160"/>
            <a:ext cx="2145600" cy="72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Comportamento e estado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Específicos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6" name="Conector de Seta Reta 42"/>
          <p:cNvSpPr/>
          <p:nvPr/>
        </p:nvSpPr>
        <p:spPr>
          <a:xfrm flipH="1">
            <a:off x="7262280" y="2319480"/>
            <a:ext cx="824760" cy="9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ab4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ldNum" idx="1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6820D59-F401-4168-8CD6-579165E6856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39" name="Google Shape;231;g116d3f5ae16_1_0"/>
          <p:cNvSpPr/>
          <p:nvPr/>
        </p:nvSpPr>
        <p:spPr>
          <a:xfrm>
            <a:off x="565560" y="1481040"/>
            <a:ext cx="421020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40a24"/>
                </a:solidFill>
                <a:latin typeface="Calibri"/>
                <a:ea typeface="Arial"/>
              </a:rPr>
              <a:t>Subclasse</a:t>
            </a:r>
            <a:endParaRPr b="0" lang="pt-BR" sz="28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Depende do contexto do BD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Objeto distinto no BD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0" name="Retângulo: Cantos Arredondados 2"/>
          <p:cNvSpPr/>
          <p:nvPr/>
        </p:nvSpPr>
        <p:spPr>
          <a:xfrm>
            <a:off x="5549040" y="1488960"/>
            <a:ext cx="1983600" cy="4957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Empregados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1" name="Retângulo: Cantos Arredondados 15"/>
          <p:cNvSpPr/>
          <p:nvPr/>
        </p:nvSpPr>
        <p:spPr>
          <a:xfrm>
            <a:off x="4201200" y="222228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Secretária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2" name="Retângulo: Cantos Arredondados 16"/>
          <p:cNvSpPr/>
          <p:nvPr/>
        </p:nvSpPr>
        <p:spPr>
          <a:xfrm>
            <a:off x="5807880" y="222228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Engenheiro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Retângulo: Cantos Arredondados 17"/>
          <p:cNvSpPr/>
          <p:nvPr/>
        </p:nvSpPr>
        <p:spPr>
          <a:xfrm>
            <a:off x="7468200" y="222228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4" name="Retângulo: Cantos Arredondados 18"/>
          <p:cNvSpPr/>
          <p:nvPr/>
        </p:nvSpPr>
        <p:spPr>
          <a:xfrm>
            <a:off x="5592240" y="3473280"/>
            <a:ext cx="1983600" cy="49572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Empregados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5" name="Retângulo: Cantos Arredondados 19"/>
          <p:cNvSpPr/>
          <p:nvPr/>
        </p:nvSpPr>
        <p:spPr>
          <a:xfrm>
            <a:off x="4276440" y="413100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Chefe de obras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Retângulo: Cantos Arredondados 20"/>
          <p:cNvSpPr/>
          <p:nvPr/>
        </p:nvSpPr>
        <p:spPr>
          <a:xfrm>
            <a:off x="5883120" y="413100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Engenheiro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7" name="Retângulo: Cantos Arredondados 21"/>
          <p:cNvSpPr/>
          <p:nvPr/>
        </p:nvSpPr>
        <p:spPr>
          <a:xfrm>
            <a:off x="7543800" y="413100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Arquiteto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Texto Explicativo: Seta para Baixo 4"/>
          <p:cNvSpPr/>
          <p:nvPr/>
        </p:nvSpPr>
        <p:spPr>
          <a:xfrm>
            <a:off x="6619320" y="930960"/>
            <a:ext cx="1401480" cy="7005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Superclasse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9" name="Texto Explicativo: Seta para a Direita 5"/>
          <p:cNvSpPr/>
          <p:nvPr/>
        </p:nvSpPr>
        <p:spPr>
          <a:xfrm>
            <a:off x="2513520" y="4093200"/>
            <a:ext cx="1800360" cy="57132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Subclasse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sldNum" idx="1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7EFB592-61B0-4DD3-AE14-CC8736519FD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52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10080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Herança</a:t>
            </a:r>
            <a:endParaRPr b="0" lang="pt-BR" sz="2400" spc="-1" strike="noStrike">
              <a:latin typeface="Arial"/>
            </a:endParaRPr>
          </a:p>
          <a:p>
            <a:pPr marL="100800" algn="ctr"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10080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"Princípio próprio à programação orientada a objetos (POO) que permite criar uma nova classe a partir de uma já existente."</a:t>
            </a:r>
            <a:endParaRPr b="0" lang="pt-BR" sz="2400" spc="-1" strike="noStrike">
              <a:latin typeface="Arial"/>
            </a:endParaRPr>
          </a:p>
          <a:p>
            <a:pPr marL="100800" algn="ctr">
              <a:lnSpc>
                <a:spcPct val="100000"/>
              </a:lnSpc>
              <a:buNone/>
            </a:pPr>
            <a:br>
              <a:rPr sz="2400"/>
            </a:br>
            <a:endParaRPr b="0" lang="pt-BR" sz="2400" spc="-1" strike="noStrike">
              <a:latin typeface="Arial"/>
            </a:endParaRPr>
          </a:p>
        </p:txBody>
      </p:sp>
      <p:sp>
        <p:nvSpPr>
          <p:cNvPr id="153" name="Retângulo: Cantos Arredondados 14"/>
          <p:cNvSpPr/>
          <p:nvPr/>
        </p:nvSpPr>
        <p:spPr>
          <a:xfrm>
            <a:off x="297720" y="4262040"/>
            <a:ext cx="3241800" cy="67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Agregar atributos e métodos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Retângulo: Cantos Arredondados 22"/>
          <p:cNvSpPr/>
          <p:nvPr/>
        </p:nvSpPr>
        <p:spPr>
          <a:xfrm>
            <a:off x="2750760" y="3737160"/>
            <a:ext cx="3241800" cy="67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Reutilização de código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Retângulo: Cantos Arredondados 23"/>
          <p:cNvSpPr/>
          <p:nvPr/>
        </p:nvSpPr>
        <p:spPr>
          <a:xfrm>
            <a:off x="5594400" y="4170960"/>
            <a:ext cx="3241800" cy="675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Especialização de classes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sldNum" idx="1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BE18BE3-A21B-42BE-8374-6A16986567C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58" name="Imagem 3" descr="Diagrama&#10;&#10;Descrição gerada automaticamente"/>
          <p:cNvPicPr/>
          <p:nvPr/>
        </p:nvPicPr>
        <p:blipFill>
          <a:blip r:embed="rId1"/>
          <a:srcRect l="0" t="2615" r="183" b="-462"/>
          <a:stretch/>
        </p:blipFill>
        <p:spPr>
          <a:xfrm>
            <a:off x="1140840" y="1338480"/>
            <a:ext cx="7002000" cy="3807360"/>
          </a:xfrm>
          <a:prstGeom prst="rect">
            <a:avLst/>
          </a:prstGeom>
          <a:ln w="0">
            <a:noFill/>
          </a:ln>
        </p:spPr>
      </p:pic>
      <p:sp>
        <p:nvSpPr>
          <p:cNvPr id="159" name="CaixaDeTexto 3"/>
          <p:cNvSpPr/>
          <p:nvPr/>
        </p:nvSpPr>
        <p:spPr>
          <a:xfrm>
            <a:off x="1205640" y="474768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96;p5"/>
          <p:cNvSpPr/>
          <p:nvPr/>
        </p:nvSpPr>
        <p:spPr>
          <a:xfrm>
            <a:off x="707760" y="171180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Especialização e Generalização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61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sldNum" idx="2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B3ABB711-EFC3-4E13-B7FA-9E5AFC3A7CB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Num" idx="2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46E341E-3FA7-4D3E-8C71-9BC1E10F9C0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65" name="Google Shape;231;g116d3f5ae16_1_0"/>
          <p:cNvSpPr/>
          <p:nvPr/>
        </p:nvSpPr>
        <p:spPr>
          <a:xfrm>
            <a:off x="565560" y="1481040"/>
            <a:ext cx="79840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Especialização: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subclasses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Conjunto de subclasses -&gt; tipo de entidade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Diferenciação: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propriedade, atributos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6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Subclasse &amp; Subtipo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Retângulo: Cantos Arredondados 3"/>
          <p:cNvSpPr/>
          <p:nvPr/>
        </p:nvSpPr>
        <p:spPr>
          <a:xfrm>
            <a:off x="4406040" y="159696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Secretária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8" name="Retângulo: Cantos Arredondados 5"/>
          <p:cNvSpPr/>
          <p:nvPr/>
        </p:nvSpPr>
        <p:spPr>
          <a:xfrm>
            <a:off x="6109560" y="159696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Engenheiro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Retângulo: Cantos Arredondados 7"/>
          <p:cNvSpPr/>
          <p:nvPr/>
        </p:nvSpPr>
        <p:spPr>
          <a:xfrm>
            <a:off x="5203800" y="2211480"/>
            <a:ext cx="1477080" cy="495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Texto Explicativo: Seta para Cima 11"/>
          <p:cNvSpPr/>
          <p:nvPr/>
        </p:nvSpPr>
        <p:spPr>
          <a:xfrm>
            <a:off x="4449240" y="3785760"/>
            <a:ext cx="1293480" cy="58176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Específico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5799960" y="449640"/>
            <a:ext cx="2589840" cy="465372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sldNum" idx="2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D0EA5AF-25A9-412C-9773-3F3AC900A98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74" name="Google Shape;231;g116d3f5ae16_1_0"/>
          <p:cNvSpPr/>
          <p:nvPr/>
        </p:nvSpPr>
        <p:spPr>
          <a:xfrm>
            <a:off x="565560" y="1481040"/>
            <a:ext cx="5018760" cy="31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Instâncias das superclasse e subclasses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Mesma representação de mundo real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Papel especializado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5" name="CaixaDeTexto 6"/>
          <p:cNvSpPr/>
          <p:nvPr/>
        </p:nvSpPr>
        <p:spPr>
          <a:xfrm>
            <a:off x="4667040" y="4035960"/>
            <a:ext cx="11793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[1:1]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aixaDeTexto 1"/>
          <p:cNvSpPr/>
          <p:nvPr/>
        </p:nvSpPr>
        <p:spPr>
          <a:xfrm>
            <a:off x="5335560" y="490968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Num" idx="2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B5B9302-5E58-4347-ACBE-5B36B60E8F2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79" name="Imagem 3" descr="Diagrama&#10;&#10;Descrição gerada automaticamente"/>
          <p:cNvPicPr/>
          <p:nvPr/>
        </p:nvPicPr>
        <p:blipFill>
          <a:blip r:embed="rId1"/>
          <a:srcRect l="0" t="2615" r="183" b="-462"/>
          <a:stretch/>
        </p:blipFill>
        <p:spPr>
          <a:xfrm>
            <a:off x="1140840" y="1338480"/>
            <a:ext cx="7002000" cy="380736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3"/>
          <p:cNvSpPr/>
          <p:nvPr/>
        </p:nvSpPr>
        <p:spPr>
          <a:xfrm>
            <a:off x="1205640" y="474768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68;p3"/>
          <p:cNvSpPr/>
          <p:nvPr/>
        </p:nvSpPr>
        <p:spPr>
          <a:xfrm>
            <a:off x="565560" y="1857600"/>
            <a:ext cx="8016480" cy="20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7632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Objetivo deste módulo é apresentar o mundo da modelagem de dados voltado para um sistema de banco de dados.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0" name="Google Shape;169;p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Objetivo Geral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88A5EC4-11FE-493F-A09A-5D09B21CBB4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Num" idx="2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FF26866-B199-454E-BC47-EC11547918E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83" name="Google Shape;231;g116d3f5ae16_1_0"/>
          <p:cNvSpPr/>
          <p:nvPr/>
        </p:nvSpPr>
        <p:spPr>
          <a:xfrm>
            <a:off x="565560" y="1481040"/>
            <a:ext cx="478152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Atributos aplicados a algumas entidades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Relacionamentos específicos com subclasses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4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Motivação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5" name="Imagem 3" descr="Diagrama&#10;&#10;Descrição gerada automaticamente"/>
          <p:cNvPicPr/>
          <p:nvPr/>
        </p:nvPicPr>
        <p:blipFill>
          <a:blip r:embed="rId1"/>
          <a:srcRect l="44081" t="40441" r="307" b="-668"/>
          <a:stretch/>
        </p:blipFill>
        <p:spPr>
          <a:xfrm>
            <a:off x="5486400" y="2115000"/>
            <a:ext cx="3070440" cy="184752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4"/>
          <p:cNvSpPr/>
          <p:nvPr/>
        </p:nvSpPr>
        <p:spPr>
          <a:xfrm>
            <a:off x="5313960" y="413316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Num" idx="2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AECA958-6B1D-481F-A1AD-85A69759D4A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89" name="Google Shape;231;g116d3f5ae16_1_0"/>
          <p:cNvSpPr/>
          <p:nvPr/>
        </p:nvSpPr>
        <p:spPr>
          <a:xfrm>
            <a:off x="565560" y="1481040"/>
            <a:ext cx="4792320" cy="34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Inverso da especialização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Propriedades comuns as entidades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90" name="Imagem 6" descr="Uma imagem contendo Texto&#10;&#10;Descrição gerada automaticamente"/>
          <p:cNvPicPr/>
          <p:nvPr/>
        </p:nvPicPr>
        <p:blipFill>
          <a:blip r:embed="rId1"/>
          <a:stretch/>
        </p:blipFill>
        <p:spPr>
          <a:xfrm>
            <a:off x="6424560" y="1251360"/>
            <a:ext cx="2041920" cy="129276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8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5357160" y="2885400"/>
            <a:ext cx="2041920" cy="12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sldNum" idx="2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2F390E1-7F91-44E9-8C99-138AF88F7CC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94" name="Imagem 6" descr="Uma imagem contendo Texto&#10;&#10;Descrição gerada automaticamente"/>
          <p:cNvPicPr/>
          <p:nvPr/>
        </p:nvPicPr>
        <p:blipFill>
          <a:blip r:embed="rId1"/>
          <a:stretch/>
        </p:blipFill>
        <p:spPr>
          <a:xfrm>
            <a:off x="6747840" y="1315800"/>
            <a:ext cx="1200960" cy="764640"/>
          </a:xfrm>
          <a:prstGeom prst="rect">
            <a:avLst/>
          </a:prstGeom>
          <a:ln w="0">
            <a:noFill/>
          </a:ln>
        </p:spPr>
      </p:pic>
      <p:pic>
        <p:nvPicPr>
          <p:cNvPr id="195" name="Imagem 3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4720680" y="2147760"/>
            <a:ext cx="4112280" cy="1958400"/>
          </a:xfrm>
          <a:prstGeom prst="rect">
            <a:avLst/>
          </a:prstGeom>
          <a:ln w="0">
            <a:noFill/>
          </a:ln>
        </p:spPr>
      </p:pic>
      <p:grpSp>
        <p:nvGrpSpPr>
          <p:cNvPr id="196" name="Agrupar 7"/>
          <p:cNvGrpSpPr/>
          <p:nvPr/>
        </p:nvGrpSpPr>
        <p:grpSpPr>
          <a:xfrm>
            <a:off x="480960" y="1942200"/>
            <a:ext cx="4103640" cy="2015640"/>
            <a:chOff x="480960" y="1942200"/>
            <a:chExt cx="4103640" cy="2015640"/>
          </a:xfrm>
        </p:grpSpPr>
        <p:pic>
          <p:nvPicPr>
            <p:cNvPr id="197" name="Imagem 5" descr="Diagrama&#10;&#10;Descrição gerada automaticamente"/>
            <p:cNvPicPr/>
            <p:nvPr/>
          </p:nvPicPr>
          <p:blipFill>
            <a:blip r:embed="rId3"/>
            <a:stretch/>
          </p:blipFill>
          <p:spPr>
            <a:xfrm>
              <a:off x="515520" y="2048040"/>
              <a:ext cx="4069080" cy="190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" name="Retângulo 5"/>
            <p:cNvSpPr/>
            <p:nvPr/>
          </p:nvSpPr>
          <p:spPr>
            <a:xfrm>
              <a:off x="480960" y="1942200"/>
              <a:ext cx="581760" cy="3340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99" name="CaixaDeTexto 8"/>
          <p:cNvSpPr/>
          <p:nvPr/>
        </p:nvSpPr>
        <p:spPr>
          <a:xfrm>
            <a:off x="5270760" y="417636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00" name="CaixaDeTexto 10"/>
          <p:cNvSpPr/>
          <p:nvPr/>
        </p:nvSpPr>
        <p:spPr>
          <a:xfrm>
            <a:off x="1032840" y="411156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201" name="Imagem 8" descr="Ícone&#10;&#10;Descrição gerada automaticamente"/>
          <p:cNvPicPr/>
          <p:nvPr/>
        </p:nvPicPr>
        <p:blipFill>
          <a:blip r:embed="rId4"/>
          <a:stretch/>
        </p:blipFill>
        <p:spPr>
          <a:xfrm>
            <a:off x="278280" y="3661920"/>
            <a:ext cx="1233360" cy="774000"/>
          </a:xfrm>
          <a:prstGeom prst="rect">
            <a:avLst/>
          </a:prstGeom>
          <a:ln w="0">
            <a:noFill/>
          </a:ln>
        </p:spPr>
      </p:pic>
      <p:sp>
        <p:nvSpPr>
          <p:cNvPr id="202" name="Retângulo: Cantos Arredondados 12"/>
          <p:cNvSpPr/>
          <p:nvPr/>
        </p:nvSpPr>
        <p:spPr>
          <a:xfrm>
            <a:off x="567360" y="46702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Generalização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sldNum" idx="2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CE6FEDB-1031-4258-A136-A8A1C9EEBF5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05" name="Retângulo: Cantos Arredondados 9"/>
          <p:cNvSpPr/>
          <p:nvPr/>
        </p:nvSpPr>
        <p:spPr>
          <a:xfrm>
            <a:off x="567360" y="46702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Generalização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206" name="Agrupar 5"/>
          <p:cNvGrpSpPr/>
          <p:nvPr/>
        </p:nvGrpSpPr>
        <p:grpSpPr>
          <a:xfrm>
            <a:off x="567360" y="1557360"/>
            <a:ext cx="7953120" cy="2772000"/>
            <a:chOff x="567360" y="1557360"/>
            <a:chExt cx="7953120" cy="2772000"/>
          </a:xfrm>
        </p:grpSpPr>
        <p:pic>
          <p:nvPicPr>
            <p:cNvPr id="207" name="Imagem 3" descr="Diagrama&#10;&#10;Descrição gerada automaticamente"/>
            <p:cNvPicPr/>
            <p:nvPr/>
          </p:nvPicPr>
          <p:blipFill>
            <a:blip r:embed="rId1"/>
            <a:stretch/>
          </p:blipFill>
          <p:spPr>
            <a:xfrm>
              <a:off x="569520" y="1557360"/>
              <a:ext cx="7950960" cy="277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Retângulo 3"/>
            <p:cNvSpPr/>
            <p:nvPr/>
          </p:nvSpPr>
          <p:spPr>
            <a:xfrm>
              <a:off x="567360" y="1607760"/>
              <a:ext cx="581760" cy="3340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09" name="CaixaDeTexto 7"/>
          <p:cNvSpPr/>
          <p:nvPr/>
        </p:nvSpPr>
        <p:spPr>
          <a:xfrm>
            <a:off x="3071160" y="421956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Num" idx="2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FE82413-E87E-40DE-8D23-0098CC21814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11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Generalização                             Especialização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21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Refinamento</a:t>
            </a:r>
            <a:endParaRPr b="0" lang="pt-BR" sz="4000" spc="-1" strike="noStrike">
              <a:latin typeface="Arial"/>
            </a:endParaRPr>
          </a:p>
        </p:txBody>
      </p:sp>
      <p:grpSp>
        <p:nvGrpSpPr>
          <p:cNvPr id="213" name="Agrupar 10"/>
          <p:cNvGrpSpPr/>
          <p:nvPr/>
        </p:nvGrpSpPr>
        <p:grpSpPr>
          <a:xfrm>
            <a:off x="1704960" y="2572920"/>
            <a:ext cx="2021040" cy="1999800"/>
            <a:chOff x="1704960" y="2572920"/>
            <a:chExt cx="2021040" cy="1999800"/>
          </a:xfrm>
        </p:grpSpPr>
        <p:sp>
          <p:nvSpPr>
            <p:cNvPr id="214" name="Retângulo: Cantos Arredondados 3"/>
            <p:cNvSpPr/>
            <p:nvPr/>
          </p:nvSpPr>
          <p:spPr>
            <a:xfrm>
              <a:off x="1753200" y="3742920"/>
              <a:ext cx="1972800" cy="8298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Entidade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15" name="Retângulo: Cantos Arredondados 6"/>
            <p:cNvSpPr/>
            <p:nvPr/>
          </p:nvSpPr>
          <p:spPr>
            <a:xfrm>
              <a:off x="1704960" y="2572920"/>
              <a:ext cx="2016000" cy="7437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78909c"/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Superclasse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16" name="Seta: Divisa 4"/>
            <p:cNvSpPr/>
            <p:nvPr/>
          </p:nvSpPr>
          <p:spPr>
            <a:xfrm rot="16200000">
              <a:off x="2423880" y="3162600"/>
              <a:ext cx="484920" cy="484920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2060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  <p:grpSp>
        <p:nvGrpSpPr>
          <p:cNvPr id="217" name="Agrupar 7"/>
          <p:cNvGrpSpPr/>
          <p:nvPr/>
        </p:nvGrpSpPr>
        <p:grpSpPr>
          <a:xfrm>
            <a:off x="5387040" y="2631960"/>
            <a:ext cx="2053800" cy="2010960"/>
            <a:chOff x="5387040" y="2631960"/>
            <a:chExt cx="2053800" cy="2010960"/>
          </a:xfrm>
        </p:grpSpPr>
        <p:sp>
          <p:nvSpPr>
            <p:cNvPr id="218" name="Retângulo: Cantos Arredondados 5"/>
            <p:cNvSpPr/>
            <p:nvPr/>
          </p:nvSpPr>
          <p:spPr>
            <a:xfrm>
              <a:off x="5387040" y="2631960"/>
              <a:ext cx="2026800" cy="829800"/>
            </a:xfrm>
            <a:prstGeom prst="roundRect">
              <a:avLst>
                <a:gd name="adj" fmla="val 16667"/>
              </a:avLst>
            </a:prstGeom>
            <a:solidFill>
              <a:srgbClr val="ea4e6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Entidade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219" name="Retângulo: Cantos Arredondados 9"/>
            <p:cNvSpPr/>
            <p:nvPr/>
          </p:nvSpPr>
          <p:spPr>
            <a:xfrm>
              <a:off x="5414040" y="3899160"/>
              <a:ext cx="2026800" cy="7437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78909c"/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Subclasses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220" name="Seta: Divisa 8"/>
            <p:cNvSpPr/>
            <p:nvPr/>
          </p:nvSpPr>
          <p:spPr>
            <a:xfrm rot="5400000">
              <a:off x="6154920" y="3593880"/>
              <a:ext cx="484920" cy="484920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ea4e60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96;p5"/>
          <p:cNvSpPr/>
          <p:nvPr/>
        </p:nvSpPr>
        <p:spPr>
          <a:xfrm>
            <a:off x="869400" y="96804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de Generalização &amp; Especialização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222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sldNum" idx="2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2B33CDB3-17EC-4CE8-B33B-2F85F16CCBA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sldNum" idx="3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19B65B4-0CDF-4378-8F07-A1F23B2A2C8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26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Predicated-defined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(condição)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Attribute-defined Specialization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User-defined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sldNum" idx="3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60AF492-0587-4582-9F90-746528FB3B8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29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Predicated-defined </a:t>
            </a:r>
            <a:r>
              <a:rPr b="1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(condição)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Attribute-defined Specialization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User-defined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0" name="Retângulo: Cantos Arredondados 2"/>
          <p:cNvSpPr/>
          <p:nvPr/>
        </p:nvSpPr>
        <p:spPr>
          <a:xfrm>
            <a:off x="5732280" y="2610720"/>
            <a:ext cx="2048400" cy="5497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Secretária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1" name="Retângulo: Cantos Arredondados 6"/>
          <p:cNvSpPr/>
          <p:nvPr/>
        </p:nvSpPr>
        <p:spPr>
          <a:xfrm>
            <a:off x="5473440" y="3667320"/>
            <a:ext cx="2662920" cy="549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(Job_Type = 'Secretária')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901320" y="1476360"/>
            <a:ext cx="5136840" cy="321480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sldNum" idx="3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5894F8F-24C2-4735-AE76-A01323B5FEF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35" name="Google Shape;231;g116d3f5ae16_1_0"/>
          <p:cNvSpPr/>
          <p:nvPr/>
        </p:nvSpPr>
        <p:spPr>
          <a:xfrm>
            <a:off x="565560" y="1481040"/>
            <a:ext cx="512676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Predicated-defined </a:t>
            </a:r>
            <a:r>
              <a:rPr b="1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(condição)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Attribute-defined Specialization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User-defined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sldNum" idx="3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81E5D6E-C598-432A-AB9A-9C415697113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38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Predicated-defined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(condição)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Attribute-defined Specialization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User-defined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39" name="Retângulo: Cantos Arredondados 2"/>
          <p:cNvSpPr/>
          <p:nvPr/>
        </p:nvSpPr>
        <p:spPr>
          <a:xfrm>
            <a:off x="4848120" y="4044600"/>
            <a:ext cx="3709080" cy="549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Atributo definidor da especialização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40" name="Retângulo: Cantos Arredondados 6"/>
          <p:cNvSpPr/>
          <p:nvPr/>
        </p:nvSpPr>
        <p:spPr>
          <a:xfrm>
            <a:off x="4848120" y="2222280"/>
            <a:ext cx="3709080" cy="549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Especialização definida por atributo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41" name="Seta: da Esquerda para a Direita e para Cima 3"/>
          <p:cNvSpPr/>
          <p:nvPr/>
        </p:nvSpPr>
        <p:spPr>
          <a:xfrm rot="16200000">
            <a:off x="5667480" y="2448720"/>
            <a:ext cx="1002600" cy="19512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97a7"/>
          </a:solidFill>
          <a:ln w="57150"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82;p1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sldNum" idx="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BCC8261C-77FC-4119-BB00-01680C9BB04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grpSp>
        <p:nvGrpSpPr>
          <p:cNvPr id="54" name="Group 1"/>
          <p:cNvGrpSpPr/>
          <p:nvPr/>
        </p:nvGrpSpPr>
        <p:grpSpPr>
          <a:xfrm>
            <a:off x="668520" y="1637280"/>
            <a:ext cx="7886520" cy="3122640"/>
            <a:chOff x="668520" y="1637280"/>
            <a:chExt cx="7886520" cy="3122640"/>
          </a:xfrm>
        </p:grpSpPr>
        <p:sp>
          <p:nvSpPr>
            <p:cNvPr id="55" name="Google Shape;183;p17"/>
            <p:cNvSpPr/>
            <p:nvPr/>
          </p:nvSpPr>
          <p:spPr>
            <a:xfrm>
              <a:off x="678600" y="1637280"/>
              <a:ext cx="1379520" cy="575640"/>
            </a:xfrm>
            <a:prstGeom prst="rect">
              <a:avLst/>
            </a:prstGeom>
            <a:solidFill>
              <a:srgbClr val="ea4e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Etapa 1</a:t>
              </a: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56" name="Google Shape;184;p17"/>
            <p:cNvSpPr/>
            <p:nvPr/>
          </p:nvSpPr>
          <p:spPr>
            <a:xfrm>
              <a:off x="2273400" y="1694520"/>
              <a:ext cx="6281640" cy="46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Introdução à Modelagem e Projeto de BD</a:t>
              </a:r>
              <a:endParaRPr b="0" lang="pt-BR" sz="2400" spc="-1" strike="noStrike">
                <a:latin typeface="Arial"/>
              </a:endParaRPr>
            </a:p>
            <a:p>
              <a:pPr marL="457200" indent="-457200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57" name="Google Shape;185;p17"/>
            <p:cNvSpPr/>
            <p:nvPr/>
          </p:nvSpPr>
          <p:spPr>
            <a:xfrm>
              <a:off x="668520" y="2268000"/>
              <a:ext cx="1379520" cy="575640"/>
            </a:xfrm>
            <a:prstGeom prst="rect">
              <a:avLst/>
            </a:prstGeom>
            <a:solidFill>
              <a:srgbClr val="ea4e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Etapa </a:t>
              </a: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2</a:t>
              </a: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58" name="Google Shape;186;p17"/>
            <p:cNvSpPr/>
            <p:nvPr/>
          </p:nvSpPr>
          <p:spPr>
            <a:xfrm>
              <a:off x="2228760" y="2346480"/>
              <a:ext cx="6174000" cy="46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marL="457200" indent="-45720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40a24"/>
                  </a:solidFill>
                  <a:latin typeface="Calibri"/>
                  <a:ea typeface="Calibri"/>
                </a:rPr>
                <a:t>Explorando o Modelo ER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59" name="Google Shape;187;p17"/>
            <p:cNvSpPr/>
            <p:nvPr/>
          </p:nvSpPr>
          <p:spPr>
            <a:xfrm>
              <a:off x="668520" y="2928960"/>
              <a:ext cx="1379520" cy="575640"/>
            </a:xfrm>
            <a:prstGeom prst="rect">
              <a:avLst/>
            </a:prstGeom>
            <a:solidFill>
              <a:srgbClr val="ea4e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Etapa </a:t>
              </a: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3</a:t>
              </a: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60" name="Google Shape;188;p17"/>
            <p:cNvSpPr/>
            <p:nvPr/>
          </p:nvSpPr>
          <p:spPr>
            <a:xfrm>
              <a:off x="2176920" y="2964600"/>
              <a:ext cx="6174000" cy="46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 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Esquema Conceitual Através de Diagramas </a:t>
              </a:r>
              <a:endParaRPr b="0" lang="pt-BR" sz="2400" spc="-1" strike="noStrike">
                <a:latin typeface="Arial"/>
              </a:endParaRPr>
            </a:p>
            <a:p>
              <a:pPr marL="457200" indent="-457200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61" name="Google Shape;187;p17"/>
            <p:cNvSpPr/>
            <p:nvPr/>
          </p:nvSpPr>
          <p:spPr>
            <a:xfrm>
              <a:off x="668520" y="3561480"/>
              <a:ext cx="1379520" cy="575640"/>
            </a:xfrm>
            <a:prstGeom prst="rect">
              <a:avLst/>
            </a:prstGeom>
            <a:solidFill>
              <a:srgbClr val="ea4e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Etapa 4</a:t>
              </a: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62" name="Google Shape;188;p17"/>
            <p:cNvSpPr/>
            <p:nvPr/>
          </p:nvSpPr>
          <p:spPr>
            <a:xfrm>
              <a:off x="2252520" y="3618720"/>
              <a:ext cx="6174000" cy="46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Modelagem de dados complexa com ER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63" name="Google Shape;187;p17"/>
            <p:cNvSpPr/>
            <p:nvPr/>
          </p:nvSpPr>
          <p:spPr>
            <a:xfrm>
              <a:off x="678600" y="4184280"/>
              <a:ext cx="1379520" cy="575640"/>
            </a:xfrm>
            <a:prstGeom prst="rect">
              <a:avLst/>
            </a:prstGeom>
            <a:solidFill>
              <a:srgbClr val="ea4e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Etapa 5</a:t>
              </a:r>
              <a:endParaRPr b="0" lang="pt-BR" sz="2800" spc="-1" strike="noStrike">
                <a:latin typeface="Arial"/>
              </a:endParaRPr>
            </a:p>
          </p:txBody>
        </p:sp>
        <p:sp>
          <p:nvSpPr>
            <p:cNvPr id="64" name="Google Shape;188;p17"/>
            <p:cNvSpPr/>
            <p:nvPr/>
          </p:nvSpPr>
          <p:spPr>
            <a:xfrm>
              <a:off x="2262600" y="4241160"/>
              <a:ext cx="6174000" cy="46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Construindo seu Primeiro Projeto de BD </a:t>
              </a:r>
              <a:endParaRPr b="0" lang="pt-BR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 type="sldNum" idx="3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B1916EC-6484-47A0-B09C-AA00F9C502D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44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Predicated-defined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(condição)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Attribute-defined Specialization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User-defined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45" name="Imagem 3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5529600" y="1990440"/>
            <a:ext cx="2742840" cy="24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sldNum" idx="3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C5B58C5-43FD-4ABA-9D41-67B7A90A759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48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Disjointness constraint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Overlapping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Completeness constraint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49" name="Retângulo: Cantos Arredondados 2"/>
          <p:cNvSpPr/>
          <p:nvPr/>
        </p:nvSpPr>
        <p:spPr>
          <a:xfrm>
            <a:off x="5236200" y="2222280"/>
            <a:ext cx="3320640" cy="20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901320" y="1476360"/>
            <a:ext cx="5136840" cy="3214800"/>
          </a:xfrm>
          <a:prstGeom prst="rect">
            <a:avLst/>
          </a:prstGeom>
          <a:ln w="0">
            <a:noFill/>
          </a:ln>
        </p:spPr>
      </p:pic>
      <p:sp>
        <p:nvSpPr>
          <p:cNvPr id="251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ldNum" idx="3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44DFFCF-8E16-4580-83E6-A0FABB5791E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53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Disjointness constraint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Overlapping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Completeness constraint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4" name="Retângulo: Cantos Arredondados 3"/>
          <p:cNvSpPr/>
          <p:nvPr/>
        </p:nvSpPr>
        <p:spPr>
          <a:xfrm>
            <a:off x="3090240" y="1866600"/>
            <a:ext cx="2124000" cy="700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Conjuntos disjuntos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55" name="Elipse 9"/>
          <p:cNvSpPr/>
          <p:nvPr/>
        </p:nvSpPr>
        <p:spPr>
          <a:xfrm>
            <a:off x="6422400" y="3042000"/>
            <a:ext cx="506520" cy="506520"/>
          </a:xfrm>
          <a:prstGeom prst="ellipse">
            <a:avLst/>
          </a:prstGeom>
          <a:noFill/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933720" y="2296440"/>
            <a:ext cx="4985640" cy="1628640"/>
          </a:xfrm>
          <a:prstGeom prst="rect">
            <a:avLst/>
          </a:prstGeom>
          <a:ln w="0">
            <a:noFill/>
          </a:ln>
        </p:spPr>
      </p:pic>
      <p:sp>
        <p:nvSpPr>
          <p:cNvPr id="25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sldNum" idx="3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8BB66E9-D121-4E16-B698-9E3AEE5B7CC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59" name="Google Shape;231;g116d3f5ae16_1_0"/>
          <p:cNvSpPr/>
          <p:nvPr/>
        </p:nvSpPr>
        <p:spPr>
          <a:xfrm>
            <a:off x="565560" y="1481040"/>
            <a:ext cx="400536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Disjointness constraint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Overlapping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Completeness constraint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0" name="Elipse 4"/>
          <p:cNvSpPr/>
          <p:nvPr/>
        </p:nvSpPr>
        <p:spPr>
          <a:xfrm>
            <a:off x="6346800" y="2977200"/>
            <a:ext cx="441720" cy="430920"/>
          </a:xfrm>
          <a:prstGeom prst="ellipse">
            <a:avLst/>
          </a:prstGeom>
          <a:noFill/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sldNum" idx="3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F5B8C7D-0CEC-4A92-A600-AF56B98F014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63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Disjointness constraint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Overlapping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Completeness constraint</a:t>
            </a:r>
            <a:endParaRPr b="0" lang="pt-BR" sz="2400" spc="-1" strike="noStrike">
              <a:latin typeface="Arial"/>
            </a:endParaRPr>
          </a:p>
        </p:txBody>
      </p:sp>
      <p:grpSp>
        <p:nvGrpSpPr>
          <p:cNvPr id="264" name="Agrupar 4"/>
          <p:cNvGrpSpPr/>
          <p:nvPr/>
        </p:nvGrpSpPr>
        <p:grpSpPr>
          <a:xfrm>
            <a:off x="4257000" y="3203640"/>
            <a:ext cx="2768760" cy="1185840"/>
            <a:chOff x="4257000" y="3203640"/>
            <a:chExt cx="2768760" cy="1185840"/>
          </a:xfrm>
        </p:grpSpPr>
        <p:sp>
          <p:nvSpPr>
            <p:cNvPr id="265" name="Chave Esquerda 2"/>
            <p:cNvSpPr/>
            <p:nvPr/>
          </p:nvSpPr>
          <p:spPr>
            <a:xfrm>
              <a:off x="4257000" y="3203640"/>
              <a:ext cx="517320" cy="118584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rgbClr val="ea4e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Retângulo: Cantos Arredondados 3"/>
            <p:cNvSpPr/>
            <p:nvPr/>
          </p:nvSpPr>
          <p:spPr>
            <a:xfrm>
              <a:off x="4966560" y="3203640"/>
              <a:ext cx="2059200" cy="495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ea4e60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Total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67" name="Retângulo: Cantos Arredondados 7"/>
            <p:cNvSpPr/>
            <p:nvPr/>
          </p:nvSpPr>
          <p:spPr>
            <a:xfrm>
              <a:off x="4966560" y="3850560"/>
              <a:ext cx="2059200" cy="495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ea4e60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Parcial</a:t>
              </a:r>
              <a:endParaRPr b="0" lang="pt-B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Modelo EER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sldNum" idx="3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8B22E59-6C00-44B4-A6A6-614B07A10E4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70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Constraint: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Disjointness constraint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Overlapping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Completeness constraint</a:t>
            </a:r>
            <a:endParaRPr b="0" lang="pt-BR" sz="2400" spc="-1" strike="noStrike">
              <a:latin typeface="Arial"/>
            </a:endParaRPr>
          </a:p>
        </p:txBody>
      </p:sp>
      <p:grpSp>
        <p:nvGrpSpPr>
          <p:cNvPr id="271" name="Agrupar 4"/>
          <p:cNvGrpSpPr/>
          <p:nvPr/>
        </p:nvGrpSpPr>
        <p:grpSpPr>
          <a:xfrm>
            <a:off x="4257000" y="3203640"/>
            <a:ext cx="2768760" cy="1185840"/>
            <a:chOff x="4257000" y="3203640"/>
            <a:chExt cx="2768760" cy="1185840"/>
          </a:xfrm>
        </p:grpSpPr>
        <p:sp>
          <p:nvSpPr>
            <p:cNvPr id="272" name="Chave Esquerda 2"/>
            <p:cNvSpPr/>
            <p:nvPr/>
          </p:nvSpPr>
          <p:spPr>
            <a:xfrm>
              <a:off x="4257000" y="3203640"/>
              <a:ext cx="517320" cy="118584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rgbClr val="ea4e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Retângulo: Cantos Arredondados 3"/>
            <p:cNvSpPr/>
            <p:nvPr/>
          </p:nvSpPr>
          <p:spPr>
            <a:xfrm>
              <a:off x="4966560" y="3203640"/>
              <a:ext cx="2059200" cy="495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Total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74" name="Retângulo: Cantos Arredondados 7"/>
            <p:cNvSpPr/>
            <p:nvPr/>
          </p:nvSpPr>
          <p:spPr>
            <a:xfrm>
              <a:off x="4966560" y="3850560"/>
              <a:ext cx="2059200" cy="495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ea4e60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Parcial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275" name="Balão de Fala: Retângulo com Cantos Arredondados 5"/>
          <p:cNvSpPr/>
          <p:nvPr/>
        </p:nvSpPr>
        <p:spPr>
          <a:xfrm>
            <a:off x="4492080" y="2254680"/>
            <a:ext cx="1703520" cy="8406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Pertencimento mandatório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6" name="Balão de Fala: Retângulo com Cantos Arredondados 9"/>
          <p:cNvSpPr/>
          <p:nvPr/>
        </p:nvSpPr>
        <p:spPr>
          <a:xfrm>
            <a:off x="6357600" y="3419280"/>
            <a:ext cx="1875960" cy="56052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Particiação Opcional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sldNum" idx="4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0E1B0BAF-FFEC-4CCB-9BAA-126BCA2C0C0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279" name="Imagem 3" descr="Diagrama&#10;&#10;Descrição gerada automaticamente"/>
          <p:cNvPicPr/>
          <p:nvPr/>
        </p:nvPicPr>
        <p:blipFill>
          <a:blip r:embed="rId1"/>
          <a:srcRect l="0" t="2615" r="183" b="-462"/>
          <a:stretch/>
        </p:blipFill>
        <p:spPr>
          <a:xfrm>
            <a:off x="1140840" y="1338480"/>
            <a:ext cx="7002000" cy="3807360"/>
          </a:xfrm>
          <a:prstGeom prst="rect">
            <a:avLst/>
          </a:prstGeom>
          <a:ln w="0">
            <a:noFill/>
          </a:ln>
        </p:spPr>
      </p:pic>
      <p:sp>
        <p:nvSpPr>
          <p:cNvPr id="280" name="CaixaDeTexto 3"/>
          <p:cNvSpPr/>
          <p:nvPr/>
        </p:nvSpPr>
        <p:spPr>
          <a:xfrm>
            <a:off x="1205640" y="4747680"/>
            <a:ext cx="3109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Arial"/>
              </a:rPr>
              <a:t>Fonte: livro de referência - Navathe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281" name="Conector de Seta Reta 1"/>
          <p:cNvSpPr/>
          <p:nvPr/>
        </p:nvSpPr>
        <p:spPr>
          <a:xfrm>
            <a:off x="3090240" y="1672560"/>
            <a:ext cx="601200" cy="59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a4e60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82" name="Conector de Seta Reta 6"/>
          <p:cNvSpPr/>
          <p:nvPr/>
        </p:nvSpPr>
        <p:spPr>
          <a:xfrm flipH="1">
            <a:off x="5729400" y="2114640"/>
            <a:ext cx="551880" cy="32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12121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Constraints – Regras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sldNum" idx="4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5BBA8BA-52A3-4766-AAAF-FB6E4488E83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85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Deletar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Superclasse -&gt; subclasses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Inserção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Entidade em superclasse -&gt; predicated-defined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Entidade em superclasse com total -&gt; subclasse macth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96;p5"/>
          <p:cNvSpPr/>
          <p:nvPr/>
        </p:nvSpPr>
        <p:spPr>
          <a:xfrm>
            <a:off x="901800" y="176580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Hierárquia &amp; rede de especialização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287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288" name="PlaceHolder 1"/>
          <p:cNvSpPr>
            <a:spLocks noGrp="1"/>
          </p:cNvSpPr>
          <p:nvPr>
            <p:ph type="sldNum" idx="4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1A86FB3D-E793-4079-B11A-CF72DA22600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Especialização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sldNum" idx="4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5F55CF1-5704-448E-8A78-0AA7D858C5F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91" name="Google Shape;231;g116d3f5ae16_1_0"/>
          <p:cNvSpPr/>
          <p:nvPr/>
        </p:nvSpPr>
        <p:spPr>
          <a:xfrm>
            <a:off x="565560" y="1481040"/>
            <a:ext cx="262512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Hierárquia de especialização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Rede de especialização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92" name="Imagem 3" descr="Diagrama&#10;&#10;Descrição gerada automaticamente"/>
          <p:cNvPicPr/>
          <p:nvPr/>
        </p:nvPicPr>
        <p:blipFill>
          <a:blip r:embed="rId1"/>
          <a:srcRect l="0" t="0" r="173" b="794"/>
          <a:stretch/>
        </p:blipFill>
        <p:spPr>
          <a:xfrm>
            <a:off x="2865960" y="2218320"/>
            <a:ext cx="6279840" cy="22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50;g116295da5bc_1_94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a5a5a5"/>
                </a:solidFill>
                <a:latin typeface="Arial"/>
                <a:ea typeface="Calibri"/>
              </a:rPr>
              <a:t>// Design e Projeto de Banco de dados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6" name="Google Shape;251;g116295da5bc_1_94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7" name="Google Shape;252;g116295da5bc_1_94"/>
          <p:cNvSpPr/>
          <p:nvPr/>
        </p:nvSpPr>
        <p:spPr>
          <a:xfrm>
            <a:off x="565560" y="1419120"/>
            <a:ext cx="766872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Modelagem de dados Complexa com EER – Enhanced Entity-Relationship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8" name="Google Shape;253;g116295da5bc_1_94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sldNum" idx="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ECD10027-EE87-43F4-BF60-7A0B4EEE431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Num" idx="4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F493696-B5F5-4A6D-B8EA-1C64310AD1F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94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Requisitos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Rastreamento das 3 entidades &amp; overlaping de entidades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Tipos definidos de empregados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Informação dos aluminis – grau acadêmico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Estudantes graduados ou não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95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Num" idx="4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30AC51E-F5C2-40BC-89F7-D57401A902D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grpSp>
        <p:nvGrpSpPr>
          <p:cNvPr id="297" name="Agrupar 5"/>
          <p:cNvGrpSpPr/>
          <p:nvPr/>
        </p:nvGrpSpPr>
        <p:grpSpPr>
          <a:xfrm>
            <a:off x="116280" y="65880"/>
            <a:ext cx="6564600" cy="5006880"/>
            <a:chOff x="116280" y="65880"/>
            <a:chExt cx="6564600" cy="5006880"/>
          </a:xfrm>
        </p:grpSpPr>
        <p:pic>
          <p:nvPicPr>
            <p:cNvPr id="298" name="Imagem 4" descr="Diagrama&#10;&#10;Descrição gerada automaticamente"/>
            <p:cNvPicPr/>
            <p:nvPr/>
          </p:nvPicPr>
          <p:blipFill>
            <a:blip r:embed="rId1"/>
            <a:stretch/>
          </p:blipFill>
          <p:spPr>
            <a:xfrm>
              <a:off x="116280" y="222840"/>
              <a:ext cx="6516360" cy="48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Retângulo 4"/>
            <p:cNvSpPr/>
            <p:nvPr/>
          </p:nvSpPr>
          <p:spPr>
            <a:xfrm>
              <a:off x="5031360" y="65880"/>
              <a:ext cx="1649520" cy="1152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4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E4263EF-BA65-4624-9D1B-B4AC2F9BD78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grpSp>
        <p:nvGrpSpPr>
          <p:cNvPr id="301" name="Agrupar 5"/>
          <p:cNvGrpSpPr/>
          <p:nvPr/>
        </p:nvGrpSpPr>
        <p:grpSpPr>
          <a:xfrm>
            <a:off x="116280" y="65880"/>
            <a:ext cx="6564600" cy="5006880"/>
            <a:chOff x="116280" y="65880"/>
            <a:chExt cx="6564600" cy="5006880"/>
          </a:xfrm>
        </p:grpSpPr>
        <p:pic>
          <p:nvPicPr>
            <p:cNvPr id="302" name="Imagem 4" descr="Diagrama&#10;&#10;Descrição gerada automaticamente"/>
            <p:cNvPicPr/>
            <p:nvPr/>
          </p:nvPicPr>
          <p:blipFill>
            <a:blip r:embed="rId1"/>
            <a:stretch/>
          </p:blipFill>
          <p:spPr>
            <a:xfrm>
              <a:off x="116280" y="222840"/>
              <a:ext cx="6516360" cy="48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3" name="Retângulo 4"/>
            <p:cNvSpPr/>
            <p:nvPr/>
          </p:nvSpPr>
          <p:spPr>
            <a:xfrm>
              <a:off x="5031360" y="65880"/>
              <a:ext cx="1649520" cy="1152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  <p:sp>
        <p:nvSpPr>
          <p:cNvPr id="304" name="Retângulo: Cantos Arredondados 1"/>
          <p:cNvSpPr/>
          <p:nvPr/>
        </p:nvSpPr>
        <p:spPr>
          <a:xfrm>
            <a:off x="6972480" y="1866600"/>
            <a:ext cx="1509120" cy="199440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Arial"/>
              </a:rPr>
              <a:t>Herança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05" name="Conector: Curvo 2"/>
          <p:cNvSpPr/>
          <p:nvPr/>
        </p:nvSpPr>
        <p:spPr>
          <a:xfrm>
            <a:off x="3071520" y="1146600"/>
            <a:ext cx="2197080" cy="2423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97a7"/>
            </a:solidFill>
            <a:round/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Num" idx="4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064A055-04DE-474D-A3D2-C36C1466B03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grpSp>
        <p:nvGrpSpPr>
          <p:cNvPr id="307" name="Agrupar 5"/>
          <p:cNvGrpSpPr/>
          <p:nvPr/>
        </p:nvGrpSpPr>
        <p:grpSpPr>
          <a:xfrm>
            <a:off x="116280" y="65880"/>
            <a:ext cx="6564600" cy="5006880"/>
            <a:chOff x="116280" y="65880"/>
            <a:chExt cx="6564600" cy="5006880"/>
          </a:xfrm>
        </p:grpSpPr>
        <p:pic>
          <p:nvPicPr>
            <p:cNvPr id="308" name="Imagem 4" descr="Diagrama&#10;&#10;Descrição gerada automaticamente"/>
            <p:cNvPicPr/>
            <p:nvPr/>
          </p:nvPicPr>
          <p:blipFill>
            <a:blip r:embed="rId1"/>
            <a:stretch/>
          </p:blipFill>
          <p:spPr>
            <a:xfrm>
              <a:off x="116280" y="222840"/>
              <a:ext cx="6516360" cy="48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9" name="Retângulo 4"/>
            <p:cNvSpPr/>
            <p:nvPr/>
          </p:nvSpPr>
          <p:spPr>
            <a:xfrm>
              <a:off x="5031360" y="65880"/>
              <a:ext cx="1649520" cy="11527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</p:sp>
      </p:grpSp>
      <p:sp>
        <p:nvSpPr>
          <p:cNvPr id="310" name="Retângulo: Cantos Arredondados 1"/>
          <p:cNvSpPr/>
          <p:nvPr/>
        </p:nvSpPr>
        <p:spPr>
          <a:xfrm>
            <a:off x="6681240" y="3343680"/>
            <a:ext cx="2016000" cy="116424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Arial"/>
              </a:rPr>
              <a:t>Subclasse compartilhada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Seta: para a Esquerda 6"/>
          <p:cNvSpPr/>
          <p:nvPr/>
        </p:nvSpPr>
        <p:spPr>
          <a:xfrm>
            <a:off x="3166200" y="3623400"/>
            <a:ext cx="398520" cy="236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12" name="Retângulo: Cantos Arredondados 8"/>
          <p:cNvSpPr/>
          <p:nvPr/>
        </p:nvSpPr>
        <p:spPr>
          <a:xfrm>
            <a:off x="6605640" y="1111680"/>
            <a:ext cx="2016000" cy="116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Arial"/>
              </a:rPr>
              <a:t>Herança múltipla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Seta: para a Esquerda 9"/>
          <p:cNvSpPr/>
          <p:nvPr/>
        </p:nvSpPr>
        <p:spPr>
          <a:xfrm rot="5400000">
            <a:off x="7194240" y="2636640"/>
            <a:ext cx="883800" cy="344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196;p5"/>
          <p:cNvSpPr/>
          <p:nvPr/>
        </p:nvSpPr>
        <p:spPr>
          <a:xfrm>
            <a:off x="686160" y="119448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Modelagem de union types usando categorias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315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sldNum" idx="4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EEB22560-4D63-4FAA-87D1-0FFC8A11C61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Num" idx="4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DFFDD0A-9A0D-4931-A8E7-7D8506AFE97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18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Coleção de objetos de diferentes tipos de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entidades 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Representação: subclasse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19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20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429120" y="3100320"/>
            <a:ext cx="1858680" cy="165996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2855520" y="3038400"/>
            <a:ext cx="2430000" cy="2010240"/>
          </a:xfrm>
          <a:prstGeom prst="rect">
            <a:avLst/>
          </a:prstGeom>
          <a:ln w="0">
            <a:noFill/>
          </a:ln>
        </p:spPr>
      </p:pic>
      <p:pic>
        <p:nvPicPr>
          <p:cNvPr id="322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6252120" y="2705760"/>
            <a:ext cx="2128320" cy="21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 idx="5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C8C44A7-E43F-4DE4-AF72-9A3FC28D3BE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24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Subclasse: 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Papel dono do veículo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25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26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5421600" y="1029960"/>
            <a:ext cx="1136160" cy="1013040"/>
          </a:xfrm>
          <a:prstGeom prst="rect">
            <a:avLst/>
          </a:prstGeom>
          <a:ln w="0">
            <a:noFill/>
          </a:ln>
        </p:spPr>
      </p:pic>
      <p:pic>
        <p:nvPicPr>
          <p:cNvPr id="327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6812640" y="741600"/>
            <a:ext cx="1567440" cy="1298520"/>
          </a:xfrm>
          <a:prstGeom prst="rect">
            <a:avLst/>
          </a:prstGeom>
          <a:ln w="0">
            <a:noFill/>
          </a:ln>
        </p:spPr>
      </p:pic>
      <p:pic>
        <p:nvPicPr>
          <p:cNvPr id="328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6985080" y="3740760"/>
            <a:ext cx="1233360" cy="1273680"/>
          </a:xfrm>
          <a:prstGeom prst="rect">
            <a:avLst/>
          </a:prstGeom>
          <a:ln w="0">
            <a:noFill/>
          </a:ln>
        </p:spPr>
      </p:pic>
      <p:sp>
        <p:nvSpPr>
          <p:cNvPr id="329" name="Retângulo: Cantos Arredondados 6"/>
          <p:cNvSpPr/>
          <p:nvPr/>
        </p:nvSpPr>
        <p:spPr>
          <a:xfrm>
            <a:off x="3953160" y="1100880"/>
            <a:ext cx="122904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Dona do carro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0" name="Retângulo: Cantos Arredondados 8"/>
          <p:cNvSpPr/>
          <p:nvPr/>
        </p:nvSpPr>
        <p:spPr>
          <a:xfrm>
            <a:off x="6918480" y="2642760"/>
            <a:ext cx="135828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Fianciamento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5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0ABE7B1-330A-4A04-A38B-397FF8B8920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32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Subclasse: 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Papel dono do veículo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3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34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5421600" y="1029960"/>
            <a:ext cx="1136160" cy="101304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6812640" y="741600"/>
            <a:ext cx="1567440" cy="129852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6985080" y="3740760"/>
            <a:ext cx="1233360" cy="1273680"/>
          </a:xfrm>
          <a:prstGeom prst="rect">
            <a:avLst/>
          </a:prstGeom>
          <a:ln w="0">
            <a:noFill/>
          </a:ln>
        </p:spPr>
      </p:pic>
      <p:sp>
        <p:nvSpPr>
          <p:cNvPr id="337" name="Retângulo: Cantos Arredondados 6"/>
          <p:cNvSpPr/>
          <p:nvPr/>
        </p:nvSpPr>
        <p:spPr>
          <a:xfrm>
            <a:off x="3953160" y="1100880"/>
            <a:ext cx="122904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Dona do carro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338" name="Imagem 9" descr="Diagrama&#10;&#10;Descrição gerada automaticamente"/>
          <p:cNvPicPr/>
          <p:nvPr/>
        </p:nvPicPr>
        <p:blipFill>
          <a:blip r:embed="rId4"/>
          <a:stretch/>
        </p:blipFill>
        <p:spPr>
          <a:xfrm>
            <a:off x="148680" y="2738160"/>
            <a:ext cx="4953240" cy="2362320"/>
          </a:xfrm>
          <a:prstGeom prst="rect">
            <a:avLst/>
          </a:prstGeom>
          <a:ln w="0">
            <a:noFill/>
          </a:ln>
        </p:spPr>
      </p:pic>
      <p:sp>
        <p:nvSpPr>
          <p:cNvPr id="339" name="Retângulo: Cantos Arredondados 9"/>
          <p:cNvSpPr/>
          <p:nvPr/>
        </p:nvSpPr>
        <p:spPr>
          <a:xfrm>
            <a:off x="6875280" y="2642760"/>
            <a:ext cx="153072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Financiamento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m 9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383640" y="549360"/>
            <a:ext cx="5686560" cy="2696760"/>
          </a:xfrm>
          <a:prstGeom prst="rect">
            <a:avLst/>
          </a:prstGeom>
          <a:ln w="0"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sldNum" idx="5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6568259-9000-46D1-95D9-8EF128B59AC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4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43" name="Imagem 11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245880" y="2363040"/>
            <a:ext cx="4791600" cy="264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Num" idx="5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15538CC-D25A-42FE-9B11-A00D2AA9B3D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45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46" name="Imagem 4" descr="Diagrama&#10;&#10;Descrição gerada automaticamente"/>
          <p:cNvPicPr/>
          <p:nvPr/>
        </p:nvPicPr>
        <p:blipFill>
          <a:blip r:embed="rId1"/>
          <a:srcRect l="0" t="13298" r="394" b="460"/>
          <a:stretch/>
        </p:blipFill>
        <p:spPr>
          <a:xfrm>
            <a:off x="375120" y="1752480"/>
            <a:ext cx="3454560" cy="2565720"/>
          </a:xfrm>
          <a:prstGeom prst="rect">
            <a:avLst/>
          </a:prstGeom>
          <a:ln w="0">
            <a:noFill/>
          </a:ln>
        </p:spPr>
      </p:pic>
      <p:pic>
        <p:nvPicPr>
          <p:cNvPr id="347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4667040" y="218880"/>
            <a:ext cx="3422160" cy="4769640"/>
          </a:xfrm>
          <a:prstGeom prst="rect">
            <a:avLst/>
          </a:prstGeom>
          <a:ln w="0">
            <a:noFill/>
          </a:ln>
        </p:spPr>
      </p:pic>
      <p:sp>
        <p:nvSpPr>
          <p:cNvPr id="348" name="Seta: Entalhada para a Direita 5"/>
          <p:cNvSpPr/>
          <p:nvPr/>
        </p:nvSpPr>
        <p:spPr>
          <a:xfrm>
            <a:off x="4050360" y="2458800"/>
            <a:ext cx="1875960" cy="48492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CA55871-05CC-4CD7-BAD2-CCB445B998A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72" name="Google Shape;231;g116d3f5ae16_1_0"/>
          <p:cNvSpPr/>
          <p:nvPr/>
        </p:nvSpPr>
        <p:spPr>
          <a:xfrm>
            <a:off x="3293640" y="1481040"/>
            <a:ext cx="525600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Modelo ER – 1970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  <a:buNone/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73" name="Imagem 3" descr="Fundo preto com letras brancas&#10;&#10;Descrição gerada automaticamente"/>
          <p:cNvPicPr/>
          <p:nvPr/>
        </p:nvPicPr>
        <p:blipFill>
          <a:blip r:embed="rId1"/>
          <a:stretch/>
        </p:blipFill>
        <p:spPr>
          <a:xfrm>
            <a:off x="-45360" y="2742120"/>
            <a:ext cx="2419200" cy="2397960"/>
          </a:xfrm>
          <a:prstGeom prst="rect">
            <a:avLst/>
          </a:prstGeom>
          <a:ln w="0">
            <a:noFill/>
          </a:ln>
        </p:spPr>
      </p:pic>
      <p:sp>
        <p:nvSpPr>
          <p:cNvPr id="74" name="Balão de Pensamento: Nuvem 5"/>
          <p:cNvSpPr/>
          <p:nvPr/>
        </p:nvSpPr>
        <p:spPr>
          <a:xfrm>
            <a:off x="815040" y="1747800"/>
            <a:ext cx="2183760" cy="89064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Evoluir...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Num" idx="5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F506D9E-107E-47E1-BB53-6032688929B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50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Subclasse: 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Papel dono do veículo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351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52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5421600" y="1029960"/>
            <a:ext cx="1136160" cy="1013040"/>
          </a:xfrm>
          <a:prstGeom prst="rect">
            <a:avLst/>
          </a:prstGeom>
          <a:ln w="0">
            <a:noFill/>
          </a:ln>
        </p:spPr>
      </p:pic>
      <p:pic>
        <p:nvPicPr>
          <p:cNvPr id="353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6812640" y="741600"/>
            <a:ext cx="1567440" cy="1298520"/>
          </a:xfrm>
          <a:prstGeom prst="rect">
            <a:avLst/>
          </a:prstGeom>
          <a:ln w="0">
            <a:noFill/>
          </a:ln>
        </p:spPr>
      </p:pic>
      <p:pic>
        <p:nvPicPr>
          <p:cNvPr id="354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6985080" y="3740760"/>
            <a:ext cx="1233360" cy="1273680"/>
          </a:xfrm>
          <a:prstGeom prst="rect">
            <a:avLst/>
          </a:prstGeom>
          <a:ln w="0">
            <a:noFill/>
          </a:ln>
        </p:spPr>
      </p:pic>
      <p:sp>
        <p:nvSpPr>
          <p:cNvPr id="355" name="Retângulo: Cantos Arredondados 6"/>
          <p:cNvSpPr/>
          <p:nvPr/>
        </p:nvSpPr>
        <p:spPr>
          <a:xfrm>
            <a:off x="3953160" y="1100880"/>
            <a:ext cx="122904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Dona do carro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6" name="Retângulo: Cantos Arredondados 8"/>
          <p:cNvSpPr/>
          <p:nvPr/>
        </p:nvSpPr>
        <p:spPr>
          <a:xfrm>
            <a:off x="6875280" y="2642760"/>
            <a:ext cx="153072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Financiamento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7" name="Retângulo: Cantos Arredondados 9"/>
          <p:cNvSpPr/>
          <p:nvPr/>
        </p:nvSpPr>
        <p:spPr>
          <a:xfrm>
            <a:off x="729000" y="3764520"/>
            <a:ext cx="1444680" cy="689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Union Type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8" name="Chave Esquerda 10"/>
          <p:cNvSpPr/>
          <p:nvPr/>
        </p:nvSpPr>
        <p:spPr>
          <a:xfrm>
            <a:off x="2286360" y="3508200"/>
            <a:ext cx="387720" cy="11210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ea4e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etângulo: Cantos Arredondados 12"/>
          <p:cNvSpPr/>
          <p:nvPr/>
        </p:nvSpPr>
        <p:spPr>
          <a:xfrm>
            <a:off x="2863800" y="3559320"/>
            <a:ext cx="1369080" cy="42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Parcial (||)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0" name="Retângulo: Cantos Arredondados 13"/>
          <p:cNvSpPr/>
          <p:nvPr/>
        </p:nvSpPr>
        <p:spPr>
          <a:xfrm>
            <a:off x="2863800" y="4152600"/>
            <a:ext cx="1369080" cy="42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Total (|)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Num" idx="5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C02049E-B474-4A53-A643-5D81F7AE9D0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6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Union Type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363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3168000" y="3833640"/>
            <a:ext cx="1114560" cy="980640"/>
          </a:xfrm>
          <a:prstGeom prst="rect">
            <a:avLst/>
          </a:prstGeom>
          <a:ln w="0">
            <a:noFill/>
          </a:ln>
        </p:spPr>
      </p:pic>
      <p:pic>
        <p:nvPicPr>
          <p:cNvPr id="364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5540400" y="4030200"/>
            <a:ext cx="1341000" cy="1115280"/>
          </a:xfrm>
          <a:prstGeom prst="rect">
            <a:avLst/>
          </a:prstGeom>
          <a:ln w="0">
            <a:noFill/>
          </a:ln>
        </p:spPr>
      </p:pic>
      <p:pic>
        <p:nvPicPr>
          <p:cNvPr id="365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7686000" y="3201840"/>
            <a:ext cx="1233360" cy="1273680"/>
          </a:xfrm>
          <a:prstGeom prst="rect">
            <a:avLst/>
          </a:prstGeom>
          <a:ln w="0">
            <a:noFill/>
          </a:ln>
        </p:spPr>
      </p:pic>
      <p:sp>
        <p:nvSpPr>
          <p:cNvPr id="366" name="Retângulo: Cantos Arredondados 6"/>
          <p:cNvSpPr/>
          <p:nvPr/>
        </p:nvSpPr>
        <p:spPr>
          <a:xfrm>
            <a:off x="4341240" y="1607760"/>
            <a:ext cx="322380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Generalização/Especialização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7" name="Retângulo: Cantos Arredondados 8"/>
          <p:cNvSpPr/>
          <p:nvPr/>
        </p:nvSpPr>
        <p:spPr>
          <a:xfrm>
            <a:off x="4341240" y="3182040"/>
            <a:ext cx="318060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Union Type/Categorização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8" name="Balão de Pensamento: Nuvem 11"/>
          <p:cNvSpPr/>
          <p:nvPr/>
        </p:nvSpPr>
        <p:spPr>
          <a:xfrm>
            <a:off x="480960" y="1747800"/>
            <a:ext cx="2636640" cy="89064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Por qual optar?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69" name="Imagem 17" descr=""/>
          <p:cNvPicPr/>
          <p:nvPr/>
        </p:nvPicPr>
        <p:blipFill>
          <a:blip r:embed="rId4"/>
          <a:stretch/>
        </p:blipFill>
        <p:spPr>
          <a:xfrm>
            <a:off x="-88200" y="2703960"/>
            <a:ext cx="2418840" cy="2409480"/>
          </a:xfrm>
          <a:prstGeom prst="rect">
            <a:avLst/>
          </a:prstGeom>
          <a:ln w="0">
            <a:noFill/>
          </a:ln>
        </p:spPr>
      </p:pic>
      <p:pic>
        <p:nvPicPr>
          <p:cNvPr id="370" name="Imagem 6" descr="Uma imagem contendo Texto&#10;&#10;Descrição gerada automaticamente"/>
          <p:cNvPicPr/>
          <p:nvPr/>
        </p:nvPicPr>
        <p:blipFill>
          <a:blip r:embed="rId5"/>
          <a:stretch/>
        </p:blipFill>
        <p:spPr>
          <a:xfrm>
            <a:off x="4214160" y="420840"/>
            <a:ext cx="1330200" cy="861480"/>
          </a:xfrm>
          <a:prstGeom prst="rect">
            <a:avLst/>
          </a:prstGeom>
          <a:ln w="0">
            <a:noFill/>
          </a:ln>
        </p:spPr>
      </p:pic>
      <p:pic>
        <p:nvPicPr>
          <p:cNvPr id="371" name="Imagem 8" descr="Ícone&#10;&#10;Descrição gerada automaticamente"/>
          <p:cNvPicPr/>
          <p:nvPr/>
        </p:nvPicPr>
        <p:blipFill>
          <a:blip r:embed="rId6"/>
          <a:stretch/>
        </p:blipFill>
        <p:spPr>
          <a:xfrm>
            <a:off x="6025680" y="394560"/>
            <a:ext cx="1502640" cy="871200"/>
          </a:xfrm>
          <a:prstGeom prst="rect">
            <a:avLst/>
          </a:prstGeom>
          <a:ln w="0">
            <a:noFill/>
          </a:ln>
        </p:spPr>
      </p:pic>
      <p:sp>
        <p:nvSpPr>
          <p:cNvPr id="372" name="Sinal de Multiplicação 21"/>
          <p:cNvSpPr/>
          <p:nvPr/>
        </p:nvSpPr>
        <p:spPr>
          <a:xfrm>
            <a:off x="5473440" y="2373480"/>
            <a:ext cx="916200" cy="9162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196;p5"/>
          <p:cNvSpPr/>
          <p:nvPr/>
        </p:nvSpPr>
        <p:spPr>
          <a:xfrm>
            <a:off x="686160" y="162576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Esquema EER &amp; Definições formais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374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sldNum" idx="5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8BFBF573-FFDE-4DD3-952A-64A9FA49D61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Num" idx="5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EF5491D-67A3-4FB5-9407-ADE11A1F571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77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Aplicação do Modelo Enchancer ER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Descrição do esquema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Definições formais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Reafirmando conceitos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78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79" name="Seta: Curva para a Esquerda 7"/>
          <p:cNvSpPr/>
          <p:nvPr/>
        </p:nvSpPr>
        <p:spPr>
          <a:xfrm flipH="1" rot="7740000">
            <a:off x="5609880" y="1349280"/>
            <a:ext cx="916200" cy="26848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80" name="Retângulo: Cantos Arredondados 14"/>
          <p:cNvSpPr/>
          <p:nvPr/>
        </p:nvSpPr>
        <p:spPr>
          <a:xfrm>
            <a:off x="5797080" y="3548520"/>
            <a:ext cx="2264040" cy="85140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Universidade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Num" idx="5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B96D0EC-CF27-404C-9A56-C6B561435CD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82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Rastrear: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Estudantes, graduados, registros, trabalhos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Oferta de cursos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Pessoas: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Faculdade - rank(assitente, associado, pesquisador …)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Estudante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84" name="Seta: Curva para a Esquerda 3"/>
          <p:cNvSpPr/>
          <p:nvPr/>
        </p:nvSpPr>
        <p:spPr>
          <a:xfrm rot="6840000">
            <a:off x="3269160" y="3616200"/>
            <a:ext cx="560520" cy="18867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85" name="Retângulo: Cantos Arredondados 8"/>
          <p:cNvSpPr/>
          <p:nvPr/>
        </p:nvSpPr>
        <p:spPr>
          <a:xfrm>
            <a:off x="4147200" y="4368240"/>
            <a:ext cx="2781720" cy="54972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Departamento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Num" idx="5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4FF357B-3859-4F87-B5B0-E51E3795CE7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87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Estudante: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 -&gt; grau acadêmico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Relacionados ao seu minor e major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Trabalho final deve ser registrado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 = 5 ou 6 para ser Grad_Student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Entrega a tese para o orientador (committee)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88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89" name="Seta: Curva para a Esquerda 3"/>
          <p:cNvSpPr/>
          <p:nvPr/>
        </p:nvSpPr>
        <p:spPr>
          <a:xfrm flipH="1" rot="6840000">
            <a:off x="6501600" y="2292840"/>
            <a:ext cx="603360" cy="271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90" name="Retângulo: Cantos Arredondados 7"/>
          <p:cNvSpPr/>
          <p:nvPr/>
        </p:nvSpPr>
        <p:spPr>
          <a:xfrm>
            <a:off x="6681240" y="4163400"/>
            <a:ext cx="2145600" cy="43092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Constraint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6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727E5F4-DC32-4F8E-9B5D-4632D3119D0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9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93" name="Retângulo: Cantos Arredondados 14"/>
          <p:cNvSpPr/>
          <p:nvPr/>
        </p:nvSpPr>
        <p:spPr>
          <a:xfrm>
            <a:off x="5797080" y="3548520"/>
            <a:ext cx="2264040" cy="85140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Pessoas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94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644760" y="2028960"/>
            <a:ext cx="8026560" cy="11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Num" idx="6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F05E5D5-ACEE-492A-9054-24F1DE4FE28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396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Departamento: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Uma pessoa acadêmica pertence a um departamento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Pessoa coordenador – chairperson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Atributos: nome, telefone, escritório ...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9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398" name="Seta: Curva para a Esquerda 3"/>
          <p:cNvSpPr/>
          <p:nvPr/>
        </p:nvSpPr>
        <p:spPr>
          <a:xfrm flipH="1" rot="6840000">
            <a:off x="6501600" y="2292840"/>
            <a:ext cx="603360" cy="271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21212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99" name="Retângulo: Cantos Arredondados 7"/>
          <p:cNvSpPr/>
          <p:nvPr/>
        </p:nvSpPr>
        <p:spPr>
          <a:xfrm>
            <a:off x="6681240" y="4163400"/>
            <a:ext cx="2145600" cy="43092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Constraint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Num" idx="6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20E5603-35CE-49E6-ACC7-B63EFCCF9EE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1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Curso: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Atributos: nome, número, descrição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Seções do mesmo curso são ofertadas aos alunos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As seções são ofertadas a cada ano e possui um instrutor 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Num" idx="6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87C46CB-3A4B-46C0-B222-3E13775D571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4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05" name="Retângulo: Cantos Arredondados 14"/>
          <p:cNvSpPr/>
          <p:nvPr/>
        </p:nvSpPr>
        <p:spPr>
          <a:xfrm>
            <a:off x="5397840" y="551160"/>
            <a:ext cx="2264040" cy="85140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Departamento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06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677160" y="1771920"/>
            <a:ext cx="6301080" cy="29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Num" idx="1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9841018-3721-4F4E-95F0-410C06BA2E4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77" name="Google Shape;231;g116d3f5ae16_1_0"/>
          <p:cNvSpPr/>
          <p:nvPr/>
        </p:nvSpPr>
        <p:spPr>
          <a:xfrm>
            <a:off x="3293640" y="1481040"/>
            <a:ext cx="525600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Modelo ER – 1970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EER: Novos conceitos semânticos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Desenvolvidos fora da área de BDs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Diagrama ERR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78" name="Imagem 3" descr="Fundo preto com letras brancas&#10;&#10;Descrição gerada automaticamente"/>
          <p:cNvPicPr/>
          <p:nvPr/>
        </p:nvPicPr>
        <p:blipFill>
          <a:blip r:embed="rId1"/>
          <a:stretch/>
        </p:blipFill>
        <p:spPr>
          <a:xfrm>
            <a:off x="-45360" y="2742120"/>
            <a:ext cx="2419200" cy="2397960"/>
          </a:xfrm>
          <a:prstGeom prst="rect">
            <a:avLst/>
          </a:prstGeom>
          <a:ln w="0">
            <a:noFill/>
          </a:ln>
        </p:spPr>
      </p:pic>
      <p:sp>
        <p:nvSpPr>
          <p:cNvPr id="79" name="Balão de Pensamento: Nuvem 5"/>
          <p:cNvSpPr/>
          <p:nvPr/>
        </p:nvSpPr>
        <p:spPr>
          <a:xfrm>
            <a:off x="815040" y="1747800"/>
            <a:ext cx="2183760" cy="89064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Evoluir...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0" name="Imagem 4" descr="Logotipo, nome da empresa&#10;&#10;Descrição gerada automaticamente"/>
          <p:cNvPicPr/>
          <p:nvPr/>
        </p:nvPicPr>
        <p:blipFill>
          <a:blip r:embed="rId2"/>
          <a:stretch/>
        </p:blipFill>
        <p:spPr>
          <a:xfrm>
            <a:off x="6370560" y="988200"/>
            <a:ext cx="2225160" cy="1592280"/>
          </a:xfrm>
          <a:prstGeom prst="rect">
            <a:avLst/>
          </a:prstGeom>
          <a:ln w="0">
            <a:noFill/>
          </a:ln>
        </p:spPr>
      </p:pic>
      <p:sp>
        <p:nvSpPr>
          <p:cNvPr id="81" name="Retângulo: Cantos Arredondados 4"/>
          <p:cNvSpPr/>
          <p:nvPr/>
        </p:nvSpPr>
        <p:spPr>
          <a:xfrm>
            <a:off x="3435480" y="4379040"/>
            <a:ext cx="1660320" cy="4957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Entidades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2" name="Retângulo: Cantos Arredondados 8"/>
          <p:cNvSpPr/>
          <p:nvPr/>
        </p:nvSpPr>
        <p:spPr>
          <a:xfrm>
            <a:off x="6228360" y="4379040"/>
            <a:ext cx="1660320" cy="49572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Objeto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3" name="Seta: para a Direita 6"/>
          <p:cNvSpPr/>
          <p:nvPr/>
        </p:nvSpPr>
        <p:spPr>
          <a:xfrm>
            <a:off x="5196240" y="4488840"/>
            <a:ext cx="916200" cy="28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Num" idx="6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1CCECE2-0933-4DDD-B9BE-7CE9EF211B1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8" name="Google Shape;231;g116d3f5ae16_1_0"/>
          <p:cNvSpPr/>
          <p:nvPr/>
        </p:nvSpPr>
        <p:spPr>
          <a:xfrm>
            <a:off x="565560" y="1481040"/>
            <a:ext cx="80488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Instrutor pesquisador: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Agregado: </a:t>
            </a:r>
            <a:r>
              <a:rPr b="0" lang="en-US" sz="2400" spc="-1" strike="noStrike">
                <a:solidFill>
                  <a:srgbClr val="808080"/>
                </a:solidFill>
                <a:latin typeface="Calibri"/>
                <a:ea typeface="Arial"/>
              </a:rPr>
              <a:t>Faculty (acadêmico) e Grad_Student (Mestrando ou doutorando)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Um instrutor pesquisador está associado a uma seção de um curso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09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Exemplificação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Num" idx="6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5EC8C51-5D01-46D1-B3C9-487E1C0040C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1" name="Retângulo: Cantos Arredondados 14"/>
          <p:cNvSpPr/>
          <p:nvPr/>
        </p:nvSpPr>
        <p:spPr>
          <a:xfrm>
            <a:off x="6034320" y="2179080"/>
            <a:ext cx="2264040" cy="851400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Universidade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12" name="Agrupar 6"/>
          <p:cNvGrpSpPr/>
          <p:nvPr/>
        </p:nvGrpSpPr>
        <p:grpSpPr>
          <a:xfrm>
            <a:off x="653400" y="84240"/>
            <a:ext cx="4136040" cy="5049000"/>
            <a:chOff x="653400" y="84240"/>
            <a:chExt cx="4136040" cy="5049000"/>
          </a:xfrm>
        </p:grpSpPr>
        <p:pic>
          <p:nvPicPr>
            <p:cNvPr id="413" name="Imagem 5" descr="Diagrama&#10;&#10;Descrição gerada automaticamente"/>
            <p:cNvPicPr/>
            <p:nvPr/>
          </p:nvPicPr>
          <p:blipFill>
            <a:blip r:embed="rId1"/>
            <a:stretch/>
          </p:blipFill>
          <p:spPr>
            <a:xfrm>
              <a:off x="752760" y="84240"/>
              <a:ext cx="4036680" cy="500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Retângulo 5"/>
            <p:cNvSpPr/>
            <p:nvPr/>
          </p:nvSpPr>
          <p:spPr>
            <a:xfrm>
              <a:off x="653400" y="4540680"/>
              <a:ext cx="1099440" cy="5925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196;p5"/>
          <p:cNvSpPr/>
          <p:nvPr/>
        </p:nvSpPr>
        <p:spPr>
          <a:xfrm>
            <a:off x="707760" y="1054080"/>
            <a:ext cx="7380720" cy="262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6000" spc="-1" strike="noStrike">
                <a:solidFill>
                  <a:srgbClr val="ea4e60"/>
                </a:solidFill>
                <a:latin typeface="Century Gothic"/>
                <a:ea typeface="Arial"/>
              </a:rPr>
              <a:t>Decisão sobre design de BD &amp; UML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416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7" name="PlaceHolder 1"/>
          <p:cNvSpPr>
            <a:spLocks noGrp="1"/>
          </p:cNvSpPr>
          <p:nvPr>
            <p:ph type="sldNum" idx="6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CA45E3A6-85B9-4557-8F7B-489D904F972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Num" idx="6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86D7E50-5C72-4C50-87DD-AE1A248A753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9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Design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420" name="Imagem 4" descr="Ícone&#10;&#10;Descrição gerada automaticamente"/>
          <p:cNvPicPr/>
          <p:nvPr/>
        </p:nvPicPr>
        <p:blipFill>
          <a:blip r:embed="rId1"/>
          <a:stretch/>
        </p:blipFill>
        <p:spPr>
          <a:xfrm>
            <a:off x="3168000" y="3833640"/>
            <a:ext cx="1114560" cy="980640"/>
          </a:xfrm>
          <a:prstGeom prst="rect">
            <a:avLst/>
          </a:prstGeom>
          <a:ln w="0">
            <a:noFill/>
          </a:ln>
        </p:spPr>
      </p:pic>
      <p:pic>
        <p:nvPicPr>
          <p:cNvPr id="421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5540400" y="4030200"/>
            <a:ext cx="1341000" cy="1115280"/>
          </a:xfrm>
          <a:prstGeom prst="rect">
            <a:avLst/>
          </a:prstGeom>
          <a:ln w="0">
            <a:noFill/>
          </a:ln>
        </p:spPr>
      </p:pic>
      <p:pic>
        <p:nvPicPr>
          <p:cNvPr id="422" name="Imagem 6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7686000" y="3201840"/>
            <a:ext cx="1233360" cy="1273680"/>
          </a:xfrm>
          <a:prstGeom prst="rect">
            <a:avLst/>
          </a:prstGeom>
          <a:ln w="0">
            <a:noFill/>
          </a:ln>
        </p:spPr>
      </p:pic>
      <p:sp>
        <p:nvSpPr>
          <p:cNvPr id="423" name="Retângulo: Cantos Arredondados 6"/>
          <p:cNvSpPr/>
          <p:nvPr/>
        </p:nvSpPr>
        <p:spPr>
          <a:xfrm>
            <a:off x="4341240" y="1607760"/>
            <a:ext cx="322380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Generalização/Especialização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4" name="Retângulo: Cantos Arredondados 8"/>
          <p:cNvSpPr/>
          <p:nvPr/>
        </p:nvSpPr>
        <p:spPr>
          <a:xfrm>
            <a:off x="4341240" y="3182040"/>
            <a:ext cx="318060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Union Type/Categorização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5" name="Balão de Pensamento: Nuvem 11"/>
          <p:cNvSpPr/>
          <p:nvPr/>
        </p:nvSpPr>
        <p:spPr>
          <a:xfrm>
            <a:off x="480960" y="1747800"/>
            <a:ext cx="2636640" cy="89064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Por qual optar?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26" name="Imagem 17" descr=""/>
          <p:cNvPicPr/>
          <p:nvPr/>
        </p:nvPicPr>
        <p:blipFill>
          <a:blip r:embed="rId4"/>
          <a:stretch/>
        </p:blipFill>
        <p:spPr>
          <a:xfrm>
            <a:off x="-88200" y="2703960"/>
            <a:ext cx="2418840" cy="2409480"/>
          </a:xfrm>
          <a:prstGeom prst="rect">
            <a:avLst/>
          </a:prstGeom>
          <a:ln w="0">
            <a:noFill/>
          </a:ln>
        </p:spPr>
      </p:pic>
      <p:pic>
        <p:nvPicPr>
          <p:cNvPr id="427" name="Imagem 6" descr="Uma imagem contendo Texto&#10;&#10;Descrição gerada automaticamente"/>
          <p:cNvPicPr/>
          <p:nvPr/>
        </p:nvPicPr>
        <p:blipFill>
          <a:blip r:embed="rId5"/>
          <a:stretch/>
        </p:blipFill>
        <p:spPr>
          <a:xfrm>
            <a:off x="4214160" y="420840"/>
            <a:ext cx="1330200" cy="861480"/>
          </a:xfrm>
          <a:prstGeom prst="rect">
            <a:avLst/>
          </a:prstGeom>
          <a:ln w="0">
            <a:noFill/>
          </a:ln>
        </p:spPr>
      </p:pic>
      <p:pic>
        <p:nvPicPr>
          <p:cNvPr id="428" name="Imagem 8" descr="Ícone&#10;&#10;Descrição gerada automaticamente"/>
          <p:cNvPicPr/>
          <p:nvPr/>
        </p:nvPicPr>
        <p:blipFill>
          <a:blip r:embed="rId6"/>
          <a:stretch/>
        </p:blipFill>
        <p:spPr>
          <a:xfrm>
            <a:off x="6025680" y="394560"/>
            <a:ext cx="1502640" cy="871200"/>
          </a:xfrm>
          <a:prstGeom prst="rect">
            <a:avLst/>
          </a:prstGeom>
          <a:ln w="0">
            <a:noFill/>
          </a:ln>
        </p:spPr>
      </p:pic>
      <p:sp>
        <p:nvSpPr>
          <p:cNvPr id="429" name="Sinal de Multiplicação 21"/>
          <p:cNvSpPr/>
          <p:nvPr/>
        </p:nvSpPr>
        <p:spPr>
          <a:xfrm>
            <a:off x="5473440" y="2373480"/>
            <a:ext cx="916200" cy="9162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Num" idx="6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949B182-D58D-44DB-8EC2-DFA0E9904F2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1" name="Google Shape;231;g116d3f5ae16_1_0"/>
          <p:cNvSpPr/>
          <p:nvPr/>
        </p:nvSpPr>
        <p:spPr>
          <a:xfrm>
            <a:off x="565560" y="1481040"/>
            <a:ext cx="8059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Guideline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Sub/Superclasses: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 Acurácia x Desordem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Merge de subclasse em uma superclasse:</a:t>
            </a:r>
            <a:r>
              <a:rPr b="0" lang="en-US" sz="2400" spc="-1" strike="noStrike">
                <a:solidFill>
                  <a:srgbClr val="bdbdbd"/>
                </a:solidFill>
                <a:latin typeface="Calibri"/>
                <a:ea typeface="Arial"/>
              </a:rPr>
              <a:t> s/ 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relacionamentos e poucos atributos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Arial"/>
              </a:rPr>
              <a:t>Union Types: 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evitados por padrão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Arial"/>
              </a:rPr>
              <a:t>Escolhas guiadas pelo mini-mundo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32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Decisões de Design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Num" idx="6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3453197-B9A3-4B11-B3FD-789F72682B8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4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Decisões de Design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435" name="Imagem 3" descr="Diagrama&#10;&#10;Descrição gerada automaticamente"/>
          <p:cNvPicPr/>
          <p:nvPr/>
        </p:nvPicPr>
        <p:blipFill>
          <a:blip r:embed="rId1"/>
          <a:srcRect l="0" t="0" r="173" b="794"/>
          <a:stretch/>
        </p:blipFill>
        <p:spPr>
          <a:xfrm>
            <a:off x="1981800" y="2013480"/>
            <a:ext cx="7066800" cy="2586240"/>
          </a:xfrm>
          <a:prstGeom prst="rect">
            <a:avLst/>
          </a:prstGeom>
          <a:ln w="0">
            <a:noFill/>
          </a:ln>
        </p:spPr>
      </p:pic>
      <p:pic>
        <p:nvPicPr>
          <p:cNvPr id="436" name="Imagem 17" descr=""/>
          <p:cNvPicPr/>
          <p:nvPr/>
        </p:nvPicPr>
        <p:blipFill>
          <a:blip r:embed="rId2"/>
          <a:stretch/>
        </p:blipFill>
        <p:spPr>
          <a:xfrm>
            <a:off x="-88200" y="2703960"/>
            <a:ext cx="2418840" cy="2409480"/>
          </a:xfrm>
          <a:prstGeom prst="rect">
            <a:avLst/>
          </a:prstGeom>
          <a:ln w="0">
            <a:noFill/>
          </a:ln>
        </p:spPr>
      </p:pic>
      <p:sp>
        <p:nvSpPr>
          <p:cNvPr id="437" name="Balão de Pensamento: Nuvem 7"/>
          <p:cNvSpPr/>
          <p:nvPr/>
        </p:nvSpPr>
        <p:spPr>
          <a:xfrm>
            <a:off x="480960" y="1747800"/>
            <a:ext cx="2636640" cy="89064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Atributos?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Num" idx="7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B1A0CCDE-FCF1-4CD6-83D5-8EF42ECF254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9" name="Google Shape;231;g116d3f5ae16_1_0"/>
          <p:cNvSpPr/>
          <p:nvPr/>
        </p:nvSpPr>
        <p:spPr>
          <a:xfrm>
            <a:off x="565560" y="1481040"/>
            <a:ext cx="8059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Foco na modelagem de dados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Diagrama de classes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Classes concretas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Nomenclatura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Classe base e classes (nós) folha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40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Representando por UML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441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5551200" y="1797840"/>
            <a:ext cx="2764440" cy="27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Num" idx="7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3085B2E-3BDD-4DFF-BF05-60F762E129A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443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2413080" y="-13680"/>
            <a:ext cx="5287680" cy="5159880"/>
          </a:xfrm>
          <a:prstGeom prst="rect">
            <a:avLst/>
          </a:prstGeom>
          <a:ln w="0">
            <a:noFill/>
          </a:ln>
        </p:spPr>
      </p:pic>
      <p:sp>
        <p:nvSpPr>
          <p:cNvPr id="444" name="Texto Explicativo: Seta para a Esquerda 4"/>
          <p:cNvSpPr/>
          <p:nvPr/>
        </p:nvSpPr>
        <p:spPr>
          <a:xfrm rot="21000000">
            <a:off x="5182200" y="1036080"/>
            <a:ext cx="2490480" cy="4957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Overlaping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5" name="Google Shape;232;g116d3f5ae16_1_0"/>
          <p:cNvSpPr/>
          <p:nvPr/>
        </p:nvSpPr>
        <p:spPr>
          <a:xfrm>
            <a:off x="479160" y="604080"/>
            <a:ext cx="441504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2800" spc="-1" strike="noStrike">
                <a:solidFill>
                  <a:srgbClr val="ea4e60"/>
                </a:solidFill>
                <a:latin typeface="Century Gothic"/>
                <a:ea typeface="Arial"/>
              </a:rPr>
              <a:t>UML - Especialização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46" name="Texto Explicativo: Seta para a Esquerda 6"/>
          <p:cNvSpPr/>
          <p:nvPr/>
        </p:nvSpPr>
        <p:spPr>
          <a:xfrm rot="21000000">
            <a:off x="6737400" y="3471480"/>
            <a:ext cx="2134800" cy="4957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>
            <a:solidFill>
              <a:srgbClr val="1e4f14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Disjoint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196;p5"/>
          <p:cNvSpPr/>
          <p:nvPr/>
        </p:nvSpPr>
        <p:spPr>
          <a:xfrm>
            <a:off x="750960" y="1539360"/>
            <a:ext cx="765036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 alternativas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448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49" name="PlaceHolder 1"/>
          <p:cNvSpPr>
            <a:spLocks noGrp="1"/>
          </p:cNvSpPr>
          <p:nvPr>
            <p:ph type="sldNum" idx="7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42D4E412-9ACD-4B39-89F8-EC6A45E2E9F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m 9" descr="Desenho de personagem de desenho animado&#10;&#10;Descrição gerada automaticamente"/>
          <p:cNvPicPr/>
          <p:nvPr/>
        </p:nvPicPr>
        <p:blipFill>
          <a:blip r:embed="rId1"/>
          <a:stretch/>
        </p:blipFill>
        <p:spPr>
          <a:xfrm>
            <a:off x="321480" y="2765520"/>
            <a:ext cx="1545840" cy="1035360"/>
          </a:xfrm>
          <a:prstGeom prst="rect">
            <a:avLst/>
          </a:prstGeom>
          <a:ln w="0">
            <a:noFill/>
          </a:ln>
        </p:spPr>
      </p:pic>
      <p:pic>
        <p:nvPicPr>
          <p:cNvPr id="451" name="Imagem 8" descr="Desenho de personagem de desenho animado&#10;&#10;Descrição gerada automaticamente"/>
          <p:cNvPicPr/>
          <p:nvPr/>
        </p:nvPicPr>
        <p:blipFill>
          <a:blip r:embed="rId2"/>
          <a:stretch/>
        </p:blipFill>
        <p:spPr>
          <a:xfrm>
            <a:off x="5205960" y="1108080"/>
            <a:ext cx="1395000" cy="1622160"/>
          </a:xfrm>
          <a:prstGeom prst="rect">
            <a:avLst/>
          </a:prstGeom>
          <a:ln w="0">
            <a:noFill/>
          </a:ln>
        </p:spPr>
      </p:pic>
      <p:sp>
        <p:nvSpPr>
          <p:cNvPr id="452" name="PlaceHolder 1"/>
          <p:cNvSpPr>
            <a:spLocks noGrp="1"/>
          </p:cNvSpPr>
          <p:nvPr>
            <p:ph type="sldNum" idx="7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9983463-1440-4A59-9929-7A9367D76AA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53" name="Google Shape;232;g116d3f5ae16_1_0"/>
          <p:cNvSpPr/>
          <p:nvPr/>
        </p:nvSpPr>
        <p:spPr>
          <a:xfrm>
            <a:off x="565560" y="636480"/>
            <a:ext cx="39297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54" name="Retângulo: Cantos Arredondados 4"/>
          <p:cNvSpPr/>
          <p:nvPr/>
        </p:nvSpPr>
        <p:spPr>
          <a:xfrm>
            <a:off x="1419120" y="2136240"/>
            <a:ext cx="407556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Knowledge representation (KR)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5" name="Retângulo: Cantos Arredondados 7"/>
          <p:cNvSpPr/>
          <p:nvPr/>
        </p:nvSpPr>
        <p:spPr>
          <a:xfrm>
            <a:off x="2195280" y="3257640"/>
            <a:ext cx="3989520" cy="86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Ontologia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6" name="Retângulo: Cantos Arredondados 9"/>
          <p:cNvSpPr/>
          <p:nvPr/>
        </p:nvSpPr>
        <p:spPr>
          <a:xfrm>
            <a:off x="5495040" y="3785760"/>
            <a:ext cx="1541520" cy="668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Domínio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96;p5"/>
          <p:cNvSpPr/>
          <p:nvPr/>
        </p:nvSpPr>
        <p:spPr>
          <a:xfrm>
            <a:off x="707760" y="1711800"/>
            <a:ext cx="71650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5400" spc="-1" strike="noStrike">
                <a:solidFill>
                  <a:srgbClr val="ea4e60"/>
                </a:solidFill>
                <a:latin typeface="Century Gothic"/>
                <a:ea typeface="Arial"/>
              </a:rPr>
              <a:t>Classes superclasses e Herança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85" name="Google Shape;197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sldNum" idx="1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ea4e6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666B62FD-E34B-4328-A3DF-9ADCED40BAB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9" descr="Desenho de personagem de desenho animado&#10;&#10;Descrição gerada automaticamente"/>
          <p:cNvPicPr/>
          <p:nvPr/>
        </p:nvPicPr>
        <p:blipFill>
          <a:blip r:embed="rId1"/>
          <a:stretch/>
        </p:blipFill>
        <p:spPr>
          <a:xfrm>
            <a:off x="4246200" y="59040"/>
            <a:ext cx="1545840" cy="1035360"/>
          </a:xfrm>
          <a:prstGeom prst="rect">
            <a:avLst/>
          </a:prstGeom>
          <a:ln w="0">
            <a:noFill/>
          </a:ln>
        </p:spPr>
      </p:pic>
      <p:pic>
        <p:nvPicPr>
          <p:cNvPr id="458" name="Imagem 8" descr="Desenho de personagem de desenho animado&#10;&#10;Descrição gerada automaticamente"/>
          <p:cNvPicPr/>
          <p:nvPr/>
        </p:nvPicPr>
        <p:blipFill>
          <a:blip r:embed="rId2"/>
          <a:stretch/>
        </p:blipFill>
        <p:spPr>
          <a:xfrm>
            <a:off x="5788440" y="849240"/>
            <a:ext cx="1395000" cy="1622160"/>
          </a:xfrm>
          <a:prstGeom prst="rect">
            <a:avLst/>
          </a:prstGeom>
          <a:ln w="0"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sldNum" idx="7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EAA140A-D62C-4129-ACFC-874488C295F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60" name="Google Shape;232;g116d3f5ae16_1_0"/>
          <p:cNvSpPr/>
          <p:nvPr/>
        </p:nvSpPr>
        <p:spPr>
          <a:xfrm>
            <a:off x="565560" y="636480"/>
            <a:ext cx="39297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61" name="Google Shape;231;g116d3f5ae16_1_0"/>
          <p:cNvSpPr/>
          <p:nvPr/>
        </p:nvSpPr>
        <p:spPr>
          <a:xfrm>
            <a:off x="565560" y="1481040"/>
            <a:ext cx="785484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Similaridades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Processo de abstração para identificação de componentes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Prove recursos para modelagem de dados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462" name="Retângulo: Cantos Arredondados 3"/>
          <p:cNvSpPr/>
          <p:nvPr/>
        </p:nvSpPr>
        <p:spPr>
          <a:xfrm>
            <a:off x="7338960" y="993240"/>
            <a:ext cx="1541520" cy="668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Domínio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Imagem 9" descr="Desenho de personagem de desenho animado&#10;&#10;Descrição gerada automaticamente"/>
          <p:cNvPicPr/>
          <p:nvPr/>
        </p:nvPicPr>
        <p:blipFill>
          <a:blip r:embed="rId1"/>
          <a:stretch/>
        </p:blipFill>
        <p:spPr>
          <a:xfrm>
            <a:off x="4246200" y="59040"/>
            <a:ext cx="1545840" cy="1035360"/>
          </a:xfrm>
          <a:prstGeom prst="rect">
            <a:avLst/>
          </a:prstGeom>
          <a:ln w="0">
            <a:noFill/>
          </a:ln>
        </p:spPr>
      </p:pic>
      <p:pic>
        <p:nvPicPr>
          <p:cNvPr id="464" name="Imagem 8" descr="Desenho de personagem de desenho animado&#10;&#10;Descrição gerada automaticamente"/>
          <p:cNvPicPr/>
          <p:nvPr/>
        </p:nvPicPr>
        <p:blipFill>
          <a:blip r:embed="rId2"/>
          <a:stretch/>
        </p:blipFill>
        <p:spPr>
          <a:xfrm>
            <a:off x="5788440" y="849240"/>
            <a:ext cx="1395000" cy="1622160"/>
          </a:xfrm>
          <a:prstGeom prst="rect">
            <a:avLst/>
          </a:prstGeom>
          <a:ln w="0">
            <a:noFill/>
          </a:ln>
        </p:spPr>
      </p:pic>
      <p:sp>
        <p:nvSpPr>
          <p:cNvPr id="465" name="PlaceHolder 1"/>
          <p:cNvSpPr>
            <a:spLocks noGrp="1"/>
          </p:cNvSpPr>
          <p:nvPr>
            <p:ph type="sldNum" idx="7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AA6702C-F9E3-432E-A316-3A043F43DFA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66" name="Google Shape;232;g116d3f5ae16_1_0"/>
          <p:cNvSpPr/>
          <p:nvPr/>
        </p:nvSpPr>
        <p:spPr>
          <a:xfrm>
            <a:off x="565560" y="636480"/>
            <a:ext cx="39297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67" name="Google Shape;231;g116d3f5ae16_1_0"/>
          <p:cNvSpPr/>
          <p:nvPr/>
        </p:nvSpPr>
        <p:spPr>
          <a:xfrm>
            <a:off x="565560" y="1481040"/>
            <a:ext cx="785484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KR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Modelagem semântica - mais abrangente: regras, conhecimento espacial e temporal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Reasoning mechanisms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Mistura de instância e esquema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468" name="Retângulo: Cantos Arredondados 3"/>
          <p:cNvSpPr/>
          <p:nvPr/>
        </p:nvSpPr>
        <p:spPr>
          <a:xfrm>
            <a:off x="7338960" y="993240"/>
            <a:ext cx="1541520" cy="668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Domínio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7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1FE036B-F8F7-4564-A8D1-76C9577A100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70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71" name="Google Shape;231;g116d3f5ae16_1_0"/>
          <p:cNvSpPr/>
          <p:nvPr/>
        </p:nvSpPr>
        <p:spPr>
          <a:xfrm>
            <a:off x="565560" y="1481040"/>
            <a:ext cx="4684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Conceitos abstratos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Classificação e Instanciação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Identificação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 e 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Agregação e Associação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72" name="Retângulo: Cantos Arredondados 5"/>
          <p:cNvSpPr/>
          <p:nvPr/>
        </p:nvSpPr>
        <p:spPr>
          <a:xfrm>
            <a:off x="5667480" y="2265480"/>
            <a:ext cx="2889360" cy="155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Modelo de dados semântico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Num" idx="7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764451E-48C8-4589-A81D-3E9E48A52F12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74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75" name="Google Shape;231;g116d3f5ae16_1_0"/>
          <p:cNvSpPr/>
          <p:nvPr/>
        </p:nvSpPr>
        <p:spPr>
          <a:xfrm>
            <a:off x="565560" y="1481040"/>
            <a:ext cx="4684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Conceitos abstratos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Classificação e Instanciação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Identificação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 e 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Agregação e Associação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76" name="Retângulo: Cantos Arredondados 5"/>
          <p:cNvSpPr/>
          <p:nvPr/>
        </p:nvSpPr>
        <p:spPr>
          <a:xfrm>
            <a:off x="5495040" y="2006640"/>
            <a:ext cx="3148200" cy="2587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Atribuição de objetos/entidades a classes/tipo de entidade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7" name="Seta: Curva para a Esquerda 1"/>
          <p:cNvSpPr/>
          <p:nvPr/>
        </p:nvSpPr>
        <p:spPr>
          <a:xfrm rot="16200000">
            <a:off x="3932640" y="243000"/>
            <a:ext cx="754560" cy="40107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78" name="CaixaDeTexto 4"/>
          <p:cNvSpPr/>
          <p:nvPr/>
        </p:nvSpPr>
        <p:spPr>
          <a:xfrm>
            <a:off x="4604760" y="458640"/>
            <a:ext cx="2742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Propriedade de classes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9" name="CaixaDeTexto 7"/>
          <p:cNvSpPr/>
          <p:nvPr/>
        </p:nvSpPr>
        <p:spPr>
          <a:xfrm>
            <a:off x="5499720" y="1019520"/>
            <a:ext cx="2742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Objetos de exceção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0" name="CaixaDeTexto 8"/>
          <p:cNvSpPr/>
          <p:nvPr/>
        </p:nvSpPr>
        <p:spPr>
          <a:xfrm>
            <a:off x="4055040" y="1332360"/>
            <a:ext cx="27428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Meta-class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Num" idx="7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BD4CD39-43EC-44D6-BF97-19E5D93C8B2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82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83" name="Google Shape;231;g116d3f5ae16_1_0"/>
          <p:cNvSpPr/>
          <p:nvPr/>
        </p:nvSpPr>
        <p:spPr>
          <a:xfrm>
            <a:off x="565560" y="1481040"/>
            <a:ext cx="4684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Conceitos abstratos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Classificação e Instanciação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Identificação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 e 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Agregação e Associação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4" name="Retângulo: Cantos Arredondados 5"/>
          <p:cNvSpPr/>
          <p:nvPr/>
        </p:nvSpPr>
        <p:spPr>
          <a:xfrm>
            <a:off x="5495040" y="2006640"/>
            <a:ext cx="3148200" cy="2587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Processo abstrato de identificação única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85" name="Seta: Curva para a Esquerda 1"/>
          <p:cNvSpPr/>
          <p:nvPr/>
        </p:nvSpPr>
        <p:spPr>
          <a:xfrm rot="15780000">
            <a:off x="3673800" y="415800"/>
            <a:ext cx="754560" cy="40107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Num" idx="7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357773BD-88AE-4CFA-BD5A-7C101BACF4B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87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88" name="Google Shape;231;g116d3f5ae16_1_0"/>
          <p:cNvSpPr/>
          <p:nvPr/>
        </p:nvSpPr>
        <p:spPr>
          <a:xfrm>
            <a:off x="565560" y="1481040"/>
            <a:ext cx="4684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Conceitos abstratos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Classificação e Instanciação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Identificação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 e 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Agregação e Associação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9" name="Retângulo: Cantos Arredondados 5"/>
          <p:cNvSpPr/>
          <p:nvPr/>
        </p:nvSpPr>
        <p:spPr>
          <a:xfrm>
            <a:off x="5495040" y="2006640"/>
            <a:ext cx="3148200" cy="2587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Refinamento utilizando sub e superclasses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0" name="Seta: Curva para a Esquerda 1"/>
          <p:cNvSpPr/>
          <p:nvPr/>
        </p:nvSpPr>
        <p:spPr>
          <a:xfrm rot="15780000">
            <a:off x="3565800" y="825480"/>
            <a:ext cx="754560" cy="40107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Num" idx="8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506FF62-A8AC-474E-AC8C-B35402A7B86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92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Terminologias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93" name="Google Shape;231;g116d3f5ae16_1_0"/>
          <p:cNvSpPr/>
          <p:nvPr/>
        </p:nvSpPr>
        <p:spPr>
          <a:xfrm>
            <a:off x="565560" y="1481040"/>
            <a:ext cx="46846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Conceitos abstratos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Classificação e Instanciação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Identificação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Especialização e Generalização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Agregação e Associação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94" name="Retângulo: Cantos Arredondados 5"/>
          <p:cNvSpPr/>
          <p:nvPr/>
        </p:nvSpPr>
        <p:spPr>
          <a:xfrm>
            <a:off x="5495040" y="2006640"/>
            <a:ext cx="3148200" cy="2587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Abstração para composição de objetos complexos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5" name="Seta: Curva para a Esquerda 1"/>
          <p:cNvSpPr/>
          <p:nvPr/>
        </p:nvSpPr>
        <p:spPr>
          <a:xfrm rot="15360000">
            <a:off x="3652200" y="1030320"/>
            <a:ext cx="754560" cy="40107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Num" idx="8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C9B40A8-98D2-49DE-BEC5-6065EEF342C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97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Ontologia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98" name="Google Shape;231;g116d3f5ae16_1_0"/>
          <p:cNvSpPr/>
          <p:nvPr/>
        </p:nvSpPr>
        <p:spPr>
          <a:xfrm>
            <a:off x="565560" y="1481040"/>
            <a:ext cx="45334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Alimenta o BD com informações sobre o domínio, suas propriedades e relações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99" name="Imagem 4" descr="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6122520" y="700920"/>
            <a:ext cx="1599840" cy="1563120"/>
          </a:xfrm>
          <a:prstGeom prst="rect">
            <a:avLst/>
          </a:prstGeom>
          <a:ln w="0">
            <a:noFill/>
          </a:ln>
        </p:spPr>
      </p:pic>
      <p:sp>
        <p:nvSpPr>
          <p:cNvPr id="500" name="Retângulo: Cantos Arredondados 7"/>
          <p:cNvSpPr/>
          <p:nvPr/>
        </p:nvSpPr>
        <p:spPr>
          <a:xfrm>
            <a:off x="5236200" y="2696760"/>
            <a:ext cx="3363840" cy="39852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Close World Assumption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01" name="Diferente de 9"/>
          <p:cNvSpPr/>
          <p:nvPr/>
        </p:nvSpPr>
        <p:spPr>
          <a:xfrm>
            <a:off x="6573240" y="3290040"/>
            <a:ext cx="689760" cy="51732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ffff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502" name="Retângulo: Cantos Arredondados 11"/>
          <p:cNvSpPr/>
          <p:nvPr/>
        </p:nvSpPr>
        <p:spPr>
          <a:xfrm>
            <a:off x="5257800" y="3936960"/>
            <a:ext cx="3363840" cy="398520"/>
          </a:xfrm>
          <a:prstGeom prst="roundRect">
            <a:avLst>
              <a:gd name="adj" fmla="val 16667"/>
            </a:avLst>
          </a:prstGeom>
          <a:solidFill>
            <a:srgbClr val="0097a7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Open World Assumption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03" name="Retângulo: Cantos Arredondados 13"/>
          <p:cNvSpPr/>
          <p:nvPr/>
        </p:nvSpPr>
        <p:spPr>
          <a:xfrm>
            <a:off x="696600" y="4411440"/>
            <a:ext cx="3579480" cy="376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a4e6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Semantic Web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Num" idx="8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9DDF662-9CBC-45C0-8830-3CAB7512AB8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505" name="Google Shape;232;g116d3f5ae16_1_0"/>
          <p:cNvSpPr/>
          <p:nvPr/>
        </p:nvSpPr>
        <p:spPr>
          <a:xfrm>
            <a:off x="565560" y="636480"/>
            <a:ext cx="383256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Ontologia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06" name="Google Shape;231;g116d3f5ae16_1_0"/>
          <p:cNvSpPr/>
          <p:nvPr/>
        </p:nvSpPr>
        <p:spPr>
          <a:xfrm>
            <a:off x="565560" y="1481040"/>
            <a:ext cx="771444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Descrição: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Thesaurus –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 relacionamentos x conceitos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Taxonomy – 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relacionamento de conceitos com estruturas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Esquema detalhado – 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descrição de coneitos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Lógica teórica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–</a:t>
            </a:r>
            <a:r>
              <a:rPr b="0" lang="en-US" sz="2400" spc="-1" strike="noStrike">
                <a:solidFill>
                  <a:srgbClr val="b2b2b2"/>
                </a:solidFill>
                <a:latin typeface="Calibri"/>
                <a:ea typeface="Arial"/>
              </a:rPr>
              <a:t> lógica matemática para definição de conceitos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sldNum" idx="1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4ECD87F-86A7-4F9A-A548-22744EF55D6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9" name="Google Shape;231;g116d3f5ae16_1_0"/>
          <p:cNvSpPr/>
          <p:nvPr/>
        </p:nvSpPr>
        <p:spPr>
          <a:xfrm>
            <a:off x="3293640" y="1481040"/>
            <a:ext cx="525600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Generalização e Especialização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Categoria ou Union Type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Herança: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Arial"/>
              </a:rPr>
              <a:t>Atributo e relacionamento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0" name="Retângulo: Cantos Arredondados 2"/>
          <p:cNvSpPr/>
          <p:nvPr/>
        </p:nvSpPr>
        <p:spPr>
          <a:xfrm>
            <a:off x="696600" y="3688920"/>
            <a:ext cx="2167200" cy="776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Subclasses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1" name="Retângulo: Cantos Arredondados 8"/>
          <p:cNvSpPr/>
          <p:nvPr/>
        </p:nvSpPr>
        <p:spPr>
          <a:xfrm>
            <a:off x="696600" y="1899000"/>
            <a:ext cx="2167200" cy="776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Superclasses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2" name="Retângulo: Cantos Arredondados 9"/>
          <p:cNvSpPr/>
          <p:nvPr/>
        </p:nvSpPr>
        <p:spPr>
          <a:xfrm>
            <a:off x="696600" y="2761560"/>
            <a:ext cx="2167200" cy="776160"/>
          </a:xfrm>
          <a:prstGeom prst="roundRect">
            <a:avLst>
              <a:gd name="adj" fmla="val 16667"/>
            </a:avLst>
          </a:prstGeom>
          <a:solidFill>
            <a:srgbClr val="ea4e60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Herança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32;g116d3f5ae16_1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  <a:buNone/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Arial"/>
              </a:rPr>
              <a:t>Modelo Enhanced 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 idx="1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40a24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D0DA21DC-AD88-4ACF-8BD1-C173D80F66B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5" name="Google Shape;231;g116d3f5ae16_1_0"/>
          <p:cNvSpPr/>
          <p:nvPr/>
        </p:nvSpPr>
        <p:spPr>
          <a:xfrm>
            <a:off x="565560" y="1481040"/>
            <a:ext cx="7984080" cy="31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Tipos de entidades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Arial"/>
              </a:rPr>
              <a:t>Conjuntos de entidades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6" name="Retângulo: Cantos Arredondados 9"/>
          <p:cNvSpPr/>
          <p:nvPr/>
        </p:nvSpPr>
        <p:spPr>
          <a:xfrm>
            <a:off x="567360" y="4529880"/>
            <a:ext cx="7946640" cy="344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8909c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Subclasse &amp; Subtipo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Imagem 9" descr="Diagrama&#10;&#10;Descrição gerada automaticamente"/>
          <p:cNvPicPr/>
          <p:nvPr/>
        </p:nvPicPr>
        <p:blipFill>
          <a:blip r:embed="rId1"/>
          <a:srcRect l="0" t="0" r="54726" b="67331"/>
          <a:stretch/>
        </p:blipFill>
        <p:spPr>
          <a:xfrm>
            <a:off x="5551200" y="2189160"/>
            <a:ext cx="2833560" cy="15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0B89327C-6215-4B68-BCAC-9C9C71D14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2022-09-27T01:15:52Z</dcterms:modified>
  <cp:revision>2585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HiddenSlides">
    <vt:r8>2</vt:r8>
  </property>
  <property fmtid="{D5CDD505-2E9C-101B-9397-08002B2CF9AE}" pid="4" name="MediaServiceImageTags">
    <vt:lpwstr/>
  </property>
  <property fmtid="{D5CDD505-2E9C-101B-9397-08002B2CF9AE}" pid="5" name="Notes">
    <vt:r8>305</vt:r8>
  </property>
  <property fmtid="{D5CDD505-2E9C-101B-9397-08002B2CF9AE}" pid="6" name="PresentationFormat">
    <vt:lpwstr>Apresentação na tela (16:9)</vt:lpwstr>
  </property>
  <property fmtid="{D5CDD505-2E9C-101B-9397-08002B2CF9AE}" pid="7" name="Slides">
    <vt:r8>305</vt:r8>
  </property>
</Properties>
</file>