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1" r:id="rId4"/>
    <p:sldId id="278" r:id="rId5"/>
    <p:sldId id="260" r:id="rId6"/>
    <p:sldId id="265" r:id="rId7"/>
    <p:sldId id="266" r:id="rId8"/>
    <p:sldId id="264" r:id="rId9"/>
    <p:sldId id="269" r:id="rId10"/>
    <p:sldId id="273" r:id="rId11"/>
    <p:sldId id="274" r:id="rId12"/>
    <p:sldId id="275" r:id="rId13"/>
    <p:sldId id="281" r:id="rId14"/>
    <p:sldId id="283" r:id="rId15"/>
    <p:sldId id="276" r:id="rId16"/>
    <p:sldId id="282" r:id="rId17"/>
    <p:sldId id="271" r:id="rId18"/>
    <p:sldId id="284" r:id="rId19"/>
    <p:sldId id="285" r:id="rId20"/>
    <p:sldId id="277" r:id="rId21"/>
    <p:sldId id="270" r:id="rId22"/>
    <p:sldId id="286" r:id="rId23"/>
    <p:sldId id="287" r:id="rId24"/>
    <p:sldId id="258" r:id="rId2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DengXian" panose="02010600030101010101" pitchFamily="2" charset="-122"/>
        <a:ea typeface="DengXia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DengXian" panose="02010600030101010101" pitchFamily="2" charset="-122"/>
        <a:ea typeface="DengXia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DengXian" panose="02010600030101010101" pitchFamily="2" charset="-122"/>
        <a:ea typeface="DengXia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DengXian" panose="02010600030101010101" pitchFamily="2" charset="-122"/>
        <a:ea typeface="DengXia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DengXian" panose="02010600030101010101" pitchFamily="2" charset="-122"/>
        <a:ea typeface="DengXia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DengXian" panose="02010600030101010101" pitchFamily="2" charset="-122"/>
        <a:ea typeface="DengXia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DengXian" panose="02010600030101010101" pitchFamily="2" charset="-122"/>
        <a:ea typeface="DengXia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DengXian" panose="02010600030101010101" pitchFamily="2" charset="-122"/>
        <a:ea typeface="DengXia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DengXian" panose="02010600030101010101" pitchFamily="2" charset="-122"/>
        <a:ea typeface="DengXia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51"/>
  </p:normalViewPr>
  <p:slideViewPr>
    <p:cSldViewPr snapToGrid="0" snapToObjects="1">
      <p:cViewPr varScale="1">
        <p:scale>
          <a:sx n="115" d="100"/>
          <a:sy n="115" d="100"/>
        </p:scale>
        <p:origin x="396" y="10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86FE9AD-DB1F-44A5-BD05-750A862914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864A44-7130-4B8F-9501-E31F4F7B8C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7287539-1D1C-4BB4-9725-1BC60E5630EB}" type="datetimeFigureOut">
              <a:rPr lang="zh-CN" altLang="en-US"/>
              <a:pPr>
                <a:defRPr/>
              </a:pPr>
              <a:t>2019/5/15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AB1340-C912-4668-B838-01E3614F3C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5833FBB9-462F-4D79-B0BE-7413F4B23A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1572060-8677-4066-BD8D-BE2931F0E2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8F66DB2-5464-4E19-85D2-A8AB4A929D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8113DC-80CF-4614-86AF-0C8C12336AA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9C05483-656D-4C1F-82AC-F1126FD0199F}" type="datetimeFigureOut">
              <a:rPr lang="zh-CN" altLang="en-US"/>
              <a:pPr>
                <a:defRPr/>
              </a:pPr>
              <a:t>2019/5/15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CB1BE716-3229-411C-B005-D776B98869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F311D20-FC44-415C-868B-3DD18D5B8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988FA-2A89-4EA2-86F4-90F2BEE488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04C0E2D6-FE7B-46E4-995C-347E303B0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2DA6DA4-1CD3-43E1-A638-4063E65EAB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1013" y="187325"/>
            <a:ext cx="9144000" cy="4270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513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6EA39-C6E0-42B6-8290-5C5494C4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kumimoji="1">
                <a:latin typeface="DengXian" charset="-122"/>
                <a:ea typeface="DengXian" charset="-122"/>
              </a:defRPr>
            </a:lvl1pPr>
          </a:lstStyle>
          <a:p>
            <a:pPr>
              <a:defRPr/>
            </a:pPr>
            <a:fld id="{63E37B97-5195-4202-8BDE-C2876211D034}" type="datetimeFigureOut">
              <a:rPr lang="zh-CN" altLang="en-US"/>
              <a:pPr>
                <a:defRPr/>
              </a:pPr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BEC0D-5E76-4BEA-8439-D95D1CD5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kumimoji="1">
                <a:latin typeface="DengXian" charset="-122"/>
                <a:ea typeface="DengXian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583D321-F870-4974-ADE8-1C0734A3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kumimoji="1">
                <a:latin typeface="DengXian" charset="-122"/>
                <a:ea typeface="DengXian" charset="-122"/>
              </a:defRPr>
            </a:lvl1pPr>
          </a:lstStyle>
          <a:p>
            <a:pPr>
              <a:defRPr/>
            </a:pPr>
            <a:fld id="{3FD6B015-1397-4CBB-9E0B-AFD5EA59B7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  <a:cs typeface="等线 Light" panose="02010600030101010101" pitchFamily="2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  <a:cs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  <a:cs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  <a:cs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  <a:cs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charset="-122"/>
          <a:ea typeface="DengXian Light" charset="-122"/>
          <a:cs typeface="DengXian Light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charset="-122"/>
          <a:ea typeface="DengXian Light" charset="-122"/>
          <a:cs typeface="DengXian Light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charset="-122"/>
          <a:ea typeface="DengXian Light" charset="-122"/>
          <a:cs typeface="DengXian Light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DengXian Light" charset="-122"/>
          <a:ea typeface="DengXian Light" charset="-122"/>
          <a:cs typeface="DengXian Light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DengXian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DengXian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DengXian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DengXian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DengXian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ttpRunner/HttpRunner" TargetMode="External"/><Relationship Id="rId2" Type="http://schemas.openxmlformats.org/officeDocument/2006/relationships/hyperlink" Target="https://svn.yunjiweidian.com/svn/testteam/workspace/YunJiAPITes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n.httprunner.org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>
            <a:extLst>
              <a:ext uri="{FF2B5EF4-FFF2-40B4-BE49-F238E27FC236}">
                <a16:creationId xmlns:a16="http://schemas.microsoft.com/office/drawing/2014/main" id="{3E424D58-4E80-4351-9A65-ECCE71815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300" y="3060700"/>
            <a:ext cx="6672263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kumimoji="1" lang="en-US" altLang="zh-CN" sz="3200" dirty="0" err="1">
                <a:solidFill>
                  <a:srgbClr val="26262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HttpRuner</a:t>
            </a:r>
            <a:r>
              <a:rPr kumimoji="1" lang="zh-CN" altLang="en-US" sz="3200" dirty="0">
                <a:solidFill>
                  <a:srgbClr val="26262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接口自动化测试框架分享</a:t>
            </a:r>
            <a:r>
              <a:rPr kumimoji="1" lang="en-US" altLang="zh-CN" dirty="0">
                <a:solidFill>
                  <a:srgbClr val="26262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kumimoji="1" lang="en-US" altLang="zh-CN" dirty="0">
                <a:solidFill>
                  <a:srgbClr val="26262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kumimoji="1" lang="en-US" altLang="zh-CN" dirty="0">
                <a:solidFill>
                  <a:srgbClr val="26262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			        </a:t>
            </a:r>
          </a:p>
          <a:p>
            <a:r>
              <a:rPr kumimoji="1" lang="en-US" altLang="zh-CN" sz="2000" dirty="0">
                <a:solidFill>
                  <a:srgbClr val="26262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			</a:t>
            </a:r>
            <a:r>
              <a:rPr kumimoji="1" lang="zh-CN" altLang="en-US" sz="2000" dirty="0">
                <a:solidFill>
                  <a:srgbClr val="26262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分享人：</a:t>
            </a:r>
            <a:r>
              <a:rPr kumimoji="1" lang="en-US" altLang="zh-CN" sz="2000" dirty="0">
                <a:solidFill>
                  <a:srgbClr val="26262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zh-CN" altLang="en-US" sz="2000" dirty="0">
                <a:solidFill>
                  <a:srgbClr val="26262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邹爱勇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副标题 2">
            <a:extLst>
              <a:ext uri="{FF2B5EF4-FFF2-40B4-BE49-F238E27FC236}">
                <a16:creationId xmlns:a16="http://schemas.microsoft.com/office/drawing/2014/main" id="{E3BE96CB-C400-4951-BC4E-128F44F5651C}"/>
              </a:ext>
            </a:extLst>
          </p:cNvPr>
          <p:cNvSpPr txBox="1">
            <a:spLocks/>
          </p:cNvSpPr>
          <p:nvPr/>
        </p:nvSpPr>
        <p:spPr bwMode="auto">
          <a:xfrm>
            <a:off x="481013" y="187325"/>
            <a:ext cx="43037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 Light" panose="020B0502040204020203" pitchFamily="34" charset="-122"/>
              </a:rPr>
              <a:t>工具介绍</a:t>
            </a:r>
          </a:p>
        </p:txBody>
      </p:sp>
      <p:sp>
        <p:nvSpPr>
          <p:cNvPr id="13315" name="文本框 2">
            <a:extLst>
              <a:ext uri="{FF2B5EF4-FFF2-40B4-BE49-F238E27FC236}">
                <a16:creationId xmlns:a16="http://schemas.microsoft.com/office/drawing/2014/main" id="{A10C34AA-CE09-41C6-A4CB-DB7973B60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563" y="3208338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目录结构</a:t>
            </a:r>
          </a:p>
        </p:txBody>
      </p:sp>
      <p:pic>
        <p:nvPicPr>
          <p:cNvPr id="13316" name="图片 1">
            <a:extLst>
              <a:ext uri="{FF2B5EF4-FFF2-40B4-BE49-F238E27FC236}">
                <a16:creationId xmlns:a16="http://schemas.microsoft.com/office/drawing/2014/main" id="{978FABB0-EE61-4D7C-9791-89A5B4012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1009650"/>
            <a:ext cx="361791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8FAB8DF-93E0-43E3-AE8F-48A02F5C5E1A}"/>
              </a:ext>
            </a:extLst>
          </p:cNvPr>
          <p:cNvSpPr/>
          <p:nvPr/>
        </p:nvSpPr>
        <p:spPr>
          <a:xfrm>
            <a:off x="4846638" y="1471613"/>
            <a:ext cx="3116262" cy="282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AA15CD-17FC-4AC0-82E1-A268BCCC9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1443038"/>
            <a:ext cx="15700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lang="zh-CN" altLang="en-US" sz="1600">
                <a:solidFill>
                  <a:srgbClr val="FF0000"/>
                </a:solidFill>
              </a:rPr>
              <a:t>接口定义目录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0778C9-7442-45FB-8E50-C1E294A1D916}"/>
              </a:ext>
            </a:extLst>
          </p:cNvPr>
          <p:cNvSpPr/>
          <p:nvPr/>
        </p:nvSpPr>
        <p:spPr>
          <a:xfrm>
            <a:off x="4784725" y="2152650"/>
            <a:ext cx="3319463" cy="258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2F626B-1708-41F5-8E51-3DD1C7E65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2112963"/>
            <a:ext cx="1416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lang="zh-CN" altLang="en-US" sz="1600">
                <a:solidFill>
                  <a:srgbClr val="FF0000"/>
                </a:solidFill>
              </a:rPr>
              <a:t>测试用例目录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4D55B3-3CEA-4465-8121-07AC9D04783F}"/>
              </a:ext>
            </a:extLst>
          </p:cNvPr>
          <p:cNvSpPr/>
          <p:nvPr/>
        </p:nvSpPr>
        <p:spPr>
          <a:xfrm>
            <a:off x="4784725" y="2411413"/>
            <a:ext cx="3319463" cy="233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2F2A5C-CBC8-4677-BECE-0E02B14FB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2359025"/>
            <a:ext cx="12112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lang="zh-CN" altLang="en-US" sz="1600">
                <a:solidFill>
                  <a:srgbClr val="FF0000"/>
                </a:solidFill>
              </a:rPr>
              <a:t>用例集目录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副标题 2">
            <a:extLst>
              <a:ext uri="{FF2B5EF4-FFF2-40B4-BE49-F238E27FC236}">
                <a16:creationId xmlns:a16="http://schemas.microsoft.com/office/drawing/2014/main" id="{6475D9B6-FD4E-458C-9F57-89C9522C8386}"/>
              </a:ext>
            </a:extLst>
          </p:cNvPr>
          <p:cNvSpPr txBox="1">
            <a:spLocks/>
          </p:cNvSpPr>
          <p:nvPr/>
        </p:nvSpPr>
        <p:spPr bwMode="auto">
          <a:xfrm>
            <a:off x="481013" y="187325"/>
            <a:ext cx="43037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kumimoji="1"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接口定义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E3888A-D6FD-4C5D-83BC-CDA36FE8D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43038"/>
            <a:ext cx="280828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10C1CCB-0730-4F6B-B0AE-0EA0BB3DE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13" y="2635250"/>
            <a:ext cx="3444875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89C009D-2B7F-4EEE-9365-CF9A49854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6146800"/>
            <a:ext cx="63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YAML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8765EE5-A3A6-44B6-BDCE-8875AC40F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638" y="1192213"/>
            <a:ext cx="3579812" cy="4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C4E4CCB-09D2-4E83-93CC-04BE27136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6338" y="6146800"/>
            <a:ext cx="628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JSON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84BAF4-CE85-48D0-9D06-09C4BAC19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9513" y="3806825"/>
            <a:ext cx="801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等价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副标题 2">
            <a:extLst>
              <a:ext uri="{FF2B5EF4-FFF2-40B4-BE49-F238E27FC236}">
                <a16:creationId xmlns:a16="http://schemas.microsoft.com/office/drawing/2014/main" id="{66160984-18E1-4281-80AE-4EAC92D73D18}"/>
              </a:ext>
            </a:extLst>
          </p:cNvPr>
          <p:cNvSpPr txBox="1">
            <a:spLocks/>
          </p:cNvSpPr>
          <p:nvPr/>
        </p:nvSpPr>
        <p:spPr bwMode="auto">
          <a:xfrm>
            <a:off x="481013" y="187325"/>
            <a:ext cx="43037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测试用例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kumimoji="1" lang="zh-CN" altLang="en-US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Microsoft YaHei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6661BAB-E766-4FEB-A24F-44313D256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343025"/>
            <a:ext cx="319087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548B6E0-8B8C-486A-B6AA-950A69ABE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1700213"/>
            <a:ext cx="3349625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6D5092F-C5AB-4E95-9C7E-01569F335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088" y="1343025"/>
            <a:ext cx="3097212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4E83E3A-FF35-408C-88A8-6C98F4C76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5438" y="3870325"/>
            <a:ext cx="669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等价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0E3943-F3DB-45F1-AF76-565E597ED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9925" y="6354763"/>
            <a:ext cx="765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YAML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804443-1389-4A60-BCA4-9757B3C57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6950" y="6354763"/>
            <a:ext cx="754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JSON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副标题 2">
            <a:extLst>
              <a:ext uri="{FF2B5EF4-FFF2-40B4-BE49-F238E27FC236}">
                <a16:creationId xmlns:a16="http://schemas.microsoft.com/office/drawing/2014/main" id="{7E2C7474-2841-473B-9422-AEA1F44CFAB9}"/>
              </a:ext>
            </a:extLst>
          </p:cNvPr>
          <p:cNvSpPr txBox="1">
            <a:spLocks/>
          </p:cNvSpPr>
          <p:nvPr/>
        </p:nvSpPr>
        <p:spPr bwMode="auto">
          <a:xfrm>
            <a:off x="481013" y="187325"/>
            <a:ext cx="43037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测试用例集</a:t>
            </a:r>
            <a:endParaRPr kumimoji="1" lang="zh-CN" altLang="en-US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Microsoft YaHei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182218D-B366-4358-85F4-2A3FD1DB8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795463"/>
            <a:ext cx="3040063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9038CE3-35A6-49E4-8C2C-43B90FE12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2430463"/>
            <a:ext cx="4002088" cy="341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9EAFD85-F38D-4D64-ABDC-479043149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88" y="3411538"/>
            <a:ext cx="3848100" cy="243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FA8467A-8373-422E-9D4F-E635E9F7C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6081713"/>
            <a:ext cx="765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YAML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BCA8B9-02E4-430E-A9D4-2083DA535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200" y="6081713"/>
            <a:ext cx="754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JSON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F5D740-75CF-441F-B5A5-85E0C707F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263" y="4443413"/>
            <a:ext cx="665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等价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副标题 2">
            <a:extLst>
              <a:ext uri="{FF2B5EF4-FFF2-40B4-BE49-F238E27FC236}">
                <a16:creationId xmlns:a16="http://schemas.microsoft.com/office/drawing/2014/main" id="{9D2ADA6C-EBB3-4E7E-B513-0B3AAF5A098A}"/>
              </a:ext>
            </a:extLst>
          </p:cNvPr>
          <p:cNvSpPr txBox="1">
            <a:spLocks/>
          </p:cNvSpPr>
          <p:nvPr/>
        </p:nvSpPr>
        <p:spPr bwMode="auto">
          <a:xfrm>
            <a:off x="481013" y="187325"/>
            <a:ext cx="43037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 Light" panose="020B0502040204020203" pitchFamily="34" charset="-122"/>
              </a:rPr>
              <a:t>工具介绍</a:t>
            </a:r>
          </a:p>
        </p:txBody>
      </p:sp>
      <p:sp>
        <p:nvSpPr>
          <p:cNvPr id="17411" name="文本框 1">
            <a:extLst>
              <a:ext uri="{FF2B5EF4-FFF2-40B4-BE49-F238E27FC236}">
                <a16:creationId xmlns:a16="http://schemas.microsoft.com/office/drawing/2014/main" id="{3B0D3421-4C57-4A21-A507-84551ECBA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1401763"/>
            <a:ext cx="223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kumimoji="1"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测试用例分层好处</a:t>
            </a:r>
          </a:p>
        </p:txBody>
      </p:sp>
      <p:pic>
        <p:nvPicPr>
          <p:cNvPr id="17412" name="图片 1">
            <a:extLst>
              <a:ext uri="{FF2B5EF4-FFF2-40B4-BE49-F238E27FC236}">
                <a16:creationId xmlns:a16="http://schemas.microsoft.com/office/drawing/2014/main" id="{2115DB48-6255-4F1F-BDB9-B324B4A11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25" y="2271713"/>
            <a:ext cx="28575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图片 2">
            <a:extLst>
              <a:ext uri="{FF2B5EF4-FFF2-40B4-BE49-F238E27FC236}">
                <a16:creationId xmlns:a16="http://schemas.microsoft.com/office/drawing/2014/main" id="{1C65C78C-344B-429F-A868-081139313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0" y="2681288"/>
            <a:ext cx="3200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文本框 3">
            <a:extLst>
              <a:ext uri="{FF2B5EF4-FFF2-40B4-BE49-F238E27FC236}">
                <a16:creationId xmlns:a16="http://schemas.microsoft.com/office/drawing/2014/main" id="{5DD6EBDE-D90B-4D7D-905D-947B9088D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0" y="5915025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testcase1.yml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415" name="文本框 4">
            <a:extLst>
              <a:ext uri="{FF2B5EF4-FFF2-40B4-BE49-F238E27FC236}">
                <a16:creationId xmlns:a16="http://schemas.microsoft.com/office/drawing/2014/main" id="{6CFCA305-B295-431C-8B03-099FFEC47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915025"/>
            <a:ext cx="1563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testcase2.yml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副标题 2">
            <a:extLst>
              <a:ext uri="{FF2B5EF4-FFF2-40B4-BE49-F238E27FC236}">
                <a16:creationId xmlns:a16="http://schemas.microsoft.com/office/drawing/2014/main" id="{78E703BB-7A60-48B8-9A1A-02EFBA5B2A2B}"/>
              </a:ext>
            </a:extLst>
          </p:cNvPr>
          <p:cNvSpPr txBox="1">
            <a:spLocks/>
          </p:cNvSpPr>
          <p:nvPr/>
        </p:nvSpPr>
        <p:spPr bwMode="auto">
          <a:xfrm>
            <a:off x="481013" y="187325"/>
            <a:ext cx="43037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 Light" panose="020B0502040204020203" pitchFamily="34" charset="-122"/>
              </a:rPr>
              <a:t>工具介绍</a:t>
            </a:r>
          </a:p>
        </p:txBody>
      </p:sp>
      <p:sp>
        <p:nvSpPr>
          <p:cNvPr id="19458" name="文本框 1">
            <a:extLst>
              <a:ext uri="{FF2B5EF4-FFF2-40B4-BE49-F238E27FC236}">
                <a16:creationId xmlns:a16="http://schemas.microsoft.com/office/drawing/2014/main" id="{28C1F03D-7AFA-4743-A471-8B5F5699E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2887663"/>
            <a:ext cx="64230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相比于表格形式，具有更加强大的灵活性和更丰富的信息承载能力</a:t>
            </a:r>
          </a:p>
        </p:txBody>
      </p:sp>
      <p:sp>
        <p:nvSpPr>
          <p:cNvPr id="18436" name="文本框 1">
            <a:extLst>
              <a:ext uri="{FF2B5EF4-FFF2-40B4-BE49-F238E27FC236}">
                <a16:creationId xmlns:a16="http://schemas.microsoft.com/office/drawing/2014/main" id="{29E4735D-16D2-45FC-92A7-A18348E2D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2135188"/>
            <a:ext cx="2584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kumimoji="1"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YAML/JSON</a:t>
            </a:r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文件的好处</a:t>
            </a:r>
          </a:p>
        </p:txBody>
      </p:sp>
      <p:sp>
        <p:nvSpPr>
          <p:cNvPr id="19460" name="文本框 2">
            <a:extLst>
              <a:ext uri="{FF2B5EF4-FFF2-40B4-BE49-F238E27FC236}">
                <a16:creationId xmlns:a16="http://schemas.microsoft.com/office/drawing/2014/main" id="{4635BDC6-3FEA-4DB1-9A45-BD39E648A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3611563"/>
            <a:ext cx="105267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相比于代码形式，减少了不必要的编程语言语法重复，并最大化地统一了用例描述形式，提高了用例的可维护性</a:t>
            </a:r>
            <a:endParaRPr kumimoji="1" lang="zh-CN" altLang="en-US" sz="16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副标题 2">
            <a:extLst>
              <a:ext uri="{FF2B5EF4-FFF2-40B4-BE49-F238E27FC236}">
                <a16:creationId xmlns:a16="http://schemas.microsoft.com/office/drawing/2014/main" id="{56422152-D79D-4171-B004-9570185D83AE}"/>
              </a:ext>
            </a:extLst>
          </p:cNvPr>
          <p:cNvSpPr txBox="1">
            <a:spLocks/>
          </p:cNvSpPr>
          <p:nvPr/>
        </p:nvSpPr>
        <p:spPr bwMode="auto">
          <a:xfrm>
            <a:off x="481013" y="187325"/>
            <a:ext cx="43037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 Light" panose="020B0502040204020203" pitchFamily="34" charset="-122"/>
              </a:rPr>
              <a:t>工具介绍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8DE226AC-2AE0-447D-8CD5-A4FE87C26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988" y="3849688"/>
            <a:ext cx="4854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测试用例集（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testsuites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）是测试用例的集合</a:t>
            </a:r>
            <a:endParaRPr kumimoji="1"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435" name="文本框 2">
            <a:extLst>
              <a:ext uri="{FF2B5EF4-FFF2-40B4-BE49-F238E27FC236}">
                <a16:creationId xmlns:a16="http://schemas.microsoft.com/office/drawing/2014/main" id="{4DA22375-AC0C-4719-B20F-E77AF1238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988" y="2882900"/>
            <a:ext cx="4019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测试用例（</a:t>
            </a:r>
            <a:r>
              <a:rPr kumimoji="1"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testcases</a:t>
            </a:r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）是</a:t>
            </a:r>
            <a:r>
              <a:rPr kumimoji="1"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的集合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5A7C9E-7C8E-41BD-A9D1-681B8F56D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13" y="2882900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有序的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398E31-54B5-4375-B9F3-DB822A09A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13" y="3849688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无序的</a:t>
            </a:r>
          </a:p>
        </p:txBody>
      </p:sp>
      <p:sp>
        <p:nvSpPr>
          <p:cNvPr id="19463" name="文本框 4">
            <a:extLst>
              <a:ext uri="{FF2B5EF4-FFF2-40B4-BE49-F238E27FC236}">
                <a16:creationId xmlns:a16="http://schemas.microsoft.com/office/drawing/2014/main" id="{367D2E7A-B64C-4F81-8019-A3225E176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0" y="1625600"/>
            <a:ext cx="3184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测试用例和测试集之间的关系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435" grpId="0"/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副标题 2">
            <a:extLst>
              <a:ext uri="{FF2B5EF4-FFF2-40B4-BE49-F238E27FC236}">
                <a16:creationId xmlns:a16="http://schemas.microsoft.com/office/drawing/2014/main" id="{0F4281FF-784E-4F97-BE11-FCE7C17181F6}"/>
              </a:ext>
            </a:extLst>
          </p:cNvPr>
          <p:cNvSpPr txBox="1">
            <a:spLocks/>
          </p:cNvSpPr>
          <p:nvPr/>
        </p:nvSpPr>
        <p:spPr bwMode="auto">
          <a:xfrm>
            <a:off x="481013" y="187325"/>
            <a:ext cx="43037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YaHei Light" panose="020B0502040204020203" pitchFamily="34" charset="-122"/>
              </a:rPr>
              <a:t>结果校验</a:t>
            </a:r>
          </a:p>
        </p:txBody>
      </p:sp>
      <p:pic>
        <p:nvPicPr>
          <p:cNvPr id="25602" name="图片 1">
            <a:extLst>
              <a:ext uri="{FF2B5EF4-FFF2-40B4-BE49-F238E27FC236}">
                <a16:creationId xmlns:a16="http://schemas.microsoft.com/office/drawing/2014/main" id="{F667B149-240E-44B4-B8AC-951417621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88" y="971550"/>
            <a:ext cx="5303837" cy="523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BC587BA-9605-4218-BA35-E70504589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808163"/>
            <a:ext cx="516572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副标题 2">
            <a:extLst>
              <a:ext uri="{FF2B5EF4-FFF2-40B4-BE49-F238E27FC236}">
                <a16:creationId xmlns:a16="http://schemas.microsoft.com/office/drawing/2014/main" id="{F4D69E1E-1EF2-44FC-B47A-05C99D2F37C2}"/>
              </a:ext>
            </a:extLst>
          </p:cNvPr>
          <p:cNvSpPr txBox="1">
            <a:spLocks/>
          </p:cNvSpPr>
          <p:nvPr/>
        </p:nvSpPr>
        <p:spPr bwMode="auto">
          <a:xfrm>
            <a:off x="481013" y="187325"/>
            <a:ext cx="43037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 Light" panose="020B0502040204020203" pitchFamily="34" charset="-122"/>
              </a:rPr>
              <a:t>工具介绍</a:t>
            </a:r>
          </a:p>
        </p:txBody>
      </p:sp>
      <p:sp>
        <p:nvSpPr>
          <p:cNvPr id="21507" name="文本框 1">
            <a:extLst>
              <a:ext uri="{FF2B5EF4-FFF2-40B4-BE49-F238E27FC236}">
                <a16:creationId xmlns:a16="http://schemas.microsoft.com/office/drawing/2014/main" id="{64C1569A-67DE-4808-A52E-00BEDE8DA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363" y="2951163"/>
            <a:ext cx="51006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不现场演示的产品都不是好产品</a:t>
            </a:r>
            <a:endParaRPr kumimoji="1" lang="en-US" altLang="zh-CN" sz="2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			         </a:t>
            </a:r>
            <a:r>
              <a:rPr kumimoji="1"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 </a:t>
            </a:r>
            <a:r>
              <a:rPr kumimoji="1"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匿名大佬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副标题 2">
            <a:extLst>
              <a:ext uri="{FF2B5EF4-FFF2-40B4-BE49-F238E27FC236}">
                <a16:creationId xmlns:a16="http://schemas.microsoft.com/office/drawing/2014/main" id="{E3165B49-2166-4CB4-BF9D-2B30A7E6E71B}"/>
              </a:ext>
            </a:extLst>
          </p:cNvPr>
          <p:cNvSpPr txBox="1">
            <a:spLocks/>
          </p:cNvSpPr>
          <p:nvPr/>
        </p:nvSpPr>
        <p:spPr bwMode="auto">
          <a:xfrm>
            <a:off x="481013" y="187325"/>
            <a:ext cx="43037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 Light" panose="020B0502040204020203" pitchFamily="34" charset="-122"/>
              </a:rPr>
              <a:t>工具介绍</a:t>
            </a:r>
          </a:p>
        </p:txBody>
      </p:sp>
      <p:sp>
        <p:nvSpPr>
          <p:cNvPr id="22531" name="文本框 1">
            <a:extLst>
              <a:ext uri="{FF2B5EF4-FFF2-40B4-BE49-F238E27FC236}">
                <a16:creationId xmlns:a16="http://schemas.microsoft.com/office/drawing/2014/main" id="{23742261-2EC7-4EBC-8447-AFE0CE7D4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3100388"/>
            <a:ext cx="182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kumimoji="1" lang="zh-CN" altLang="en-US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工具演示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副标题 2">
            <a:extLst>
              <a:ext uri="{FF2B5EF4-FFF2-40B4-BE49-F238E27FC236}">
                <a16:creationId xmlns:a16="http://schemas.microsoft.com/office/drawing/2014/main" id="{37DFAC2D-A7B7-498D-A922-9399B0F81EFA}"/>
              </a:ext>
            </a:extLst>
          </p:cNvPr>
          <p:cNvSpPr txBox="1">
            <a:spLocks/>
          </p:cNvSpPr>
          <p:nvPr/>
        </p:nvSpPr>
        <p:spPr bwMode="auto">
          <a:xfrm>
            <a:off x="481013" y="187325"/>
            <a:ext cx="43037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 Light" panose="020B0502040204020203" pitchFamily="34" charset="-122"/>
              </a:rPr>
              <a:t>目录</a:t>
            </a:r>
          </a:p>
        </p:txBody>
      </p:sp>
      <p:sp>
        <p:nvSpPr>
          <p:cNvPr id="5123" name="文本框 1">
            <a:extLst>
              <a:ext uri="{FF2B5EF4-FFF2-40B4-BE49-F238E27FC236}">
                <a16:creationId xmlns:a16="http://schemas.microsoft.com/office/drawing/2014/main" id="{25757660-1C7C-4F57-9D6F-EF206FBA8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0425" y="3136900"/>
            <a:ext cx="1004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kumimoji="1" lang="zh-CN" altLang="en-US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</a:p>
        </p:txBody>
      </p:sp>
      <p:sp>
        <p:nvSpPr>
          <p:cNvPr id="5124" name="文本框 2">
            <a:extLst>
              <a:ext uri="{FF2B5EF4-FFF2-40B4-BE49-F238E27FC236}">
                <a16:creationId xmlns:a16="http://schemas.microsoft.com/office/drawing/2014/main" id="{598CC004-86E0-4981-BA98-0018F682F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2484438"/>
            <a:ext cx="157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一、背景介绍</a:t>
            </a:r>
          </a:p>
        </p:txBody>
      </p:sp>
      <p:sp>
        <p:nvSpPr>
          <p:cNvPr id="5125" name="文本框 3">
            <a:extLst>
              <a:ext uri="{FF2B5EF4-FFF2-40B4-BE49-F238E27FC236}">
                <a16:creationId xmlns:a16="http://schemas.microsoft.com/office/drawing/2014/main" id="{C0E8DD17-CE45-45AA-B0AE-8C88503CC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3352800"/>
            <a:ext cx="157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二、工具介绍</a:t>
            </a:r>
          </a:p>
        </p:txBody>
      </p:sp>
      <p:sp>
        <p:nvSpPr>
          <p:cNvPr id="5126" name="文本框 4">
            <a:extLst>
              <a:ext uri="{FF2B5EF4-FFF2-40B4-BE49-F238E27FC236}">
                <a16:creationId xmlns:a16="http://schemas.microsoft.com/office/drawing/2014/main" id="{1374DBD1-3851-4741-BA8A-DCF08B7BD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4221163"/>
            <a:ext cx="157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三、工具演示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副标题 2">
            <a:extLst>
              <a:ext uri="{FF2B5EF4-FFF2-40B4-BE49-F238E27FC236}">
                <a16:creationId xmlns:a16="http://schemas.microsoft.com/office/drawing/2014/main" id="{D35C5533-E611-4444-8069-397789258E27}"/>
              </a:ext>
            </a:extLst>
          </p:cNvPr>
          <p:cNvSpPr txBox="1">
            <a:spLocks/>
          </p:cNvSpPr>
          <p:nvPr/>
        </p:nvSpPr>
        <p:spPr bwMode="auto">
          <a:xfrm>
            <a:off x="481013" y="187325"/>
            <a:ext cx="43037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 Light" panose="020B0502040204020203" pitchFamily="34" charset="-122"/>
              </a:rPr>
              <a:t>工具介绍</a:t>
            </a:r>
          </a:p>
        </p:txBody>
      </p:sp>
      <p:sp>
        <p:nvSpPr>
          <p:cNvPr id="23555" name="文本框 1">
            <a:extLst>
              <a:ext uri="{FF2B5EF4-FFF2-40B4-BE49-F238E27FC236}">
                <a16:creationId xmlns:a16="http://schemas.microsoft.com/office/drawing/2014/main" id="{5BC06DA2-C282-4C6E-B349-9DE2C1396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188" y="3100388"/>
            <a:ext cx="2646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kumimoji="1" lang="zh-CN" altLang="en-US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高级功能演示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副标题 2">
            <a:extLst>
              <a:ext uri="{FF2B5EF4-FFF2-40B4-BE49-F238E27FC236}">
                <a16:creationId xmlns:a16="http://schemas.microsoft.com/office/drawing/2014/main" id="{66C9A833-4BAF-49E4-BD54-687AA9E11701}"/>
              </a:ext>
            </a:extLst>
          </p:cNvPr>
          <p:cNvSpPr txBox="1">
            <a:spLocks/>
          </p:cNvSpPr>
          <p:nvPr/>
        </p:nvSpPr>
        <p:spPr bwMode="auto">
          <a:xfrm>
            <a:off x="481013" y="187325"/>
            <a:ext cx="43037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 Light" panose="020B0502040204020203" pitchFamily="34" charset="-122"/>
              </a:rPr>
              <a:t>工具介绍</a:t>
            </a:r>
          </a:p>
        </p:txBody>
      </p:sp>
      <p:sp>
        <p:nvSpPr>
          <p:cNvPr id="24579" name="文本框 1">
            <a:extLst>
              <a:ext uri="{FF2B5EF4-FFF2-40B4-BE49-F238E27FC236}">
                <a16:creationId xmlns:a16="http://schemas.microsoft.com/office/drawing/2014/main" id="{2B5A52E5-7E41-4207-8249-808208BE4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188" y="1852613"/>
            <a:ext cx="18256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kumimoji="1" lang="zh-CN" altLang="en-US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工具特性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BAD3E-A8D0-4AED-A2CC-FB58DCFDD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0" y="3108325"/>
            <a:ext cx="2089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测试用例与代码分离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5AF712-277F-42F2-ACAF-C4534B81A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0" y="3521075"/>
            <a:ext cx="42179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测试用例维护方式简单优雅，支持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YAML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JSON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6629FB-2133-4372-BDA5-64B5A4BB3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0" y="2725738"/>
            <a:ext cx="6016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支持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接口的多种请求方法，包括 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GET/POST/HEAD/PUT/DELETE 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040CFD2-DDA9-41A0-B9F2-B74E6EDCA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0" y="3932238"/>
            <a:ext cx="4243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可采用简洁的方式描述输入参数和预期输出结果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6E76FE-AE85-4218-A35D-A97D3D53A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0" y="4314825"/>
            <a:ext cx="4602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接口测试用例具有可复用性，便于创建复杂测试场景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C48EA65-48D4-4A30-956D-963BE7C5B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0" y="4713288"/>
            <a:ext cx="7296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测试执行方式简单灵活，支持单接口调用测试、批量接口调用测试、定时任务执行测试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6D964A-3EB7-4B70-8A5F-EDF5409C9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0" y="5187950"/>
            <a:ext cx="7296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测试结果统计报告简洁清晰，附带详尽日志记录，包括接口请求耗时、请求响应数据等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02275BA-B58C-45AF-B641-F1510566A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0" y="5619750"/>
            <a:ext cx="6716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身兼多职，同时实现接口管理、接口自动化测试、接口性能测试（结合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Locust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副标题 2">
            <a:extLst>
              <a:ext uri="{FF2B5EF4-FFF2-40B4-BE49-F238E27FC236}">
                <a16:creationId xmlns:a16="http://schemas.microsoft.com/office/drawing/2014/main" id="{6519C433-3F2E-4389-A363-5A1A552F9A74}"/>
              </a:ext>
            </a:extLst>
          </p:cNvPr>
          <p:cNvSpPr txBox="1">
            <a:spLocks/>
          </p:cNvSpPr>
          <p:nvPr/>
        </p:nvSpPr>
        <p:spPr bwMode="auto">
          <a:xfrm>
            <a:off x="481013" y="187325"/>
            <a:ext cx="43037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 Light" panose="020B0502040204020203" pitchFamily="34" charset="-122"/>
              </a:rPr>
              <a:t>工具介绍</a:t>
            </a:r>
          </a:p>
        </p:txBody>
      </p:sp>
      <p:sp>
        <p:nvSpPr>
          <p:cNvPr id="25603" name="文本框 1">
            <a:extLst>
              <a:ext uri="{FF2B5EF4-FFF2-40B4-BE49-F238E27FC236}">
                <a16:creationId xmlns:a16="http://schemas.microsoft.com/office/drawing/2014/main" id="{F19DE3EC-42C1-463F-840B-A348EE8B3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538" y="1919288"/>
            <a:ext cx="26479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kumimoji="1" lang="zh-CN" altLang="en-US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框架扩展开发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76959C-8520-4940-9D4C-2FA472B0B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3208338"/>
            <a:ext cx="1812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数据库校验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61538E-4BF8-48AE-8326-76ADE481C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3948113"/>
            <a:ext cx="2168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Redis</a:t>
            </a:r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数据校验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副标题 2">
            <a:extLst>
              <a:ext uri="{FF2B5EF4-FFF2-40B4-BE49-F238E27FC236}">
                <a16:creationId xmlns:a16="http://schemas.microsoft.com/office/drawing/2014/main" id="{074122BC-1FCF-4DF9-8A4D-9E5101AEBDD5}"/>
              </a:ext>
            </a:extLst>
          </p:cNvPr>
          <p:cNvSpPr txBox="1">
            <a:spLocks/>
          </p:cNvSpPr>
          <p:nvPr/>
        </p:nvSpPr>
        <p:spPr bwMode="auto">
          <a:xfrm>
            <a:off x="481013" y="187325"/>
            <a:ext cx="43037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 Light" panose="020B0502040204020203" pitchFamily="34" charset="-122"/>
              </a:rPr>
              <a:t>参考资源</a:t>
            </a:r>
          </a:p>
        </p:txBody>
      </p:sp>
      <p:sp>
        <p:nvSpPr>
          <p:cNvPr id="26627" name="文本框 1">
            <a:extLst>
              <a:ext uri="{FF2B5EF4-FFF2-40B4-BE49-F238E27FC236}">
                <a16:creationId xmlns:a16="http://schemas.microsoft.com/office/drawing/2014/main" id="{3FF08E50-A57C-4B1F-AE79-4E43884C7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3" y="2239963"/>
            <a:ext cx="8577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项目地址：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https://svn.yunjiweidian.com/svn/testteam/workspace/YunJiAPITest</a:t>
            </a:r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628" name="文本框 2">
            <a:extLst>
              <a:ext uri="{FF2B5EF4-FFF2-40B4-BE49-F238E27FC236}">
                <a16:creationId xmlns:a16="http://schemas.microsoft.com/office/drawing/2014/main" id="{DAC68395-990F-4C16-A24F-5935C6CDB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3" y="3990975"/>
            <a:ext cx="7291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Httprunner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开源地址：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  <a:hlinkClick r:id="rId3"/>
              </a:rPr>
              <a:t>https://github.com/HttpRunner/HttpRunner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629" name="文本框 3">
            <a:extLst>
              <a:ext uri="{FF2B5EF4-FFF2-40B4-BE49-F238E27FC236}">
                <a16:creationId xmlns:a16="http://schemas.microsoft.com/office/drawing/2014/main" id="{24138256-F350-4B36-86D8-463FCB7AF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3" y="3148013"/>
            <a:ext cx="5868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Httprunner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中文文档地址：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  <a:hlinkClick r:id="rId4"/>
              </a:rPr>
              <a:t>https://cn.httprunner.org/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副标题 2">
            <a:extLst>
              <a:ext uri="{FF2B5EF4-FFF2-40B4-BE49-F238E27FC236}">
                <a16:creationId xmlns:a16="http://schemas.microsoft.com/office/drawing/2014/main" id="{62E5290F-E00C-4CAF-81C2-EBB9980D4C63}"/>
              </a:ext>
            </a:extLst>
          </p:cNvPr>
          <p:cNvSpPr txBox="1">
            <a:spLocks/>
          </p:cNvSpPr>
          <p:nvPr/>
        </p:nvSpPr>
        <p:spPr bwMode="auto">
          <a:xfrm>
            <a:off x="481013" y="187325"/>
            <a:ext cx="43037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 Light" panose="020B0502040204020203" pitchFamily="34" charset="-122"/>
              </a:rPr>
              <a:t>背景介绍</a:t>
            </a:r>
          </a:p>
        </p:txBody>
      </p:sp>
      <p:sp>
        <p:nvSpPr>
          <p:cNvPr id="6147" name="文本框 1">
            <a:extLst>
              <a:ext uri="{FF2B5EF4-FFF2-40B4-BE49-F238E27FC236}">
                <a16:creationId xmlns:a16="http://schemas.microsoft.com/office/drawing/2014/main" id="{00AF8DF5-01E4-4D4D-AAEA-0A1ABF7FC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188" y="3116263"/>
            <a:ext cx="182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kumimoji="1" lang="zh-CN" altLang="en-US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背景介绍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副标题 2">
            <a:extLst>
              <a:ext uri="{FF2B5EF4-FFF2-40B4-BE49-F238E27FC236}">
                <a16:creationId xmlns:a16="http://schemas.microsoft.com/office/drawing/2014/main" id="{C7184ABF-9448-4D88-AC2E-BE0EBDC3E9CF}"/>
              </a:ext>
            </a:extLst>
          </p:cNvPr>
          <p:cNvSpPr txBox="1">
            <a:spLocks/>
          </p:cNvSpPr>
          <p:nvPr/>
        </p:nvSpPr>
        <p:spPr bwMode="auto">
          <a:xfrm>
            <a:off x="481013" y="187325"/>
            <a:ext cx="43037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 Light" panose="020B0502040204020203" pitchFamily="34" charset="-122"/>
              </a:rPr>
              <a:t>背景介绍</a:t>
            </a:r>
          </a:p>
        </p:txBody>
      </p:sp>
      <p:sp>
        <p:nvSpPr>
          <p:cNvPr id="7171" name="文本框 1">
            <a:extLst>
              <a:ext uri="{FF2B5EF4-FFF2-40B4-BE49-F238E27FC236}">
                <a16:creationId xmlns:a16="http://schemas.microsoft.com/office/drawing/2014/main" id="{A2C5C932-69CD-46A2-AB71-7949DAB51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1670050"/>
            <a:ext cx="1979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kumimoji="1"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背景：培训推广</a:t>
            </a:r>
          </a:p>
        </p:txBody>
      </p:sp>
      <p:sp>
        <p:nvSpPr>
          <p:cNvPr id="7172" name="文本框 1">
            <a:extLst>
              <a:ext uri="{FF2B5EF4-FFF2-40B4-BE49-F238E27FC236}">
                <a16:creationId xmlns:a16="http://schemas.microsoft.com/office/drawing/2014/main" id="{97AE3949-5C07-4831-A4C5-133C47C1C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013" y="2570163"/>
            <a:ext cx="7158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1"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Httprunner</a:t>
            </a:r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这个框架是清游、智哥、架构师们主导选型的一个框架</a:t>
            </a:r>
          </a:p>
        </p:txBody>
      </p:sp>
      <p:sp>
        <p:nvSpPr>
          <p:cNvPr id="7173" name="文本框 3">
            <a:extLst>
              <a:ext uri="{FF2B5EF4-FFF2-40B4-BE49-F238E27FC236}">
                <a16:creationId xmlns:a16="http://schemas.microsoft.com/office/drawing/2014/main" id="{77AA5DDC-AD4D-4B9F-8898-B7697881A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013" y="3392488"/>
            <a:ext cx="8955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它将作为后期推广到各个项目组的一个接口测试工具，后期会有更多的技术类培训</a:t>
            </a:r>
          </a:p>
        </p:txBody>
      </p:sp>
      <p:sp>
        <p:nvSpPr>
          <p:cNvPr id="7174" name="文本框 4">
            <a:extLst>
              <a:ext uri="{FF2B5EF4-FFF2-40B4-BE49-F238E27FC236}">
                <a16:creationId xmlns:a16="http://schemas.microsoft.com/office/drawing/2014/main" id="{A5F07176-4B6D-435E-ABDE-EB79D0BFB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013" y="4214813"/>
            <a:ext cx="8089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我们的目标：让组内大部分人员都能上手这个工具，完成组内的接口自动化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  <p:bldP spid="71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F05B75E-C425-4AD8-A874-A486B866A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25" y="2532063"/>
            <a:ext cx="676275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现在很多互联网产品采用了微服务架构，而对微服务的测试，</a:t>
            </a:r>
            <a:endParaRPr kumimoji="1"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本质上就是对不同的 </a:t>
            </a:r>
            <a:r>
              <a:rPr kumimoji="1"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 Service </a:t>
            </a:r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的测试，也就是 </a:t>
            </a:r>
            <a:r>
              <a:rPr kumimoji="1"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 </a:t>
            </a:r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</a:t>
            </a:r>
            <a:endParaRPr kumimoji="1"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C71950-1B50-4367-9C9F-E8368429B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25" y="3800475"/>
            <a:ext cx="7524750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在微服务架构下，客户端应用的实现都是基于对后端微服务的调用，</a:t>
            </a:r>
            <a:endParaRPr kumimoji="1"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如果做好了每个后端服务的测试，你就会对应用的整体质量有充分的</a:t>
            </a:r>
            <a:endParaRPr kumimoji="1"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信心，所互联网产品的</a:t>
            </a:r>
            <a:r>
              <a:rPr kumimoji="1"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测试非常重要</a:t>
            </a:r>
          </a:p>
          <a:p>
            <a:endParaRPr kumimoji="1"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196" name="文本框 2">
            <a:extLst>
              <a:ext uri="{FF2B5EF4-FFF2-40B4-BE49-F238E27FC236}">
                <a16:creationId xmlns:a16="http://schemas.microsoft.com/office/drawing/2014/main" id="{543A3144-792E-443A-939A-4684FCCF0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174625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kumimoji="1"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背景介绍</a:t>
            </a:r>
          </a:p>
        </p:txBody>
      </p:sp>
      <p:sp>
        <p:nvSpPr>
          <p:cNvPr id="8197" name="文本框 1">
            <a:extLst>
              <a:ext uri="{FF2B5EF4-FFF2-40B4-BE49-F238E27FC236}">
                <a16:creationId xmlns:a16="http://schemas.microsoft.com/office/drawing/2014/main" id="{68171103-DF8B-434D-87AD-5FC38154E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1958975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kumimoji="1"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接口测试背景：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1">
            <a:extLst>
              <a:ext uri="{FF2B5EF4-FFF2-40B4-BE49-F238E27FC236}">
                <a16:creationId xmlns:a16="http://schemas.microsoft.com/office/drawing/2014/main" id="{B9056945-CFEF-457D-B89A-1F7188FDC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638" y="476250"/>
            <a:ext cx="3260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互联网产品的测试策略</a:t>
            </a:r>
          </a:p>
        </p:txBody>
      </p:sp>
      <p:pic>
        <p:nvPicPr>
          <p:cNvPr id="9219" name="图片 2">
            <a:extLst>
              <a:ext uri="{FF2B5EF4-FFF2-40B4-BE49-F238E27FC236}">
                <a16:creationId xmlns:a16="http://schemas.microsoft.com/office/drawing/2014/main" id="{E0527C71-19EC-4EC9-B192-DF3FD909D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63" y="1239838"/>
            <a:ext cx="5807075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3ABFE3-C073-4E75-8CDD-4FCC03F5C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213" y="5895975"/>
            <a:ext cx="20304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kumimoji="1"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传统软件的测试策略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167B12-4A54-40E4-93EE-6EE6B6CD4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63" y="890588"/>
            <a:ext cx="5072062" cy="487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079FF3A-63B7-4EFD-BDED-822E04342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3" y="212725"/>
            <a:ext cx="326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互联网产品的测试策略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FF0EA0-267B-4ACA-BA0B-A0336DF54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38" y="920750"/>
            <a:ext cx="5505450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33333E-6 L -0.2694 0.8143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77" y="4071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44444E-6 L -0.28503 -0.003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58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副标题 2">
            <a:extLst>
              <a:ext uri="{FF2B5EF4-FFF2-40B4-BE49-F238E27FC236}">
                <a16:creationId xmlns:a16="http://schemas.microsoft.com/office/drawing/2014/main" id="{1797C388-CA75-4043-A49B-CF6306B3E202}"/>
              </a:ext>
            </a:extLst>
          </p:cNvPr>
          <p:cNvSpPr txBox="1">
            <a:spLocks/>
          </p:cNvSpPr>
          <p:nvPr/>
        </p:nvSpPr>
        <p:spPr bwMode="auto">
          <a:xfrm>
            <a:off x="481013" y="187325"/>
            <a:ext cx="43037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YaHei Light" panose="020B0502040204020203" pitchFamily="34" charset="-122"/>
              </a:rPr>
              <a:t>背景介绍</a:t>
            </a:r>
          </a:p>
        </p:txBody>
      </p:sp>
      <p:sp>
        <p:nvSpPr>
          <p:cNvPr id="11267" name="文本框 1">
            <a:extLst>
              <a:ext uri="{FF2B5EF4-FFF2-40B4-BE49-F238E27FC236}">
                <a16:creationId xmlns:a16="http://schemas.microsoft.com/office/drawing/2014/main" id="{275B4D6F-AC7A-4A6A-BF9A-FDE1C670D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2173288"/>
            <a:ext cx="364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市面上的接口工具普遍存在的问题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7A465D-C288-496F-B4E9-0C4F05187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024188"/>
            <a:ext cx="167481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53B0813-5340-4CD8-BD77-7186C1FA8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8" y="3024188"/>
            <a:ext cx="154146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7C0CEB3-1A9B-4BB5-BD89-E687540CB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3024188"/>
            <a:ext cx="1398587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D9A1DF6-B59D-4F93-8075-B43660512F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0" y="3024188"/>
            <a:ext cx="134937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副标题 2">
            <a:extLst>
              <a:ext uri="{FF2B5EF4-FFF2-40B4-BE49-F238E27FC236}">
                <a16:creationId xmlns:a16="http://schemas.microsoft.com/office/drawing/2014/main" id="{B7B869EE-3D1F-498B-8C97-6DE60C113828}"/>
              </a:ext>
            </a:extLst>
          </p:cNvPr>
          <p:cNvSpPr txBox="1">
            <a:spLocks/>
          </p:cNvSpPr>
          <p:nvPr/>
        </p:nvSpPr>
        <p:spPr bwMode="auto">
          <a:xfrm>
            <a:off x="481013" y="187325"/>
            <a:ext cx="43037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 Light" panose="020B0502040204020203" pitchFamily="34" charset="-122"/>
              </a:rPr>
              <a:t>工具介绍</a:t>
            </a:r>
          </a:p>
        </p:txBody>
      </p:sp>
      <p:sp>
        <p:nvSpPr>
          <p:cNvPr id="12291" name="文本框 1">
            <a:extLst>
              <a:ext uri="{FF2B5EF4-FFF2-40B4-BE49-F238E27FC236}">
                <a16:creationId xmlns:a16="http://schemas.microsoft.com/office/drawing/2014/main" id="{F99AB3BE-E3BE-4F81-BDFD-38B6288B2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188" y="3100388"/>
            <a:ext cx="182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9pPr>
          </a:lstStyle>
          <a:p>
            <a:r>
              <a:rPr kumimoji="1" lang="zh-CN" altLang="en-US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工具介绍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</TotalTime>
  <Words>497</Words>
  <Application>Microsoft Office PowerPoint</Application>
  <PresentationFormat>宽屏</PresentationFormat>
  <Paragraphs>85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Microsoft YaHei Light</vt:lpstr>
      <vt:lpstr>DengXian</vt:lpstr>
      <vt:lpstr>等线 Light</vt:lpstr>
      <vt:lpstr>等线 Light</vt:lpstr>
      <vt:lpstr>微软雅黑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管理层周会</dc:title>
  <dc:creator>xiaomi</dc:creator>
  <cp:lastModifiedBy>lenovo</cp:lastModifiedBy>
  <cp:revision>222</cp:revision>
  <dcterms:created xsi:type="dcterms:W3CDTF">2018-04-26T01:37:50Z</dcterms:created>
  <dcterms:modified xsi:type="dcterms:W3CDTF">2019-05-15T12:05:43Z</dcterms:modified>
</cp:coreProperties>
</file>