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341" r:id="rId6"/>
    <p:sldId id="342" r:id="rId7"/>
    <p:sldId id="343" r:id="rId8"/>
    <p:sldId id="344" r:id="rId9"/>
    <p:sldId id="345" r:id="rId10"/>
    <p:sldId id="346" r:id="rId11"/>
    <p:sldId id="347" r:id="rId12"/>
    <p:sldId id="348" r:id="rId13"/>
    <p:sldId id="349" r:id="rId14"/>
    <p:sldId id="350" r:id="rId15"/>
    <p:sldId id="351" r:id="rId16"/>
    <p:sldId id="26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3232" autoAdjust="0"/>
  </p:normalViewPr>
  <p:slideViewPr>
    <p:cSldViewPr snapToGrid="0">
      <p:cViewPr>
        <p:scale>
          <a:sx n="93" d="100"/>
          <a:sy n="93" d="100"/>
        </p:scale>
        <p:origin x="302"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solidFill>
                  <a:srgbClr val="002060"/>
                </a:solidFill>
              </a:rPr>
              <a:t>While I am checking in a Node JS code to github, its complaining about big size, what could have gone wrong ?  Node modules checked in and package.json</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While doing peer review, you observed a code comprising of callback inside another callback and so on. How would you suggest to improve the code.  Async Await</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Why do we need frameworks or patterns in coding ?</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I have an application which comprises of business logic coupled with data layer. The data layer suffocates on high traffic but functions carrying out business logics are good. What can you suggest here ? Separate in MVC layers</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200" dirty="0">
              <a:solidFill>
                <a:srgbClr val="002060"/>
              </a:solidFill>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40462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dirty="0">
                <a:solidFill>
                  <a:srgbClr val="002060"/>
                </a:solidFill>
              </a:rPr>
              <a:t>I have an application with say multiple methods/functions/. One of the function cause my pod to go in error state. To unblock users, what can I do as a temporary measure till permanent fix ?</a:t>
            </a:r>
          </a:p>
          <a:p>
            <a:pPr marL="0" indent="0">
              <a:buFont typeface="Wingdings" panose="05000000000000000000" pitchFamily="2" charset="2"/>
              <a:buNone/>
            </a:pPr>
            <a:r>
              <a:rPr lang="en-US" sz="1200" dirty="0">
                <a:solidFill>
                  <a:srgbClr val="002060"/>
                </a:solidFill>
              </a:rPr>
              <a:t>Liveness probe</a:t>
            </a:r>
          </a:p>
          <a:p>
            <a:pPr marL="0" indent="0">
              <a:buFont typeface="Wingdings" panose="05000000000000000000" pitchFamily="2" charset="2"/>
              <a:buNone/>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I have to create kube-proxy on worker node, how should I deploy kube-proxy ?</a:t>
            </a:r>
          </a:p>
          <a:p>
            <a:pPr marL="0" indent="0">
              <a:buFont typeface="Wingdings" panose="05000000000000000000" pitchFamily="2" charset="2"/>
              <a:buNone/>
            </a:pPr>
            <a:r>
              <a:rPr lang="en-US" sz="1200" dirty="0" err="1">
                <a:solidFill>
                  <a:srgbClr val="002060"/>
                </a:solidFill>
              </a:rPr>
              <a:t>DaemonSet</a:t>
            </a:r>
            <a:endParaRPr lang="en-US" sz="1200" dirty="0">
              <a:solidFill>
                <a:srgbClr val="002060"/>
              </a:solidFill>
            </a:endParaRPr>
          </a:p>
          <a:p>
            <a:pPr marL="0" indent="0">
              <a:buFont typeface="Wingdings" panose="05000000000000000000" pitchFamily="2" charset="2"/>
              <a:buNone/>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I created a pod, with yaml on my machine. I edited the pod to change image to new image ? What will happen to pods and to pod yaml on my machine ?</a:t>
            </a:r>
          </a:p>
          <a:p>
            <a:pPr marL="0" indent="0">
              <a:buFont typeface="Wingdings" panose="05000000000000000000" pitchFamily="2" charset="2"/>
              <a:buNone/>
            </a:pPr>
            <a:r>
              <a:rPr lang="en-US" sz="1200" dirty="0">
                <a:solidFill>
                  <a:srgbClr val="002060"/>
                </a:solidFill>
              </a:rPr>
              <a:t>Original yaml won’t change</a:t>
            </a:r>
          </a:p>
          <a:p>
            <a:pPr marL="0" indent="0">
              <a:buFont typeface="Wingdings" panose="05000000000000000000" pitchFamily="2" charset="2"/>
              <a:buNone/>
            </a:pPr>
            <a:endParaRPr lang="en-US" sz="1200" dirty="0">
              <a:solidFill>
                <a:srgbClr val="002060"/>
              </a:solidFill>
            </a:endParaRPr>
          </a:p>
          <a:p>
            <a:pPr marL="0" indent="0">
              <a:buFont typeface="Wingdings" panose="05000000000000000000" pitchFamily="2" charset="2"/>
              <a:buNone/>
            </a:pPr>
            <a:endParaRPr lang="en-US" sz="1200" dirty="0">
              <a:solidFill>
                <a:srgbClr val="002060"/>
              </a:solidFill>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74948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How can I decouple environment information from containers, which containers what to use ?</a:t>
            </a:r>
          </a:p>
          <a:p>
            <a:pPr marL="0" indent="0">
              <a:buFont typeface="Wingdings" panose="05000000000000000000" pitchFamily="2" charset="2"/>
              <a:buNone/>
            </a:pPr>
            <a:r>
              <a:rPr lang="en-US" sz="1200" dirty="0">
                <a:solidFill>
                  <a:srgbClr val="002060"/>
                </a:solidFill>
              </a:rPr>
              <a:t>Config map</a:t>
            </a:r>
          </a:p>
          <a:p>
            <a:pPr marL="0" indent="0">
              <a:buFont typeface="Wingdings" panose="05000000000000000000" pitchFamily="2" charset="2"/>
              <a:buNone/>
            </a:pPr>
            <a:endParaRPr lang="en-US" sz="1200" dirty="0">
              <a:solidFill>
                <a:srgbClr val="002060"/>
              </a:solidFill>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99424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solidFill>
                  <a:srgbClr val="002060"/>
                </a:solidFill>
              </a:rPr>
              <a:t>I need to authenticate Node JS request for valid users. How can I accomplish this ? Middleware</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What all layers you coded to framework you application to say it as MVC architecture ?</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Say I am storing a JSON with application, and I need to ensure few constraints on my data like some json property should be unique or contains on number. What is the best place to do that in a Node JS application ? Model Schema</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0" indent="0">
              <a:buFont typeface="Wingdings" panose="05000000000000000000" pitchFamily="2" charset="2"/>
              <a:buNone/>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200" dirty="0">
              <a:solidFill>
                <a:srgbClr val="002060"/>
              </a:solidFill>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93870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solidFill>
                  <a:srgbClr val="002060"/>
                </a:solidFill>
              </a:rPr>
              <a:t>How mongo db stores data ? Document and Collection</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r>
              <a:rPr lang="en-US" sz="1200" dirty="0">
                <a:solidFill>
                  <a:srgbClr val="002060"/>
                </a:solidFill>
              </a:rPr>
              <a:t>Apart from basic CRUD operations on Mongo DB, what other things you read about Mongo BD, what other features you are aware of ?</a:t>
            </a: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200" dirty="0">
              <a:solidFill>
                <a:srgbClr val="002060"/>
              </a:solidFill>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8776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On what parameters containers scale than non containerized application ? -&gt; dependencies are packed , helps to code microservice and scaler better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What are best practices for base images  always get certified images , always get light weight images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285750" indent="-285750">
              <a:buFont typeface="Wingdings" panose="05000000000000000000" pitchFamily="2" charset="2"/>
              <a:buChar char="q"/>
            </a:pPr>
            <a:endParaRPr lang="en-US" sz="1200" dirty="0">
              <a:solidFill>
                <a:srgbClr val="002060"/>
              </a:solidFill>
            </a:endParaRPr>
          </a:p>
          <a:p>
            <a:pPr marL="0" indent="0">
              <a:buFont typeface="Wingdings" panose="05000000000000000000" pitchFamily="2" charset="2"/>
              <a:buNone/>
            </a:pPr>
            <a:r>
              <a:rPr lang="en-US" sz="1200" dirty="0">
                <a:solidFill>
                  <a:srgbClr val="002060"/>
                </a:solidFill>
              </a:rPr>
              <a:t>While running Docker container, I am getting non-application specific errors during development stage, how should I debug that ? -&gt; docker exec</a:t>
            </a:r>
          </a:p>
          <a:p>
            <a:pPr marL="0" indent="0">
              <a:buFont typeface="Wingdings" panose="05000000000000000000" pitchFamily="2" charset="2"/>
              <a:buNone/>
            </a:pPr>
            <a:r>
              <a:rPr lang="en-US" sz="1200" dirty="0">
                <a:solidFill>
                  <a:srgbClr val="002060"/>
                </a:solidFill>
              </a:rPr>
              <a:t>How can I debug application specific errors ? -&gt;docker logs</a:t>
            </a:r>
          </a:p>
          <a:p>
            <a:pPr marL="0" indent="0">
              <a:buFont typeface="Wingdings" panose="05000000000000000000" pitchFamily="2" charset="2"/>
              <a:buNone/>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solidFill>
                  <a:srgbClr val="002060"/>
                </a:solidFill>
              </a:rPr>
              <a:t>What is difference between Docker image and container</a:t>
            </a:r>
          </a:p>
          <a:p>
            <a:pPr marL="0" indent="0">
              <a:buFont typeface="Wingdings" panose="05000000000000000000" pitchFamily="2" charset="2"/>
              <a:buNone/>
            </a:pPr>
            <a:endParaRPr lang="en-US" sz="1200" dirty="0">
              <a:solidFill>
                <a:srgbClr val="002060"/>
              </a:solidFill>
            </a:endParaRPr>
          </a:p>
          <a:p>
            <a:pPr marL="0" indent="0">
              <a:buFont typeface="Wingdings" panose="05000000000000000000" pitchFamily="2" charset="2"/>
              <a:buNone/>
            </a:pPr>
            <a:endParaRPr lang="en-US" sz="1200" dirty="0">
              <a:solidFill>
                <a:srgbClr val="002060"/>
              </a:solidFill>
            </a:endParaRPr>
          </a:p>
          <a:p>
            <a:pPr algn="l"/>
            <a:r>
              <a:rPr lang="en-US" b="0" i="0" dirty="0">
                <a:solidFill>
                  <a:srgbClr val="242424"/>
                </a:solidFill>
                <a:effectLst/>
                <a:latin typeface="__modernGothic_fc7f45"/>
              </a:rPr>
              <a:t>A </a:t>
            </a:r>
            <a:r>
              <a:rPr lang="en-US" b="1" i="0" dirty="0">
                <a:solidFill>
                  <a:srgbClr val="242424"/>
                </a:solidFill>
                <a:effectLst/>
                <a:latin typeface="__modernGothic_fc7f45"/>
              </a:rPr>
              <a:t>Docker image</a:t>
            </a:r>
            <a:r>
              <a:rPr lang="en-US" b="0" i="0" dirty="0">
                <a:solidFill>
                  <a:srgbClr val="242424"/>
                </a:solidFill>
                <a:effectLst/>
                <a:latin typeface="__modernGothic_fc7f45"/>
              </a:rPr>
              <a:t> is a lightweight, stand-alone, executable software package that includes everything needed to run a piece of software, including the code, a runtime, libraries, environment variables, and config files.</a:t>
            </a:r>
          </a:p>
          <a:p>
            <a:pPr algn="l"/>
            <a:r>
              <a:rPr lang="en-US" b="0" i="0" dirty="0">
                <a:solidFill>
                  <a:srgbClr val="242424"/>
                </a:solidFill>
                <a:effectLst/>
                <a:latin typeface="__modernGothic_fc7f45"/>
              </a:rPr>
              <a:t>A </a:t>
            </a:r>
            <a:r>
              <a:rPr lang="en-US" b="1" i="0" dirty="0">
                <a:solidFill>
                  <a:srgbClr val="242424"/>
                </a:solidFill>
                <a:effectLst/>
                <a:latin typeface="__modernGothic_fc7f45"/>
              </a:rPr>
              <a:t>Docker container</a:t>
            </a:r>
            <a:r>
              <a:rPr lang="en-US" b="0" i="0" dirty="0">
                <a:solidFill>
                  <a:srgbClr val="242424"/>
                </a:solidFill>
                <a:effectLst/>
                <a:latin typeface="__modernGothic_fc7f45"/>
              </a:rPr>
              <a:t> is a runtime instance of a Docker image. When you run an image, Docker creates a container from that image. Containers are isolated from each other and bundle their own software, libraries, and system tools, enabling you to run your applications securely in any environment.</a:t>
            </a:r>
          </a:p>
          <a:p>
            <a:pPr algn="l"/>
            <a:r>
              <a:rPr lang="en-US" b="0" i="0" dirty="0">
                <a:solidFill>
                  <a:srgbClr val="242424"/>
                </a:solidFill>
                <a:effectLst/>
                <a:latin typeface="__modernGothic_fc7f45"/>
              </a:rPr>
              <a:t>In short, Docker images are the building blocks, and Docker containers are the environment in which those blocks run.</a:t>
            </a:r>
          </a:p>
          <a:p>
            <a:pPr marL="0" indent="0">
              <a:buFont typeface="Wingdings" panose="05000000000000000000" pitchFamily="2" charset="2"/>
              <a:buNone/>
            </a:pPr>
            <a:endParaRPr lang="en-US" sz="1200" dirty="0">
              <a:solidFill>
                <a:srgbClr val="002060"/>
              </a:solidFill>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99896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I want to maintain changes in my application, while building and storing images, how can I do that ? -&gt; Image Versions</a:t>
            </a:r>
          </a:p>
          <a:p>
            <a:r>
              <a:rPr lang="en-US" sz="1200" dirty="0">
                <a:solidFill>
                  <a:srgbClr val="002060"/>
                </a:solidFill>
              </a:rPr>
              <a:t>I have a Atlas Mongo DB database. There are huge number of JSONs stored in MongoDB collections -&gt; Anonymous vol</a:t>
            </a:r>
          </a:p>
          <a:p>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How can my data survive container recycling  -&gt; Named Vol</a:t>
            </a:r>
          </a:p>
          <a:p>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In what aspect does docker network helps you -&gt; to call other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I have an application which might contains more than 5 containers, and containers are inter  -&gt; Docker compose</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64755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I am writing a Dockerfile for an application, which require diff database names to be passed for  -&gt; CMD and </a:t>
            </a:r>
            <a:r>
              <a:rPr lang="en-US" sz="1200" dirty="0" err="1">
                <a:solidFill>
                  <a:srgbClr val="002060"/>
                </a:solidFill>
              </a:rPr>
              <a:t>Entrypoint</a:t>
            </a: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Lifecycle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buFont typeface="Arial" panose="020B0604020202020204" pitchFamily="34" charset="0"/>
              <a:buChar char="•"/>
            </a:pPr>
            <a:r>
              <a:rPr lang="en-US" b="1" i="0" dirty="0">
                <a:solidFill>
                  <a:srgbClr val="355453"/>
                </a:solidFill>
                <a:effectLst/>
                <a:latin typeface="Lato" panose="020F0502020204030203" pitchFamily="34" charset="0"/>
              </a:rPr>
              <a:t>Created:</a:t>
            </a:r>
            <a:r>
              <a:rPr lang="en-US" b="0" i="0" dirty="0">
                <a:solidFill>
                  <a:srgbClr val="355453"/>
                </a:solidFill>
                <a:effectLst/>
                <a:latin typeface="Lato" panose="020F0502020204030203" pitchFamily="34" charset="0"/>
              </a:rPr>
              <a:t> This is the state where the container has just been created new but not started yet.</a:t>
            </a:r>
          </a:p>
          <a:p>
            <a:pPr algn="l">
              <a:buFont typeface="Arial" panose="020B0604020202020204" pitchFamily="34" charset="0"/>
              <a:buChar char="•"/>
            </a:pPr>
            <a:r>
              <a:rPr lang="en-US" b="1" i="0" dirty="0">
                <a:solidFill>
                  <a:srgbClr val="355453"/>
                </a:solidFill>
                <a:effectLst/>
                <a:latin typeface="Lato" panose="020F0502020204030203" pitchFamily="34" charset="0"/>
              </a:rPr>
              <a:t>Running:</a:t>
            </a:r>
            <a:r>
              <a:rPr lang="en-US" b="0" i="0" dirty="0">
                <a:solidFill>
                  <a:srgbClr val="355453"/>
                </a:solidFill>
                <a:effectLst/>
                <a:latin typeface="Lato" panose="020F0502020204030203" pitchFamily="34" charset="0"/>
              </a:rPr>
              <a:t> In this state, the container would be running with all its associated processes.</a:t>
            </a:r>
          </a:p>
          <a:p>
            <a:pPr algn="l">
              <a:buFont typeface="Arial" panose="020B0604020202020204" pitchFamily="34" charset="0"/>
              <a:buChar char="•"/>
            </a:pPr>
            <a:r>
              <a:rPr lang="en-US" b="1" i="0" dirty="0">
                <a:solidFill>
                  <a:srgbClr val="355453"/>
                </a:solidFill>
                <a:effectLst/>
                <a:latin typeface="Lato" panose="020F0502020204030203" pitchFamily="34" charset="0"/>
              </a:rPr>
              <a:t>Paused:</a:t>
            </a:r>
            <a:r>
              <a:rPr lang="en-US" b="0" i="0" dirty="0">
                <a:solidFill>
                  <a:srgbClr val="355453"/>
                </a:solidFill>
                <a:effectLst/>
                <a:latin typeface="Lato" panose="020F0502020204030203" pitchFamily="34" charset="0"/>
              </a:rPr>
              <a:t> This state happens when the running container has been paused. </a:t>
            </a:r>
            <a:r>
              <a:rPr lang="en-US" b="0" i="0" dirty="0">
                <a:solidFill>
                  <a:srgbClr val="545D7E"/>
                </a:solidFill>
                <a:effectLst/>
                <a:latin typeface="Google Sans"/>
              </a:rPr>
              <a:t>If there is a problem with the container, such as a failure of a process, the container may be automatically paused. This is to prevent the problem from spreading to other containers.  (</a:t>
            </a:r>
            <a:r>
              <a:rPr lang="en-US" b="0" i="0" dirty="0">
                <a:solidFill>
                  <a:srgbClr val="444444"/>
                </a:solidFill>
                <a:effectLst/>
                <a:latin typeface="SFMono-Regular"/>
              </a:rPr>
              <a:t>docker container </a:t>
            </a:r>
            <a:r>
              <a:rPr lang="en-US" b="0" i="0" dirty="0" err="1">
                <a:solidFill>
                  <a:srgbClr val="444444"/>
                </a:solidFill>
                <a:effectLst/>
                <a:latin typeface="SFMono-Regular"/>
              </a:rPr>
              <a:t>unpause</a:t>
            </a:r>
            <a:r>
              <a:rPr lang="en-US" b="0" i="0" dirty="0">
                <a:solidFill>
                  <a:srgbClr val="444444"/>
                </a:solidFill>
                <a:effectLst/>
                <a:latin typeface="SFMono-Regular"/>
              </a:rPr>
              <a:t> </a:t>
            </a:r>
            <a:r>
              <a:rPr lang="en-US" b="0" i="0" dirty="0" err="1">
                <a:solidFill>
                  <a:srgbClr val="444444"/>
                </a:solidFill>
                <a:effectLst/>
                <a:latin typeface="SFMono-Regular"/>
              </a:rPr>
              <a:t>cb</a:t>
            </a:r>
            <a:r>
              <a:rPr lang="en-US" b="0" i="0" dirty="0">
                <a:solidFill>
                  <a:srgbClr val="545D7E"/>
                </a:solidFill>
                <a:effectLst/>
                <a:latin typeface="Google Sans"/>
              </a:rPr>
              <a:t>)</a:t>
            </a:r>
            <a:endParaRPr lang="en-US" b="0" i="0" dirty="0">
              <a:solidFill>
                <a:srgbClr val="355453"/>
              </a:solidFill>
              <a:effectLst/>
              <a:latin typeface="Lato" panose="020F0502020204030203" pitchFamily="34" charset="0"/>
            </a:endParaRPr>
          </a:p>
          <a:p>
            <a:pPr algn="l">
              <a:buFont typeface="Arial" panose="020B0604020202020204" pitchFamily="34" charset="0"/>
              <a:buChar char="•"/>
            </a:pPr>
            <a:r>
              <a:rPr lang="en-US" b="1" i="0" dirty="0">
                <a:solidFill>
                  <a:srgbClr val="355453"/>
                </a:solidFill>
                <a:effectLst/>
                <a:latin typeface="Lato" panose="020F0502020204030203" pitchFamily="34" charset="0"/>
              </a:rPr>
              <a:t>Stopped:</a:t>
            </a:r>
            <a:r>
              <a:rPr lang="en-US" b="0" i="0" dirty="0">
                <a:solidFill>
                  <a:srgbClr val="355453"/>
                </a:solidFill>
                <a:effectLst/>
                <a:latin typeface="Lato" panose="020F0502020204030203" pitchFamily="34" charset="0"/>
              </a:rPr>
              <a:t> This state happens when the running container has been stopped.</a:t>
            </a:r>
          </a:p>
          <a:p>
            <a:pPr algn="l">
              <a:buFont typeface="Arial" panose="020B0604020202020204" pitchFamily="34" charset="0"/>
              <a:buChar char="•"/>
            </a:pPr>
            <a:r>
              <a:rPr lang="en-US" b="1" i="0" dirty="0">
                <a:solidFill>
                  <a:srgbClr val="355453"/>
                </a:solidFill>
                <a:effectLst/>
                <a:latin typeface="Lato" panose="020F0502020204030203" pitchFamily="34" charset="0"/>
              </a:rPr>
              <a:t>Deleted:</a:t>
            </a:r>
            <a:r>
              <a:rPr lang="en-US" b="0" i="0" dirty="0">
                <a:solidFill>
                  <a:srgbClr val="355453"/>
                </a:solidFill>
                <a:effectLst/>
                <a:latin typeface="Lato" panose="020F0502020204030203" pitchFamily="34" charset="0"/>
              </a:rPr>
              <a:t> In this, the container is in a dead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What is diff between docker registry and docker repository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242424"/>
                </a:solidFill>
                <a:effectLst/>
                <a:latin typeface="__modernGothic_fc7f45"/>
              </a:rPr>
              <a:t>A </a:t>
            </a:r>
            <a:r>
              <a:rPr lang="en-US" b="1" i="0" dirty="0">
                <a:solidFill>
                  <a:srgbClr val="242424"/>
                </a:solidFill>
                <a:effectLst/>
                <a:latin typeface="__modernGothic_fc7f45"/>
              </a:rPr>
              <a:t>Docker registry</a:t>
            </a:r>
            <a:r>
              <a:rPr lang="en-US" b="0" i="0" dirty="0">
                <a:solidFill>
                  <a:srgbClr val="242424"/>
                </a:solidFill>
                <a:effectLst/>
                <a:latin typeface="__modernGothic_fc7f45"/>
              </a:rPr>
              <a:t> is a storage and distribution system for named Docker images. The Docker Hub and Google Container Registry are examples of public registries, but you can also have private ones.</a:t>
            </a:r>
          </a:p>
          <a:p>
            <a:pPr algn="l"/>
            <a:r>
              <a:rPr lang="en-US" b="0" i="0" dirty="0">
                <a:solidFill>
                  <a:srgbClr val="242424"/>
                </a:solidFill>
                <a:effectLst/>
                <a:latin typeface="__modernGothic_fc7f45"/>
              </a:rPr>
              <a:t>A </a:t>
            </a:r>
            <a:r>
              <a:rPr lang="en-US" b="1" i="0" dirty="0">
                <a:solidFill>
                  <a:srgbClr val="242424"/>
                </a:solidFill>
                <a:effectLst/>
                <a:latin typeface="__modernGothic_fc7f45"/>
              </a:rPr>
              <a:t>Docker repository</a:t>
            </a:r>
            <a:r>
              <a:rPr lang="en-US" b="0" i="0" dirty="0">
                <a:solidFill>
                  <a:srgbClr val="242424"/>
                </a:solidFill>
                <a:effectLst/>
                <a:latin typeface="__modernGothic_fc7f45"/>
              </a:rPr>
              <a:t> is a collection of different Docker images with the same name, distinguished by different tags. For example, in a repository called “</a:t>
            </a:r>
            <a:r>
              <a:rPr lang="en-US" b="0" i="0" dirty="0" err="1">
                <a:solidFill>
                  <a:srgbClr val="242424"/>
                </a:solidFill>
                <a:effectLst/>
                <a:latin typeface="__modernGothic_fc7f45"/>
              </a:rPr>
              <a:t>debian</a:t>
            </a:r>
            <a:r>
              <a:rPr lang="en-US" b="0" i="0" dirty="0">
                <a:solidFill>
                  <a:srgbClr val="242424"/>
                </a:solidFill>
                <a:effectLst/>
                <a:latin typeface="__modernGothic_fc7f45"/>
              </a:rPr>
              <a:t>”, you might have the tags 10, 11, and 12, each corresponding to a different image of the Debian operating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22880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solidFill>
                  <a:srgbClr val="002060"/>
                </a:solidFill>
              </a:rPr>
              <a:t>What is the situation, where my pod can have multiple containers ? Helper containers</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9603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How do containers within same pod call each other ?  -&gt; Localhost since they share same network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What all aspects of a pod is governed by Deployment ? Pod creation, rolling new updates, maintain desired replicas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kubectl create deployment kube-setup --image=cbagade/kube-setup:v1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kubectl scale deployment/kube-setup --replicas=3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After creating Deployment, my pods are created but giving ‘</a:t>
            </a:r>
            <a:r>
              <a:rPr lang="en-US" sz="1200" dirty="0" err="1">
                <a:solidFill>
                  <a:srgbClr val="002060"/>
                </a:solidFill>
              </a:rPr>
              <a:t>CrashLoopBackOff</a:t>
            </a:r>
            <a:r>
              <a:rPr lang="en-US" sz="1200" dirty="0">
                <a:solidFill>
                  <a:srgbClr val="002060"/>
                </a:solidFill>
              </a:rPr>
              <a:t>’ error, how can I debug that ? What could be reasons for this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61431"/>
                </a:solidFill>
                <a:effectLst/>
                <a:latin typeface="Roboto" panose="02000000000000000000" pitchFamily="2" charset="0"/>
              </a:rPr>
              <a:t>Common causes include insufficient memory or resource overload, deployment errors, third-party service issues like DNS errors, missing dependencies, or container failures due to port conflicts. </a:t>
            </a: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Describe command , pod logs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I created an image without tag (the tag in case will be latest). I used this in my Deployment yaml. What issue can I face with such 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2060"/>
                </a:solidFill>
              </a:rPr>
              <a:t>You won’t be able to undo , since you have same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90897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656039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Knowledge test</a:t>
            </a:r>
            <a:br>
              <a:rPr lang="en-US" dirty="0"/>
            </a:b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kubernetes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Help me to understand this yaml.</a:t>
            </a:r>
          </a:p>
          <a:p>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5" name="Picture 4">
            <a:extLst>
              <a:ext uri="{FF2B5EF4-FFF2-40B4-BE49-F238E27FC236}">
                <a16:creationId xmlns:a16="http://schemas.microsoft.com/office/drawing/2014/main" id="{3D3EC9CA-4DB1-ACEB-39E9-A5CF25FB06DA}"/>
              </a:ext>
            </a:extLst>
          </p:cNvPr>
          <p:cNvPicPr>
            <a:picLocks noChangeAspect="1"/>
          </p:cNvPicPr>
          <p:nvPr/>
        </p:nvPicPr>
        <p:blipFill>
          <a:blip r:embed="rId3"/>
          <a:stretch>
            <a:fillRect/>
          </a:stretch>
        </p:blipFill>
        <p:spPr>
          <a:xfrm>
            <a:off x="838200" y="1380191"/>
            <a:ext cx="3878854" cy="4509621"/>
          </a:xfrm>
          <a:prstGeom prst="rect">
            <a:avLst/>
          </a:prstGeom>
        </p:spPr>
      </p:pic>
    </p:spTree>
    <p:extLst>
      <p:ext uri="{BB962C8B-B14F-4D97-AF65-F5344CB8AC3E}">
        <p14:creationId xmlns:p14="http://schemas.microsoft.com/office/powerpoint/2010/main" val="1205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kubernetes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When should I create RS and when should I create Deployment ? </a:t>
            </a:r>
          </a:p>
          <a:p>
            <a:pPr marL="285750" indent="-285750">
              <a:buFont typeface="Wingdings" panose="05000000000000000000" pitchFamily="2" charset="2"/>
              <a:buChar char="q"/>
            </a:pPr>
            <a:r>
              <a:rPr lang="en-US" sz="1800" dirty="0">
                <a:solidFill>
                  <a:srgbClr val="002060"/>
                </a:solidFill>
              </a:rPr>
              <a:t>I have to create kube-proxy on worker node, how should I deploy kube-proxy ?</a:t>
            </a:r>
          </a:p>
          <a:p>
            <a:pPr marL="285750" indent="-285750">
              <a:buFont typeface="Wingdings" panose="05000000000000000000" pitchFamily="2" charset="2"/>
              <a:buChar char="q"/>
            </a:pPr>
            <a:r>
              <a:rPr lang="en-US" sz="1800" dirty="0">
                <a:solidFill>
                  <a:srgbClr val="002060"/>
                </a:solidFill>
              </a:rPr>
              <a:t>In a development cluster , what can’t I use ClusterIP service and need to use Node Port service ?</a:t>
            </a:r>
          </a:p>
          <a:p>
            <a:pPr marL="285750" indent="-285750">
              <a:buFont typeface="Wingdings" panose="05000000000000000000" pitchFamily="2" charset="2"/>
              <a:buChar char="q"/>
            </a:pPr>
            <a:r>
              <a:rPr lang="en-US" sz="1800" dirty="0">
                <a:solidFill>
                  <a:srgbClr val="002060"/>
                </a:solidFill>
              </a:rPr>
              <a:t>Say there are 2 pods in single worker node, and I created service. Now the replicas for that pod are increased and 2 more pods got scheduled on another worker node. How can existing service accommodate the new pods on new worker node ?</a:t>
            </a:r>
          </a:p>
          <a:p>
            <a:pPr marL="285750" indent="-285750">
              <a:buFont typeface="Wingdings" panose="05000000000000000000" pitchFamily="2" charset="2"/>
              <a:buChar char="q"/>
            </a:pPr>
            <a:r>
              <a:rPr lang="en-US" sz="1800" dirty="0">
                <a:solidFill>
                  <a:srgbClr val="002060"/>
                </a:solidFill>
                <a:highlight>
                  <a:srgbClr val="FFFF00"/>
                </a:highlight>
              </a:rPr>
              <a:t>I created a pod, with yaml on my machine. I edited the pod to change image to new image ? What will happen to pods and to pod yaml on my machine ?</a:t>
            </a:r>
          </a:p>
          <a:p>
            <a:pPr marL="285750" indent="-285750">
              <a:buFont typeface="Wingdings" panose="05000000000000000000" pitchFamily="2" charset="2"/>
              <a:buChar char="q"/>
            </a:pPr>
            <a:r>
              <a:rPr lang="en-US" sz="1800" dirty="0">
                <a:solidFill>
                  <a:srgbClr val="002060"/>
                </a:solidFill>
              </a:rPr>
              <a:t>I have an application with say multiple methods/functions/. One of the function cause my pod to go in error state. To unblock users, what can I do as a temporary measure till permanent fix ?</a:t>
            </a:r>
          </a:p>
          <a:p>
            <a:pPr marL="285750" indent="-285750">
              <a:buFont typeface="Wingdings" panose="05000000000000000000" pitchFamily="2" charset="2"/>
              <a:buChar char="q"/>
            </a:pPr>
            <a:r>
              <a:rPr lang="en-US" sz="1800" dirty="0">
                <a:solidFill>
                  <a:srgbClr val="002060"/>
                </a:solidFill>
              </a:rPr>
              <a:t>Explain me emptyDir and hostPath volumes ? What scenarios shall I use this. You may want to sketch while explaining ?</a:t>
            </a:r>
          </a:p>
          <a:p>
            <a:pPr marL="285750" indent="-285750">
              <a:buFont typeface="Wingdings" panose="05000000000000000000" pitchFamily="2" charset="2"/>
              <a:buChar char="q"/>
            </a:pPr>
            <a:r>
              <a:rPr lang="en-US" sz="1800" dirty="0">
                <a:solidFill>
                  <a:srgbClr val="002060"/>
                </a:solidFill>
              </a:rPr>
              <a:t>How PVs and PVCs work in K8. Write code to use volume on Pod (created by PV)</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4838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kubernetes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When should I create RS and when should I create Deployment ? </a:t>
            </a:r>
          </a:p>
          <a:p>
            <a:pPr marL="285750" indent="-285750">
              <a:buFont typeface="Wingdings" panose="05000000000000000000" pitchFamily="2" charset="2"/>
              <a:buChar char="q"/>
            </a:pPr>
            <a:r>
              <a:rPr lang="en-US" sz="1800" dirty="0">
                <a:solidFill>
                  <a:srgbClr val="002060"/>
                </a:solidFill>
              </a:rPr>
              <a:t>How can I decouple environment information from containers, which containers what to use ?</a:t>
            </a:r>
          </a:p>
          <a:p>
            <a:pPr marL="285750" indent="-285750">
              <a:buFont typeface="Wingdings" panose="05000000000000000000" pitchFamily="2" charset="2"/>
              <a:buChar char="q"/>
            </a:pPr>
            <a:r>
              <a:rPr lang="en-US" sz="1800" dirty="0">
                <a:solidFill>
                  <a:srgbClr val="002060"/>
                </a:solidFill>
              </a:rPr>
              <a:t>What is difference between K8 config map and K8 secrets ? What sort of information is supposed to go in both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3941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Kubernetes Objects like StatefulSet, Jobs , Cron Jobs,  ReplicationSet, ReplicationController</a:t>
            </a:r>
          </a:p>
          <a:p>
            <a:r>
              <a:rPr lang="en-US" dirty="0"/>
              <a:t>Try to deploy mongo as StatefulSet</a:t>
            </a:r>
          </a:p>
          <a:p>
            <a:r>
              <a:rPr lang="en-US" dirty="0"/>
              <a:t>Try to read about Cloud provider kubernetes services (EKS, AKS)</a:t>
            </a:r>
          </a:p>
          <a:p>
            <a:r>
              <a:rPr lang="en-US" dirty="0"/>
              <a:t>Try to read about Openshift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basic features of Kubernetes. </a:t>
            </a:r>
          </a:p>
          <a:p>
            <a:r>
              <a:rPr lang="en-US" dirty="0"/>
              <a:t>But there is lot to kubernetes, which users can learn. New additions keep happening to this orchestration tool  and user should keep himself updated.</a:t>
            </a:r>
          </a:p>
          <a:p>
            <a:endParaRPr lang="en-US" dirty="0"/>
          </a:p>
          <a:p>
            <a:r>
              <a:rPr lang="en-US" dirty="0"/>
              <a:t>Openshift is a tool by RedHat and make operating Kubernetes easier. User can learn about Openshift.</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Node js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What is Node JS and where exactly it is used ?</a:t>
            </a:r>
          </a:p>
          <a:p>
            <a:pPr marL="285750" indent="-285750">
              <a:buFont typeface="Wingdings" panose="05000000000000000000" pitchFamily="2" charset="2"/>
              <a:buChar char="q"/>
            </a:pPr>
            <a:r>
              <a:rPr lang="en-US" sz="1800" dirty="0">
                <a:solidFill>
                  <a:srgbClr val="002060"/>
                </a:solidFill>
              </a:rPr>
              <a:t>Is Node JS a single-threaded or a multi-threaded? Can you discuss event loop ?</a:t>
            </a:r>
          </a:p>
          <a:p>
            <a:pPr marL="285750" indent="-285750">
              <a:buFont typeface="Wingdings" panose="05000000000000000000" pitchFamily="2" charset="2"/>
              <a:buChar char="q"/>
            </a:pPr>
            <a:r>
              <a:rPr lang="en-US" sz="1800" dirty="0">
                <a:solidFill>
                  <a:srgbClr val="002060"/>
                </a:solidFill>
              </a:rPr>
              <a:t>How does Node JS handles concurrency ?</a:t>
            </a:r>
          </a:p>
          <a:p>
            <a:pPr marL="285750" indent="-285750">
              <a:buFont typeface="Wingdings" panose="05000000000000000000" pitchFamily="2" charset="2"/>
              <a:buChar char="q"/>
            </a:pPr>
            <a:r>
              <a:rPr lang="en-US" sz="1800" dirty="0">
                <a:solidFill>
                  <a:srgbClr val="002060"/>
                </a:solidFill>
              </a:rPr>
              <a:t>Can you put a scenario, where callback is not a preferred way ?</a:t>
            </a:r>
          </a:p>
          <a:p>
            <a:pPr marL="285750" indent="-285750">
              <a:buFont typeface="Wingdings" panose="05000000000000000000" pitchFamily="2" charset="2"/>
              <a:buChar char="q"/>
            </a:pPr>
            <a:r>
              <a:rPr lang="en-US" sz="1800" dirty="0">
                <a:solidFill>
                  <a:srgbClr val="002060"/>
                </a:solidFill>
              </a:rPr>
              <a:t>Can you put a scenario, where callback is a preferred way ?</a:t>
            </a:r>
          </a:p>
          <a:p>
            <a:pPr marL="285750" indent="-285750">
              <a:buFont typeface="Wingdings" panose="05000000000000000000" pitchFamily="2" charset="2"/>
              <a:buChar char="q"/>
            </a:pPr>
            <a:r>
              <a:rPr lang="en-US" sz="1800" dirty="0">
                <a:solidFill>
                  <a:srgbClr val="002060"/>
                </a:solidFill>
              </a:rPr>
              <a:t>Name few modules which you used in your programming with bit of explanation ?</a:t>
            </a:r>
          </a:p>
          <a:p>
            <a:pPr marL="285750" indent="-285750">
              <a:buFont typeface="Wingdings" panose="05000000000000000000" pitchFamily="2" charset="2"/>
              <a:buChar char="q"/>
            </a:pPr>
            <a:r>
              <a:rPr lang="en-US" sz="1800" dirty="0">
                <a:solidFill>
                  <a:srgbClr val="002060"/>
                </a:solidFill>
              </a:rPr>
              <a:t>While I am checking in a Node JS code to github, its complaining about big size, what could have gone wrong ? </a:t>
            </a:r>
          </a:p>
          <a:p>
            <a:pPr marL="285750" indent="-285750">
              <a:buFont typeface="Wingdings" panose="05000000000000000000" pitchFamily="2" charset="2"/>
              <a:buChar char="q"/>
            </a:pPr>
            <a:r>
              <a:rPr lang="en-US" sz="1800" dirty="0">
                <a:solidFill>
                  <a:srgbClr val="002060"/>
                </a:solidFill>
              </a:rPr>
              <a:t>While doing peer review, you observed a code comprising of callback inside another callback and so on. How would you suggest to improve the code.</a:t>
            </a:r>
          </a:p>
          <a:p>
            <a:pPr marL="285750" indent="-285750">
              <a:buFont typeface="Wingdings" panose="05000000000000000000" pitchFamily="2" charset="2"/>
              <a:buChar char="q"/>
            </a:pPr>
            <a:r>
              <a:rPr lang="en-US" sz="1800" dirty="0">
                <a:solidFill>
                  <a:srgbClr val="002060"/>
                </a:solidFill>
              </a:rPr>
              <a:t>Why do we need frameworks or patterns in coding ?</a:t>
            </a:r>
          </a:p>
          <a:p>
            <a:pPr marL="285750" indent="-285750">
              <a:buFont typeface="Wingdings" panose="05000000000000000000" pitchFamily="2" charset="2"/>
              <a:buChar char="q"/>
            </a:pPr>
            <a:r>
              <a:rPr lang="en-US" sz="1800" dirty="0">
                <a:solidFill>
                  <a:srgbClr val="002060"/>
                </a:solidFill>
              </a:rPr>
              <a:t>I have an application which comprises of business logic coupled with data layer. The data layer suffocates on high traffic but functions carrying out business logics are good. What can you suggest here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92567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Node js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I need to authenticate Node JS request for valid users. How can I accomplish this ?</a:t>
            </a:r>
          </a:p>
          <a:p>
            <a:pPr marL="285750" indent="-285750">
              <a:buFont typeface="Wingdings" panose="05000000000000000000" pitchFamily="2" charset="2"/>
              <a:buChar char="q"/>
            </a:pPr>
            <a:r>
              <a:rPr lang="en-US" sz="1800" dirty="0">
                <a:solidFill>
                  <a:srgbClr val="002060"/>
                </a:solidFill>
              </a:rPr>
              <a:t>What all layers you coded to framework you application to say it as MVC architecture ?</a:t>
            </a:r>
          </a:p>
          <a:p>
            <a:pPr marL="285750" indent="-285750">
              <a:buFont typeface="Wingdings" panose="05000000000000000000" pitchFamily="2" charset="2"/>
              <a:buChar char="q"/>
            </a:pPr>
            <a:r>
              <a:rPr lang="en-US" sz="1800" dirty="0">
                <a:solidFill>
                  <a:srgbClr val="002060"/>
                </a:solidFill>
              </a:rPr>
              <a:t>Say I am storing a JSON with application, and I need to ensure few constraints on my data like some json property should be unique or contains on number. What is the best place to do that in a Node JS application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2495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Mongo DB</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Explain me the scenarios where no-sql DB is preferred over RDBMS ?</a:t>
            </a:r>
          </a:p>
          <a:p>
            <a:pPr marL="285750" indent="-285750">
              <a:buFont typeface="Wingdings" panose="05000000000000000000" pitchFamily="2" charset="2"/>
              <a:buChar char="q"/>
            </a:pPr>
            <a:r>
              <a:rPr lang="en-US" sz="1800" dirty="0">
                <a:solidFill>
                  <a:srgbClr val="002060"/>
                </a:solidFill>
              </a:rPr>
              <a:t>How mongo db stores data ?</a:t>
            </a:r>
          </a:p>
          <a:p>
            <a:pPr marL="285750" indent="-285750">
              <a:buFont typeface="Wingdings" panose="05000000000000000000" pitchFamily="2" charset="2"/>
              <a:buChar char="q"/>
            </a:pPr>
            <a:r>
              <a:rPr lang="en-US" sz="1800" dirty="0">
                <a:solidFill>
                  <a:srgbClr val="002060"/>
                </a:solidFill>
              </a:rPr>
              <a:t>Apart from basic CRUD operations on Mongo DB, what other things you read about Mongo BD, what other features you are aware of ?</a:t>
            </a:r>
          </a:p>
          <a:p>
            <a:pPr marL="285750" indent="-285750">
              <a:buFont typeface="Wingdings" panose="05000000000000000000" pitchFamily="2" charset="2"/>
              <a:buChar char="q"/>
            </a:pPr>
            <a:r>
              <a:rPr lang="en-US" sz="1800" dirty="0">
                <a:solidFill>
                  <a:srgbClr val="002060"/>
                </a:solidFill>
              </a:rPr>
              <a:t>How is multi values key incorporated In JSON ?</a:t>
            </a:r>
          </a:p>
          <a:p>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72324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docker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lnSpcReduction="10000"/>
          </a:bodyPr>
          <a:lstStyle/>
          <a:p>
            <a:pPr marL="285750" indent="-285750">
              <a:buFont typeface="Wingdings" panose="05000000000000000000" pitchFamily="2" charset="2"/>
              <a:buChar char="q"/>
            </a:pPr>
            <a:r>
              <a:rPr lang="en-US" sz="1800" dirty="0">
                <a:solidFill>
                  <a:srgbClr val="002060"/>
                </a:solidFill>
              </a:rPr>
              <a:t>On what parameters containers scale than non containerized application ?</a:t>
            </a:r>
          </a:p>
          <a:p>
            <a:pPr marL="285750" indent="-285750">
              <a:buFont typeface="Wingdings" panose="05000000000000000000" pitchFamily="2" charset="2"/>
              <a:buChar char="q"/>
            </a:pPr>
            <a:r>
              <a:rPr lang="en-US" sz="1800" dirty="0">
                <a:solidFill>
                  <a:srgbClr val="002060"/>
                </a:solidFill>
              </a:rPr>
              <a:t>What is Docker ?</a:t>
            </a:r>
          </a:p>
          <a:p>
            <a:pPr marL="285750" indent="-285750">
              <a:buFont typeface="Wingdings" panose="05000000000000000000" pitchFamily="2" charset="2"/>
              <a:buChar char="q"/>
            </a:pPr>
            <a:r>
              <a:rPr lang="en-US" sz="1800" dirty="0">
                <a:solidFill>
                  <a:srgbClr val="002060"/>
                </a:solidFill>
              </a:rPr>
              <a:t>What are best practices for base images ? </a:t>
            </a:r>
          </a:p>
          <a:p>
            <a:pPr marL="285750" indent="-285750">
              <a:buFont typeface="Wingdings" panose="05000000000000000000" pitchFamily="2" charset="2"/>
              <a:buChar char="q"/>
            </a:pPr>
            <a:r>
              <a:rPr lang="en-US" sz="1800" dirty="0">
                <a:solidFill>
                  <a:srgbClr val="002060"/>
                </a:solidFill>
              </a:rPr>
              <a:t>What are normally instructions in Dockerfile, can you code a sample Dockerfile ?</a:t>
            </a:r>
          </a:p>
          <a:p>
            <a:pPr marL="285750" indent="-285750">
              <a:buFont typeface="Wingdings" panose="05000000000000000000" pitchFamily="2" charset="2"/>
              <a:buChar char="q"/>
            </a:pPr>
            <a:r>
              <a:rPr lang="en-US" sz="1800" dirty="0">
                <a:solidFill>
                  <a:srgbClr val="002060"/>
                </a:solidFill>
              </a:rPr>
              <a:t>What happens if you don’t specify ‘WORKDIR’ instruction in Dockerfile ?</a:t>
            </a:r>
          </a:p>
          <a:p>
            <a:pPr marL="285750" indent="-285750">
              <a:buFont typeface="Wingdings" panose="05000000000000000000" pitchFamily="2" charset="2"/>
              <a:buChar char="q"/>
            </a:pPr>
            <a:r>
              <a:rPr lang="en-US" sz="1800" dirty="0">
                <a:solidFill>
                  <a:srgbClr val="002060"/>
                </a:solidFill>
              </a:rPr>
              <a:t>What is good practice to write ‘Run’ command and Why ?</a:t>
            </a:r>
          </a:p>
          <a:p>
            <a:pPr marL="285750" indent="-285750">
              <a:buFont typeface="Wingdings" panose="05000000000000000000" pitchFamily="2" charset="2"/>
              <a:buChar char="q"/>
            </a:pPr>
            <a:r>
              <a:rPr lang="en-US" sz="1800" dirty="0">
                <a:solidFill>
                  <a:srgbClr val="002060"/>
                </a:solidFill>
              </a:rPr>
              <a:t>Imagine a dockerized Node JS application. After creating first image, you notice a minor correction in your application code. How best you can write Dockerfile ?</a:t>
            </a:r>
          </a:p>
          <a:p>
            <a:pPr marL="285750" indent="-285750">
              <a:buFont typeface="Wingdings" panose="05000000000000000000" pitchFamily="2" charset="2"/>
              <a:buChar char="q"/>
            </a:pPr>
            <a:r>
              <a:rPr lang="en-US" sz="1800" dirty="0">
                <a:solidFill>
                  <a:srgbClr val="002060"/>
                </a:solidFill>
              </a:rPr>
              <a:t>What is ‘Expose’ instruction in Dockerfile and what exactly it expose ?</a:t>
            </a:r>
          </a:p>
          <a:p>
            <a:pPr marL="285750" indent="-285750">
              <a:buFont typeface="Wingdings" panose="05000000000000000000" pitchFamily="2" charset="2"/>
              <a:buChar char="q"/>
            </a:pPr>
            <a:r>
              <a:rPr lang="en-US" sz="1800" dirty="0">
                <a:solidFill>
                  <a:srgbClr val="002060"/>
                </a:solidFill>
              </a:rPr>
              <a:t>What is command to build Docker image ?</a:t>
            </a:r>
          </a:p>
          <a:p>
            <a:pPr marL="285750" indent="-285750">
              <a:buFont typeface="Wingdings" panose="05000000000000000000" pitchFamily="2" charset="2"/>
              <a:buChar char="q"/>
            </a:pPr>
            <a:r>
              <a:rPr lang="en-US" sz="1800" dirty="0">
                <a:solidFill>
                  <a:srgbClr val="002060"/>
                </a:solidFill>
              </a:rPr>
              <a:t>Explain various ports while running Docker container ?</a:t>
            </a:r>
          </a:p>
          <a:p>
            <a:pPr marL="285750" indent="-285750">
              <a:buFont typeface="Wingdings" panose="05000000000000000000" pitchFamily="2" charset="2"/>
              <a:buChar char="q"/>
            </a:pPr>
            <a:r>
              <a:rPr lang="en-US" sz="1800" dirty="0">
                <a:solidFill>
                  <a:srgbClr val="002060"/>
                </a:solidFill>
              </a:rPr>
              <a:t>What is difference between Docker image and container</a:t>
            </a:r>
          </a:p>
          <a:p>
            <a:pPr marL="285750" indent="-285750">
              <a:buFont typeface="Wingdings" panose="05000000000000000000" pitchFamily="2" charset="2"/>
              <a:buChar char="q"/>
            </a:pPr>
            <a:r>
              <a:rPr lang="en-US" sz="1800" dirty="0">
                <a:solidFill>
                  <a:srgbClr val="002060"/>
                </a:solidFill>
              </a:rPr>
              <a:t>While running Docker container, I am getting non-application specific errors during development stage, how should I debug that ?</a:t>
            </a:r>
          </a:p>
          <a:p>
            <a:pPr marL="285750" indent="-285750">
              <a:buFont typeface="Wingdings" panose="05000000000000000000" pitchFamily="2" charset="2"/>
              <a:buChar char="q"/>
            </a:pPr>
            <a:r>
              <a:rPr lang="en-US" sz="1800" dirty="0">
                <a:solidFill>
                  <a:srgbClr val="002060"/>
                </a:solidFill>
              </a:rPr>
              <a:t>How can I debug application specific errors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265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docker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I can see Dockerfile inside container, how can I avoid that ?</a:t>
            </a:r>
          </a:p>
          <a:p>
            <a:pPr marL="285750" indent="-285750">
              <a:buFont typeface="Wingdings" panose="05000000000000000000" pitchFamily="2" charset="2"/>
              <a:buChar char="q"/>
            </a:pPr>
            <a:r>
              <a:rPr lang="en-US" sz="1800" dirty="0">
                <a:solidFill>
                  <a:srgbClr val="002060"/>
                </a:solidFill>
              </a:rPr>
              <a:t>How can I avoid others to access my Docker image ?</a:t>
            </a:r>
          </a:p>
          <a:p>
            <a:pPr marL="285750" indent="-285750">
              <a:buFont typeface="Wingdings" panose="05000000000000000000" pitchFamily="2" charset="2"/>
              <a:buChar char="q"/>
            </a:pPr>
            <a:r>
              <a:rPr lang="en-US" sz="1800" dirty="0">
                <a:solidFill>
                  <a:srgbClr val="002060"/>
                </a:solidFill>
              </a:rPr>
              <a:t>I want to maintain changes in my application; while building and storing images, how can I do that ?</a:t>
            </a:r>
          </a:p>
          <a:p>
            <a:pPr marL="285750" indent="-285750">
              <a:buFont typeface="Wingdings" panose="05000000000000000000" pitchFamily="2" charset="2"/>
              <a:buChar char="q"/>
            </a:pPr>
            <a:r>
              <a:rPr lang="en-US" sz="1800" dirty="0">
                <a:solidFill>
                  <a:srgbClr val="002060"/>
                </a:solidFill>
              </a:rPr>
              <a:t>When I pushed my first image to Docker hub , it took little more time than my second image, what could be the reason ?</a:t>
            </a:r>
          </a:p>
          <a:p>
            <a:pPr marL="285750" indent="-285750">
              <a:buFont typeface="Wingdings" panose="05000000000000000000" pitchFamily="2" charset="2"/>
              <a:buChar char="q"/>
            </a:pPr>
            <a:r>
              <a:rPr lang="en-US" sz="1800" dirty="0">
                <a:solidFill>
                  <a:srgbClr val="002060"/>
                </a:solidFill>
              </a:rPr>
              <a:t>I have an Atlas Mongo DB database. There are huge number of JSONs stored in MongoDB collections, say 1000 of documents or more. Say for some user request, I want to segregate them based on few parameters. What do you suggest I should do here ?</a:t>
            </a:r>
          </a:p>
          <a:p>
            <a:pPr marL="285750" indent="-285750">
              <a:buFont typeface="Wingdings" panose="05000000000000000000" pitchFamily="2" charset="2"/>
              <a:buChar char="q"/>
            </a:pPr>
            <a:r>
              <a:rPr lang="en-US" sz="1800" dirty="0">
                <a:solidFill>
                  <a:srgbClr val="002060"/>
                </a:solidFill>
              </a:rPr>
              <a:t>How can my data survive container recycling ?</a:t>
            </a:r>
          </a:p>
          <a:p>
            <a:pPr marL="285750" indent="-285750">
              <a:buFont typeface="Wingdings" panose="05000000000000000000" pitchFamily="2" charset="2"/>
              <a:buChar char="q"/>
            </a:pPr>
            <a:r>
              <a:rPr lang="en-US" sz="1800" dirty="0">
                <a:solidFill>
                  <a:srgbClr val="002060"/>
                </a:solidFill>
              </a:rPr>
              <a:t>How can bind volume helps me reduce my development time, say I am developing with Node JS application ?</a:t>
            </a:r>
          </a:p>
          <a:p>
            <a:pPr marL="285750" indent="-285750">
              <a:buFont typeface="Wingdings" panose="05000000000000000000" pitchFamily="2" charset="2"/>
              <a:buChar char="q"/>
            </a:pPr>
            <a:r>
              <a:rPr lang="en-US" sz="1800" dirty="0">
                <a:solidFill>
                  <a:srgbClr val="002060"/>
                </a:solidFill>
              </a:rPr>
              <a:t>In what aspect does docker network helps you ?</a:t>
            </a:r>
          </a:p>
          <a:p>
            <a:pPr marL="285750" indent="-285750">
              <a:buFont typeface="Wingdings" panose="05000000000000000000" pitchFamily="2" charset="2"/>
              <a:buChar char="q"/>
            </a:pPr>
            <a:r>
              <a:rPr lang="en-US" sz="1800" dirty="0">
                <a:solidFill>
                  <a:srgbClr val="002060"/>
                </a:solidFill>
              </a:rPr>
              <a:t>I have an application which might contains more than 5 containers, and containers are inter dependent on each other. Also, the containers will communicate with each other. What is best possible way to achieve this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48273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docker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Write a mongo db service in docker-compose.yaml</a:t>
            </a:r>
          </a:p>
          <a:p>
            <a:pPr marL="285750" indent="-285750">
              <a:buFont typeface="Wingdings" panose="05000000000000000000" pitchFamily="2" charset="2"/>
              <a:buChar char="q"/>
            </a:pPr>
            <a:r>
              <a:rPr lang="en-US" sz="1800" dirty="0">
                <a:solidFill>
                  <a:srgbClr val="002060"/>
                </a:solidFill>
              </a:rPr>
              <a:t>I am writing a Dockerfile for an application, which require diff database names to be passed for different environments, while container starts. How can I achieve this without hardcoding database names ?</a:t>
            </a:r>
          </a:p>
          <a:p>
            <a:pPr marL="285750" indent="-285750">
              <a:buFont typeface="Wingdings" panose="05000000000000000000" pitchFamily="2" charset="2"/>
              <a:buChar char="q"/>
            </a:pPr>
            <a:r>
              <a:rPr lang="en-US" sz="1800" dirty="0">
                <a:solidFill>
                  <a:srgbClr val="002060"/>
                </a:solidFill>
              </a:rPr>
              <a:t>Explain various stages of lifecycle for a container</a:t>
            </a:r>
          </a:p>
          <a:p>
            <a:pPr marL="285750" indent="-285750">
              <a:buFont typeface="Wingdings" panose="05000000000000000000" pitchFamily="2" charset="2"/>
              <a:buChar char="q"/>
            </a:pPr>
            <a:r>
              <a:rPr lang="en-US" sz="1800" dirty="0">
                <a:solidFill>
                  <a:srgbClr val="002060"/>
                </a:solidFill>
              </a:rPr>
              <a:t>What is diff between docker registry and docker repository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666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kubernetes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a:bodyPr>
          <a:lstStyle/>
          <a:p>
            <a:pPr marL="285750" indent="-285750">
              <a:buFont typeface="Wingdings" panose="05000000000000000000" pitchFamily="2" charset="2"/>
              <a:buChar char="q"/>
            </a:pPr>
            <a:r>
              <a:rPr lang="en-US" sz="1800" dirty="0">
                <a:solidFill>
                  <a:srgbClr val="002060"/>
                </a:solidFill>
              </a:rPr>
              <a:t>What is Kubernetes and why do we need Kubernetes ?</a:t>
            </a:r>
          </a:p>
          <a:p>
            <a:pPr marL="285750" indent="-285750">
              <a:buFont typeface="Wingdings" panose="05000000000000000000" pitchFamily="2" charset="2"/>
              <a:buChar char="q"/>
            </a:pPr>
            <a:r>
              <a:rPr lang="en-US" sz="1800" dirty="0">
                <a:solidFill>
                  <a:srgbClr val="002060"/>
                </a:solidFill>
              </a:rPr>
              <a:t>On my worker node , I have 2 containers and they need to call each other by whatever ways, like IP or Service or anything. Who facilitates this communication ?</a:t>
            </a:r>
          </a:p>
          <a:p>
            <a:pPr marL="285750" indent="-285750">
              <a:buFont typeface="Wingdings" panose="05000000000000000000" pitchFamily="2" charset="2"/>
              <a:buChar char="q"/>
            </a:pPr>
            <a:r>
              <a:rPr lang="en-US" sz="1800" dirty="0">
                <a:solidFill>
                  <a:srgbClr val="002060"/>
                </a:solidFill>
              </a:rPr>
              <a:t>I lost my K8 cluster and want to restore it to some previous state, whatever is available. What K8 components should I look for ?</a:t>
            </a:r>
          </a:p>
          <a:p>
            <a:pPr marL="285750" indent="-285750">
              <a:buFont typeface="Wingdings" panose="05000000000000000000" pitchFamily="2" charset="2"/>
              <a:buChar char="q"/>
            </a:pPr>
            <a:r>
              <a:rPr lang="en-US" sz="1800" dirty="0">
                <a:solidFill>
                  <a:srgbClr val="002060"/>
                </a:solidFill>
              </a:rPr>
              <a:t>What is role of scheduler and API server on K8 master ?</a:t>
            </a:r>
          </a:p>
          <a:p>
            <a:pPr marL="285750" indent="-285750">
              <a:buFont typeface="Wingdings" panose="05000000000000000000" pitchFamily="2" charset="2"/>
              <a:buChar char="q"/>
            </a:pPr>
            <a:r>
              <a:rPr lang="en-US" sz="1800" dirty="0">
                <a:solidFill>
                  <a:srgbClr val="002060"/>
                </a:solidFill>
              </a:rPr>
              <a:t>What is controlled by Controller Manager ?</a:t>
            </a:r>
          </a:p>
          <a:p>
            <a:pPr marL="285750" indent="-285750">
              <a:buFont typeface="Wingdings" panose="05000000000000000000" pitchFamily="2" charset="2"/>
              <a:buChar char="q"/>
            </a:pPr>
            <a:r>
              <a:rPr lang="en-US" sz="1800" dirty="0">
                <a:solidFill>
                  <a:srgbClr val="002060"/>
                </a:solidFill>
              </a:rPr>
              <a:t>Explain me control plane and worker nodes functionality in K8 cluster ?</a:t>
            </a:r>
          </a:p>
          <a:p>
            <a:pPr marL="285750" indent="-285750">
              <a:buFont typeface="Wingdings" panose="05000000000000000000" pitchFamily="2" charset="2"/>
              <a:buChar char="q"/>
            </a:pPr>
            <a:r>
              <a:rPr lang="en-US" sz="1800" dirty="0">
                <a:solidFill>
                  <a:srgbClr val="002060"/>
                </a:solidFill>
              </a:rPr>
              <a:t>How does user interact with K8 and what corresponding components are invoked. Explain this with some example ?</a:t>
            </a:r>
          </a:p>
          <a:p>
            <a:pPr marL="285750" indent="-285750">
              <a:buFont typeface="Wingdings" panose="05000000000000000000" pitchFamily="2" charset="2"/>
              <a:buChar char="q"/>
            </a:pPr>
            <a:r>
              <a:rPr lang="en-US" sz="1800" dirty="0">
                <a:solidFill>
                  <a:srgbClr val="002060"/>
                </a:solidFill>
              </a:rPr>
              <a:t>I have a cluster, which need to be shared across projects. As a K8 admin what should I do to give every project the desired minimum resources and as a K8 developer what care I should take to use those resources optimally ?</a:t>
            </a:r>
          </a:p>
          <a:p>
            <a:pPr marL="285750" indent="-285750">
              <a:buFont typeface="Wingdings" panose="05000000000000000000" pitchFamily="2" charset="2"/>
              <a:buChar char="q"/>
            </a:pPr>
            <a:r>
              <a:rPr lang="en-US" sz="1800" dirty="0">
                <a:solidFill>
                  <a:srgbClr val="002060"/>
                </a:solidFill>
              </a:rPr>
              <a:t>In what way containers are related to pods ?</a:t>
            </a:r>
          </a:p>
          <a:p>
            <a:pPr marL="285750" indent="-285750">
              <a:buFont typeface="Wingdings" panose="05000000000000000000" pitchFamily="2" charset="2"/>
              <a:buChar char="q"/>
            </a:pPr>
            <a:r>
              <a:rPr lang="en-US" sz="1800" dirty="0">
                <a:solidFill>
                  <a:srgbClr val="002060"/>
                </a:solidFill>
              </a:rPr>
              <a:t>What is the situation, where my pod can have multiple containers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966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kubernetes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1105103" cy="5468417"/>
          </a:xfrm>
        </p:spPr>
        <p:txBody>
          <a:bodyPr>
            <a:normAutofit lnSpcReduction="10000"/>
          </a:bodyPr>
          <a:lstStyle/>
          <a:p>
            <a:pPr marL="285750" indent="-285750">
              <a:buFont typeface="Wingdings" panose="05000000000000000000" pitchFamily="2" charset="2"/>
              <a:buChar char="q"/>
            </a:pPr>
            <a:r>
              <a:rPr lang="en-US" sz="1800" dirty="0">
                <a:solidFill>
                  <a:srgbClr val="002060"/>
                </a:solidFill>
              </a:rPr>
              <a:t>How do containers within same pod call each other ? </a:t>
            </a:r>
          </a:p>
          <a:p>
            <a:pPr marL="285750" indent="-285750">
              <a:buFont typeface="Wingdings" panose="05000000000000000000" pitchFamily="2" charset="2"/>
              <a:buChar char="q"/>
            </a:pPr>
            <a:r>
              <a:rPr lang="en-US" sz="1800" dirty="0">
                <a:solidFill>
                  <a:srgbClr val="002060"/>
                </a:solidFill>
              </a:rPr>
              <a:t>Why do pods are called as ephemeral ?</a:t>
            </a:r>
          </a:p>
          <a:p>
            <a:pPr marL="285750" indent="-285750">
              <a:buFont typeface="Wingdings" panose="05000000000000000000" pitchFamily="2" charset="2"/>
              <a:buChar char="q"/>
            </a:pPr>
            <a:r>
              <a:rPr lang="en-US" sz="1800" dirty="0">
                <a:solidFill>
                  <a:srgbClr val="002060"/>
                </a:solidFill>
              </a:rPr>
              <a:t>Write a command to create pod. Say you want to create nginx pod from nginx image.</a:t>
            </a:r>
          </a:p>
          <a:p>
            <a:pPr marL="285750" indent="-285750">
              <a:buFont typeface="Wingdings" panose="05000000000000000000" pitchFamily="2" charset="2"/>
              <a:buChar char="q"/>
            </a:pPr>
            <a:r>
              <a:rPr lang="en-US" sz="1800" dirty="0">
                <a:solidFill>
                  <a:srgbClr val="002060"/>
                </a:solidFill>
              </a:rPr>
              <a:t>What all aspects of a pod is governed by Deployment ? Write a command to create Deployment  and also to scale deployment ?</a:t>
            </a:r>
          </a:p>
          <a:p>
            <a:pPr marL="285750" indent="-285750">
              <a:buFont typeface="Wingdings" panose="05000000000000000000" pitchFamily="2" charset="2"/>
              <a:buChar char="q"/>
            </a:pPr>
            <a:r>
              <a:rPr lang="en-US" sz="1800" dirty="0">
                <a:solidFill>
                  <a:srgbClr val="002060"/>
                </a:solidFill>
              </a:rPr>
              <a:t>After creating Deployment, my pods are not created, how can I debug this ?</a:t>
            </a:r>
          </a:p>
          <a:p>
            <a:pPr marL="285750" indent="-285750">
              <a:buFont typeface="Wingdings" panose="05000000000000000000" pitchFamily="2" charset="2"/>
              <a:buChar char="q"/>
            </a:pPr>
            <a:r>
              <a:rPr lang="en-US" sz="1800" dirty="0">
                <a:solidFill>
                  <a:srgbClr val="002060"/>
                </a:solidFill>
              </a:rPr>
              <a:t>After creating Deployment, my pods are created but giving ‘CrashLoopBackOff’ error, how can I debug that ? What could be reasons for this error ?</a:t>
            </a:r>
          </a:p>
          <a:p>
            <a:pPr marL="285750" indent="-285750">
              <a:buFont typeface="Wingdings" panose="05000000000000000000" pitchFamily="2" charset="2"/>
              <a:buChar char="q"/>
            </a:pPr>
            <a:r>
              <a:rPr lang="en-US" sz="1800" dirty="0">
                <a:solidFill>
                  <a:srgbClr val="002060"/>
                </a:solidFill>
              </a:rPr>
              <a:t>I created an image without tag (the tag in case will be latest). I used this in my Deployment yaml. What issue can I face with such image ?</a:t>
            </a:r>
          </a:p>
          <a:p>
            <a:pPr marL="285750" indent="-285750">
              <a:buFont typeface="Wingdings" panose="05000000000000000000" pitchFamily="2" charset="2"/>
              <a:buChar char="q"/>
            </a:pPr>
            <a:r>
              <a:rPr lang="en-US" sz="1800" dirty="0">
                <a:solidFill>
                  <a:srgbClr val="002060"/>
                </a:solidFill>
              </a:rPr>
              <a:t>Why can’t we call pods with their IP addresses. How do we call then ?</a:t>
            </a:r>
          </a:p>
          <a:p>
            <a:pPr marL="285750" indent="-285750">
              <a:buFont typeface="Wingdings" panose="05000000000000000000" pitchFamily="2" charset="2"/>
              <a:buChar char="q"/>
            </a:pPr>
            <a:r>
              <a:rPr lang="en-US" sz="1800" dirty="0">
                <a:solidFill>
                  <a:srgbClr val="002060"/>
                </a:solidFill>
              </a:rPr>
              <a:t>Explain for service – What pods it serve, What types of services exist and how do they work ? You may want to sketch working of services ?</a:t>
            </a:r>
          </a:p>
          <a:p>
            <a:pPr marL="285750" indent="-285750">
              <a:buFont typeface="Wingdings" panose="05000000000000000000" pitchFamily="2" charset="2"/>
              <a:buChar char="q"/>
            </a:pPr>
            <a:r>
              <a:rPr lang="en-US" sz="1800" dirty="0">
                <a:solidFill>
                  <a:srgbClr val="002060"/>
                </a:solidFill>
              </a:rPr>
              <a:t>Write code for pod yaml. Not looking for exact syntax.</a:t>
            </a:r>
          </a:p>
          <a:p>
            <a:pPr marL="285750" indent="-285750">
              <a:buFont typeface="Wingdings" panose="05000000000000000000" pitchFamily="2" charset="2"/>
              <a:buChar char="q"/>
            </a:pPr>
            <a:r>
              <a:rPr lang="en-US" sz="1800" dirty="0">
                <a:solidFill>
                  <a:srgbClr val="002060"/>
                </a:solidFill>
              </a:rPr>
              <a:t>I have 3 instances of pods running. I created ReplicaSet and ReplicationController with replicas as 3. What is expected ?</a:t>
            </a: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pPr marL="285750" indent="-285750">
              <a:buFont typeface="Wingdings" panose="05000000000000000000" pitchFamily="2" charset="2"/>
              <a:buChar char="q"/>
            </a:pP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22881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5091</TotalTime>
  <Words>2589</Words>
  <Application>Microsoft Office PowerPoint</Application>
  <PresentationFormat>Widescreen</PresentationFormat>
  <Paragraphs>450</Paragraphs>
  <Slides>14</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__modernGothic_fc7f45</vt:lpstr>
      <vt:lpstr>Abadi</vt:lpstr>
      <vt:lpstr>Arial</vt:lpstr>
      <vt:lpstr>Calibri</vt:lpstr>
      <vt:lpstr>Google Sans</vt:lpstr>
      <vt:lpstr>Lato</vt:lpstr>
      <vt:lpstr>Roboto</vt:lpstr>
      <vt:lpstr>SFMono-Regular</vt:lpstr>
      <vt:lpstr>Tenorite</vt:lpstr>
      <vt:lpstr>Wingdings</vt:lpstr>
      <vt:lpstr>Office Theme</vt:lpstr>
      <vt:lpstr>Knowledge test </vt:lpstr>
      <vt:lpstr>Node js</vt:lpstr>
      <vt:lpstr>Node js</vt:lpstr>
      <vt:lpstr>Mongo DB</vt:lpstr>
      <vt:lpstr>docker</vt:lpstr>
      <vt:lpstr>docker</vt:lpstr>
      <vt:lpstr>docker</vt:lpstr>
      <vt:lpstr>kubernetes</vt:lpstr>
      <vt:lpstr>kubernetes</vt:lpstr>
      <vt:lpstr>kubernetes</vt:lpstr>
      <vt:lpstr>kubernetes</vt:lpstr>
      <vt:lpstr>kubernetes</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872</cp:revision>
  <dcterms:created xsi:type="dcterms:W3CDTF">2023-03-07T07:35:16Z</dcterms:created>
  <dcterms:modified xsi:type="dcterms:W3CDTF">2024-05-10T03:15:28Z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