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3" r:id="rId7"/>
    <p:sldId id="284" r:id="rId8"/>
    <p:sldId id="276" r:id="rId9"/>
    <p:sldId id="277" r:id="rId10"/>
    <p:sldId id="285" r:id="rId11"/>
    <p:sldId id="286" r:id="rId12"/>
    <p:sldId id="287" r:id="rId13"/>
    <p:sldId id="26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3104"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6464E"/>
                </a:solidFill>
                <a:effectLst/>
                <a:latin typeface="SFMono-Regular"/>
              </a:rPr>
              <a:t>097ewooJJXkHU4NM</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27728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q"/>
            </a:pPr>
            <a:r>
              <a:rPr lang="en-US" sz="1200" dirty="0"/>
              <a:t>Also ensure to turn off ZScaler</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2785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q"/>
            </a:pPr>
            <a:r>
              <a:rPr lang="en-US" sz="1200" dirty="0"/>
              <a:t>Also ensure to turn off ZScaler</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92362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go-cd.readthedocs.io/en/stable/getting_started/"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nodejs.org/en/docs/" TargetMode="External"/><Relationship Id="rId4" Type="http://schemas.openxmlformats.org/officeDocument/2006/relationships/hyperlink" Target="https://raw.githubusercontent.com/argoproj/argo-cd/stable/manifests/install.ya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default.sv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user/argocd-code-application-two.gi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kubernetes.default.sv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default.svc/" TargetMode="External"/><Relationship Id="rId2" Type="http://schemas.openxmlformats.org/officeDocument/2006/relationships/hyperlink" Target="https://github.com/user/argocd-code-application-two.gi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Argo cd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ArgoCD is well integrated with Helm. The values can be externalized to manage in better way.</a:t>
            </a:r>
          </a:p>
          <a:p>
            <a:r>
              <a:rPr lang="en-US" dirty="0"/>
              <a:t>Implement ArgoCD with helm templating</a:t>
            </a:r>
          </a:p>
          <a:p>
            <a:r>
              <a:rPr lang="en-US" dirty="0"/>
              <a:t>Explore more on ArgoCD plugins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1614638"/>
          </a:xfrm>
        </p:spPr>
        <p:txBody>
          <a:bodyPr>
            <a:normAutofit/>
          </a:bodyPr>
          <a:lstStyle/>
          <a:p>
            <a:r>
              <a:rPr lang="en-US" dirty="0"/>
              <a:t>We learnt a complete CICD process with Jenkins and ArgoCD. </a:t>
            </a:r>
          </a:p>
          <a:p>
            <a:r>
              <a:rPr lang="en-US" dirty="0"/>
              <a:t>ArgoCD is widely used in industry for complex application deployment.</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511734" cy="3760444"/>
          </a:xfrm>
        </p:spPr>
        <p:txBody>
          <a:bodyPr>
            <a:normAutofit/>
          </a:bodyPr>
          <a:lstStyle/>
          <a:p>
            <a:pPr marL="285750" indent="-285750">
              <a:buFont typeface="Wingdings" panose="05000000000000000000" pitchFamily="2" charset="2"/>
              <a:buChar char="q"/>
            </a:pPr>
            <a:r>
              <a:rPr lang="en-US" sz="1800" dirty="0"/>
              <a:t>A GitOps Continuous Deployment tool</a:t>
            </a:r>
          </a:p>
          <a:p>
            <a:pPr marL="285750" indent="-285750">
              <a:buFont typeface="Wingdings" panose="05000000000000000000" pitchFamily="2" charset="2"/>
              <a:buChar char="q"/>
            </a:pPr>
            <a:r>
              <a:rPr lang="en-US" sz="1800" dirty="0"/>
              <a:t>It monitors the cluster and declarative yamls stored in Git repository and resolves differences</a:t>
            </a:r>
          </a:p>
          <a:p>
            <a:pPr marL="285750" indent="-285750">
              <a:buFont typeface="Wingdings" panose="05000000000000000000" pitchFamily="2" charset="2"/>
              <a:buChar char="q"/>
            </a:pPr>
            <a:r>
              <a:rPr lang="en-US" sz="1800" dirty="0"/>
              <a:t>ArgoCD automatically deploys new configuration and new version of code to target environment</a:t>
            </a:r>
          </a:p>
          <a:p>
            <a:pPr marL="285750" indent="-285750">
              <a:buFont typeface="Wingdings" panose="05000000000000000000" pitchFamily="2" charset="2"/>
              <a:buChar char="q"/>
            </a:pPr>
            <a:r>
              <a:rPr lang="en-US" sz="1800" dirty="0"/>
              <a:t>This tool is great for complex application rollout</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Installation and tools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1012248" cy="5253264"/>
          </a:xfrm>
        </p:spPr>
        <p:txBody>
          <a:bodyPr>
            <a:noAutofit/>
          </a:bodyPr>
          <a:lstStyle/>
          <a:p>
            <a:pPr marL="285750" indent="-285750">
              <a:buFont typeface="Wingdings" panose="05000000000000000000" pitchFamily="2" charset="2"/>
              <a:buChar char="q"/>
            </a:pPr>
            <a:r>
              <a:rPr lang="en-US" sz="1600" dirty="0"/>
              <a:t>Follow following URL for installation – </a:t>
            </a:r>
          </a:p>
          <a:p>
            <a:pPr>
              <a:spcBef>
                <a:spcPts val="0"/>
              </a:spcBef>
            </a:pPr>
            <a:r>
              <a:rPr lang="en-US" dirty="0">
                <a:solidFill>
                  <a:srgbClr val="7030A0"/>
                </a:solidFill>
                <a:latin typeface="Abadi" panose="020B0604020104020204" pitchFamily="34" charset="0"/>
                <a:hlinkClick r:id="rId3"/>
              </a:rPr>
              <a:t>https://argo-cd.readthedocs.io/en/stable/getting_started/</a:t>
            </a:r>
            <a:endParaRPr lang="en-US" dirty="0">
              <a:solidFill>
                <a:srgbClr val="7030A0"/>
              </a:solidFill>
              <a:latin typeface="Abadi" panose="020B0604020104020204" pitchFamily="34" charset="0"/>
            </a:endParaRPr>
          </a:p>
          <a:p>
            <a:pPr>
              <a:spcBef>
                <a:spcPts val="0"/>
              </a:spcBef>
            </a:pPr>
            <a:endParaRPr lang="en-US" sz="1600" dirty="0">
              <a:solidFill>
                <a:srgbClr val="7030A0"/>
              </a:solidFill>
              <a:latin typeface="Abadi" panose="020B0604020104020204" pitchFamily="34" charset="0"/>
            </a:endParaRPr>
          </a:p>
          <a:p>
            <a:pPr>
              <a:spcBef>
                <a:spcPts val="0"/>
              </a:spcBef>
            </a:pPr>
            <a:r>
              <a:rPr lang="en-US" dirty="0">
                <a:solidFill>
                  <a:srgbClr val="7030A0"/>
                </a:solidFill>
                <a:latin typeface="Abadi" panose="020B0604020104020204" pitchFamily="34" charset="0"/>
              </a:rPr>
              <a:t>kubectl create namespace argocd </a:t>
            </a:r>
          </a:p>
          <a:p>
            <a:pPr>
              <a:spcBef>
                <a:spcPts val="0"/>
              </a:spcBef>
            </a:pPr>
            <a:r>
              <a:rPr lang="en-US" dirty="0">
                <a:solidFill>
                  <a:srgbClr val="7030A0"/>
                </a:solidFill>
                <a:latin typeface="Abadi" panose="020B0604020104020204" pitchFamily="34" charset="0"/>
              </a:rPr>
              <a:t>kubectl apply -n argocd -f </a:t>
            </a:r>
            <a:r>
              <a:rPr lang="en-US" dirty="0">
                <a:solidFill>
                  <a:srgbClr val="7030A0"/>
                </a:solidFill>
                <a:latin typeface="Abadi" panose="020B0604020104020204" pitchFamily="34" charset="0"/>
                <a:hlinkClick r:id="rId4">
                  <a:extLst>
                    <a:ext uri="{A12FA001-AC4F-418D-AE19-62706E023703}">
                      <ahyp:hlinkClr xmlns:ahyp="http://schemas.microsoft.com/office/drawing/2018/hyperlinkcolor" val="tx"/>
                    </a:ext>
                  </a:extLst>
                </a:hlinkClick>
              </a:rPr>
              <a:t>https://raw.githubusercontent.com/argoproj/argo-cd/stable/manifests/install.yaml</a:t>
            </a:r>
            <a:endParaRPr lang="en-US" dirty="0">
              <a:solidFill>
                <a:srgbClr val="7030A0"/>
              </a:solidFill>
              <a:latin typeface="Abadi" panose="020B0604020104020204" pitchFamily="34" charset="0"/>
            </a:endParaRPr>
          </a:p>
          <a:p>
            <a:pPr marL="285750" indent="-285750">
              <a:lnSpc>
                <a:spcPct val="110000"/>
              </a:lnSpc>
              <a:buFont typeface="Wingdings" panose="05000000000000000000" pitchFamily="2" charset="2"/>
              <a:buChar char="q"/>
            </a:pPr>
            <a:r>
              <a:rPr lang="en-US" sz="1600" dirty="0"/>
              <a:t>Ensure all pods are running</a:t>
            </a:r>
          </a:p>
          <a:p>
            <a:pPr>
              <a:lnSpc>
                <a:spcPct val="110000"/>
              </a:lnSpc>
            </a:pPr>
            <a:r>
              <a:rPr lang="en-US" dirty="0">
                <a:solidFill>
                  <a:srgbClr val="7030A0"/>
                </a:solidFill>
                <a:latin typeface="Abadi" panose="020B0604020104020204" pitchFamily="34" charset="0"/>
              </a:rPr>
              <a:t>kubectl get pods –n argocd -w</a:t>
            </a:r>
            <a:endParaRPr lang="en-US" dirty="0">
              <a:solidFill>
                <a:srgbClr val="7030A0"/>
              </a:solidFill>
            </a:endParaRPr>
          </a:p>
          <a:p>
            <a:pPr marL="285750" indent="-285750">
              <a:buFont typeface="Wingdings" panose="05000000000000000000" pitchFamily="2" charset="2"/>
              <a:buChar char="q"/>
            </a:pPr>
            <a:r>
              <a:rPr lang="en-US" sz="1600" dirty="0"/>
              <a:t>To get admin password for UI, command is – </a:t>
            </a:r>
          </a:p>
          <a:p>
            <a:endParaRPr lang="en-US" sz="1600" dirty="0"/>
          </a:p>
          <a:p>
            <a:pPr>
              <a:spcBef>
                <a:spcPts val="0"/>
              </a:spcBef>
            </a:pPr>
            <a:r>
              <a:rPr lang="en-US" dirty="0">
                <a:solidFill>
                  <a:srgbClr val="7030A0"/>
                </a:solidFill>
                <a:latin typeface="Abadi" panose="020B0604020104020204" pitchFamily="34" charset="0"/>
              </a:rPr>
              <a:t>curl -</a:t>
            </a:r>
            <a:r>
              <a:rPr lang="en-US" dirty="0" err="1">
                <a:solidFill>
                  <a:srgbClr val="7030A0"/>
                </a:solidFill>
                <a:latin typeface="Abadi" panose="020B0604020104020204" pitchFamily="34" charset="0"/>
              </a:rPr>
              <a:t>sSL</a:t>
            </a:r>
            <a:r>
              <a:rPr lang="en-US" dirty="0">
                <a:solidFill>
                  <a:srgbClr val="7030A0"/>
                </a:solidFill>
                <a:latin typeface="Abadi" panose="020B0604020104020204" pitchFamily="34" charset="0"/>
              </a:rPr>
              <a:t> -o argocd-linux-amd64 https://github.com/argoproj/argo-cd/releases/latest/download/argocd-linux-amd64 </a:t>
            </a:r>
          </a:p>
          <a:p>
            <a:pPr>
              <a:spcBef>
                <a:spcPts val="0"/>
              </a:spcBef>
            </a:pPr>
            <a:r>
              <a:rPr lang="en-US" dirty="0" err="1">
                <a:solidFill>
                  <a:srgbClr val="7030A0"/>
                </a:solidFill>
                <a:latin typeface="Abadi" panose="020B0604020104020204" pitchFamily="34" charset="0"/>
              </a:rPr>
              <a:t>sudo</a:t>
            </a:r>
            <a:r>
              <a:rPr lang="en-US" dirty="0">
                <a:solidFill>
                  <a:srgbClr val="7030A0"/>
                </a:solidFill>
                <a:latin typeface="Abadi" panose="020B0604020104020204" pitchFamily="34" charset="0"/>
              </a:rPr>
              <a:t> install -m 555 argocd-linux-amd64 /</a:t>
            </a:r>
            <a:r>
              <a:rPr lang="en-US" dirty="0" err="1">
                <a:solidFill>
                  <a:srgbClr val="7030A0"/>
                </a:solidFill>
                <a:latin typeface="Abadi" panose="020B0604020104020204" pitchFamily="34" charset="0"/>
              </a:rPr>
              <a:t>usr</a:t>
            </a:r>
            <a:r>
              <a:rPr lang="en-US" dirty="0">
                <a:solidFill>
                  <a:srgbClr val="7030A0"/>
                </a:solidFill>
                <a:latin typeface="Abadi" panose="020B0604020104020204" pitchFamily="34" charset="0"/>
              </a:rPr>
              <a:t>/local/bin/argocd</a:t>
            </a:r>
          </a:p>
          <a:p>
            <a:pPr>
              <a:spcBef>
                <a:spcPts val="0"/>
              </a:spcBef>
            </a:pPr>
            <a:r>
              <a:rPr lang="en-US" dirty="0">
                <a:solidFill>
                  <a:srgbClr val="7030A0"/>
                </a:solidFill>
                <a:latin typeface="Abadi" panose="020B0604020104020204" pitchFamily="34" charset="0"/>
              </a:rPr>
              <a:t>rm argocd-linux-amd64</a:t>
            </a:r>
          </a:p>
          <a:p>
            <a:pPr>
              <a:spcBef>
                <a:spcPts val="0"/>
              </a:spcBef>
            </a:pPr>
            <a:endParaRPr lang="en-US" dirty="0">
              <a:solidFill>
                <a:srgbClr val="7030A0"/>
              </a:solidFill>
              <a:latin typeface="Abadi" panose="020B0604020104020204" pitchFamily="34" charset="0"/>
            </a:endParaRPr>
          </a:p>
          <a:p>
            <a:pPr>
              <a:spcBef>
                <a:spcPts val="0"/>
              </a:spcBef>
            </a:pPr>
            <a:r>
              <a:rPr lang="pt-BR" dirty="0">
                <a:solidFill>
                  <a:srgbClr val="7030A0"/>
                </a:solidFill>
                <a:latin typeface="Abadi" panose="020B0604020104020204" pitchFamily="34" charset="0"/>
              </a:rPr>
              <a:t>argocd admin initial-password -n argocd</a:t>
            </a:r>
          </a:p>
          <a:p>
            <a:pPr marL="285750" indent="-285750">
              <a:buFont typeface="Wingdings" panose="05000000000000000000" pitchFamily="2" charset="2"/>
              <a:buChar char="q"/>
            </a:pPr>
            <a:r>
              <a:rPr lang="en-US" sz="1600" dirty="0"/>
              <a:t>Port forwarding – </a:t>
            </a:r>
            <a:endParaRPr lang="pt-BR" sz="1600" dirty="0">
              <a:solidFill>
                <a:srgbClr val="7030A0"/>
              </a:solidFill>
              <a:latin typeface="Abadi" panose="020B0604020104020204" pitchFamily="34" charset="0"/>
            </a:endParaRPr>
          </a:p>
          <a:p>
            <a:pPr>
              <a:spcBef>
                <a:spcPts val="0"/>
              </a:spcBef>
            </a:pPr>
            <a:endParaRPr lang="en-US" sz="1600" dirty="0">
              <a:solidFill>
                <a:srgbClr val="7030A0"/>
              </a:solidFill>
              <a:latin typeface="Abadi" panose="020B0604020104020204" pitchFamily="34" charset="0"/>
            </a:endParaRPr>
          </a:p>
          <a:p>
            <a:pPr>
              <a:spcBef>
                <a:spcPts val="0"/>
              </a:spcBef>
            </a:pPr>
            <a:r>
              <a:rPr lang="en-US" dirty="0">
                <a:solidFill>
                  <a:srgbClr val="7030A0"/>
                </a:solidFill>
                <a:latin typeface="Abadi" panose="020B0604020104020204" pitchFamily="34" charset="0"/>
              </a:rPr>
              <a:t>kubectl port-forward svc/argocd-server -n argocd 8080:443</a:t>
            </a:r>
          </a:p>
          <a:p>
            <a:pPr>
              <a:spcBef>
                <a:spcPts val="0"/>
              </a:spcBef>
            </a:pPr>
            <a:r>
              <a:rPr lang="en-US" sz="1600" dirty="0">
                <a:solidFill>
                  <a:srgbClr val="7030A0"/>
                </a:solidFill>
                <a:latin typeface="Abadi" panose="020B0604020104020204" pitchFamily="34" charset="0"/>
                <a:hlinkClick r:id="rId5">
                  <a:extLst>
                    <a:ext uri="{A12FA001-AC4F-418D-AE19-62706E023703}">
                      <ahyp:hlinkClr xmlns:ahyp="http://schemas.microsoft.com/office/drawing/2018/hyperlinkcolor" val="tx"/>
                    </a:ext>
                  </a:extLst>
                </a:hlinkClick>
              </a:rPr>
              <a:t>     </a:t>
            </a:r>
            <a:endParaRPr lang="en-US" sz="1600" dirty="0">
              <a:solidFill>
                <a:srgbClr val="7030A0"/>
              </a:solidFill>
              <a:latin typeface="Abadi" panose="020B0604020104020204" pitchFamily="34"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02050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887611" cy="517664"/>
          </a:xfrm>
        </p:spPr>
        <p:txBody>
          <a:bodyPr>
            <a:normAutofit/>
          </a:bodyPr>
          <a:lstStyle/>
          <a:p>
            <a:r>
              <a:rPr lang="en-US" sz="2400" dirty="0"/>
              <a:t>Over THE Argo cd UI – Add Project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9895717" cy="5701121"/>
          </a:xfrm>
        </p:spPr>
        <p:txBody>
          <a:bodyPr>
            <a:normAutofit/>
          </a:bodyPr>
          <a:lstStyle/>
          <a:p>
            <a:pPr marL="285750" indent="-285750">
              <a:buFont typeface="Wingdings" panose="05000000000000000000" pitchFamily="2" charset="2"/>
              <a:buChar char="q"/>
            </a:pPr>
            <a:r>
              <a:rPr lang="en-US" sz="1600" dirty="0"/>
              <a:t>ArgoCD ‘Application’  is a yaml manifest which tells ArgoCD, how the application should be deployed</a:t>
            </a:r>
          </a:p>
          <a:p>
            <a:pPr marL="285750" indent="-285750">
              <a:buFont typeface="Wingdings" panose="05000000000000000000" pitchFamily="2" charset="2"/>
              <a:buChar char="q"/>
            </a:pPr>
            <a:r>
              <a:rPr lang="en-US" sz="1600" dirty="0"/>
              <a:t>Clone following repo</a:t>
            </a:r>
          </a:p>
          <a:p>
            <a:pPr>
              <a:spcBef>
                <a:spcPts val="0"/>
              </a:spcBef>
            </a:pPr>
            <a:r>
              <a:rPr lang="en-US" sz="1600" dirty="0">
                <a:solidFill>
                  <a:srgbClr val="7030A0"/>
                </a:solidFill>
                <a:latin typeface="Abadi" panose="020B0604020104020204" pitchFamily="34" charset="0"/>
              </a:rPr>
              <a:t>     https://github.com/&lt;user&gt;/argocd-code-application-one.git</a:t>
            </a:r>
          </a:p>
          <a:p>
            <a:pPr marL="285750" indent="-285750">
              <a:buFont typeface="Wingdings" panose="05000000000000000000" pitchFamily="2" charset="2"/>
              <a:buChar char="q"/>
            </a:pPr>
            <a:r>
              <a:rPr lang="en-US" sz="1600" dirty="0"/>
              <a:t>Login to UI and on Settings, Project, create new Project</a:t>
            </a:r>
          </a:p>
          <a:p>
            <a:pPr marL="285750" indent="-285750">
              <a:buFont typeface="Wingdings" panose="05000000000000000000" pitchFamily="2" charset="2"/>
              <a:buChar char="q"/>
            </a:pPr>
            <a:r>
              <a:rPr lang="en-US" sz="1600" dirty="0"/>
              <a:t>Setting, Project, click on project and add Source repository, Destinations, Cluster Resource Allow List, Namespace Resource Allow List as *</a:t>
            </a:r>
          </a:p>
          <a:p>
            <a:pPr marL="285750" indent="-285750">
              <a:buFont typeface="Wingdings" panose="05000000000000000000" pitchFamily="2" charset="2"/>
              <a:buChar char="q"/>
            </a:pPr>
            <a:r>
              <a:rPr lang="en-US" sz="1600" dirty="0"/>
              <a:t>Don’t put any entry for Cluster Resource Deny List, Namespace Resource Deny List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dirty="0">
              <a:solidFill>
                <a:srgbClr val="7030A0"/>
              </a:solidFill>
              <a:latin typeface="Abadi" panose="020B0604020104020204" pitchFamily="34"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8" name="Picture 7" descr="A screenshot of a phone&#10;&#10;Description automatically generated with low confidence">
            <a:extLst>
              <a:ext uri="{FF2B5EF4-FFF2-40B4-BE49-F238E27FC236}">
                <a16:creationId xmlns:a16="http://schemas.microsoft.com/office/drawing/2014/main" id="{34113E32-B6DB-9C23-6A26-64B4697D87E6}"/>
              </a:ext>
            </a:extLst>
          </p:cNvPr>
          <p:cNvPicPr>
            <a:picLocks noChangeAspect="1"/>
          </p:cNvPicPr>
          <p:nvPr/>
        </p:nvPicPr>
        <p:blipFill>
          <a:blip r:embed="rId2"/>
          <a:stretch>
            <a:fillRect/>
          </a:stretch>
        </p:blipFill>
        <p:spPr>
          <a:xfrm>
            <a:off x="949692" y="3517896"/>
            <a:ext cx="8768616" cy="3003550"/>
          </a:xfrm>
          <a:prstGeom prst="rect">
            <a:avLst/>
          </a:prstGeom>
        </p:spPr>
      </p:pic>
    </p:spTree>
    <p:extLst>
      <p:ext uri="{BB962C8B-B14F-4D97-AF65-F5344CB8AC3E}">
        <p14:creationId xmlns:p14="http://schemas.microsoft.com/office/powerpoint/2010/main" val="391501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887611" cy="517664"/>
          </a:xfrm>
        </p:spPr>
        <p:txBody>
          <a:bodyPr>
            <a:normAutofit/>
          </a:bodyPr>
          <a:lstStyle/>
          <a:p>
            <a:r>
              <a:rPr lang="en-US" sz="2400" dirty="0"/>
              <a:t>Over THE Argo cd UI – Add Git REPO</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9895717" cy="5701121"/>
          </a:xfrm>
        </p:spPr>
        <p:txBody>
          <a:bodyPr>
            <a:normAutofit/>
          </a:bodyPr>
          <a:lstStyle/>
          <a:p>
            <a:pPr marL="285750" indent="-285750">
              <a:buFont typeface="Wingdings" panose="05000000000000000000" pitchFamily="2" charset="2"/>
              <a:buChar char="q"/>
            </a:pPr>
            <a:r>
              <a:rPr lang="en-US" sz="1600" dirty="0"/>
              <a:t>On Settings, Connect Repo , add the git repository containing code (configurations branch)</a:t>
            </a:r>
          </a:p>
          <a:p>
            <a:pPr marL="285750" indent="-285750">
              <a:buFont typeface="Wingdings" panose="05000000000000000000" pitchFamily="2" charset="2"/>
              <a:buChar char="q"/>
            </a:pPr>
            <a:r>
              <a:rPr lang="en-US" sz="1600" dirty="0"/>
              <a:t>Put appropriate username and token as password</a:t>
            </a:r>
          </a:p>
          <a:p>
            <a:pPr marL="285750" indent="-285750">
              <a:buFont typeface="Wingdings" panose="05000000000000000000" pitchFamily="2" charset="2"/>
              <a:buChar char="q"/>
            </a:pPr>
            <a:endParaRPr lang="en-US" sz="1600" dirty="0"/>
          </a:p>
          <a:p>
            <a:endParaRPr lang="en-US" dirty="0">
              <a:solidFill>
                <a:srgbClr val="7030A0"/>
              </a:solidFill>
              <a:latin typeface="Abadi" panose="020B0604020104020204" pitchFamily="34"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C50C618C-C42E-86C3-7B9F-ABED28F109C7}"/>
              </a:ext>
            </a:extLst>
          </p:cNvPr>
          <p:cNvPicPr>
            <a:picLocks noChangeAspect="1"/>
          </p:cNvPicPr>
          <p:nvPr/>
        </p:nvPicPr>
        <p:blipFill>
          <a:blip r:embed="rId2"/>
          <a:stretch>
            <a:fillRect/>
          </a:stretch>
        </p:blipFill>
        <p:spPr>
          <a:xfrm>
            <a:off x="831849" y="1691005"/>
            <a:ext cx="9321476" cy="4469798"/>
          </a:xfrm>
          <a:prstGeom prst="rect">
            <a:avLst/>
          </a:prstGeom>
        </p:spPr>
      </p:pic>
      <p:sp>
        <p:nvSpPr>
          <p:cNvPr id="5" name="TextBox 4">
            <a:extLst>
              <a:ext uri="{FF2B5EF4-FFF2-40B4-BE49-F238E27FC236}">
                <a16:creationId xmlns:a16="http://schemas.microsoft.com/office/drawing/2014/main" id="{565E8115-7668-C8A4-11A5-C7C31F42E31D}"/>
              </a:ext>
            </a:extLst>
          </p:cNvPr>
          <p:cNvSpPr txBox="1"/>
          <p:nvPr/>
        </p:nvSpPr>
        <p:spPr>
          <a:xfrm>
            <a:off x="4979319" y="5426971"/>
            <a:ext cx="4308116" cy="276999"/>
          </a:xfrm>
          <a:prstGeom prst="rect">
            <a:avLst/>
          </a:prstGeom>
          <a:noFill/>
        </p:spPr>
        <p:txBody>
          <a:bodyPr wrap="square" rtlCol="0">
            <a:spAutoFit/>
          </a:bodyPr>
          <a:lstStyle/>
          <a:p>
            <a:r>
              <a:rPr lang="en-US" sz="1200" dirty="0">
                <a:solidFill>
                  <a:srgbClr val="FF0000"/>
                </a:solidFill>
                <a:highlight>
                  <a:srgbClr val="FFFF00"/>
                </a:highlight>
              </a:rPr>
              <a:t>Configure your argocd-configuration and argocd-code repo</a:t>
            </a:r>
          </a:p>
        </p:txBody>
      </p:sp>
    </p:spTree>
    <p:extLst>
      <p:ext uri="{BB962C8B-B14F-4D97-AF65-F5344CB8AC3E}">
        <p14:creationId xmlns:p14="http://schemas.microsoft.com/office/powerpoint/2010/main" val="74952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887611" cy="517664"/>
          </a:xfrm>
        </p:spPr>
        <p:txBody>
          <a:bodyPr>
            <a:normAutofit fontScale="90000"/>
          </a:bodyPr>
          <a:lstStyle/>
          <a:p>
            <a:r>
              <a:rPr lang="en-US" sz="2400" dirty="0"/>
              <a:t>Over THE Argo cd UI – create application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0387928" cy="5701121"/>
          </a:xfrm>
        </p:spPr>
        <p:txBody>
          <a:bodyPr>
            <a:normAutofit/>
          </a:bodyPr>
          <a:lstStyle/>
          <a:p>
            <a:pPr marL="285750" indent="-285750">
              <a:buFont typeface="Wingdings" panose="05000000000000000000" pitchFamily="2" charset="2"/>
              <a:buChar char="q"/>
            </a:pPr>
            <a:r>
              <a:rPr lang="en-US" sz="1600" dirty="0"/>
              <a:t>On Application -&gt; New App and Input following</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r>
              <a:rPr lang="en-US" sz="1600" dirty="0"/>
              <a:t>Once application is created, do hard refresh and sync</a:t>
            </a:r>
          </a:p>
          <a:p>
            <a:pPr marL="285750" indent="-285750">
              <a:buFont typeface="Wingdings" panose="05000000000000000000" pitchFamily="2" charset="2"/>
              <a:buChar char="q"/>
            </a:pPr>
            <a:r>
              <a:rPr lang="en-US" sz="1600" dirty="0"/>
              <a:t>Ensure docker login on host</a:t>
            </a:r>
          </a:p>
          <a:p>
            <a:pPr marL="285750" indent="-285750">
              <a:buFont typeface="Wingdings" panose="05000000000000000000" pitchFamily="2" charset="2"/>
              <a:buChar char="q"/>
            </a:pPr>
            <a:r>
              <a:rPr lang="en-US" sz="1600" dirty="0"/>
              <a:t>Ensure pods are running in namespace nginx-ns</a:t>
            </a:r>
          </a:p>
          <a:p>
            <a:pPr marL="285750" indent="-285750">
              <a:buFont typeface="Wingdings" panose="05000000000000000000" pitchFamily="2" charset="2"/>
              <a:buChar char="q"/>
            </a:pPr>
            <a:r>
              <a:rPr lang="en-US" sz="1600" dirty="0"/>
              <a:t>Once done , delete learning-app from argocd UI</a:t>
            </a:r>
          </a:p>
          <a:p>
            <a:endParaRPr lang="en-US" dirty="0">
              <a:solidFill>
                <a:srgbClr val="7030A0"/>
              </a:solidFill>
              <a:latin typeface="Abadi" panose="020B0604020104020204" pitchFamily="34"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5" name="Table 6">
            <a:extLst>
              <a:ext uri="{FF2B5EF4-FFF2-40B4-BE49-F238E27FC236}">
                <a16:creationId xmlns:a16="http://schemas.microsoft.com/office/drawing/2014/main" id="{3007AD97-9514-E3D2-B47A-69CE643D0AC9}"/>
              </a:ext>
            </a:extLst>
          </p:cNvPr>
          <p:cNvGraphicFramePr>
            <a:graphicFrameLocks noGrp="1"/>
          </p:cNvGraphicFramePr>
          <p:nvPr>
            <p:extLst>
              <p:ext uri="{D42A27DB-BD31-4B8C-83A1-F6EECF244321}">
                <p14:modId xmlns:p14="http://schemas.microsoft.com/office/powerpoint/2010/main" val="2863345206"/>
              </p:ext>
            </p:extLst>
          </p:nvPr>
        </p:nvGraphicFramePr>
        <p:xfrm>
          <a:off x="934452" y="1213502"/>
          <a:ext cx="9701463" cy="3606800"/>
        </p:xfrm>
        <a:graphic>
          <a:graphicData uri="http://schemas.openxmlformats.org/drawingml/2006/table">
            <a:tbl>
              <a:tblPr firstRow="1" bandRow="1">
                <a:tableStyleId>{21E4AEA4-8DFA-4A89-87EB-49C32662AFE0}</a:tableStyleId>
              </a:tblPr>
              <a:tblGrid>
                <a:gridCol w="3307752">
                  <a:extLst>
                    <a:ext uri="{9D8B030D-6E8A-4147-A177-3AD203B41FA5}">
                      <a16:colId xmlns:a16="http://schemas.microsoft.com/office/drawing/2014/main" val="2667352527"/>
                    </a:ext>
                  </a:extLst>
                </a:gridCol>
                <a:gridCol w="6393711">
                  <a:extLst>
                    <a:ext uri="{9D8B030D-6E8A-4147-A177-3AD203B41FA5}">
                      <a16:colId xmlns:a16="http://schemas.microsoft.com/office/drawing/2014/main" val="678487917"/>
                    </a:ext>
                  </a:extLst>
                </a:gridCol>
              </a:tblGrid>
              <a:tr h="370840">
                <a:tc>
                  <a:txBody>
                    <a:bodyPr/>
                    <a:lstStyle/>
                    <a:p>
                      <a:r>
                        <a:rPr lang="en-US" dirty="0"/>
                        <a:t>Field</a:t>
                      </a:r>
                    </a:p>
                  </a:txBody>
                  <a:tcPr/>
                </a:tc>
                <a:tc>
                  <a:txBody>
                    <a:bodyPr/>
                    <a:lstStyle/>
                    <a:p>
                      <a:r>
                        <a:rPr lang="en-US" dirty="0"/>
                        <a:t>Value</a:t>
                      </a:r>
                    </a:p>
                  </a:txBody>
                  <a:tcPr/>
                </a:tc>
                <a:extLst>
                  <a:ext uri="{0D108BD9-81ED-4DB2-BD59-A6C34878D82A}">
                    <a16:rowId xmlns:a16="http://schemas.microsoft.com/office/drawing/2014/main" val="787160526"/>
                  </a:ext>
                </a:extLst>
              </a:tr>
              <a:tr h="370840">
                <a:tc>
                  <a:txBody>
                    <a:bodyPr/>
                    <a:lstStyle/>
                    <a:p>
                      <a:r>
                        <a:rPr lang="en-US" dirty="0"/>
                        <a:t>Application Name</a:t>
                      </a:r>
                    </a:p>
                  </a:txBody>
                  <a:tcPr/>
                </a:tc>
                <a:tc>
                  <a:txBody>
                    <a:bodyPr/>
                    <a:lstStyle/>
                    <a:p>
                      <a:r>
                        <a:rPr lang="en-US" dirty="0"/>
                        <a:t>learning-app</a:t>
                      </a:r>
                    </a:p>
                  </a:txBody>
                  <a:tcPr/>
                </a:tc>
                <a:extLst>
                  <a:ext uri="{0D108BD9-81ED-4DB2-BD59-A6C34878D82A}">
                    <a16:rowId xmlns:a16="http://schemas.microsoft.com/office/drawing/2014/main" val="2125071724"/>
                  </a:ext>
                </a:extLst>
              </a:tr>
              <a:tr h="370840">
                <a:tc>
                  <a:txBody>
                    <a:bodyPr/>
                    <a:lstStyle/>
                    <a:p>
                      <a:r>
                        <a:rPr lang="en-US" dirty="0"/>
                        <a:t>Project Name</a:t>
                      </a:r>
                    </a:p>
                  </a:txBody>
                  <a:tcPr/>
                </a:tc>
                <a:tc>
                  <a:txBody>
                    <a:bodyPr/>
                    <a:lstStyle/>
                    <a:p>
                      <a:r>
                        <a:rPr lang="en-US" dirty="0"/>
                        <a:t>argo-learnings</a:t>
                      </a:r>
                    </a:p>
                  </a:txBody>
                  <a:tcPr/>
                </a:tc>
                <a:extLst>
                  <a:ext uri="{0D108BD9-81ED-4DB2-BD59-A6C34878D82A}">
                    <a16:rowId xmlns:a16="http://schemas.microsoft.com/office/drawing/2014/main" val="1417937699"/>
                  </a:ext>
                </a:extLst>
              </a:tr>
              <a:tr h="370840">
                <a:tc>
                  <a:txBody>
                    <a:bodyPr/>
                    <a:lstStyle/>
                    <a:p>
                      <a:r>
                        <a:rPr lang="en-US" dirty="0"/>
                        <a:t>SYNC Policy</a:t>
                      </a:r>
                    </a:p>
                  </a:txBody>
                  <a:tcPr/>
                </a:tc>
                <a:tc>
                  <a:txBody>
                    <a:bodyPr/>
                    <a:lstStyle/>
                    <a:p>
                      <a:r>
                        <a:rPr lang="en-US" dirty="0"/>
                        <a:t>Automatic</a:t>
                      </a:r>
                    </a:p>
                  </a:txBody>
                  <a:tcPr/>
                </a:tc>
                <a:extLst>
                  <a:ext uri="{0D108BD9-81ED-4DB2-BD59-A6C34878D82A}">
                    <a16:rowId xmlns:a16="http://schemas.microsoft.com/office/drawing/2014/main" val="4184777411"/>
                  </a:ext>
                </a:extLst>
              </a:tr>
              <a:tr h="370840">
                <a:tc>
                  <a:txBody>
                    <a:bodyPr/>
                    <a:lstStyle/>
                    <a:p>
                      <a:r>
                        <a:rPr lang="en-US" dirty="0"/>
                        <a:t>Repository URL</a:t>
                      </a:r>
                    </a:p>
                  </a:txBody>
                  <a:tcPr/>
                </a:tc>
                <a:tc>
                  <a:txBody>
                    <a:bodyPr/>
                    <a:lstStyle/>
                    <a:p>
                      <a:r>
                        <a:rPr lang="en-US" dirty="0"/>
                        <a:t>https://github.com/&lt;user&gt;/argocd-code-application-one.git</a:t>
                      </a:r>
                    </a:p>
                  </a:txBody>
                  <a:tcPr/>
                </a:tc>
                <a:extLst>
                  <a:ext uri="{0D108BD9-81ED-4DB2-BD59-A6C34878D82A}">
                    <a16:rowId xmlns:a16="http://schemas.microsoft.com/office/drawing/2014/main" val="2209211759"/>
                  </a:ext>
                </a:extLst>
              </a:tr>
              <a:tr h="370840">
                <a:tc>
                  <a:txBody>
                    <a:bodyPr/>
                    <a:lstStyle/>
                    <a:p>
                      <a:r>
                        <a:rPr lang="en-US" dirty="0"/>
                        <a:t>Revision (branch name)</a:t>
                      </a:r>
                    </a:p>
                  </a:txBody>
                  <a:tcPr/>
                </a:tc>
                <a:tc>
                  <a:txBody>
                    <a:bodyPr/>
                    <a:lstStyle/>
                    <a:p>
                      <a:r>
                        <a:rPr lang="en-US" dirty="0"/>
                        <a:t>master</a:t>
                      </a:r>
                    </a:p>
                  </a:txBody>
                  <a:tcPr/>
                </a:tc>
                <a:extLst>
                  <a:ext uri="{0D108BD9-81ED-4DB2-BD59-A6C34878D82A}">
                    <a16:rowId xmlns:a16="http://schemas.microsoft.com/office/drawing/2014/main" val="493239685"/>
                  </a:ext>
                </a:extLst>
              </a:tr>
              <a:tr h="370840">
                <a:tc>
                  <a:txBody>
                    <a:bodyPr/>
                    <a:lstStyle/>
                    <a:p>
                      <a:r>
                        <a:rPr lang="en-US" dirty="0"/>
                        <a:t>Path</a:t>
                      </a:r>
                    </a:p>
                  </a:txBody>
                  <a:tcPr/>
                </a:tc>
                <a:tc>
                  <a:txBody>
                    <a:bodyPr/>
                    <a:lstStyle/>
                    <a:p>
                      <a:r>
                        <a:rPr lang="en-US" dirty="0"/>
                        <a:t>applications</a:t>
                      </a:r>
                    </a:p>
                  </a:txBody>
                  <a:tcPr/>
                </a:tc>
                <a:extLst>
                  <a:ext uri="{0D108BD9-81ED-4DB2-BD59-A6C34878D82A}">
                    <a16:rowId xmlns:a16="http://schemas.microsoft.com/office/drawing/2014/main" val="987840596"/>
                  </a:ext>
                </a:extLst>
              </a:tr>
              <a:tr h="370840">
                <a:tc>
                  <a:txBody>
                    <a:bodyPr/>
                    <a:lstStyle/>
                    <a:p>
                      <a:r>
                        <a:rPr lang="en-US" dirty="0"/>
                        <a:t>Cluster URL</a:t>
                      </a:r>
                    </a:p>
                  </a:txBody>
                  <a:tcPr/>
                </a:tc>
                <a:tc>
                  <a:txBody>
                    <a:bodyPr/>
                    <a:lstStyle/>
                    <a:p>
                      <a:r>
                        <a:rPr lang="en-US" dirty="0">
                          <a:hlinkClick r:id="rId3"/>
                        </a:rPr>
                        <a:t>https://kubernetes.default.svc</a:t>
                      </a:r>
                      <a:endParaRPr lang="en-US" dirty="0"/>
                    </a:p>
                  </a:txBody>
                  <a:tcPr/>
                </a:tc>
                <a:extLst>
                  <a:ext uri="{0D108BD9-81ED-4DB2-BD59-A6C34878D82A}">
                    <a16:rowId xmlns:a16="http://schemas.microsoft.com/office/drawing/2014/main" val="2043423860"/>
                  </a:ext>
                </a:extLst>
              </a:tr>
              <a:tr h="370840">
                <a:tc>
                  <a:txBody>
                    <a:bodyPr/>
                    <a:lstStyle/>
                    <a:p>
                      <a:r>
                        <a:rPr lang="en-US" dirty="0"/>
                        <a:t>Namespace (in which argocd is deployed)</a:t>
                      </a:r>
                    </a:p>
                  </a:txBody>
                  <a:tcPr/>
                </a:tc>
                <a:tc>
                  <a:txBody>
                    <a:bodyPr/>
                    <a:lstStyle/>
                    <a:p>
                      <a:r>
                        <a:rPr lang="en-US" dirty="0"/>
                        <a:t>argocd</a:t>
                      </a:r>
                    </a:p>
                  </a:txBody>
                  <a:tcPr/>
                </a:tc>
                <a:extLst>
                  <a:ext uri="{0D108BD9-81ED-4DB2-BD59-A6C34878D82A}">
                    <a16:rowId xmlns:a16="http://schemas.microsoft.com/office/drawing/2014/main" val="2872126451"/>
                  </a:ext>
                </a:extLst>
              </a:tr>
            </a:tbl>
          </a:graphicData>
        </a:graphic>
      </p:graphicFrame>
    </p:spTree>
    <p:extLst>
      <p:ext uri="{BB962C8B-B14F-4D97-AF65-F5344CB8AC3E}">
        <p14:creationId xmlns:p14="http://schemas.microsoft.com/office/powerpoint/2010/main" val="234910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887611" cy="517664"/>
          </a:xfrm>
        </p:spPr>
        <p:txBody>
          <a:bodyPr>
            <a:normAutofit fontScale="90000"/>
          </a:bodyPr>
          <a:lstStyle/>
          <a:p>
            <a:r>
              <a:rPr lang="en-US" sz="2400" dirty="0"/>
              <a:t>Over THE Argo cd UI – create application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7"/>
            <a:ext cx="10387928" cy="5701121"/>
          </a:xfrm>
        </p:spPr>
        <p:txBody>
          <a:bodyPr>
            <a:normAutofit lnSpcReduction="10000"/>
          </a:bodyPr>
          <a:lstStyle/>
          <a:p>
            <a:pPr marL="285750" indent="-285750">
              <a:buFont typeface="Wingdings" panose="05000000000000000000" pitchFamily="2" charset="2"/>
              <a:buChar char="q"/>
            </a:pPr>
            <a:r>
              <a:rPr lang="en-US" dirty="0"/>
              <a:t>Clone </a:t>
            </a:r>
            <a:r>
              <a:rPr lang="en-US" dirty="0">
                <a:solidFill>
                  <a:srgbClr val="7030A0"/>
                </a:solidFill>
                <a:latin typeface="Abadi" panose="020B0604020104020204" pitchFamily="34" charset="0"/>
                <a:hlinkClick r:id="rId3"/>
              </a:rPr>
              <a:t>https://github.com/user/argocd-code-application-two.git</a:t>
            </a:r>
            <a:endParaRPr lang="en-US" dirty="0">
              <a:solidFill>
                <a:srgbClr val="7030A0"/>
              </a:solidFill>
              <a:latin typeface="Abadi" panose="020B0604020104020204" pitchFamily="34" charset="0"/>
            </a:endParaRPr>
          </a:p>
          <a:p>
            <a:pPr marL="285750" indent="-285750">
              <a:lnSpc>
                <a:spcPct val="110000"/>
              </a:lnSpc>
              <a:buFont typeface="Wingdings" panose="05000000000000000000" pitchFamily="2" charset="2"/>
              <a:buChar char="q"/>
            </a:pPr>
            <a:r>
              <a:rPr lang="en-US" dirty="0"/>
              <a:t>Over argo UI, add this as repository</a:t>
            </a:r>
          </a:p>
          <a:p>
            <a:pPr marL="285750" indent="-285750">
              <a:buFont typeface="Wingdings" panose="05000000000000000000" pitchFamily="2" charset="2"/>
              <a:buChar char="q"/>
            </a:pPr>
            <a:r>
              <a:rPr lang="en-US" dirty="0"/>
              <a:t>On Application -&gt; New App and Input following</a:t>
            </a:r>
          </a:p>
          <a:p>
            <a:pPr marL="285750" indent="-285750">
              <a:buFont typeface="Wingdings" panose="05000000000000000000" pitchFamily="2" charset="2"/>
              <a:buChar char="q"/>
            </a:pPr>
            <a:endParaRPr lang="en-US"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r>
              <a:rPr lang="en-US" dirty="0"/>
              <a:t>Once application is created, do hard refresh and sync</a:t>
            </a:r>
          </a:p>
          <a:p>
            <a:pPr marL="285750" indent="-285750">
              <a:buFont typeface="Wingdings" panose="05000000000000000000" pitchFamily="2" charset="2"/>
              <a:buChar char="q"/>
            </a:pPr>
            <a:r>
              <a:rPr lang="en-US" dirty="0"/>
              <a:t>Ensure docker login on host</a:t>
            </a:r>
          </a:p>
          <a:p>
            <a:pPr marL="285750" indent="-285750">
              <a:buFont typeface="Wingdings" panose="05000000000000000000" pitchFamily="2" charset="2"/>
              <a:buChar char="q"/>
            </a:pPr>
            <a:r>
              <a:rPr lang="en-US" dirty="0"/>
              <a:t>Ensure pods are running in namespace nginx-ns</a:t>
            </a:r>
          </a:p>
          <a:p>
            <a:endParaRPr lang="en-US" dirty="0">
              <a:solidFill>
                <a:srgbClr val="7030A0"/>
              </a:solidFill>
              <a:latin typeface="Abadi" panose="020B0604020104020204" pitchFamily="34" charset="0"/>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graphicFrame>
        <p:nvGraphicFramePr>
          <p:cNvPr id="5" name="Table 6">
            <a:extLst>
              <a:ext uri="{FF2B5EF4-FFF2-40B4-BE49-F238E27FC236}">
                <a16:creationId xmlns:a16="http://schemas.microsoft.com/office/drawing/2014/main" id="{3007AD97-9514-E3D2-B47A-69CE643D0AC9}"/>
              </a:ext>
            </a:extLst>
          </p:cNvPr>
          <p:cNvGraphicFramePr>
            <a:graphicFrameLocks noGrp="1"/>
          </p:cNvGraphicFramePr>
          <p:nvPr>
            <p:extLst>
              <p:ext uri="{D42A27DB-BD31-4B8C-83A1-F6EECF244321}">
                <p14:modId xmlns:p14="http://schemas.microsoft.com/office/powerpoint/2010/main" val="930916180"/>
              </p:ext>
            </p:extLst>
          </p:nvPr>
        </p:nvGraphicFramePr>
        <p:xfrm>
          <a:off x="910175" y="1787179"/>
          <a:ext cx="9701463" cy="3606800"/>
        </p:xfrm>
        <a:graphic>
          <a:graphicData uri="http://schemas.openxmlformats.org/drawingml/2006/table">
            <a:tbl>
              <a:tblPr firstRow="1" bandRow="1">
                <a:tableStyleId>{21E4AEA4-8DFA-4A89-87EB-49C32662AFE0}</a:tableStyleId>
              </a:tblPr>
              <a:tblGrid>
                <a:gridCol w="3307752">
                  <a:extLst>
                    <a:ext uri="{9D8B030D-6E8A-4147-A177-3AD203B41FA5}">
                      <a16:colId xmlns:a16="http://schemas.microsoft.com/office/drawing/2014/main" val="2667352527"/>
                    </a:ext>
                  </a:extLst>
                </a:gridCol>
                <a:gridCol w="6393711">
                  <a:extLst>
                    <a:ext uri="{9D8B030D-6E8A-4147-A177-3AD203B41FA5}">
                      <a16:colId xmlns:a16="http://schemas.microsoft.com/office/drawing/2014/main" val="678487917"/>
                    </a:ext>
                  </a:extLst>
                </a:gridCol>
              </a:tblGrid>
              <a:tr h="370840">
                <a:tc>
                  <a:txBody>
                    <a:bodyPr/>
                    <a:lstStyle/>
                    <a:p>
                      <a:r>
                        <a:rPr lang="en-US" dirty="0"/>
                        <a:t>Field</a:t>
                      </a:r>
                    </a:p>
                  </a:txBody>
                  <a:tcPr/>
                </a:tc>
                <a:tc>
                  <a:txBody>
                    <a:bodyPr/>
                    <a:lstStyle/>
                    <a:p>
                      <a:r>
                        <a:rPr lang="en-US" dirty="0"/>
                        <a:t>Value</a:t>
                      </a:r>
                    </a:p>
                  </a:txBody>
                  <a:tcPr/>
                </a:tc>
                <a:extLst>
                  <a:ext uri="{0D108BD9-81ED-4DB2-BD59-A6C34878D82A}">
                    <a16:rowId xmlns:a16="http://schemas.microsoft.com/office/drawing/2014/main" val="787160526"/>
                  </a:ext>
                </a:extLst>
              </a:tr>
              <a:tr h="370840">
                <a:tc>
                  <a:txBody>
                    <a:bodyPr/>
                    <a:lstStyle/>
                    <a:p>
                      <a:r>
                        <a:rPr lang="en-US" dirty="0"/>
                        <a:t>Application Name</a:t>
                      </a:r>
                    </a:p>
                  </a:txBody>
                  <a:tcPr/>
                </a:tc>
                <a:tc>
                  <a:txBody>
                    <a:bodyPr/>
                    <a:lstStyle/>
                    <a:p>
                      <a:r>
                        <a:rPr lang="en-US" dirty="0"/>
                        <a:t>learning-app</a:t>
                      </a:r>
                    </a:p>
                  </a:txBody>
                  <a:tcPr/>
                </a:tc>
                <a:extLst>
                  <a:ext uri="{0D108BD9-81ED-4DB2-BD59-A6C34878D82A}">
                    <a16:rowId xmlns:a16="http://schemas.microsoft.com/office/drawing/2014/main" val="2125071724"/>
                  </a:ext>
                </a:extLst>
              </a:tr>
              <a:tr h="370840">
                <a:tc>
                  <a:txBody>
                    <a:bodyPr/>
                    <a:lstStyle/>
                    <a:p>
                      <a:r>
                        <a:rPr lang="en-US" dirty="0"/>
                        <a:t>Project Name</a:t>
                      </a:r>
                    </a:p>
                  </a:txBody>
                  <a:tcPr/>
                </a:tc>
                <a:tc>
                  <a:txBody>
                    <a:bodyPr/>
                    <a:lstStyle/>
                    <a:p>
                      <a:r>
                        <a:rPr lang="en-US" dirty="0"/>
                        <a:t>argo-learnings</a:t>
                      </a:r>
                    </a:p>
                  </a:txBody>
                  <a:tcPr/>
                </a:tc>
                <a:extLst>
                  <a:ext uri="{0D108BD9-81ED-4DB2-BD59-A6C34878D82A}">
                    <a16:rowId xmlns:a16="http://schemas.microsoft.com/office/drawing/2014/main" val="1417937699"/>
                  </a:ext>
                </a:extLst>
              </a:tr>
              <a:tr h="370840">
                <a:tc>
                  <a:txBody>
                    <a:bodyPr/>
                    <a:lstStyle/>
                    <a:p>
                      <a:r>
                        <a:rPr lang="en-US" dirty="0"/>
                        <a:t>SYNC Policy</a:t>
                      </a:r>
                    </a:p>
                  </a:txBody>
                  <a:tcPr/>
                </a:tc>
                <a:tc>
                  <a:txBody>
                    <a:bodyPr/>
                    <a:lstStyle/>
                    <a:p>
                      <a:r>
                        <a:rPr lang="en-US" dirty="0"/>
                        <a:t>Automatic</a:t>
                      </a:r>
                    </a:p>
                  </a:txBody>
                  <a:tcPr/>
                </a:tc>
                <a:extLst>
                  <a:ext uri="{0D108BD9-81ED-4DB2-BD59-A6C34878D82A}">
                    <a16:rowId xmlns:a16="http://schemas.microsoft.com/office/drawing/2014/main" val="4184777411"/>
                  </a:ext>
                </a:extLst>
              </a:tr>
              <a:tr h="370840">
                <a:tc>
                  <a:txBody>
                    <a:bodyPr/>
                    <a:lstStyle/>
                    <a:p>
                      <a:r>
                        <a:rPr lang="en-US" dirty="0"/>
                        <a:t>Repository URL</a:t>
                      </a:r>
                    </a:p>
                  </a:txBody>
                  <a:tcPr/>
                </a:tc>
                <a:tc>
                  <a:txBody>
                    <a:bodyPr/>
                    <a:lstStyle/>
                    <a:p>
                      <a:r>
                        <a:rPr lang="en-US" dirty="0"/>
                        <a:t>https://github.com/cbagade/argocd-code-application-two.git</a:t>
                      </a:r>
                    </a:p>
                  </a:txBody>
                  <a:tcPr/>
                </a:tc>
                <a:extLst>
                  <a:ext uri="{0D108BD9-81ED-4DB2-BD59-A6C34878D82A}">
                    <a16:rowId xmlns:a16="http://schemas.microsoft.com/office/drawing/2014/main" val="2209211759"/>
                  </a:ext>
                </a:extLst>
              </a:tr>
              <a:tr h="370840">
                <a:tc>
                  <a:txBody>
                    <a:bodyPr/>
                    <a:lstStyle/>
                    <a:p>
                      <a:r>
                        <a:rPr lang="en-US" dirty="0"/>
                        <a:t>Revision (branch name)</a:t>
                      </a:r>
                    </a:p>
                  </a:txBody>
                  <a:tcPr/>
                </a:tc>
                <a:tc>
                  <a:txBody>
                    <a:bodyPr/>
                    <a:lstStyle/>
                    <a:p>
                      <a:r>
                        <a:rPr lang="en-US" dirty="0"/>
                        <a:t>master</a:t>
                      </a:r>
                    </a:p>
                  </a:txBody>
                  <a:tcPr/>
                </a:tc>
                <a:extLst>
                  <a:ext uri="{0D108BD9-81ED-4DB2-BD59-A6C34878D82A}">
                    <a16:rowId xmlns:a16="http://schemas.microsoft.com/office/drawing/2014/main" val="493239685"/>
                  </a:ext>
                </a:extLst>
              </a:tr>
              <a:tr h="370840">
                <a:tc>
                  <a:txBody>
                    <a:bodyPr/>
                    <a:lstStyle/>
                    <a:p>
                      <a:r>
                        <a:rPr lang="en-US" dirty="0"/>
                        <a:t>Path</a:t>
                      </a:r>
                    </a:p>
                  </a:txBody>
                  <a:tcPr/>
                </a:tc>
                <a:tc>
                  <a:txBody>
                    <a:bodyPr/>
                    <a:lstStyle/>
                    <a:p>
                      <a:r>
                        <a:rPr lang="en-US" dirty="0"/>
                        <a:t>applications</a:t>
                      </a:r>
                    </a:p>
                  </a:txBody>
                  <a:tcPr/>
                </a:tc>
                <a:extLst>
                  <a:ext uri="{0D108BD9-81ED-4DB2-BD59-A6C34878D82A}">
                    <a16:rowId xmlns:a16="http://schemas.microsoft.com/office/drawing/2014/main" val="987840596"/>
                  </a:ext>
                </a:extLst>
              </a:tr>
              <a:tr h="370840">
                <a:tc>
                  <a:txBody>
                    <a:bodyPr/>
                    <a:lstStyle/>
                    <a:p>
                      <a:r>
                        <a:rPr lang="en-US" dirty="0"/>
                        <a:t>Cluster URL</a:t>
                      </a:r>
                    </a:p>
                  </a:txBody>
                  <a:tcPr/>
                </a:tc>
                <a:tc>
                  <a:txBody>
                    <a:bodyPr/>
                    <a:lstStyle/>
                    <a:p>
                      <a:r>
                        <a:rPr lang="en-US" dirty="0">
                          <a:hlinkClick r:id="rId4"/>
                        </a:rPr>
                        <a:t>https://kubernetes.default.svc</a:t>
                      </a:r>
                      <a:endParaRPr lang="en-US" dirty="0"/>
                    </a:p>
                  </a:txBody>
                  <a:tcPr/>
                </a:tc>
                <a:extLst>
                  <a:ext uri="{0D108BD9-81ED-4DB2-BD59-A6C34878D82A}">
                    <a16:rowId xmlns:a16="http://schemas.microsoft.com/office/drawing/2014/main" val="2043423860"/>
                  </a:ext>
                </a:extLst>
              </a:tr>
              <a:tr h="370840">
                <a:tc>
                  <a:txBody>
                    <a:bodyPr/>
                    <a:lstStyle/>
                    <a:p>
                      <a:r>
                        <a:rPr lang="en-US" dirty="0"/>
                        <a:t>Namespace (in which argocd is deployed)</a:t>
                      </a:r>
                    </a:p>
                  </a:txBody>
                  <a:tcPr/>
                </a:tc>
                <a:tc>
                  <a:txBody>
                    <a:bodyPr/>
                    <a:lstStyle/>
                    <a:p>
                      <a:r>
                        <a:rPr lang="en-US" dirty="0"/>
                        <a:t>argocd</a:t>
                      </a:r>
                    </a:p>
                  </a:txBody>
                  <a:tcPr/>
                </a:tc>
                <a:extLst>
                  <a:ext uri="{0D108BD9-81ED-4DB2-BD59-A6C34878D82A}">
                    <a16:rowId xmlns:a16="http://schemas.microsoft.com/office/drawing/2014/main" val="2872126451"/>
                  </a:ext>
                </a:extLst>
              </a:tr>
            </a:tbl>
          </a:graphicData>
        </a:graphic>
      </p:graphicFrame>
    </p:spTree>
    <p:extLst>
      <p:ext uri="{BB962C8B-B14F-4D97-AF65-F5344CB8AC3E}">
        <p14:creationId xmlns:p14="http://schemas.microsoft.com/office/powerpoint/2010/main" val="413005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34627" y="120650"/>
            <a:ext cx="5111750" cy="517664"/>
          </a:xfrm>
        </p:spPr>
        <p:txBody>
          <a:bodyPr>
            <a:normAutofit/>
          </a:bodyPr>
          <a:lstStyle/>
          <a:p>
            <a:r>
              <a:rPr lang="en-US" sz="2400" dirty="0"/>
              <a:t>Experiments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511734" cy="3760444"/>
          </a:xfrm>
        </p:spPr>
        <p:txBody>
          <a:bodyPr>
            <a:normAutofit/>
          </a:bodyPr>
          <a:lstStyle/>
          <a:p>
            <a:pPr marL="285750" indent="-285750">
              <a:buFont typeface="Wingdings" panose="05000000000000000000" pitchFamily="2" charset="2"/>
              <a:buChar char="q"/>
            </a:pPr>
            <a:r>
              <a:rPr lang="en-US" sz="1800" dirty="0"/>
              <a:t>On Ubuntu machine, try following</a:t>
            </a:r>
          </a:p>
          <a:p>
            <a:r>
              <a:rPr lang="en-US" sz="1800" dirty="0">
                <a:solidFill>
                  <a:srgbClr val="7030A0"/>
                </a:solidFill>
                <a:latin typeface="Abadi" panose="020B0604020104020204" pitchFamily="34" charset="0"/>
              </a:rPr>
              <a:t>kubectl get deployment –n </a:t>
            </a:r>
            <a:r>
              <a:rPr lang="en-US" sz="1800" dirty="0" err="1">
                <a:solidFill>
                  <a:srgbClr val="7030A0"/>
                </a:solidFill>
                <a:latin typeface="Abadi" panose="020B0604020104020204" pitchFamily="34" charset="0"/>
              </a:rPr>
              <a:t>helloworld</a:t>
            </a:r>
            <a:r>
              <a:rPr lang="en-US" sz="1800" dirty="0">
                <a:solidFill>
                  <a:srgbClr val="7030A0"/>
                </a:solidFill>
                <a:latin typeface="Abadi" panose="020B0604020104020204" pitchFamily="34" charset="0"/>
              </a:rPr>
              <a:t>-ns</a:t>
            </a:r>
          </a:p>
          <a:p>
            <a:r>
              <a:rPr lang="en-US" sz="1800" dirty="0">
                <a:solidFill>
                  <a:srgbClr val="7030A0"/>
                </a:solidFill>
                <a:latin typeface="Abadi" panose="020B0604020104020204" pitchFamily="34" charset="0"/>
              </a:rPr>
              <a:t>kubectl delete deployment &lt;</a:t>
            </a:r>
            <a:r>
              <a:rPr lang="en-US" sz="1800" dirty="0" err="1">
                <a:solidFill>
                  <a:srgbClr val="7030A0"/>
                </a:solidFill>
                <a:latin typeface="Abadi" panose="020B0604020104020204" pitchFamily="34" charset="0"/>
              </a:rPr>
              <a:t>deployment_name</a:t>
            </a:r>
            <a:r>
              <a:rPr lang="en-US" sz="1800" dirty="0">
                <a:solidFill>
                  <a:srgbClr val="7030A0"/>
                </a:solidFill>
                <a:latin typeface="Abadi" panose="020B0604020104020204" pitchFamily="34" charset="0"/>
              </a:rPr>
              <a:t>&gt; -n </a:t>
            </a:r>
            <a:r>
              <a:rPr lang="en-US" sz="1800" dirty="0" err="1">
                <a:solidFill>
                  <a:srgbClr val="7030A0"/>
                </a:solidFill>
                <a:latin typeface="Abadi" panose="020B0604020104020204" pitchFamily="34" charset="0"/>
              </a:rPr>
              <a:t>helloworld</a:t>
            </a:r>
            <a:r>
              <a:rPr lang="en-US" sz="1800" dirty="0">
                <a:solidFill>
                  <a:srgbClr val="7030A0"/>
                </a:solidFill>
                <a:latin typeface="Abadi" panose="020B0604020104020204" pitchFamily="34" charset="0"/>
              </a:rPr>
              <a:t>-ns</a:t>
            </a:r>
            <a:endParaRPr lang="en-US" sz="1800" dirty="0">
              <a:solidFill>
                <a:srgbClr val="7030A0"/>
              </a:solidFill>
            </a:endParaRPr>
          </a:p>
          <a:p>
            <a:pPr marL="285750" indent="-285750">
              <a:buFont typeface="Wingdings" panose="05000000000000000000" pitchFamily="2" charset="2"/>
              <a:buChar char="q"/>
            </a:pPr>
            <a:r>
              <a:rPr lang="en-US" sz="1800" dirty="0"/>
              <a:t>The deployment will be recreated</a:t>
            </a:r>
          </a:p>
          <a:p>
            <a:pPr marL="285750" indent="-285750">
              <a:buFont typeface="Wingdings" panose="05000000000000000000" pitchFamily="2" charset="2"/>
              <a:buChar char="q"/>
            </a:pPr>
            <a:r>
              <a:rPr lang="en-US" sz="1800" dirty="0"/>
              <a:t>Delete the entire </a:t>
            </a:r>
            <a:r>
              <a:rPr lang="en-US" sz="1800" dirty="0" err="1"/>
              <a:t>helloworld</a:t>
            </a:r>
            <a:r>
              <a:rPr lang="en-US" sz="1800" dirty="0"/>
              <a:t> application from Argo UI</a:t>
            </a:r>
          </a:p>
          <a:p>
            <a:pPr marL="285750" indent="-285750">
              <a:buFont typeface="Wingdings" panose="05000000000000000000" pitchFamily="2" charset="2"/>
              <a:buChar char="q"/>
            </a:pPr>
            <a:r>
              <a:rPr lang="en-US" sz="1800" dirty="0"/>
              <a:t>ArgoCD will recreate it again</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7920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34627" y="120650"/>
            <a:ext cx="5111750" cy="517664"/>
          </a:xfrm>
        </p:spPr>
        <p:txBody>
          <a:bodyPr>
            <a:normAutofit/>
          </a:bodyPr>
          <a:lstStyle/>
          <a:p>
            <a:r>
              <a:rPr lang="en-US" sz="2400" dirty="0"/>
              <a:t>More into argo</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511734" cy="1997209"/>
          </a:xfrm>
        </p:spPr>
        <p:txBody>
          <a:bodyPr>
            <a:normAutofit/>
          </a:bodyPr>
          <a:lstStyle/>
          <a:p>
            <a:pPr marL="285750" indent="-285750">
              <a:buFont typeface="Wingdings" panose="05000000000000000000" pitchFamily="2" charset="2"/>
              <a:buChar char="q"/>
            </a:pPr>
            <a:r>
              <a:rPr lang="en-US" dirty="0"/>
              <a:t>Argo CD ApplicationSet is a feature in Argo CD that allows users to define and manage applications across multiple clusters. It's an evolution of the "App of Apps" deployment pattern, and it runs as its own controller. </a:t>
            </a:r>
          </a:p>
          <a:p>
            <a:r>
              <a:rPr lang="en-US" dirty="0"/>
              <a:t>     Clone </a:t>
            </a:r>
            <a:r>
              <a:rPr lang="en-US" dirty="0">
                <a:solidFill>
                  <a:srgbClr val="7030A0"/>
                </a:solidFill>
                <a:latin typeface="Abadi" panose="020B0604020104020204" pitchFamily="34" charset="0"/>
                <a:hlinkClick r:id="rId2"/>
              </a:rPr>
              <a:t>https://github.com/user/argocd-code-application-three.git</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dirty="0"/>
              <a:t>This has 2 branches , ‘configuration’ and ‘code’</a:t>
            </a:r>
          </a:p>
          <a:p>
            <a:pPr marL="285750" indent="-285750">
              <a:buFont typeface="Wingdings" panose="05000000000000000000" pitchFamily="2" charset="2"/>
              <a:buChar char="q"/>
            </a:pPr>
            <a:r>
              <a:rPr lang="en-US" dirty="0"/>
              <a:t>‘configuration’ branch git application set, which deploy various applications inside code branch</a:t>
            </a:r>
          </a:p>
          <a:p>
            <a:pPr marL="285750" indent="-285750">
              <a:buFont typeface="Wingdings" panose="05000000000000000000" pitchFamily="2" charset="2"/>
              <a:buChar char="q"/>
            </a:pPr>
            <a:r>
              <a:rPr lang="en-US" dirty="0"/>
              <a:t>On Application -&gt; New App and Input following</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graphicFrame>
        <p:nvGraphicFramePr>
          <p:cNvPr id="5" name="Table 6">
            <a:extLst>
              <a:ext uri="{FF2B5EF4-FFF2-40B4-BE49-F238E27FC236}">
                <a16:creationId xmlns:a16="http://schemas.microsoft.com/office/drawing/2014/main" id="{D10AF5C2-2267-D965-7688-7F3B5F1B72CA}"/>
              </a:ext>
            </a:extLst>
          </p:cNvPr>
          <p:cNvGraphicFramePr>
            <a:graphicFrameLocks noGrp="1"/>
          </p:cNvGraphicFramePr>
          <p:nvPr>
            <p:extLst>
              <p:ext uri="{D42A27DB-BD31-4B8C-83A1-F6EECF244321}">
                <p14:modId xmlns:p14="http://schemas.microsoft.com/office/powerpoint/2010/main" val="1254897816"/>
              </p:ext>
            </p:extLst>
          </p:nvPr>
        </p:nvGraphicFramePr>
        <p:xfrm>
          <a:off x="895645" y="2845281"/>
          <a:ext cx="9701463" cy="3606800"/>
        </p:xfrm>
        <a:graphic>
          <a:graphicData uri="http://schemas.openxmlformats.org/drawingml/2006/table">
            <a:tbl>
              <a:tblPr firstRow="1" bandRow="1">
                <a:tableStyleId>{21E4AEA4-8DFA-4A89-87EB-49C32662AFE0}</a:tableStyleId>
              </a:tblPr>
              <a:tblGrid>
                <a:gridCol w="3307752">
                  <a:extLst>
                    <a:ext uri="{9D8B030D-6E8A-4147-A177-3AD203B41FA5}">
                      <a16:colId xmlns:a16="http://schemas.microsoft.com/office/drawing/2014/main" val="2667352527"/>
                    </a:ext>
                  </a:extLst>
                </a:gridCol>
                <a:gridCol w="6393711">
                  <a:extLst>
                    <a:ext uri="{9D8B030D-6E8A-4147-A177-3AD203B41FA5}">
                      <a16:colId xmlns:a16="http://schemas.microsoft.com/office/drawing/2014/main" val="678487917"/>
                    </a:ext>
                  </a:extLst>
                </a:gridCol>
              </a:tblGrid>
              <a:tr h="370840">
                <a:tc>
                  <a:txBody>
                    <a:bodyPr/>
                    <a:lstStyle/>
                    <a:p>
                      <a:r>
                        <a:rPr lang="en-US" dirty="0"/>
                        <a:t>Field</a:t>
                      </a:r>
                    </a:p>
                  </a:txBody>
                  <a:tcPr/>
                </a:tc>
                <a:tc>
                  <a:txBody>
                    <a:bodyPr/>
                    <a:lstStyle/>
                    <a:p>
                      <a:r>
                        <a:rPr lang="en-US" dirty="0"/>
                        <a:t>Value</a:t>
                      </a:r>
                    </a:p>
                  </a:txBody>
                  <a:tcPr/>
                </a:tc>
                <a:extLst>
                  <a:ext uri="{0D108BD9-81ED-4DB2-BD59-A6C34878D82A}">
                    <a16:rowId xmlns:a16="http://schemas.microsoft.com/office/drawing/2014/main" val="787160526"/>
                  </a:ext>
                </a:extLst>
              </a:tr>
              <a:tr h="370840">
                <a:tc>
                  <a:txBody>
                    <a:bodyPr/>
                    <a:lstStyle/>
                    <a:p>
                      <a:r>
                        <a:rPr lang="en-US" dirty="0"/>
                        <a:t>Application Name</a:t>
                      </a:r>
                    </a:p>
                  </a:txBody>
                  <a:tcPr/>
                </a:tc>
                <a:tc>
                  <a:txBody>
                    <a:bodyPr/>
                    <a:lstStyle/>
                    <a:p>
                      <a:r>
                        <a:rPr lang="en-US" dirty="0"/>
                        <a:t>learning-app</a:t>
                      </a:r>
                    </a:p>
                  </a:txBody>
                  <a:tcPr/>
                </a:tc>
                <a:extLst>
                  <a:ext uri="{0D108BD9-81ED-4DB2-BD59-A6C34878D82A}">
                    <a16:rowId xmlns:a16="http://schemas.microsoft.com/office/drawing/2014/main" val="2125071724"/>
                  </a:ext>
                </a:extLst>
              </a:tr>
              <a:tr h="370840">
                <a:tc>
                  <a:txBody>
                    <a:bodyPr/>
                    <a:lstStyle/>
                    <a:p>
                      <a:r>
                        <a:rPr lang="en-US" dirty="0"/>
                        <a:t>Project Name</a:t>
                      </a:r>
                    </a:p>
                  </a:txBody>
                  <a:tcPr/>
                </a:tc>
                <a:tc>
                  <a:txBody>
                    <a:bodyPr/>
                    <a:lstStyle/>
                    <a:p>
                      <a:r>
                        <a:rPr lang="en-US" dirty="0"/>
                        <a:t>argo-learnings</a:t>
                      </a:r>
                    </a:p>
                  </a:txBody>
                  <a:tcPr/>
                </a:tc>
                <a:extLst>
                  <a:ext uri="{0D108BD9-81ED-4DB2-BD59-A6C34878D82A}">
                    <a16:rowId xmlns:a16="http://schemas.microsoft.com/office/drawing/2014/main" val="1417937699"/>
                  </a:ext>
                </a:extLst>
              </a:tr>
              <a:tr h="370840">
                <a:tc>
                  <a:txBody>
                    <a:bodyPr/>
                    <a:lstStyle/>
                    <a:p>
                      <a:r>
                        <a:rPr lang="en-US" dirty="0"/>
                        <a:t>SYNC Policy</a:t>
                      </a:r>
                    </a:p>
                  </a:txBody>
                  <a:tcPr/>
                </a:tc>
                <a:tc>
                  <a:txBody>
                    <a:bodyPr/>
                    <a:lstStyle/>
                    <a:p>
                      <a:r>
                        <a:rPr lang="en-US" dirty="0"/>
                        <a:t>Automatic</a:t>
                      </a:r>
                    </a:p>
                  </a:txBody>
                  <a:tcPr/>
                </a:tc>
                <a:extLst>
                  <a:ext uri="{0D108BD9-81ED-4DB2-BD59-A6C34878D82A}">
                    <a16:rowId xmlns:a16="http://schemas.microsoft.com/office/drawing/2014/main" val="4184777411"/>
                  </a:ext>
                </a:extLst>
              </a:tr>
              <a:tr h="370840">
                <a:tc>
                  <a:txBody>
                    <a:bodyPr/>
                    <a:lstStyle/>
                    <a:p>
                      <a:r>
                        <a:rPr lang="en-US" dirty="0"/>
                        <a:t>Repository URL</a:t>
                      </a:r>
                    </a:p>
                  </a:txBody>
                  <a:tcPr/>
                </a:tc>
                <a:tc>
                  <a:txBody>
                    <a:bodyPr/>
                    <a:lstStyle/>
                    <a:p>
                      <a:r>
                        <a:rPr lang="en-US" dirty="0"/>
                        <a:t>https://github.com/&lt;user&gt;/argocd-code-application-three.git</a:t>
                      </a:r>
                    </a:p>
                  </a:txBody>
                  <a:tcPr/>
                </a:tc>
                <a:extLst>
                  <a:ext uri="{0D108BD9-81ED-4DB2-BD59-A6C34878D82A}">
                    <a16:rowId xmlns:a16="http://schemas.microsoft.com/office/drawing/2014/main" val="2209211759"/>
                  </a:ext>
                </a:extLst>
              </a:tr>
              <a:tr h="370840">
                <a:tc>
                  <a:txBody>
                    <a:bodyPr/>
                    <a:lstStyle/>
                    <a:p>
                      <a:r>
                        <a:rPr lang="en-US" dirty="0"/>
                        <a:t>Revision (branch name)</a:t>
                      </a:r>
                    </a:p>
                  </a:txBody>
                  <a:tcPr/>
                </a:tc>
                <a:tc>
                  <a:txBody>
                    <a:bodyPr/>
                    <a:lstStyle/>
                    <a:p>
                      <a:r>
                        <a:rPr lang="en-US" dirty="0"/>
                        <a:t>configuration</a:t>
                      </a:r>
                    </a:p>
                  </a:txBody>
                  <a:tcPr/>
                </a:tc>
                <a:extLst>
                  <a:ext uri="{0D108BD9-81ED-4DB2-BD59-A6C34878D82A}">
                    <a16:rowId xmlns:a16="http://schemas.microsoft.com/office/drawing/2014/main" val="493239685"/>
                  </a:ext>
                </a:extLst>
              </a:tr>
              <a:tr h="370840">
                <a:tc>
                  <a:txBody>
                    <a:bodyPr/>
                    <a:lstStyle/>
                    <a:p>
                      <a:r>
                        <a:rPr lang="en-US" dirty="0"/>
                        <a:t>Path</a:t>
                      </a:r>
                    </a:p>
                  </a:txBody>
                  <a:tcPr/>
                </a:tc>
                <a:tc>
                  <a:txBody>
                    <a:bodyPr/>
                    <a:lstStyle/>
                    <a:p>
                      <a:r>
                        <a:rPr lang="en-US" dirty="0"/>
                        <a:t>applicationsets/development</a:t>
                      </a:r>
                    </a:p>
                  </a:txBody>
                  <a:tcPr/>
                </a:tc>
                <a:extLst>
                  <a:ext uri="{0D108BD9-81ED-4DB2-BD59-A6C34878D82A}">
                    <a16:rowId xmlns:a16="http://schemas.microsoft.com/office/drawing/2014/main" val="987840596"/>
                  </a:ext>
                </a:extLst>
              </a:tr>
              <a:tr h="370840">
                <a:tc>
                  <a:txBody>
                    <a:bodyPr/>
                    <a:lstStyle/>
                    <a:p>
                      <a:r>
                        <a:rPr lang="en-US" dirty="0"/>
                        <a:t>Cluster URL</a:t>
                      </a:r>
                    </a:p>
                  </a:txBody>
                  <a:tcPr/>
                </a:tc>
                <a:tc>
                  <a:txBody>
                    <a:bodyPr/>
                    <a:lstStyle/>
                    <a:p>
                      <a:r>
                        <a:rPr lang="en-US" dirty="0">
                          <a:hlinkClick r:id="rId3"/>
                        </a:rPr>
                        <a:t>https://kubernetes.default.svc</a:t>
                      </a:r>
                      <a:endParaRPr lang="en-US" dirty="0"/>
                    </a:p>
                  </a:txBody>
                  <a:tcPr/>
                </a:tc>
                <a:extLst>
                  <a:ext uri="{0D108BD9-81ED-4DB2-BD59-A6C34878D82A}">
                    <a16:rowId xmlns:a16="http://schemas.microsoft.com/office/drawing/2014/main" val="2043423860"/>
                  </a:ext>
                </a:extLst>
              </a:tr>
              <a:tr h="370840">
                <a:tc>
                  <a:txBody>
                    <a:bodyPr/>
                    <a:lstStyle/>
                    <a:p>
                      <a:r>
                        <a:rPr lang="en-US" dirty="0"/>
                        <a:t>Namespace (in which argocd is deployed)</a:t>
                      </a:r>
                    </a:p>
                  </a:txBody>
                  <a:tcPr/>
                </a:tc>
                <a:tc>
                  <a:txBody>
                    <a:bodyPr/>
                    <a:lstStyle/>
                    <a:p>
                      <a:r>
                        <a:rPr lang="en-US" dirty="0"/>
                        <a:t>argocd</a:t>
                      </a:r>
                    </a:p>
                  </a:txBody>
                  <a:tcPr/>
                </a:tc>
                <a:extLst>
                  <a:ext uri="{0D108BD9-81ED-4DB2-BD59-A6C34878D82A}">
                    <a16:rowId xmlns:a16="http://schemas.microsoft.com/office/drawing/2014/main" val="2872126451"/>
                  </a:ext>
                </a:extLst>
              </a:tr>
            </a:tbl>
          </a:graphicData>
        </a:graphic>
      </p:graphicFrame>
    </p:spTree>
    <p:extLst>
      <p:ext uri="{BB962C8B-B14F-4D97-AF65-F5344CB8AC3E}">
        <p14:creationId xmlns:p14="http://schemas.microsoft.com/office/powerpoint/2010/main" val="316484797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2156</TotalTime>
  <Words>793</Words>
  <Application>Microsoft Office PowerPoint</Application>
  <PresentationFormat>Widescreen</PresentationFormat>
  <Paragraphs>177</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SFMono-Regular</vt:lpstr>
      <vt:lpstr>Tenorite</vt:lpstr>
      <vt:lpstr>Wingdings</vt:lpstr>
      <vt:lpstr>Office Theme</vt:lpstr>
      <vt:lpstr>Argo cd</vt:lpstr>
      <vt:lpstr>Introduction</vt:lpstr>
      <vt:lpstr>Installation and tools</vt:lpstr>
      <vt:lpstr>Over THE Argo cd UI – Add Project</vt:lpstr>
      <vt:lpstr>Over THE Argo cd UI – Add Git REPO</vt:lpstr>
      <vt:lpstr>Over THE Argo cd UI – create application</vt:lpstr>
      <vt:lpstr>Over THE Argo cd UI – create application</vt:lpstr>
      <vt:lpstr>Experiments</vt:lpstr>
      <vt:lpstr>More into argo</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373</cp:revision>
  <dcterms:created xsi:type="dcterms:W3CDTF">2023-03-07T07:35:16Z</dcterms:created>
  <dcterms:modified xsi:type="dcterms:W3CDTF">2024-05-12T07:22:15Z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