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91" r:id="rId27"/>
    <p:sldId id="283" r:id="rId28"/>
    <p:sldId id="293" r:id="rId29"/>
    <p:sldId id="294" r:id="rId30"/>
    <p:sldId id="284" r:id="rId31"/>
    <p:sldId id="285" r:id="rId32"/>
    <p:sldId id="287" r:id="rId33"/>
    <p:sldId id="289" r:id="rId34"/>
    <p:sldId id="290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85+esrNaeHqmkS7nIkh01cw+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AFCE29-C937-4C6B-B486-9C993E0FB1F2}">
  <a:tblStyle styleId="{38AFCE29-C937-4C6B-B486-9C993E0FB1F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F4BB480-025F-4A39-9178-FE299DD2A17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f7e6e822f_3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8" name="Google Shape;388;gff7e6e822f_3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f7e6e822f_3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6" name="Google Shape;426;gff7e6e822f_3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f7e6e822f_3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" name="Google Shape;449;gff7e6e822f_3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f7e6e822f_3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2" name="Google Shape;472;gff7e6e822f_3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bf6c7dba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g15ebf6c7dba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60b88527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9" name="Google Shape;539;g160b88527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f7e6e822f_3_1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1" name="Google Shape;561;gff7e6e822f_3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60b885278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2" name="Google Shape;582;g160b885278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60b885278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8" name="Google Shape;598;g160b885278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ebf6c7db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15ebf6c7db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f7e6e822f_3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4" name="Google Shape;614;gff7e6e822f_3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ff7e6e822f_3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3" name="Google Shape;633;gff7e6e822f_3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ff7e6e822f_3_1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0" name="Google Shape;650;gff7e6e822f_3_1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60b885278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7" name="Google Shape;667;g160b885278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ff7e6e822f_3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4" name="Google Shape;684;gff7e6e822f_3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60b885278f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4" name="Google Shape;794;g160b885278f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60b885278f_9_8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3" name="Google Shape;823;g160b885278f_9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60b885278f_9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54" name="Google Shape;854;g160b885278f_9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60b885278f_9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75" name="Google Shape;875;g160b885278f_9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60b885278f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5" name="Google Shape;925;g160b885278f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0b885278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160b885278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60b885278f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1" name="Google Shape;951;g160b885278f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60b885278f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0" name="Google Shape;970;g160b885278f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0293c8be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160293c8be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f7e6e822f_3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ff7e6e822f_3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f7e6e822f_3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ff7e6e822f_3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0b885278f_9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g160b885278f_9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0b885278f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160b885278f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0b885278f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g160b885278f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8202714" y="2412237"/>
            <a:ext cx="1231630" cy="810577"/>
            <a:chOff x="6649632" y="2750450"/>
            <a:chExt cx="574347" cy="377997"/>
          </a:xfrm>
        </p:grpSpPr>
        <p:sp>
          <p:nvSpPr>
            <p:cNvPr id="85" name="Google Shape;85;p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875" y="1595950"/>
            <a:ext cx="2443151" cy="24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338350" y="3164110"/>
            <a:ext cx="6096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생체 지표를 통한 흡연 분류 </a:t>
            </a:r>
            <a:endParaRPr sz="14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398125" y="2872251"/>
            <a:ext cx="1537200" cy="307200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4999B6"/>
                </a:solidFill>
              </a:rPr>
              <a:t>멀티캠퍼스</a:t>
            </a:r>
            <a:endParaRPr sz="18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"/>
          <p:cNvSpPr/>
          <p:nvPr/>
        </p:nvSpPr>
        <p:spPr>
          <a:xfrm>
            <a:off x="38105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8699500" y="1808310"/>
            <a:ext cx="2324100" cy="230010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4"/>
          <p:cNvSpPr/>
          <p:nvPr/>
        </p:nvSpPr>
        <p:spPr>
          <a:xfrm rot="10800000" flipH="1">
            <a:off x="6819900" y="36173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4940300" y="18139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1605928" y="3221604"/>
            <a:ext cx="1381986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불필요 컬럼 삭제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2056718" y="2550763"/>
            <a:ext cx="536224" cy="536224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6" name="Google Shape;346;p4"/>
          <p:cNvGrpSpPr/>
          <p:nvPr/>
        </p:nvGrpSpPr>
        <p:grpSpPr>
          <a:xfrm>
            <a:off x="3060700" y="3611710"/>
            <a:ext cx="2324100" cy="2300140"/>
            <a:chOff x="3060700" y="3611710"/>
            <a:chExt cx="2324100" cy="2300140"/>
          </a:xfrm>
        </p:grpSpPr>
        <p:sp>
          <p:nvSpPr>
            <p:cNvPr id="347" name="Google Shape;347;p4"/>
            <p:cNvSpPr/>
            <p:nvPr/>
          </p:nvSpPr>
          <p:spPr>
            <a:xfrm rot="10800000" flipH="1">
              <a:off x="3060700" y="3611710"/>
              <a:ext cx="2324100" cy="2300140"/>
            </a:xfrm>
            <a:prstGeom prst="uturnArrow">
              <a:avLst>
                <a:gd name="adj1" fmla="val 15250"/>
                <a:gd name="adj2" fmla="val 12370"/>
                <a:gd name="adj3" fmla="val 22340"/>
                <a:gd name="adj4" fmla="val 48148"/>
                <a:gd name="adj5" fmla="val 10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8" name="Google Shape;348;p4"/>
            <p:cNvGrpSpPr/>
            <p:nvPr/>
          </p:nvGrpSpPr>
          <p:grpSpPr>
            <a:xfrm>
              <a:off x="3881326" y="4766315"/>
              <a:ext cx="536224" cy="536224"/>
              <a:chOff x="2069418" y="3105945"/>
              <a:chExt cx="536224" cy="536224"/>
            </a:xfrm>
          </p:grpSpPr>
          <p:sp>
            <p:nvSpPr>
              <p:cNvPr id="349" name="Google Shape;349;p4"/>
              <p:cNvSpPr/>
              <p:nvPr/>
            </p:nvSpPr>
            <p:spPr>
              <a:xfrm>
                <a:off x="2069418" y="3105945"/>
                <a:ext cx="536224" cy="536224"/>
              </a:xfrm>
              <a:prstGeom prst="ellipse">
                <a:avLst/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0" name="Google Shape;350;p4"/>
              <p:cNvGrpSpPr/>
              <p:nvPr/>
            </p:nvGrpSpPr>
            <p:grpSpPr>
              <a:xfrm flipH="1">
                <a:off x="2190492" y="3253612"/>
                <a:ext cx="283987" cy="240890"/>
                <a:chOff x="3723" y="3943"/>
                <a:chExt cx="626" cy="531"/>
              </a:xfrm>
            </p:grpSpPr>
            <p:sp>
              <p:nvSpPr>
                <p:cNvPr id="351" name="Google Shape;351;p4"/>
                <p:cNvSpPr/>
                <p:nvPr/>
              </p:nvSpPr>
              <p:spPr>
                <a:xfrm>
                  <a:off x="3723" y="3943"/>
                  <a:ext cx="626" cy="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3186" extrusionOk="0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3982" y="4071"/>
                  <a:ext cx="108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54" extrusionOk="0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353" name="Google Shape;353;p4"/>
          <p:cNvSpPr/>
          <p:nvPr/>
        </p:nvSpPr>
        <p:spPr>
          <a:xfrm>
            <a:off x="1181100" y="18083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4" name="Google Shape;354;p4"/>
          <p:cNvGrpSpPr/>
          <p:nvPr/>
        </p:nvGrpSpPr>
        <p:grpSpPr>
          <a:xfrm>
            <a:off x="5784168" y="2550763"/>
            <a:ext cx="536224" cy="536224"/>
            <a:chOff x="2104620" y="4162776"/>
            <a:chExt cx="536224" cy="536224"/>
          </a:xfrm>
        </p:grpSpPr>
        <p:sp>
          <p:nvSpPr>
            <p:cNvPr id="355" name="Google Shape;355;p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6" name="Google Shape;356;p4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</p:grpSpPr>
          <p:sp>
            <p:nvSpPr>
              <p:cNvPr id="357" name="Google Shape;357;p4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963" extrusionOk="0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058" extrusionOk="0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984" h="1236" extrusionOk="0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4267200" y="1601788"/>
                <a:ext cx="61913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016" extrusionOk="0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4211638" y="1727200"/>
                <a:ext cx="41275" cy="3968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1" extrusionOk="0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62" name="Google Shape;362;p4"/>
          <p:cNvSpPr/>
          <p:nvPr/>
        </p:nvSpPr>
        <p:spPr>
          <a:xfrm flipH="1">
            <a:off x="2202290" y="2681352"/>
            <a:ext cx="214826" cy="263746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3508563" y="4394973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레이블 인코딩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5335100" y="3221618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특성 변환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9138663" y="3191735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스케일링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6" name="Google Shape;366;p4"/>
          <p:cNvGrpSpPr/>
          <p:nvPr/>
        </p:nvGrpSpPr>
        <p:grpSpPr>
          <a:xfrm>
            <a:off x="7665040" y="4753386"/>
            <a:ext cx="536224" cy="536224"/>
            <a:chOff x="2069418" y="3105945"/>
            <a:chExt cx="536224" cy="536224"/>
          </a:xfrm>
        </p:grpSpPr>
        <p:sp>
          <p:nvSpPr>
            <p:cNvPr id="367" name="Google Shape;367;p4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68" name="Google Shape;368;p4"/>
            <p:cNvGrpSpPr/>
            <p:nvPr/>
          </p:nvGrpSpPr>
          <p:grpSpPr>
            <a:xfrm flipH="1">
              <a:off x="2190492" y="3253612"/>
              <a:ext cx="283987" cy="240890"/>
              <a:chOff x="3723" y="3943"/>
              <a:chExt cx="626" cy="531"/>
            </a:xfrm>
          </p:grpSpPr>
          <p:sp>
            <p:nvSpPr>
              <p:cNvPr id="369" name="Google Shape;369;p4"/>
              <p:cNvSpPr/>
              <p:nvPr/>
            </p:nvSpPr>
            <p:spPr>
              <a:xfrm>
                <a:off x="3723" y="3943"/>
                <a:ext cx="626" cy="531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3186" extrusionOk="0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982" y="4071"/>
                <a:ext cx="108" cy="109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71" name="Google Shape;371;p4"/>
          <p:cNvSpPr/>
          <p:nvPr/>
        </p:nvSpPr>
        <p:spPr>
          <a:xfrm>
            <a:off x="9567882" y="2537834"/>
            <a:ext cx="536100" cy="536100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2" name="Google Shape;372;p4"/>
          <p:cNvGrpSpPr/>
          <p:nvPr/>
        </p:nvGrpSpPr>
        <p:grpSpPr>
          <a:xfrm flipH="1">
            <a:off x="9719966" y="2663389"/>
            <a:ext cx="219494" cy="243280"/>
            <a:chOff x="4006850" y="1601788"/>
            <a:chExt cx="322264" cy="357187"/>
          </a:xfrm>
        </p:grpSpPr>
        <p:sp>
          <p:nvSpPr>
            <p:cNvPr id="373" name="Google Shape;373;p4"/>
            <p:cNvSpPr/>
            <p:nvPr/>
          </p:nvSpPr>
          <p:spPr>
            <a:xfrm>
              <a:off x="4125913" y="1674813"/>
              <a:ext cx="141288" cy="109539"/>
            </a:xfrm>
            <a:custGeom>
              <a:avLst/>
              <a:gdLst/>
              <a:ahLst/>
              <a:cxnLst/>
              <a:rect l="l" t="t" r="r" b="b"/>
              <a:pathLst>
                <a:path w="1255" h="963" extrusionOk="0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006850" y="1725613"/>
              <a:ext cx="234949" cy="233362"/>
            </a:xfrm>
            <a:custGeom>
              <a:avLst/>
              <a:gdLst/>
              <a:ahLst/>
              <a:cxnLst/>
              <a:rect l="l" t="t" r="r" b="b"/>
              <a:pathLst>
                <a:path w="2072" h="2058" extrusionOk="0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191000" y="1716088"/>
              <a:ext cx="111126" cy="141287"/>
            </a:xfrm>
            <a:custGeom>
              <a:avLst/>
              <a:gdLst/>
              <a:ahLst/>
              <a:cxnLst/>
              <a:rect l="l" t="t" r="r" b="b"/>
              <a:pathLst>
                <a:path w="984" h="1236" extrusionOk="0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267200" y="1601788"/>
              <a:ext cx="61914" cy="114300"/>
            </a:xfrm>
            <a:custGeom>
              <a:avLst/>
              <a:gdLst/>
              <a:ahLst/>
              <a:cxnLst/>
              <a:rect l="l" t="t" r="r" b="b"/>
              <a:pathLst>
                <a:path w="546" h="1016" extrusionOk="0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211638" y="1727200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366" h="351" extrusionOk="0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8" name="Google Shape;378;p4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4"/>
          <p:cNvSpPr/>
          <p:nvPr/>
        </p:nvSpPr>
        <p:spPr>
          <a:xfrm>
            <a:off x="7242113" y="4279818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가공필드 생성 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381" name="Google Shape;381;p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382" name="Google Shape;382;p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84" name="Google Shape;384;p4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f7e6e822f_3_611"/>
          <p:cNvSpPr/>
          <p:nvPr/>
        </p:nvSpPr>
        <p:spPr>
          <a:xfrm>
            <a:off x="349966" y="57513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ff7e6e822f_3_611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ff7e6e822f_3_611"/>
          <p:cNvSpPr/>
          <p:nvPr/>
        </p:nvSpPr>
        <p:spPr>
          <a:xfrm>
            <a:off x="1334425" y="1482563"/>
            <a:ext cx="2946300" cy="15324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3" name="Google Shape;393;gff7e6e822f_3_611"/>
          <p:cNvGrpSpPr/>
          <p:nvPr/>
        </p:nvGrpSpPr>
        <p:grpSpPr>
          <a:xfrm>
            <a:off x="1084508" y="994830"/>
            <a:ext cx="2536965" cy="756009"/>
            <a:chOff x="5042330" y="2367448"/>
            <a:chExt cx="2341670" cy="756009"/>
          </a:xfrm>
        </p:grpSpPr>
        <p:sp>
          <p:nvSpPr>
            <p:cNvPr id="394" name="Google Shape;394;gff7e6e822f_3_611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5" name="Google Shape;395;gff7e6e822f_3_611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396" name="Google Shape;396;gff7e6e822f_3_611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" name="Google Shape;397;gff7e6e822f_3_611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" name="Google Shape;398;gff7e6e822f_3_611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50"/>
                  <a:buFont typeface="Arial"/>
                  <a:buNone/>
                </a:pP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6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1</a:t>
                </a:r>
                <a:endParaRPr sz="1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gff7e6e822f_3_611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0" name="Google Shape;400;gff7e6e822f_3_611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불필요 컬럼 제거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gff7e6e822f_3_611"/>
          <p:cNvSpPr txBox="1"/>
          <p:nvPr/>
        </p:nvSpPr>
        <p:spPr>
          <a:xfrm>
            <a:off x="1277260" y="1645756"/>
            <a:ext cx="2805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 :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고유한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id가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아닌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단순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연번</a:t>
            </a:r>
            <a:endParaRPr sz="13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oral :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데이터값이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값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gff7e6e822f_3_611"/>
          <p:cNvCxnSpPr/>
          <p:nvPr/>
        </p:nvCxnSpPr>
        <p:spPr>
          <a:xfrm>
            <a:off x="970400" y="5786775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gff7e6e822f_3_611"/>
          <p:cNvSpPr/>
          <p:nvPr/>
        </p:nvSpPr>
        <p:spPr>
          <a:xfrm>
            <a:off x="1334425" y="3665075"/>
            <a:ext cx="3330000" cy="1385400"/>
          </a:xfrm>
          <a:prstGeom prst="roundRect">
            <a:avLst>
              <a:gd name="adj" fmla="val 10459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4" name="Google Shape;404;gff7e6e822f_3_611"/>
          <p:cNvGrpSpPr/>
          <p:nvPr/>
        </p:nvGrpSpPr>
        <p:grpSpPr>
          <a:xfrm>
            <a:off x="1009868" y="3276248"/>
            <a:ext cx="2341670" cy="756009"/>
            <a:chOff x="5042330" y="2367448"/>
            <a:chExt cx="2341670" cy="756009"/>
          </a:xfrm>
        </p:grpSpPr>
        <p:sp>
          <p:nvSpPr>
            <p:cNvPr id="405" name="Google Shape;405;gff7e6e822f_3_611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06" name="Google Shape;406;gff7e6e822f_3_611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07" name="Google Shape;407;gff7e6e822f_3_611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8" name="Google Shape;408;gff7e6e822f_3_611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" name="Google Shape;409;gff7e6e822f_3_611"/>
              <p:cNvSpPr/>
              <p:nvPr/>
            </p:nvSpPr>
            <p:spPr>
              <a:xfrm>
                <a:off x="681073" y="2535130"/>
                <a:ext cx="6303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50"/>
                  <a:buFont typeface="Arial"/>
                  <a:buNone/>
                </a:pP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6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2</a:t>
                </a:r>
                <a:endParaRPr sz="1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gff7e6e822f_3_611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gff7e6e822f_3_611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레이블 인코딩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gff7e6e822f_3_611"/>
          <p:cNvSpPr txBox="1"/>
          <p:nvPr/>
        </p:nvSpPr>
        <p:spPr>
          <a:xfrm>
            <a:off x="1334425" y="4051475"/>
            <a:ext cx="3498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gender, tartar : object를 float으로 변환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LabelEncoder()사용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gff7e6e822f_3_611"/>
          <p:cNvCxnSpPr/>
          <p:nvPr/>
        </p:nvCxnSpPr>
        <p:spPr>
          <a:xfrm>
            <a:off x="1084470" y="3180910"/>
            <a:ext cx="98976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414" name="Google Shape;414;gff7e6e822f_3_611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15" name="Google Shape;415;gff7e6e822f_3_611"/>
            <p:cNvGrpSpPr/>
            <p:nvPr/>
          </p:nvGrpSpPr>
          <p:grpSpPr>
            <a:xfrm>
              <a:off x="0" y="50"/>
              <a:ext cx="12192000" cy="756016"/>
              <a:chOff x="0" y="50"/>
              <a:chExt cx="12192000" cy="756016"/>
            </a:xfrm>
          </p:grpSpPr>
          <p:sp>
            <p:nvSpPr>
              <p:cNvPr id="416" name="Google Shape;416;gff7e6e822f_3_611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7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gff7e6e822f_3_611"/>
              <p:cNvSpPr/>
              <p:nvPr/>
            </p:nvSpPr>
            <p:spPr>
              <a:xfrm>
                <a:off x="501650" y="378069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8" name="Google Shape;418;gff7e6e822f_3_611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9" name="Google Shape;419;gff7e6e822f_3_611"/>
              <p:cNvSpPr/>
              <p:nvPr/>
            </p:nvSpPr>
            <p:spPr>
              <a:xfrm>
                <a:off x="645624" y="539839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" name="Google Shape;420;gff7e6e822f_3_611"/>
              <p:cNvSpPr/>
              <p:nvPr/>
            </p:nvSpPr>
            <p:spPr>
              <a:xfrm>
                <a:off x="379461" y="634680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1" name="Google Shape;421;gff7e6e822f_3_611"/>
              <p:cNvSpPr/>
              <p:nvPr/>
            </p:nvSpPr>
            <p:spPr>
              <a:xfrm>
                <a:off x="813252" y="422336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22" name="Google Shape;422;gff7e6e822f_3_611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3" name="Google Shape;423;gff7e6e822f_3_611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AE67E-1471-0B72-1007-1DB6CBAE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38" y="1354538"/>
            <a:ext cx="5095227" cy="1532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CA2765-D1A5-CCAF-AC9D-CBCDEA5C4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725" y="3569402"/>
            <a:ext cx="5103554" cy="14950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f7e6e822f_3_744"/>
          <p:cNvSpPr/>
          <p:nvPr/>
        </p:nvSpPr>
        <p:spPr>
          <a:xfrm>
            <a:off x="374700" y="524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ff7e6e822f_3_744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ff7e6e822f_3_744"/>
          <p:cNvSpPr/>
          <p:nvPr/>
        </p:nvSpPr>
        <p:spPr>
          <a:xfrm>
            <a:off x="1312425" y="1932800"/>
            <a:ext cx="2946300" cy="36966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1" name="Google Shape;431;gff7e6e822f_3_744"/>
          <p:cNvGrpSpPr/>
          <p:nvPr/>
        </p:nvGrpSpPr>
        <p:grpSpPr>
          <a:xfrm>
            <a:off x="987868" y="1543973"/>
            <a:ext cx="2341670" cy="756009"/>
            <a:chOff x="5042330" y="2367448"/>
            <a:chExt cx="2341670" cy="756009"/>
          </a:xfrm>
        </p:grpSpPr>
        <p:sp>
          <p:nvSpPr>
            <p:cNvPr id="432" name="Google Shape;432;gff7e6e822f_3_744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33" name="Google Shape;433;gff7e6e822f_3_744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34" name="Google Shape;434;gff7e6e822f_3_744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" name="Google Shape;435;gff7e6e822f_3_744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6" name="Google Shape;436;gff7e6e822f_3_744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5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3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gff7e6e822f_3_744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" name="Google Shape;438;gff7e6e822f_3_744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특성 변환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gff7e6e822f_3_744"/>
          <p:cNvSpPr txBox="1"/>
          <p:nvPr/>
        </p:nvSpPr>
        <p:spPr>
          <a:xfrm>
            <a:off x="1312425" y="2243000"/>
            <a:ext cx="28056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시력 데이터 범주화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0.1~0.9 나쁨(1)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1.0~1.5 보통(2)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1.6~2.0 좋음(3)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9.9 실명(4)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청력 데이터 재편집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1, 2로 구성된 데이터를   0, 1로 변환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Urine protein 범주화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6단계의 데이터를 0~2단계로 변환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gff7e6e822f_3_744"/>
          <p:cNvCxnSpPr/>
          <p:nvPr/>
        </p:nvCxnSpPr>
        <p:spPr>
          <a:xfrm>
            <a:off x="1131900" y="6144175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41" name="Google Shape;441;gff7e6e822f_3_74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2" name="Google Shape;442;gff7e6e822f_3_74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43" name="Google Shape;443;gff7e6e822f_3_74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444" name="Google Shape;444;gff7e6e822f_3_74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ff7e6e822f_3_74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46" name="Google Shape;446;gff7e6e822f_3_744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5643464-338A-6E88-E060-BD31A0CD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25" y="898699"/>
            <a:ext cx="7106642" cy="55729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f7e6e822f_3_782"/>
          <p:cNvSpPr/>
          <p:nvPr/>
        </p:nvSpPr>
        <p:spPr>
          <a:xfrm>
            <a:off x="374700" y="524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ff7e6e822f_3_782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ff7e6e822f_3_782"/>
          <p:cNvSpPr/>
          <p:nvPr/>
        </p:nvSpPr>
        <p:spPr>
          <a:xfrm>
            <a:off x="3587175" y="2012950"/>
            <a:ext cx="4798800" cy="22500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4" name="Google Shape;454;gff7e6e822f_3_782"/>
          <p:cNvGrpSpPr/>
          <p:nvPr/>
        </p:nvGrpSpPr>
        <p:grpSpPr>
          <a:xfrm>
            <a:off x="3262618" y="1624123"/>
            <a:ext cx="2341670" cy="756009"/>
            <a:chOff x="5042330" y="2367448"/>
            <a:chExt cx="2341670" cy="756009"/>
          </a:xfrm>
        </p:grpSpPr>
        <p:sp>
          <p:nvSpPr>
            <p:cNvPr id="455" name="Google Shape;455;gff7e6e822f_3_782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6" name="Google Shape;456;gff7e6e822f_3_782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57" name="Google Shape;457;gff7e6e822f_3_782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" name="Google Shape;458;gff7e6e822f_3_782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" name="Google Shape;459;gff7e6e822f_3_782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5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4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ff7e6e822f_3_782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gff7e6e822f_3_782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가공필드 생성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gff7e6e822f_3_782"/>
          <p:cNvSpPr txBox="1"/>
          <p:nvPr/>
        </p:nvSpPr>
        <p:spPr>
          <a:xfrm>
            <a:off x="3587175" y="2323150"/>
            <a:ext cx="4860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BMI (체질량 지수)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bmi = kg/m**2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WWI (비만 지수)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지방과 근육량을 분리해 비만도를 측정할 수 있는 지수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wwi = waist(cm)/np.sqrt(weight(kg))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gff7e6e822f_3_782"/>
          <p:cNvCxnSpPr/>
          <p:nvPr/>
        </p:nvCxnSpPr>
        <p:spPr>
          <a:xfrm>
            <a:off x="1131900" y="5835425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64" name="Google Shape;464;gff7e6e822f_3_782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5" name="Google Shape;465;gff7e6e822f_3_782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66" name="Google Shape;466;gff7e6e822f_3_782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467" name="Google Shape;467;gff7e6e822f_3_782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ff7e6e822f_3_782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69" name="Google Shape;469;gff7e6e822f_3_782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57B5D49-BC5A-7D7C-AA32-E69F880CD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69" y="4354017"/>
            <a:ext cx="9843765" cy="12605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f7e6e822f_3_808"/>
          <p:cNvSpPr/>
          <p:nvPr/>
        </p:nvSpPr>
        <p:spPr>
          <a:xfrm>
            <a:off x="374700" y="524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ff7e6e822f_3_808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ff7e6e822f_3_808"/>
          <p:cNvSpPr/>
          <p:nvPr/>
        </p:nvSpPr>
        <p:spPr>
          <a:xfrm>
            <a:off x="1312425" y="2694800"/>
            <a:ext cx="3742200" cy="22389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7" name="Google Shape;477;gff7e6e822f_3_808"/>
          <p:cNvGrpSpPr/>
          <p:nvPr/>
        </p:nvGrpSpPr>
        <p:grpSpPr>
          <a:xfrm>
            <a:off x="987868" y="2305973"/>
            <a:ext cx="2341670" cy="756009"/>
            <a:chOff x="5042330" y="2367448"/>
            <a:chExt cx="2341670" cy="756009"/>
          </a:xfrm>
        </p:grpSpPr>
        <p:sp>
          <p:nvSpPr>
            <p:cNvPr id="478" name="Google Shape;478;gff7e6e822f_3_808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79" name="Google Shape;479;gff7e6e822f_3_808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80" name="Google Shape;480;gff7e6e822f_3_808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" name="Google Shape;481;gff7e6e822f_3_808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gff7e6e822f_3_808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5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5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gff7e6e822f_3_808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gff7e6e822f_3_808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스케일러 생성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5" name="Google Shape;485;gff7e6e822f_3_808"/>
          <p:cNvSpPr txBox="1"/>
          <p:nvPr/>
        </p:nvSpPr>
        <p:spPr>
          <a:xfrm>
            <a:off x="1312425" y="3005000"/>
            <a:ext cx="37422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연속형 데이터에 각기 다른 스케일러를 비교적용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Standard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 Max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Robust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gff7e6e822f_3_808"/>
          <p:cNvCxnSpPr/>
          <p:nvPr/>
        </p:nvCxnSpPr>
        <p:spPr>
          <a:xfrm>
            <a:off x="1066400" y="6097400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gff7e6e822f_3_80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8" name="Google Shape;488;gff7e6e822f_3_808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89" name="Google Shape;489;gff7e6e822f_3_808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490" name="Google Shape;490;gff7e6e822f_3_808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gff7e6e822f_3_808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92" name="Google Shape;492;gff7e6e822f_3_808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3D097DF-581F-9AF7-6C06-6236387FF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94" y="834459"/>
            <a:ext cx="7030431" cy="1400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DF834C-03A7-A5BF-20FA-E2411683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361" y="2357866"/>
            <a:ext cx="5639587" cy="2667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AD03F9-3A27-130D-613C-8A01BF98F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361" y="5019954"/>
            <a:ext cx="2734057" cy="238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5D440-E246-4F5D-55C0-CDBB78B6E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39" y="5232256"/>
            <a:ext cx="2362530" cy="26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6968EE-BC54-4911-AE54-193529CE9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139" y="5509073"/>
            <a:ext cx="2076740" cy="514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DE6E343-7107-656E-E465-1263ED419F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7661" y="2082982"/>
            <a:ext cx="4696480" cy="285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5ebf6c7dba_1_109"/>
          <p:cNvSpPr/>
          <p:nvPr/>
        </p:nvSpPr>
        <p:spPr>
          <a:xfrm>
            <a:off x="374700" y="54312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15ebf6c7dba_1_109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9" name="Google Shape;499;g15ebf6c7dba_1_109"/>
          <p:cNvGrpSpPr/>
          <p:nvPr/>
        </p:nvGrpSpPr>
        <p:grpSpPr>
          <a:xfrm>
            <a:off x="4382837" y="2101913"/>
            <a:ext cx="3883525" cy="1306800"/>
            <a:chOff x="4508875" y="3450525"/>
            <a:chExt cx="3883525" cy="1306800"/>
          </a:xfrm>
        </p:grpSpPr>
        <p:sp>
          <p:nvSpPr>
            <p:cNvPr id="500" name="Google Shape;500;g15ebf6c7dba_1_109"/>
            <p:cNvSpPr/>
            <p:nvPr/>
          </p:nvSpPr>
          <p:spPr>
            <a:xfrm>
              <a:off x="5168900" y="3482025"/>
              <a:ext cx="3223500" cy="1275300"/>
            </a:xfrm>
            <a:prstGeom prst="roundRect">
              <a:avLst>
                <a:gd name="adj" fmla="val 18486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1" name="Google Shape;501;g15ebf6c7dba_1_1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08875" y="3502125"/>
              <a:ext cx="1235101" cy="1235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g15ebf6c7dba_1_109"/>
            <p:cNvSpPr txBox="1"/>
            <p:nvPr/>
          </p:nvSpPr>
          <p:spPr>
            <a:xfrm>
              <a:off x="5921850" y="3450525"/>
              <a:ext cx="12351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hearing(right)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height(cm)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g15ebf6c7dba_1_109"/>
            <p:cNvSpPr txBox="1"/>
            <p:nvPr/>
          </p:nvSpPr>
          <p:spPr>
            <a:xfrm>
              <a:off x="7036575" y="3556000"/>
              <a:ext cx="12351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weight(kg)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waist(cm)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eyesight(right)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4" name="Google Shape;504;g15ebf6c7dba_1_109"/>
          <p:cNvGrpSpPr/>
          <p:nvPr/>
        </p:nvGrpSpPr>
        <p:grpSpPr>
          <a:xfrm>
            <a:off x="5042863" y="3792313"/>
            <a:ext cx="3223500" cy="1306800"/>
            <a:chOff x="5168900" y="3450525"/>
            <a:chExt cx="3223500" cy="1306800"/>
          </a:xfrm>
        </p:grpSpPr>
        <p:sp>
          <p:nvSpPr>
            <p:cNvPr id="505" name="Google Shape;505;g15ebf6c7dba_1_109"/>
            <p:cNvSpPr/>
            <p:nvPr/>
          </p:nvSpPr>
          <p:spPr>
            <a:xfrm>
              <a:off x="5168900" y="3482025"/>
              <a:ext cx="3223500" cy="1275300"/>
            </a:xfrm>
            <a:prstGeom prst="roundRect">
              <a:avLst>
                <a:gd name="adj" fmla="val 18486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15ebf6c7dba_1_109"/>
            <p:cNvSpPr txBox="1"/>
            <p:nvPr/>
          </p:nvSpPr>
          <p:spPr>
            <a:xfrm>
              <a:off x="5921850" y="3450525"/>
              <a:ext cx="12351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systolic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relaxation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fasting blood sugar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Cholesterol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15ebf6c7dba_1_109"/>
            <p:cNvSpPr txBox="1"/>
            <p:nvPr/>
          </p:nvSpPr>
          <p:spPr>
            <a:xfrm>
              <a:off x="7036575" y="3556000"/>
              <a:ext cx="12351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triglyceride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HDL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LDL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hemoglobin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8" name="Google Shape;508;g15ebf6c7dba_1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2825" y="3828150"/>
            <a:ext cx="1235126" cy="123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g15ebf6c7dba_1_109"/>
          <p:cNvGrpSpPr/>
          <p:nvPr/>
        </p:nvGrpSpPr>
        <p:grpSpPr>
          <a:xfrm>
            <a:off x="9125900" y="2915825"/>
            <a:ext cx="2168800" cy="1275300"/>
            <a:chOff x="5776300" y="4568325"/>
            <a:chExt cx="2168800" cy="1275300"/>
          </a:xfrm>
        </p:grpSpPr>
        <p:sp>
          <p:nvSpPr>
            <p:cNvPr id="510" name="Google Shape;510;g15ebf6c7dba_1_109"/>
            <p:cNvSpPr/>
            <p:nvPr/>
          </p:nvSpPr>
          <p:spPr>
            <a:xfrm>
              <a:off x="5776300" y="4568325"/>
              <a:ext cx="19704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5ebf6c7dba_1_109"/>
            <p:cNvSpPr txBox="1"/>
            <p:nvPr/>
          </p:nvSpPr>
          <p:spPr>
            <a:xfrm>
              <a:off x="6258500" y="4813425"/>
              <a:ext cx="1686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Gtp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g15ebf6c7dba_1_109"/>
          <p:cNvGrpSpPr/>
          <p:nvPr/>
        </p:nvGrpSpPr>
        <p:grpSpPr>
          <a:xfrm>
            <a:off x="8364076" y="991088"/>
            <a:ext cx="2923074" cy="1275300"/>
            <a:chOff x="5023376" y="4568325"/>
            <a:chExt cx="2923074" cy="1275300"/>
          </a:xfrm>
        </p:grpSpPr>
        <p:sp>
          <p:nvSpPr>
            <p:cNvPr id="513" name="Google Shape;513;g15ebf6c7dba_1_109"/>
            <p:cNvSpPr/>
            <p:nvPr/>
          </p:nvSpPr>
          <p:spPr>
            <a:xfrm>
              <a:off x="5776300" y="4568325"/>
              <a:ext cx="19704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4" name="Google Shape;514;g15ebf6c7dba_1_1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23376" y="4588398"/>
              <a:ext cx="1235124" cy="12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g15ebf6c7dba_1_109"/>
            <p:cNvSpPr txBox="1"/>
            <p:nvPr/>
          </p:nvSpPr>
          <p:spPr>
            <a:xfrm>
              <a:off x="6259850" y="4913475"/>
              <a:ext cx="1686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Urine protein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serum creatinine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6" name="Google Shape;516;g15ebf6c7dba_1_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2975" y="2935913"/>
            <a:ext cx="1235126" cy="123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g15ebf6c7dba_1_109"/>
          <p:cNvGrpSpPr/>
          <p:nvPr/>
        </p:nvGrpSpPr>
        <p:grpSpPr>
          <a:xfrm>
            <a:off x="9117663" y="5041500"/>
            <a:ext cx="2168800" cy="1275300"/>
            <a:chOff x="5776300" y="4568325"/>
            <a:chExt cx="2168800" cy="1275300"/>
          </a:xfrm>
        </p:grpSpPr>
        <p:sp>
          <p:nvSpPr>
            <p:cNvPr id="518" name="Google Shape;518;g15ebf6c7dba_1_109"/>
            <p:cNvSpPr/>
            <p:nvPr/>
          </p:nvSpPr>
          <p:spPr>
            <a:xfrm>
              <a:off x="5776300" y="4568325"/>
              <a:ext cx="19704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5ebf6c7dba_1_109"/>
            <p:cNvSpPr txBox="1"/>
            <p:nvPr/>
          </p:nvSpPr>
          <p:spPr>
            <a:xfrm>
              <a:off x="6258500" y="4813425"/>
              <a:ext cx="1686600" cy="8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oral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dental caries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tartar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g15ebf6c7dba_1_109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21" name="Google Shape;521;g15ebf6c7dba_1_109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22" name="Google Shape;522;g15ebf6c7dba_1_109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" name="Google Shape;523;g15ebf6c7dba_1_109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24" name="Google Shape;524;g15ebf6c7dba_1_109"/>
            <p:cNvPicPr preferRelativeResize="0"/>
            <p:nvPr/>
          </p:nvPicPr>
          <p:blipFill rotWithShape="1">
            <a:blip r:embed="rId7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5" name="Google Shape;525;g15ebf6c7dba_1_1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64063" y="5079138"/>
            <a:ext cx="1235126" cy="123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g15ebf6c7dba_1_109"/>
          <p:cNvGrpSpPr/>
          <p:nvPr/>
        </p:nvGrpSpPr>
        <p:grpSpPr>
          <a:xfrm>
            <a:off x="855425" y="2528363"/>
            <a:ext cx="2109900" cy="2109900"/>
            <a:chOff x="645550" y="2128500"/>
            <a:chExt cx="2109900" cy="2109900"/>
          </a:xfrm>
        </p:grpSpPr>
        <p:sp>
          <p:nvSpPr>
            <p:cNvPr id="527" name="Google Shape;527;g15ebf6c7dba_1_109"/>
            <p:cNvSpPr/>
            <p:nvPr/>
          </p:nvSpPr>
          <p:spPr>
            <a:xfrm>
              <a:off x="645550" y="2128500"/>
              <a:ext cx="2109900" cy="2109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8" name="Google Shape;528;g15ebf6c7dba_1_10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47156" y="2427956"/>
              <a:ext cx="1506589" cy="11004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9" name="Google Shape;529;g15ebf6c7dba_1_109"/>
          <p:cNvCxnSpPr>
            <a:stCxn id="527" idx="6"/>
          </p:cNvCxnSpPr>
          <p:nvPr/>
        </p:nvCxnSpPr>
        <p:spPr>
          <a:xfrm>
            <a:off x="2965325" y="3583313"/>
            <a:ext cx="771600" cy="93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0" name="Google Shape;530;g15ebf6c7dba_1_109"/>
          <p:cNvCxnSpPr/>
          <p:nvPr/>
        </p:nvCxnSpPr>
        <p:spPr>
          <a:xfrm rot="10800000">
            <a:off x="3727725" y="1628075"/>
            <a:ext cx="0" cy="19740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g15ebf6c7dba_1_109"/>
          <p:cNvCxnSpPr>
            <a:endCxn id="501" idx="1"/>
          </p:cNvCxnSpPr>
          <p:nvPr/>
        </p:nvCxnSpPr>
        <p:spPr>
          <a:xfrm>
            <a:off x="3718337" y="2771064"/>
            <a:ext cx="6645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2" name="Google Shape;532;g15ebf6c7dba_1_109"/>
          <p:cNvCxnSpPr/>
          <p:nvPr/>
        </p:nvCxnSpPr>
        <p:spPr>
          <a:xfrm>
            <a:off x="4059785" y="4113763"/>
            <a:ext cx="0" cy="6639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3" name="Google Shape;533;g15ebf6c7dba_1_109"/>
          <p:cNvCxnSpPr/>
          <p:nvPr/>
        </p:nvCxnSpPr>
        <p:spPr>
          <a:xfrm rot="10800000">
            <a:off x="3727725" y="3605300"/>
            <a:ext cx="0" cy="20832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4" name="Google Shape;534;g15ebf6c7dba_1_109"/>
          <p:cNvCxnSpPr>
            <a:stCxn id="514" idx="1"/>
          </p:cNvCxnSpPr>
          <p:nvPr/>
        </p:nvCxnSpPr>
        <p:spPr>
          <a:xfrm rot="10800000">
            <a:off x="3708976" y="1628738"/>
            <a:ext cx="46551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5" name="Google Shape;535;g15ebf6c7dba_1_109"/>
          <p:cNvCxnSpPr>
            <a:stCxn id="525" idx="1"/>
          </p:cNvCxnSpPr>
          <p:nvPr/>
        </p:nvCxnSpPr>
        <p:spPr>
          <a:xfrm rot="10800000">
            <a:off x="3708963" y="5696701"/>
            <a:ext cx="46551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6" name="Google Shape;536;g15ebf6c7dba_1_109"/>
          <p:cNvCxnSpPr/>
          <p:nvPr/>
        </p:nvCxnSpPr>
        <p:spPr>
          <a:xfrm rot="10800000">
            <a:off x="3718064" y="3587987"/>
            <a:ext cx="46551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60b885278f_0_6"/>
          <p:cNvSpPr/>
          <p:nvPr/>
        </p:nvSpPr>
        <p:spPr>
          <a:xfrm>
            <a:off x="38105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160b885278f_0_6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3" name="Google Shape;543;g160b885278f_0_6"/>
          <p:cNvGrpSpPr/>
          <p:nvPr/>
        </p:nvGrpSpPr>
        <p:grpSpPr>
          <a:xfrm>
            <a:off x="1239688" y="1233050"/>
            <a:ext cx="3327075" cy="3648148"/>
            <a:chOff x="1163488" y="1461650"/>
            <a:chExt cx="3327075" cy="3648148"/>
          </a:xfrm>
        </p:grpSpPr>
        <p:sp>
          <p:nvSpPr>
            <p:cNvPr id="544" name="Google Shape;544;g160b885278f_0_6"/>
            <p:cNvSpPr/>
            <p:nvPr/>
          </p:nvSpPr>
          <p:spPr>
            <a:xfrm>
              <a:off x="1223225" y="1528977"/>
              <a:ext cx="3207600" cy="31839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45" name="Google Shape;545;g160b885278f_0_6"/>
            <p:cNvGrpSpPr/>
            <p:nvPr/>
          </p:nvGrpSpPr>
          <p:grpSpPr>
            <a:xfrm>
              <a:off x="1163488" y="1461650"/>
              <a:ext cx="3327075" cy="3648148"/>
              <a:chOff x="1163488" y="1385450"/>
              <a:chExt cx="3327075" cy="3648148"/>
            </a:xfrm>
          </p:grpSpPr>
          <p:sp>
            <p:nvSpPr>
              <p:cNvPr id="546" name="Google Shape;546;g160b885278f_0_6"/>
              <p:cNvSpPr/>
              <p:nvPr/>
            </p:nvSpPr>
            <p:spPr>
              <a:xfrm>
                <a:off x="1223265" y="4392498"/>
                <a:ext cx="3207600" cy="6411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흡연/비흡연 비율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47" name="Google Shape;547;g160b885278f_0_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63488" y="1385450"/>
                <a:ext cx="3327075" cy="3136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8" name="Google Shape;548;g160b885278f_0_6"/>
          <p:cNvSpPr/>
          <p:nvPr/>
        </p:nvSpPr>
        <p:spPr>
          <a:xfrm>
            <a:off x="5853550" y="1233025"/>
            <a:ext cx="5801700" cy="50049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9" name="Google Shape;549;g160b885278f_0_6"/>
          <p:cNvPicPr preferRelativeResize="0"/>
          <p:nvPr/>
        </p:nvPicPr>
        <p:blipFill rotWithShape="1">
          <a:blip r:embed="rId4">
            <a:alphaModFix/>
          </a:blip>
          <a:srcRect l="22910" r="-22910"/>
          <a:stretch/>
        </p:blipFill>
        <p:spPr>
          <a:xfrm>
            <a:off x="5870925" y="4652675"/>
            <a:ext cx="3158950" cy="1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160b885278f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2175" y="1264363"/>
            <a:ext cx="4221500" cy="33824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g160b885278f_0_6"/>
          <p:cNvCxnSpPr/>
          <p:nvPr/>
        </p:nvCxnSpPr>
        <p:spPr>
          <a:xfrm>
            <a:off x="5195450" y="1233050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52" name="Google Shape;552;g160b885278f_0_6"/>
          <p:cNvSpPr txBox="1"/>
          <p:nvPr/>
        </p:nvSpPr>
        <p:spPr>
          <a:xfrm>
            <a:off x="1162775" y="5247400"/>
            <a:ext cx="348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흡연자 36.7%, 비흡연자 63.3%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60b885278f_0_6"/>
          <p:cNvSpPr txBox="1"/>
          <p:nvPr/>
        </p:nvSpPr>
        <p:spPr>
          <a:xfrm>
            <a:off x="8167250" y="4728875"/>
            <a:ext cx="3480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흡연자의 성비는 남성 96%/여성 4%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비흡연자의 성비는 남성 45%/여성55%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흡연자는 남성의 비율이 높고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비흡연자는 여성의 비율이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g160b885278f_0_6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55" name="Google Shape;555;g160b885278f_0_6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56" name="Google Shape;556;g160b885278f_0_6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160b885278f_0_6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58" name="Google Shape;558;g160b885278f_0_6"/>
            <p:cNvPicPr preferRelativeResize="0"/>
            <p:nvPr/>
          </p:nvPicPr>
          <p:blipFill rotWithShape="1">
            <a:blip r:embed="rId6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f7e6e822f_3_1368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gff7e6e822f_3_136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5" name="Google Shape;565;gff7e6e822f_3_1368"/>
          <p:cNvGrpSpPr/>
          <p:nvPr/>
        </p:nvGrpSpPr>
        <p:grpSpPr>
          <a:xfrm>
            <a:off x="2306657" y="1213850"/>
            <a:ext cx="5202424" cy="415500"/>
            <a:chOff x="1195925" y="1700450"/>
            <a:chExt cx="4211125" cy="415500"/>
          </a:xfrm>
        </p:grpSpPr>
        <p:sp>
          <p:nvSpPr>
            <p:cNvPr id="566" name="Google Shape;566;gff7e6e822f_3_1368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7" name="Google Shape;567;gff7e6e822f_3_1368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ff7e6e822f_3_1368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9" name="Google Shape;569;gff7e6e822f_3_1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0" name="Google Shape;570;gff7e6e822f_3_1368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71" name="Google Shape;571;gff7e6e822f_3_1368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72" name="Google Shape;572;gff7e6e822f_3_1368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ff7e6e822f_3_1368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74" name="Google Shape;574;gff7e6e822f_3_1368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5" name="Google Shape;575;gff7e6e822f_3_1368"/>
          <p:cNvGrpSpPr/>
          <p:nvPr/>
        </p:nvGrpSpPr>
        <p:grpSpPr>
          <a:xfrm>
            <a:off x="2306689" y="1213850"/>
            <a:ext cx="5340549" cy="415500"/>
            <a:chOff x="1195925" y="1700450"/>
            <a:chExt cx="4211125" cy="415500"/>
          </a:xfrm>
        </p:grpSpPr>
        <p:sp>
          <p:nvSpPr>
            <p:cNvPr id="576" name="Google Shape;576;gff7e6e822f_3_1368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7" name="Google Shape;577;gff7e6e822f_3_1368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ff7e6e822f_3_1368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9" name="Google Shape;579;gff7e6e822f_3_1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CE3FB5-BE0B-C927-2D1B-58CDB023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951" y="1719199"/>
            <a:ext cx="5753903" cy="48584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60b885278f_0_16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160b885278f_0_16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g160b885278f_0_164"/>
          <p:cNvGrpSpPr/>
          <p:nvPr/>
        </p:nvGrpSpPr>
        <p:grpSpPr>
          <a:xfrm>
            <a:off x="2306689" y="1213850"/>
            <a:ext cx="5340549" cy="415500"/>
            <a:chOff x="1195925" y="1700450"/>
            <a:chExt cx="4211125" cy="415500"/>
          </a:xfrm>
        </p:grpSpPr>
        <p:sp>
          <p:nvSpPr>
            <p:cNvPr id="587" name="Google Shape;587;g160b885278f_0_164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8" name="Google Shape;588;g160b885278f_0_164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160b885278f_0_164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0" name="Google Shape;590;g160b885278f_0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g160b885278f_0_16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92" name="Google Shape;592;g160b885278f_0_16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93" name="Google Shape;593;g160b885278f_0_16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g160b885278f_0_16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95" name="Google Shape;595;g160b885278f_0_16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79A617-DE4B-8C2F-67D4-AA17F0320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33" y="1690455"/>
            <a:ext cx="5620534" cy="48984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60b885278f_0_19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160b885278f_0_19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2" name="Google Shape;602;g160b885278f_0_194"/>
          <p:cNvGrpSpPr/>
          <p:nvPr/>
        </p:nvGrpSpPr>
        <p:grpSpPr>
          <a:xfrm>
            <a:off x="2306624" y="1213850"/>
            <a:ext cx="5380133" cy="415500"/>
            <a:chOff x="1195925" y="1700450"/>
            <a:chExt cx="4211125" cy="415500"/>
          </a:xfrm>
        </p:grpSpPr>
        <p:sp>
          <p:nvSpPr>
            <p:cNvPr id="603" name="Google Shape;603;g160b885278f_0_194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4" name="Google Shape;604;g160b885278f_0_194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160b885278f_0_194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6" name="Google Shape;606;g160b885278f_0_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7" name="Google Shape;607;g160b885278f_0_19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08" name="Google Shape;608;g160b885278f_0_19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09" name="Google Shape;609;g160b885278f_0_19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g160b885278f_0_19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11" name="Google Shape;611;g160b885278f_0_19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9F44575-0CFB-3F7D-4F4B-7EA98FDF9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80" y="1658100"/>
            <a:ext cx="5839640" cy="5020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bf6c7dba_1_20"/>
          <p:cNvSpPr/>
          <p:nvPr/>
        </p:nvSpPr>
        <p:spPr>
          <a:xfrm>
            <a:off x="9226775" y="1820113"/>
            <a:ext cx="2273400" cy="3021900"/>
          </a:xfrm>
          <a:prstGeom prst="rect">
            <a:avLst/>
          </a:prstGeom>
          <a:solidFill>
            <a:srgbClr val="0F4C8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g15ebf6c7dba_1_20"/>
          <p:cNvGrpSpPr/>
          <p:nvPr/>
        </p:nvGrpSpPr>
        <p:grpSpPr>
          <a:xfrm>
            <a:off x="6354400" y="1815788"/>
            <a:ext cx="2273400" cy="3030575"/>
            <a:chOff x="912950" y="2138600"/>
            <a:chExt cx="2273400" cy="3030575"/>
          </a:xfrm>
        </p:grpSpPr>
        <p:sp>
          <p:nvSpPr>
            <p:cNvPr id="99" name="Google Shape;99;g15ebf6c7dba_1_20"/>
            <p:cNvSpPr/>
            <p:nvPr/>
          </p:nvSpPr>
          <p:spPr>
            <a:xfrm>
              <a:off x="912950" y="2138600"/>
              <a:ext cx="2273400" cy="3021900"/>
            </a:xfrm>
            <a:prstGeom prst="rect">
              <a:avLst/>
            </a:prstGeom>
            <a:solidFill>
              <a:srgbClr val="0F4C8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5ebf6c7dba_1_20"/>
            <p:cNvSpPr/>
            <p:nvPr/>
          </p:nvSpPr>
          <p:spPr>
            <a:xfrm>
              <a:off x="912950" y="4168075"/>
              <a:ext cx="2273400" cy="1001100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5ebf6c7dba_1_20"/>
          <p:cNvSpPr/>
          <p:nvPr/>
        </p:nvSpPr>
        <p:spPr>
          <a:xfrm>
            <a:off x="645600" y="1824450"/>
            <a:ext cx="2273400" cy="3021900"/>
          </a:xfrm>
          <a:prstGeom prst="rect">
            <a:avLst/>
          </a:prstGeom>
          <a:solidFill>
            <a:srgbClr val="0F4C8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5ebf6c7dba_1_20"/>
          <p:cNvSpPr/>
          <p:nvPr/>
        </p:nvSpPr>
        <p:spPr>
          <a:xfrm>
            <a:off x="645600" y="3853925"/>
            <a:ext cx="2273400" cy="1001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5ebf6c7dba_1_20"/>
          <p:cNvSpPr/>
          <p:nvPr/>
        </p:nvSpPr>
        <p:spPr>
          <a:xfrm>
            <a:off x="0" y="4157676"/>
            <a:ext cx="314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endParaRPr sz="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5ebf6c7dba_1_20"/>
          <p:cNvSpPr txBox="1"/>
          <p:nvPr/>
        </p:nvSpPr>
        <p:spPr>
          <a:xfrm>
            <a:off x="9051600" y="1705525"/>
            <a:ext cx="174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5ebf6c7dba_1_20"/>
          <p:cNvSpPr/>
          <p:nvPr/>
        </p:nvSpPr>
        <p:spPr>
          <a:xfrm>
            <a:off x="5918188" y="4157676"/>
            <a:ext cx="314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5ebf6c7dba_1_20"/>
          <p:cNvSpPr txBox="1"/>
          <p:nvPr/>
        </p:nvSpPr>
        <p:spPr>
          <a:xfrm>
            <a:off x="270350" y="1781725"/>
            <a:ext cx="174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15ebf6c7dba_1_20"/>
          <p:cNvGrpSpPr/>
          <p:nvPr/>
        </p:nvGrpSpPr>
        <p:grpSpPr>
          <a:xfrm>
            <a:off x="3101900" y="1729455"/>
            <a:ext cx="3145800" cy="3121233"/>
            <a:chOff x="3052225" y="1738805"/>
            <a:chExt cx="3145800" cy="3121233"/>
          </a:xfrm>
        </p:grpSpPr>
        <p:grpSp>
          <p:nvGrpSpPr>
            <p:cNvPr id="108" name="Google Shape;108;g15ebf6c7dba_1_20"/>
            <p:cNvGrpSpPr/>
            <p:nvPr/>
          </p:nvGrpSpPr>
          <p:grpSpPr>
            <a:xfrm>
              <a:off x="3459475" y="1829463"/>
              <a:ext cx="2273400" cy="3030575"/>
              <a:chOff x="760550" y="1986200"/>
              <a:chExt cx="2273400" cy="3030575"/>
            </a:xfrm>
          </p:grpSpPr>
          <p:sp>
            <p:nvSpPr>
              <p:cNvPr id="109" name="Google Shape;109;g15ebf6c7dba_1_20"/>
              <p:cNvSpPr/>
              <p:nvPr/>
            </p:nvSpPr>
            <p:spPr>
              <a:xfrm>
                <a:off x="760550" y="1986200"/>
                <a:ext cx="2273400" cy="3021900"/>
              </a:xfrm>
              <a:prstGeom prst="rect">
                <a:avLst/>
              </a:prstGeom>
              <a:solidFill>
                <a:srgbClr val="0F4C8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15ebf6c7dba_1_20"/>
              <p:cNvSpPr/>
              <p:nvPr/>
            </p:nvSpPr>
            <p:spPr>
              <a:xfrm>
                <a:off x="760550" y="4015675"/>
                <a:ext cx="2273400" cy="1001100"/>
              </a:xfrm>
              <a:prstGeom prst="rect">
                <a:avLst/>
              </a:pr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" name="Google Shape;111;g15ebf6c7dba_1_20"/>
            <p:cNvSpPr/>
            <p:nvPr/>
          </p:nvSpPr>
          <p:spPr>
            <a:xfrm>
              <a:off x="3052225" y="4162701"/>
              <a:ext cx="314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4999B6"/>
                  </a:solidFill>
                  <a:latin typeface="Arial"/>
                  <a:ea typeface="Arial"/>
                  <a:cs typeface="Arial"/>
                  <a:sym typeface="Arial"/>
                </a:rPr>
                <a:t>About Data</a:t>
              </a:r>
              <a:endParaRPr sz="1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5ebf6c7dba_1_20"/>
            <p:cNvSpPr txBox="1"/>
            <p:nvPr/>
          </p:nvSpPr>
          <p:spPr>
            <a:xfrm>
              <a:off x="3143125" y="1738805"/>
              <a:ext cx="17496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0"/>
                <a:buFont typeface="Arial"/>
                <a:buNone/>
              </a:pPr>
              <a:r>
                <a:rPr lang="en-US" sz="1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15ebf6c7dba_1_20"/>
          <p:cNvSpPr txBox="1"/>
          <p:nvPr/>
        </p:nvSpPr>
        <p:spPr>
          <a:xfrm>
            <a:off x="6095300" y="1729450"/>
            <a:ext cx="174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5ebf6c7dba_1_20"/>
          <p:cNvSpPr/>
          <p:nvPr/>
        </p:nvSpPr>
        <p:spPr>
          <a:xfrm>
            <a:off x="9226775" y="3849588"/>
            <a:ext cx="2273400" cy="1001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5ebf6c7dba_1_20"/>
          <p:cNvSpPr/>
          <p:nvPr/>
        </p:nvSpPr>
        <p:spPr>
          <a:xfrm>
            <a:off x="8734500" y="4153351"/>
            <a:ext cx="314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최종 결론</a:t>
            </a:r>
            <a:endParaRPr sz="1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5ebf6c7dba_1_20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C9E4ED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C9E4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f7e6e822f_3_1433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gff7e6e822f_3_1433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ff7e6e822f_3_1433"/>
          <p:cNvSpPr txBox="1"/>
          <p:nvPr/>
        </p:nvSpPr>
        <p:spPr>
          <a:xfrm>
            <a:off x="6109025" y="3532075"/>
            <a:ext cx="4827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serum creatinine(혈청 크레아티닌)이 흡연과 상관성 0.21로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Urine protein보다 상관성이 상대적으로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gff7e6e822f_3_14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025" y="3532075"/>
            <a:ext cx="3411950" cy="96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gff7e6e822f_3_1433"/>
          <p:cNvGrpSpPr/>
          <p:nvPr/>
        </p:nvGrpSpPr>
        <p:grpSpPr>
          <a:xfrm>
            <a:off x="628442" y="1255076"/>
            <a:ext cx="5716381" cy="1089901"/>
            <a:chOff x="851638" y="1957012"/>
            <a:chExt cx="5189162" cy="1089901"/>
          </a:xfrm>
        </p:grpSpPr>
        <p:grpSp>
          <p:nvGrpSpPr>
            <p:cNvPr id="621" name="Google Shape;621;gff7e6e822f_3_1433"/>
            <p:cNvGrpSpPr/>
            <p:nvPr/>
          </p:nvGrpSpPr>
          <p:grpSpPr>
            <a:xfrm>
              <a:off x="1829675" y="2294225"/>
              <a:ext cx="4211125" cy="415500"/>
              <a:chOff x="1195925" y="1700450"/>
              <a:chExt cx="4211125" cy="415500"/>
            </a:xfrm>
          </p:grpSpPr>
          <p:sp>
            <p:nvSpPr>
              <p:cNvPr id="622" name="Google Shape;622;gff7e6e822f_3_1433"/>
              <p:cNvSpPr/>
              <p:nvPr/>
            </p:nvSpPr>
            <p:spPr>
              <a:xfrm>
                <a:off x="1195925" y="1729200"/>
                <a:ext cx="41274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3" name="Google Shape;623;gff7e6e822f_3_1433"/>
              <p:cNvSpPr txBox="1"/>
              <p:nvPr/>
            </p:nvSpPr>
            <p:spPr>
              <a:xfrm>
                <a:off x="1515450" y="1700450"/>
                <a:ext cx="38916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신장 질환 생체 지표와 흡연과의 상관 분석표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gff7e6e822f_3_1433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25" name="Google Shape;625;gff7e6e822f_3_14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1638" y="1957012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6" name="Google Shape;626;gff7e6e822f_3_1433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27" name="Google Shape;627;gff7e6e822f_3_1433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28" name="Google Shape;628;gff7e6e822f_3_1433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9" name="Google Shape;629;gff7e6e822f_3_1433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30" name="Google Shape;630;gff7e6e822f_3_1433"/>
            <p:cNvPicPr preferRelativeResize="0"/>
            <p:nvPr/>
          </p:nvPicPr>
          <p:blipFill rotWithShape="1">
            <a:blip r:embed="rId5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ff7e6e822f_3_146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gff7e6e822f_3_146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7" name="Google Shape;637;gff7e6e822f_3_1464"/>
          <p:cNvGrpSpPr/>
          <p:nvPr/>
        </p:nvGrpSpPr>
        <p:grpSpPr>
          <a:xfrm>
            <a:off x="628232" y="972483"/>
            <a:ext cx="5184725" cy="1089901"/>
            <a:chOff x="805375" y="1690550"/>
            <a:chExt cx="5184725" cy="1089901"/>
          </a:xfrm>
        </p:grpSpPr>
        <p:grpSp>
          <p:nvGrpSpPr>
            <p:cNvPr id="638" name="Google Shape;638;gff7e6e822f_3_1464"/>
            <p:cNvGrpSpPr/>
            <p:nvPr/>
          </p:nvGrpSpPr>
          <p:grpSpPr>
            <a:xfrm>
              <a:off x="1778975" y="2021038"/>
              <a:ext cx="4211125" cy="415500"/>
              <a:chOff x="1195925" y="1700450"/>
              <a:chExt cx="4211125" cy="415500"/>
            </a:xfrm>
          </p:grpSpPr>
          <p:sp>
            <p:nvSpPr>
              <p:cNvPr id="639" name="Google Shape;639;gff7e6e822f_3_1464"/>
              <p:cNvSpPr/>
              <p:nvPr/>
            </p:nvSpPr>
            <p:spPr>
              <a:xfrm>
                <a:off x="1195925" y="1729200"/>
                <a:ext cx="41274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0" name="Google Shape;640;gff7e6e822f_3_1464"/>
              <p:cNvSpPr txBox="1"/>
              <p:nvPr/>
            </p:nvSpPr>
            <p:spPr>
              <a:xfrm>
                <a:off x="1515450" y="1700450"/>
                <a:ext cx="38916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간의 생체 지표와 흡연과의 상관 분석표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gff7e6e822f_3_1464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2" name="Google Shape;642;gff7e6e822f_3_14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5375" y="1690550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3" name="Google Shape;643;gff7e6e822f_3_146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44" name="Google Shape;644;gff7e6e822f_3_146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45" name="Google Shape;645;gff7e6e822f_3_146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gff7e6e822f_3_146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47" name="Google Shape;647;gff7e6e822f_3_146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98EB67-BB5B-F5F9-D08B-B1FFC8C8E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791" y="1747221"/>
            <a:ext cx="7499807" cy="49202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f7e6e822f_3_149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gff7e6e822f_3_149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4" name="Google Shape;654;gff7e6e822f_3_1494"/>
          <p:cNvGrpSpPr/>
          <p:nvPr/>
        </p:nvGrpSpPr>
        <p:grpSpPr>
          <a:xfrm>
            <a:off x="919437" y="904285"/>
            <a:ext cx="4359053" cy="1089901"/>
            <a:chOff x="1038700" y="1740224"/>
            <a:chExt cx="4156625" cy="1089901"/>
          </a:xfrm>
        </p:grpSpPr>
        <p:grpSp>
          <p:nvGrpSpPr>
            <p:cNvPr id="655" name="Google Shape;655;gff7e6e822f_3_1494"/>
            <p:cNvGrpSpPr/>
            <p:nvPr/>
          </p:nvGrpSpPr>
          <p:grpSpPr>
            <a:xfrm>
              <a:off x="2012300" y="2077425"/>
              <a:ext cx="3183025" cy="415500"/>
              <a:chOff x="1195925" y="1700463"/>
              <a:chExt cx="3183025" cy="415500"/>
            </a:xfrm>
          </p:grpSpPr>
          <p:sp>
            <p:nvSpPr>
              <p:cNvPr id="656" name="Google Shape;656;gff7e6e822f_3_1494"/>
              <p:cNvSpPr/>
              <p:nvPr/>
            </p:nvSpPr>
            <p:spPr>
              <a:xfrm>
                <a:off x="1195925" y="1729213"/>
                <a:ext cx="31830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7" name="Google Shape;657;gff7e6e822f_3_1494"/>
              <p:cNvSpPr txBox="1"/>
              <p:nvPr/>
            </p:nvSpPr>
            <p:spPr>
              <a:xfrm>
                <a:off x="1515450" y="1700463"/>
                <a:ext cx="28635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구강 건강과 흡연/비흡연의 비율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gff7e6e822f_3_1494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59" name="Google Shape;659;gff7e6e822f_3_14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8700" y="1740224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0" name="Google Shape;660;gff7e6e822f_3_149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61" name="Google Shape;661;gff7e6e822f_3_149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62" name="Google Shape;662;gff7e6e822f_3_149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gff7e6e822f_3_149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64" name="Google Shape;664;gff7e6e822f_3_149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CFA9A11-6610-9706-C639-F275AF730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743" y="2142422"/>
            <a:ext cx="5468113" cy="37057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0b885278f_0_228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g160b885278f_0_22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1" name="Google Shape;671;g160b885278f_0_228"/>
          <p:cNvGrpSpPr/>
          <p:nvPr/>
        </p:nvGrpSpPr>
        <p:grpSpPr>
          <a:xfrm>
            <a:off x="1038691" y="1143878"/>
            <a:ext cx="4378589" cy="1089901"/>
            <a:chOff x="1038700" y="1740224"/>
            <a:chExt cx="4156625" cy="1089901"/>
          </a:xfrm>
        </p:grpSpPr>
        <p:grpSp>
          <p:nvGrpSpPr>
            <p:cNvPr id="672" name="Google Shape;672;g160b885278f_0_228"/>
            <p:cNvGrpSpPr/>
            <p:nvPr/>
          </p:nvGrpSpPr>
          <p:grpSpPr>
            <a:xfrm>
              <a:off x="2012300" y="2077425"/>
              <a:ext cx="3183025" cy="415500"/>
              <a:chOff x="1195925" y="1700463"/>
              <a:chExt cx="3183025" cy="415500"/>
            </a:xfrm>
          </p:grpSpPr>
          <p:sp>
            <p:nvSpPr>
              <p:cNvPr id="673" name="Google Shape;673;g160b885278f_0_228"/>
              <p:cNvSpPr/>
              <p:nvPr/>
            </p:nvSpPr>
            <p:spPr>
              <a:xfrm>
                <a:off x="1195925" y="1729213"/>
                <a:ext cx="31830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4" name="Google Shape;674;g160b885278f_0_228"/>
              <p:cNvSpPr txBox="1"/>
              <p:nvPr/>
            </p:nvSpPr>
            <p:spPr>
              <a:xfrm>
                <a:off x="1515450" y="1700463"/>
                <a:ext cx="28635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구강 건강과 흡연/비흡연의 비율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160b885278f_0_228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76" name="Google Shape;676;g160b885278f_0_2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8700" y="1740224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7" name="Google Shape;677;g160b885278f_0_228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78" name="Google Shape;678;g160b885278f_0_228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79" name="Google Shape;679;g160b885278f_0_228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g160b885278f_0_228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81" name="Google Shape;681;g160b885278f_0_228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FDB0400-DD34-C920-3A7D-C173840F8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391" y="2262530"/>
            <a:ext cx="4963218" cy="36866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ff7e6e822f_3_895"/>
          <p:cNvSpPr/>
          <p:nvPr/>
        </p:nvSpPr>
        <p:spPr>
          <a:xfrm>
            <a:off x="6320936" y="4267190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7" name="Google Shape;687;gff7e6e822f_3_895"/>
          <p:cNvGrpSpPr/>
          <p:nvPr/>
        </p:nvGrpSpPr>
        <p:grpSpPr>
          <a:xfrm>
            <a:off x="6320871" y="5783442"/>
            <a:ext cx="1698588" cy="339522"/>
            <a:chOff x="1733550" y="4057694"/>
            <a:chExt cx="2610000" cy="521700"/>
          </a:xfrm>
        </p:grpSpPr>
        <p:sp>
          <p:nvSpPr>
            <p:cNvPr id="688" name="Google Shape;688;gff7e6e822f_3_89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altLang="ko-KR" sz="14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LGBM</a:t>
              </a: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ff7e6e822f_3_89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0" name="Google Shape;690;gff7e6e822f_3_89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1" name="Google Shape;691;gff7e6e822f_3_89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2" name="Google Shape;692;gff7e6e822f_3_89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3" name="Google Shape;693;gff7e6e822f_3_89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4" name="Google Shape;694;gff7e6e822f_3_895"/>
          <p:cNvSpPr/>
          <p:nvPr/>
        </p:nvSpPr>
        <p:spPr>
          <a:xfrm>
            <a:off x="0" y="50"/>
            <a:ext cx="12192000" cy="1237823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20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gff7e6e822f_3_895"/>
          <p:cNvSpPr/>
          <p:nvPr/>
        </p:nvSpPr>
        <p:spPr>
          <a:xfrm>
            <a:off x="2781944" y="134717"/>
            <a:ext cx="6096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1" i="0" u="none" strike="noStrike" cap="none" dirty="0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3. Modeling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ff7e6e822f_3_895"/>
          <p:cNvSpPr/>
          <p:nvPr/>
        </p:nvSpPr>
        <p:spPr>
          <a:xfrm>
            <a:off x="4998554" y="1755023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gff7e6e822f_3_895"/>
          <p:cNvSpPr/>
          <p:nvPr/>
        </p:nvSpPr>
        <p:spPr>
          <a:xfrm>
            <a:off x="3684307" y="4230462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8" name="Google Shape;698;gff7e6e822f_3_895"/>
          <p:cNvGrpSpPr/>
          <p:nvPr/>
        </p:nvGrpSpPr>
        <p:grpSpPr>
          <a:xfrm>
            <a:off x="3684242" y="5746715"/>
            <a:ext cx="1698588" cy="339522"/>
            <a:chOff x="1733550" y="4057694"/>
            <a:chExt cx="2610000" cy="521700"/>
          </a:xfrm>
        </p:grpSpPr>
        <p:sp>
          <p:nvSpPr>
            <p:cNvPr id="699" name="Google Shape;699;gff7e6e822f_3_89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altLang="ko-KR" sz="14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XGB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ff7e6e822f_3_89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1" name="Google Shape;701;gff7e6e822f_3_89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2" name="Google Shape;702;gff7e6e822f_3_89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3" name="Google Shape;703;gff7e6e822f_3_89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gff7e6e822f_3_89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05" name="Google Shape;705;gff7e6e822f_3_895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0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ff7e6e822f_3_895"/>
          <p:cNvSpPr/>
          <p:nvPr/>
        </p:nvSpPr>
        <p:spPr>
          <a:xfrm>
            <a:off x="4998554" y="3271410"/>
            <a:ext cx="1698600" cy="3396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ff7e6e822f_3_895"/>
          <p:cNvSpPr/>
          <p:nvPr/>
        </p:nvSpPr>
        <p:spPr>
          <a:xfrm>
            <a:off x="4999281" y="1678494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8" name="Google Shape;708;gff7e6e822f_3_895"/>
          <p:cNvGrpSpPr/>
          <p:nvPr/>
        </p:nvGrpSpPr>
        <p:grpSpPr>
          <a:xfrm>
            <a:off x="3764306" y="3313811"/>
            <a:ext cx="4233282" cy="339522"/>
            <a:chOff x="1733550" y="4057694"/>
            <a:chExt cx="2610000" cy="521700"/>
          </a:xfrm>
        </p:grpSpPr>
        <p:sp>
          <p:nvSpPr>
            <p:cNvPr id="709" name="Google Shape;709;gff7e6e822f_3_89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ff7e6e822f_3_89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gff7e6e822f_3_89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gff7e6e822f_3_89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3" name="Google Shape;713;gff7e6e822f_3_89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4" name="Google Shape;714;gff7e6e822f_3_89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33" name="Google Shape;733;gff7e6e822f_3_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3598" y="4563830"/>
            <a:ext cx="873125" cy="10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gff7e6e822f_3_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7049" y="4527103"/>
            <a:ext cx="873125" cy="10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gff7e6e822f_3_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1352" y="2051664"/>
            <a:ext cx="873125" cy="109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ff7e6e822f_3_895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5C29B-7CE2-7599-2682-1490E96B3E74}"/>
              </a:ext>
            </a:extLst>
          </p:cNvPr>
          <p:cNvSpPr txBox="1"/>
          <p:nvPr/>
        </p:nvSpPr>
        <p:spPr>
          <a:xfrm>
            <a:off x="2783424" y="3293876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lang="en-US" altLang="ko-KR"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0D0370-0339-E2E4-C6C7-B14AD5037C0F}"/>
              </a:ext>
            </a:extLst>
          </p:cNvPr>
          <p:cNvCxnSpPr>
            <a:endCxn id="697" idx="0"/>
          </p:cNvCxnSpPr>
          <p:nvPr/>
        </p:nvCxnSpPr>
        <p:spPr>
          <a:xfrm flipH="1">
            <a:off x="4533607" y="3653329"/>
            <a:ext cx="713096" cy="577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7B7E71-798A-871D-A237-FF2F918DCC21}"/>
              </a:ext>
            </a:extLst>
          </p:cNvPr>
          <p:cNvCxnSpPr>
            <a:endCxn id="686" idx="0"/>
          </p:cNvCxnSpPr>
          <p:nvPr/>
        </p:nvCxnSpPr>
        <p:spPr>
          <a:xfrm>
            <a:off x="6383765" y="3638539"/>
            <a:ext cx="786471" cy="6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60b885278f_0_1460"/>
          <p:cNvSpPr/>
          <p:nvPr/>
        </p:nvSpPr>
        <p:spPr>
          <a:xfrm>
            <a:off x="374650" y="1845406"/>
            <a:ext cx="11442600" cy="48348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g160b885278f_0_1460"/>
          <p:cNvSpPr/>
          <p:nvPr/>
        </p:nvSpPr>
        <p:spPr>
          <a:xfrm>
            <a:off x="374650" y="1137296"/>
            <a:ext cx="1273200" cy="36750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160b885278f_0_1460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160b885278f_0_1460"/>
          <p:cNvSpPr/>
          <p:nvPr/>
        </p:nvSpPr>
        <p:spPr>
          <a:xfrm>
            <a:off x="1457300" y="2470326"/>
            <a:ext cx="4355100" cy="135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g160b885278f_0_1460"/>
          <p:cNvSpPr/>
          <p:nvPr/>
        </p:nvSpPr>
        <p:spPr>
          <a:xfrm rot="-5400000" flipH="1">
            <a:off x="1078550" y="2856627"/>
            <a:ext cx="13482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g160b885278f_0_1460"/>
          <p:cNvSpPr/>
          <p:nvPr/>
        </p:nvSpPr>
        <p:spPr>
          <a:xfrm>
            <a:off x="2152250" y="2882279"/>
            <a:ext cx="3276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모델 소개</a:t>
            </a:r>
            <a:endParaRPr sz="12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60b885278f_0_1460"/>
          <p:cNvSpPr/>
          <p:nvPr/>
        </p:nvSpPr>
        <p:spPr>
          <a:xfrm>
            <a:off x="1536892" y="2961129"/>
            <a:ext cx="4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g160b885278f_0_1460"/>
          <p:cNvGrpSpPr/>
          <p:nvPr/>
        </p:nvGrpSpPr>
        <p:grpSpPr>
          <a:xfrm>
            <a:off x="1457300" y="4602738"/>
            <a:ext cx="4355100" cy="1350556"/>
            <a:chOff x="1457288" y="3943468"/>
            <a:chExt cx="4355100" cy="1066200"/>
          </a:xfrm>
        </p:grpSpPr>
        <p:grpSp>
          <p:nvGrpSpPr>
            <p:cNvPr id="804" name="Google Shape;804;g160b885278f_0_1460"/>
            <p:cNvGrpSpPr/>
            <p:nvPr/>
          </p:nvGrpSpPr>
          <p:grpSpPr>
            <a:xfrm>
              <a:off x="1457288" y="3943468"/>
              <a:ext cx="4355100" cy="1066200"/>
              <a:chOff x="1457288" y="3943468"/>
              <a:chExt cx="4355100" cy="1066200"/>
            </a:xfrm>
          </p:grpSpPr>
          <p:sp>
            <p:nvSpPr>
              <p:cNvPr id="805" name="Google Shape;805;g160b885278f_0_1460"/>
              <p:cNvSpPr/>
              <p:nvPr/>
            </p:nvSpPr>
            <p:spPr>
              <a:xfrm>
                <a:off x="1457288" y="3943468"/>
                <a:ext cx="4355100" cy="10662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6" name="Google Shape;806;g160b885278f_0_1460"/>
              <p:cNvSpPr/>
              <p:nvPr/>
            </p:nvSpPr>
            <p:spPr>
              <a:xfrm rot="-5400000" flipH="1">
                <a:off x="1223438" y="4184865"/>
                <a:ext cx="1058400" cy="59070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7" name="Google Shape;807;g160b885278f_0_1460"/>
              <p:cNvSpPr/>
              <p:nvPr/>
            </p:nvSpPr>
            <p:spPr>
              <a:xfrm>
                <a:off x="1839038" y="4293166"/>
                <a:ext cx="39033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스케일러 변경</a:t>
                </a: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8" name="Google Shape;808;g160b885278f_0_1460"/>
            <p:cNvSpPr/>
            <p:nvPr/>
          </p:nvSpPr>
          <p:spPr>
            <a:xfrm>
              <a:off x="1536892" y="4358075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g160b885278f_0_1460"/>
          <p:cNvGrpSpPr/>
          <p:nvPr/>
        </p:nvGrpSpPr>
        <p:grpSpPr>
          <a:xfrm>
            <a:off x="6528839" y="2470223"/>
            <a:ext cx="4438718" cy="1350556"/>
            <a:chOff x="6528928" y="2470322"/>
            <a:chExt cx="4355100" cy="1066200"/>
          </a:xfrm>
        </p:grpSpPr>
        <p:sp>
          <p:nvSpPr>
            <p:cNvPr id="810" name="Google Shape;810;g160b885278f_0_1460"/>
            <p:cNvSpPr/>
            <p:nvPr/>
          </p:nvSpPr>
          <p:spPr>
            <a:xfrm>
              <a:off x="6528928" y="2470322"/>
              <a:ext cx="4355100" cy="1066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g160b885278f_0_1460"/>
            <p:cNvSpPr/>
            <p:nvPr/>
          </p:nvSpPr>
          <p:spPr>
            <a:xfrm rot="-5400000" flipH="1">
              <a:off x="6295078" y="2711719"/>
              <a:ext cx="1058400" cy="59070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2" name="Google Shape;812;g160b885278f_0_1460"/>
            <p:cNvSpPr/>
            <p:nvPr/>
          </p:nvSpPr>
          <p:spPr>
            <a:xfrm>
              <a:off x="7671220" y="2727040"/>
              <a:ext cx="26325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최적</a:t>
              </a:r>
              <a:r>
                <a:rPr lang="en-US" sz="18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하이퍼</a:t>
              </a:r>
              <a:r>
                <a:rPr lang="en-US" sz="18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파라미터</a:t>
              </a:r>
              <a:r>
                <a:rPr lang="en-US" sz="18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탐색</a:t>
              </a:r>
              <a:endParaRPr sz="1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160b885278f_0_1460"/>
            <p:cNvSpPr/>
            <p:nvPr/>
          </p:nvSpPr>
          <p:spPr>
            <a:xfrm>
              <a:off x="6608532" y="2884929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g160b885278f_0_1460"/>
          <p:cNvGrpSpPr/>
          <p:nvPr/>
        </p:nvGrpSpPr>
        <p:grpSpPr>
          <a:xfrm>
            <a:off x="6528839" y="4589811"/>
            <a:ext cx="4438718" cy="1350556"/>
            <a:chOff x="6528928" y="3943468"/>
            <a:chExt cx="4355100" cy="1066200"/>
          </a:xfrm>
        </p:grpSpPr>
        <p:sp>
          <p:nvSpPr>
            <p:cNvPr id="815" name="Google Shape;815;g160b885278f_0_1460"/>
            <p:cNvSpPr/>
            <p:nvPr/>
          </p:nvSpPr>
          <p:spPr>
            <a:xfrm>
              <a:off x="6528928" y="3943468"/>
              <a:ext cx="4355100" cy="1066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6" name="Google Shape;816;g160b885278f_0_1460"/>
            <p:cNvSpPr/>
            <p:nvPr/>
          </p:nvSpPr>
          <p:spPr>
            <a:xfrm rot="-5400000" flipH="1">
              <a:off x="6295078" y="4184865"/>
              <a:ext cx="1058400" cy="59070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7" name="Google Shape;817;g160b885278f_0_1460"/>
            <p:cNvSpPr/>
            <p:nvPr/>
          </p:nvSpPr>
          <p:spPr>
            <a:xfrm>
              <a:off x="7446520" y="4289526"/>
              <a:ext cx="28572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이상치 제거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160b885278f_0_1460"/>
            <p:cNvSpPr/>
            <p:nvPr/>
          </p:nvSpPr>
          <p:spPr>
            <a:xfrm>
              <a:off x="6608525" y="4358075"/>
              <a:ext cx="51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9" name="Google Shape;819;g160b885278f_0_1460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g160b885278f_0_1460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26;g160b885278f_9_828">
            <a:extLst>
              <a:ext uri="{FF2B5EF4-FFF2-40B4-BE49-F238E27FC236}">
                <a16:creationId xmlns:a16="http://schemas.microsoft.com/office/drawing/2014/main" id="{1591AD18-4AC7-5181-B42A-F0A7A2316D8B}"/>
              </a:ext>
            </a:extLst>
          </p:cNvPr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" name="Google Shape;827;g160b885278f_9_828">
              <a:extLst>
                <a:ext uri="{FF2B5EF4-FFF2-40B4-BE49-F238E27FC236}">
                  <a16:creationId xmlns:a16="http://schemas.microsoft.com/office/drawing/2014/main" id="{F2039E07-A56D-45DA-02A1-2D4E064E8B20}"/>
                </a:ext>
              </a:extLst>
            </p:cNvPr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Gradient Boosting Model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algun Gothic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Figure out with body signal of smoking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828;g160b885278f_9_828">
              <a:extLst>
                <a:ext uri="{FF2B5EF4-FFF2-40B4-BE49-F238E27FC236}">
                  <a16:creationId xmlns:a16="http://schemas.microsoft.com/office/drawing/2014/main" id="{F3EE2EAB-5FD5-D34C-BBA8-CE371F2402BB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829;g160b885278f_9_828">
              <a:extLst>
                <a:ext uri="{FF2B5EF4-FFF2-40B4-BE49-F238E27FC236}">
                  <a16:creationId xmlns:a16="http://schemas.microsoft.com/office/drawing/2014/main" id="{5D59C1CF-2B1C-C91E-FF1F-C71A5D04DDAD}"/>
                </a:ext>
              </a:extLst>
            </p:cNvPr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830;g160b885278f_9_828">
              <a:extLst>
                <a:ext uri="{FF2B5EF4-FFF2-40B4-BE49-F238E27FC236}">
                  <a16:creationId xmlns:a16="http://schemas.microsoft.com/office/drawing/2014/main" id="{2D3F2AB8-699D-264F-E6F4-ACB166999D1A}"/>
                </a:ext>
              </a:extLst>
            </p:cNvPr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831;g160b885278f_9_828">
              <a:extLst>
                <a:ext uri="{FF2B5EF4-FFF2-40B4-BE49-F238E27FC236}">
                  <a16:creationId xmlns:a16="http://schemas.microsoft.com/office/drawing/2014/main" id="{24C2E8BD-7A7A-5B46-82C6-E43B4DB8EC98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832;g160b885278f_9_828">
              <a:extLst>
                <a:ext uri="{FF2B5EF4-FFF2-40B4-BE49-F238E27FC236}">
                  <a16:creationId xmlns:a16="http://schemas.microsoft.com/office/drawing/2014/main" id="{42B50048-507E-197F-4451-A92BBABE1A2B}"/>
                </a:ext>
              </a:extLst>
            </p:cNvPr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840;g160b885278f_9_828">
            <a:extLst>
              <a:ext uri="{FF2B5EF4-FFF2-40B4-BE49-F238E27FC236}">
                <a16:creationId xmlns:a16="http://schemas.microsoft.com/office/drawing/2014/main" id="{D226375E-EA7B-02D8-BE26-A5C8D099F00F}"/>
              </a:ext>
            </a:extLst>
          </p:cNvPr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841;g160b885278f_9_828">
            <a:extLst>
              <a:ext uri="{FF2B5EF4-FFF2-40B4-BE49-F238E27FC236}">
                <a16:creationId xmlns:a16="http://schemas.microsoft.com/office/drawing/2014/main" id="{8AEF4351-F2CE-F444-5D08-456617361349}"/>
              </a:ext>
            </a:extLst>
          </p:cNvPr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843;g160b885278f_9_828">
            <a:extLst>
              <a:ext uri="{FF2B5EF4-FFF2-40B4-BE49-F238E27FC236}">
                <a16:creationId xmlns:a16="http://schemas.microsoft.com/office/drawing/2014/main" id="{6D5B8219-8D18-BC3C-2B63-87D513B15901}"/>
              </a:ext>
            </a:extLst>
          </p:cNvPr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21" name="Google Shape;844;g160b885278f_9_828">
              <a:extLst>
                <a:ext uri="{FF2B5EF4-FFF2-40B4-BE49-F238E27FC236}">
                  <a16:creationId xmlns:a16="http://schemas.microsoft.com/office/drawing/2014/main" id="{8B719484-2F66-5F26-FA17-53757EF32417}"/>
                </a:ext>
              </a:extLst>
            </p:cNvPr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23" name="Google Shape;845;g160b885278f_9_828">
                <a:extLst>
                  <a:ext uri="{FF2B5EF4-FFF2-40B4-BE49-F238E27FC236}">
                    <a16:creationId xmlns:a16="http://schemas.microsoft.com/office/drawing/2014/main" id="{068FC89F-3C18-C32B-5B5F-7DFACCD972FA}"/>
                  </a:ext>
                </a:extLst>
              </p:cNvPr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846;g160b885278f_9_828">
                <a:extLst>
                  <a:ext uri="{FF2B5EF4-FFF2-40B4-BE49-F238E27FC236}">
                    <a16:creationId xmlns:a16="http://schemas.microsoft.com/office/drawing/2014/main" id="{644F3D65-ADA9-0794-8ABF-A9D526106C8E}"/>
                  </a:ext>
                </a:extLst>
              </p:cNvPr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/>
                  <a:t>1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ko-KR" altLang="en-US" sz="1200" dirty="0"/>
                  <a:t>모델소개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" name="Google Shape;847;g160b885278f_9_828">
                <a:extLst>
                  <a:ext uri="{FF2B5EF4-FFF2-40B4-BE49-F238E27FC236}">
                    <a16:creationId xmlns:a16="http://schemas.microsoft.com/office/drawing/2014/main" id="{526CF7C1-B946-1ED8-047D-7E2E86A490A7}"/>
                  </a:ext>
                </a:extLst>
              </p:cNvPr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26" name="Google Shape;848;g160b885278f_9_828">
                  <a:extLst>
                    <a:ext uri="{FF2B5EF4-FFF2-40B4-BE49-F238E27FC236}">
                      <a16:creationId xmlns:a16="http://schemas.microsoft.com/office/drawing/2014/main" id="{A5C8E6D7-AE55-0F43-8942-B57C4B5C9A91}"/>
                    </a:ext>
                  </a:extLst>
                </p:cNvPr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" name="Google Shape;849;g160b885278f_9_828">
                  <a:extLst>
                    <a:ext uri="{FF2B5EF4-FFF2-40B4-BE49-F238E27FC236}">
                      <a16:creationId xmlns:a16="http://schemas.microsoft.com/office/drawing/2014/main" id="{F1D80680-9727-CAA4-AD20-C0843E111A17}"/>
                    </a:ext>
                  </a:extLst>
                </p:cNvPr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850;g160b885278f_9_828">
                  <a:extLst>
                    <a:ext uri="{FF2B5EF4-FFF2-40B4-BE49-F238E27FC236}">
                      <a16:creationId xmlns:a16="http://schemas.microsoft.com/office/drawing/2014/main" id="{F389998C-0842-9C00-33AA-AB628E12CFC4}"/>
                    </a:ext>
                  </a:extLst>
                </p:cNvPr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22" name="Google Shape;851;g160b885278f_9_828">
              <a:extLst>
                <a:ext uri="{FF2B5EF4-FFF2-40B4-BE49-F238E27FC236}">
                  <a16:creationId xmlns:a16="http://schemas.microsoft.com/office/drawing/2014/main" id="{35226D03-E7BF-0BEE-11F6-6D0EE82E56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372EEBD6-FA8E-78D4-494A-20ECB2392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6" y="848096"/>
            <a:ext cx="7325747" cy="26884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11F21E9-0668-7239-AAF0-E52380DA5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6" y="3628554"/>
            <a:ext cx="738290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60b885278f_9_828"/>
          <p:cNvSpPr/>
          <p:nvPr/>
        </p:nvSpPr>
        <p:spPr>
          <a:xfrm>
            <a:off x="374649" y="61450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6" name="Google Shape;826;g160b885278f_9_828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827" name="Google Shape;827;g160b885278f_9_828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Gradient Boosting Model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algun Gothic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Figure out with body signal of smoking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8" name="Google Shape;828;g160b885278f_9_828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9" name="Google Shape;829;g160b885278f_9_828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0" name="Google Shape;830;g160b885278f_9_828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1" name="Google Shape;831;g160b885278f_9_828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2" name="Google Shape;832;g160b885278f_9_828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33" name="Google Shape;833;g160b885278f_9_828"/>
          <p:cNvCxnSpPr/>
          <p:nvPr/>
        </p:nvCxnSpPr>
        <p:spPr>
          <a:xfrm>
            <a:off x="6050872" y="1272725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38" name="Google Shape;838;g160b885278f_9_828"/>
          <p:cNvSpPr/>
          <p:nvPr/>
        </p:nvSpPr>
        <p:spPr>
          <a:xfrm>
            <a:off x="2491667" y="1597577"/>
            <a:ext cx="1273200" cy="367500"/>
          </a:xfrm>
          <a:prstGeom prst="roundRect">
            <a:avLst>
              <a:gd name="adj" fmla="val 34839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160b885278f_9_828"/>
          <p:cNvSpPr/>
          <p:nvPr/>
        </p:nvSpPr>
        <p:spPr>
          <a:xfrm>
            <a:off x="8374318" y="1590644"/>
            <a:ext cx="1273200" cy="367500"/>
          </a:xfrm>
          <a:prstGeom prst="roundRect">
            <a:avLst>
              <a:gd name="adj" fmla="val 3292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160b885278f_9_82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1" name="Google Shape;841;g160b885278f_9_82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g160b885278f_9_828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43" name="Google Shape;843;g160b885278f_9_828"/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844" name="Google Shape;844;g160b885278f_9_828"/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845" name="Google Shape;845;g160b885278f_9_828"/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6" name="Google Shape;846;g160b885278f_9_828"/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2. 최적 하이퍼파라미터 탐색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7" name="Google Shape;847;g160b885278f_9_828"/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848" name="Google Shape;848;g160b885278f_9_828"/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9" name="Google Shape;849;g160b885278f_9_828"/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g160b885278f_9_828"/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851" name="Google Shape;851;g160b885278f_9_8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16BA40B-D150-9A17-6F8D-98E146D65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92" y="2806654"/>
            <a:ext cx="5558975" cy="1084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301D7C-CCD7-DF8E-77AC-85FF742EA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237" y="2704338"/>
            <a:ext cx="5690436" cy="108455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5;g160b885278f_9_828">
            <a:extLst>
              <a:ext uri="{FF2B5EF4-FFF2-40B4-BE49-F238E27FC236}">
                <a16:creationId xmlns:a16="http://schemas.microsoft.com/office/drawing/2014/main" id="{E01A940A-1CBF-03CD-1D4B-61308A6CD6D1}"/>
              </a:ext>
            </a:extLst>
          </p:cNvPr>
          <p:cNvSpPr/>
          <p:nvPr/>
        </p:nvSpPr>
        <p:spPr>
          <a:xfrm>
            <a:off x="374649" y="61450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833;g160b885278f_9_828">
            <a:extLst>
              <a:ext uri="{FF2B5EF4-FFF2-40B4-BE49-F238E27FC236}">
                <a16:creationId xmlns:a16="http://schemas.microsoft.com/office/drawing/2014/main" id="{28F1FD2A-4F84-8F8B-4117-FC8055B963E9}"/>
              </a:ext>
            </a:extLst>
          </p:cNvPr>
          <p:cNvCxnSpPr/>
          <p:nvPr/>
        </p:nvCxnSpPr>
        <p:spPr>
          <a:xfrm>
            <a:off x="6050872" y="1272725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" name="Google Shape;838;g160b885278f_9_828">
            <a:extLst>
              <a:ext uri="{FF2B5EF4-FFF2-40B4-BE49-F238E27FC236}">
                <a16:creationId xmlns:a16="http://schemas.microsoft.com/office/drawing/2014/main" id="{34C71EC5-4644-5461-86C9-77A7763F77A1}"/>
              </a:ext>
            </a:extLst>
          </p:cNvPr>
          <p:cNvSpPr/>
          <p:nvPr/>
        </p:nvSpPr>
        <p:spPr>
          <a:xfrm>
            <a:off x="2491667" y="1597577"/>
            <a:ext cx="1273200" cy="367500"/>
          </a:xfrm>
          <a:prstGeom prst="roundRect">
            <a:avLst>
              <a:gd name="adj" fmla="val 34839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39;g160b885278f_9_828">
            <a:extLst>
              <a:ext uri="{FF2B5EF4-FFF2-40B4-BE49-F238E27FC236}">
                <a16:creationId xmlns:a16="http://schemas.microsoft.com/office/drawing/2014/main" id="{DCA95A9A-1057-1A81-5C16-84DAB2A70530}"/>
              </a:ext>
            </a:extLst>
          </p:cNvPr>
          <p:cNvSpPr/>
          <p:nvPr/>
        </p:nvSpPr>
        <p:spPr>
          <a:xfrm>
            <a:off x="8374318" y="1590644"/>
            <a:ext cx="1273200" cy="367500"/>
          </a:xfrm>
          <a:prstGeom prst="roundRect">
            <a:avLst>
              <a:gd name="adj" fmla="val 3292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42;g160b885278f_9_828">
            <a:extLst>
              <a:ext uri="{FF2B5EF4-FFF2-40B4-BE49-F238E27FC236}">
                <a16:creationId xmlns:a16="http://schemas.microsoft.com/office/drawing/2014/main" id="{07E0711C-04F2-74F5-DFA2-205D9278B1A5}"/>
              </a:ext>
            </a:extLst>
          </p:cNvPr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Google Shape;843;g160b885278f_9_828">
            <a:extLst>
              <a:ext uri="{FF2B5EF4-FFF2-40B4-BE49-F238E27FC236}">
                <a16:creationId xmlns:a16="http://schemas.microsoft.com/office/drawing/2014/main" id="{615769B3-F583-405F-B65A-0BAEE3292FD8}"/>
              </a:ext>
            </a:extLst>
          </p:cNvPr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10" name="Google Shape;844;g160b885278f_9_828">
              <a:extLst>
                <a:ext uri="{FF2B5EF4-FFF2-40B4-BE49-F238E27FC236}">
                  <a16:creationId xmlns:a16="http://schemas.microsoft.com/office/drawing/2014/main" id="{2BA89909-3ADF-CE6C-8244-EA61834175FC}"/>
                </a:ext>
              </a:extLst>
            </p:cNvPr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12" name="Google Shape;845;g160b885278f_9_828">
                <a:extLst>
                  <a:ext uri="{FF2B5EF4-FFF2-40B4-BE49-F238E27FC236}">
                    <a16:creationId xmlns:a16="http://schemas.microsoft.com/office/drawing/2014/main" id="{EF869F03-5D37-0A58-8507-96C68CBD3F75}"/>
                  </a:ext>
                </a:extLst>
              </p:cNvPr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" name="Google Shape;846;g160b885278f_9_828">
                <a:extLst>
                  <a:ext uri="{FF2B5EF4-FFF2-40B4-BE49-F238E27FC236}">
                    <a16:creationId xmlns:a16="http://schemas.microsoft.com/office/drawing/2014/main" id="{06C5646A-26DA-79CC-320D-C3A509462B3B}"/>
                  </a:ext>
                </a:extLst>
              </p:cNvPr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/>
                  <a:t>3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ko-KR" altLang="en-US" sz="1200" dirty="0"/>
                  <a:t>스케일링 변경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" name="Google Shape;847;g160b885278f_9_828">
                <a:extLst>
                  <a:ext uri="{FF2B5EF4-FFF2-40B4-BE49-F238E27FC236}">
                    <a16:creationId xmlns:a16="http://schemas.microsoft.com/office/drawing/2014/main" id="{4BD7977C-33D5-71B0-5102-1BAEB7322A68}"/>
                  </a:ext>
                </a:extLst>
              </p:cNvPr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15" name="Google Shape;848;g160b885278f_9_828">
                  <a:extLst>
                    <a:ext uri="{FF2B5EF4-FFF2-40B4-BE49-F238E27FC236}">
                      <a16:creationId xmlns:a16="http://schemas.microsoft.com/office/drawing/2014/main" id="{8699BA2D-525E-202C-BE4C-153F5BA5B862}"/>
                    </a:ext>
                  </a:extLst>
                </p:cNvPr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" name="Google Shape;849;g160b885278f_9_828">
                  <a:extLst>
                    <a:ext uri="{FF2B5EF4-FFF2-40B4-BE49-F238E27FC236}">
                      <a16:creationId xmlns:a16="http://schemas.microsoft.com/office/drawing/2014/main" id="{A4339214-CE09-1293-775E-8825B6B9BF59}"/>
                    </a:ext>
                  </a:extLst>
                </p:cNvPr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850;g160b885278f_9_828">
                  <a:extLst>
                    <a:ext uri="{FF2B5EF4-FFF2-40B4-BE49-F238E27FC236}">
                      <a16:creationId xmlns:a16="http://schemas.microsoft.com/office/drawing/2014/main" id="{E795D624-8B97-5D48-E7D1-40229A616042}"/>
                    </a:ext>
                  </a:extLst>
                </p:cNvPr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11" name="Google Shape;851;g160b885278f_9_828">
              <a:extLst>
                <a:ext uri="{FF2B5EF4-FFF2-40B4-BE49-F238E27FC236}">
                  <a16:creationId xmlns:a16="http://schemas.microsoft.com/office/drawing/2014/main" id="{121016CF-F4D5-B119-AC37-8A62A4F7461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B75F00CC-782A-23A4-299A-025A8386F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2" y="2806654"/>
            <a:ext cx="5558975" cy="10845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3087CB-89EF-3216-BDF7-B7FEA9369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872" y="2786173"/>
            <a:ext cx="5690441" cy="1084560"/>
          </a:xfrm>
          <a:prstGeom prst="rect">
            <a:avLst/>
          </a:prstGeom>
        </p:spPr>
      </p:pic>
      <p:sp>
        <p:nvSpPr>
          <p:cNvPr id="45" name="Google Shape;840;g160b885278f_9_828">
            <a:extLst>
              <a:ext uri="{FF2B5EF4-FFF2-40B4-BE49-F238E27FC236}">
                <a16:creationId xmlns:a16="http://schemas.microsoft.com/office/drawing/2014/main" id="{1D3685B3-5D71-D205-7364-D8F8A2146F4A}"/>
              </a:ext>
            </a:extLst>
          </p:cNvPr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8F903B1-5E0F-48D6-154C-36FE3DFBE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48" y="2462754"/>
            <a:ext cx="5556087" cy="206999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014311C-1C57-1E18-B142-22C0E0CDA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231" y="2379178"/>
            <a:ext cx="5754018" cy="21535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D4AF115-4596-2514-8423-BA8F002D0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56" y="2509188"/>
            <a:ext cx="5694196" cy="20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5;g160b885278f_9_828">
            <a:extLst>
              <a:ext uri="{FF2B5EF4-FFF2-40B4-BE49-F238E27FC236}">
                <a16:creationId xmlns:a16="http://schemas.microsoft.com/office/drawing/2014/main" id="{F5127531-A4AB-DCDD-E440-E15AD630978B}"/>
              </a:ext>
            </a:extLst>
          </p:cNvPr>
          <p:cNvSpPr/>
          <p:nvPr/>
        </p:nvSpPr>
        <p:spPr>
          <a:xfrm>
            <a:off x="374649" y="61450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826;g160b885278f_9_828">
            <a:extLst>
              <a:ext uri="{FF2B5EF4-FFF2-40B4-BE49-F238E27FC236}">
                <a16:creationId xmlns:a16="http://schemas.microsoft.com/office/drawing/2014/main" id="{2AA3E8BC-9EB3-BC81-E841-F52D49E6D2C8}"/>
              </a:ext>
            </a:extLst>
          </p:cNvPr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" name="Google Shape;827;g160b885278f_9_828">
              <a:extLst>
                <a:ext uri="{FF2B5EF4-FFF2-40B4-BE49-F238E27FC236}">
                  <a16:creationId xmlns:a16="http://schemas.microsoft.com/office/drawing/2014/main" id="{E5133DDD-AA58-44C2-712B-43B277E16F58}"/>
                </a:ext>
              </a:extLst>
            </p:cNvPr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Gradient Boosting Model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algun Gothic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Figure out with body signal of smoking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828;g160b885278f_9_828">
              <a:extLst>
                <a:ext uri="{FF2B5EF4-FFF2-40B4-BE49-F238E27FC236}">
                  <a16:creationId xmlns:a16="http://schemas.microsoft.com/office/drawing/2014/main" id="{CEDCDE14-00BF-4AE7-1881-DC2992388D9F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829;g160b885278f_9_828">
              <a:extLst>
                <a:ext uri="{FF2B5EF4-FFF2-40B4-BE49-F238E27FC236}">
                  <a16:creationId xmlns:a16="http://schemas.microsoft.com/office/drawing/2014/main" id="{9483B7EC-5113-427E-E1E6-D966D204324A}"/>
                </a:ext>
              </a:extLst>
            </p:cNvPr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830;g160b885278f_9_828">
              <a:extLst>
                <a:ext uri="{FF2B5EF4-FFF2-40B4-BE49-F238E27FC236}">
                  <a16:creationId xmlns:a16="http://schemas.microsoft.com/office/drawing/2014/main" id="{5C0ABF12-7D18-B12C-5DBC-CC413EF547DB}"/>
                </a:ext>
              </a:extLst>
            </p:cNvPr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831;g160b885278f_9_828">
              <a:extLst>
                <a:ext uri="{FF2B5EF4-FFF2-40B4-BE49-F238E27FC236}">
                  <a16:creationId xmlns:a16="http://schemas.microsoft.com/office/drawing/2014/main" id="{7EF0753D-BB7D-C945-C727-56676E4C480E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832;g160b885278f_9_828">
              <a:extLst>
                <a:ext uri="{FF2B5EF4-FFF2-40B4-BE49-F238E27FC236}">
                  <a16:creationId xmlns:a16="http://schemas.microsoft.com/office/drawing/2014/main" id="{7A8131BD-BEAF-8ACD-C75A-3DE516A268A8}"/>
                </a:ext>
              </a:extLst>
            </p:cNvPr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833;g160b885278f_9_828">
            <a:extLst>
              <a:ext uri="{FF2B5EF4-FFF2-40B4-BE49-F238E27FC236}">
                <a16:creationId xmlns:a16="http://schemas.microsoft.com/office/drawing/2014/main" id="{1AF52744-CA7E-E594-B560-6CB50283AC31}"/>
              </a:ext>
            </a:extLst>
          </p:cNvPr>
          <p:cNvCxnSpPr/>
          <p:nvPr/>
        </p:nvCxnSpPr>
        <p:spPr>
          <a:xfrm>
            <a:off x="6050872" y="1272725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" name="Google Shape;838;g160b885278f_9_828">
            <a:extLst>
              <a:ext uri="{FF2B5EF4-FFF2-40B4-BE49-F238E27FC236}">
                <a16:creationId xmlns:a16="http://schemas.microsoft.com/office/drawing/2014/main" id="{C25BFB26-9A37-391A-3C40-0AB607AD1F45}"/>
              </a:ext>
            </a:extLst>
          </p:cNvPr>
          <p:cNvSpPr/>
          <p:nvPr/>
        </p:nvSpPr>
        <p:spPr>
          <a:xfrm>
            <a:off x="2491667" y="1597577"/>
            <a:ext cx="1273200" cy="367500"/>
          </a:xfrm>
          <a:prstGeom prst="roundRect">
            <a:avLst>
              <a:gd name="adj" fmla="val 34839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839;g160b885278f_9_828">
            <a:extLst>
              <a:ext uri="{FF2B5EF4-FFF2-40B4-BE49-F238E27FC236}">
                <a16:creationId xmlns:a16="http://schemas.microsoft.com/office/drawing/2014/main" id="{D5F8F470-FE82-3A7B-7196-50DEDDFA3FF0}"/>
              </a:ext>
            </a:extLst>
          </p:cNvPr>
          <p:cNvSpPr/>
          <p:nvPr/>
        </p:nvSpPr>
        <p:spPr>
          <a:xfrm>
            <a:off x="8374318" y="1590644"/>
            <a:ext cx="1273200" cy="367500"/>
          </a:xfrm>
          <a:prstGeom prst="roundRect">
            <a:avLst>
              <a:gd name="adj" fmla="val 3292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40;g160b885278f_9_828">
            <a:extLst>
              <a:ext uri="{FF2B5EF4-FFF2-40B4-BE49-F238E27FC236}">
                <a16:creationId xmlns:a16="http://schemas.microsoft.com/office/drawing/2014/main" id="{408CBF45-F902-D3BF-BC84-270A7B27D664}"/>
              </a:ext>
            </a:extLst>
          </p:cNvPr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841;g160b885278f_9_828">
            <a:extLst>
              <a:ext uri="{FF2B5EF4-FFF2-40B4-BE49-F238E27FC236}">
                <a16:creationId xmlns:a16="http://schemas.microsoft.com/office/drawing/2014/main" id="{8841A090-5B9B-A136-EF7C-AF20531099AD}"/>
              </a:ext>
            </a:extLst>
          </p:cNvPr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42;g160b885278f_9_828">
            <a:extLst>
              <a:ext uri="{FF2B5EF4-FFF2-40B4-BE49-F238E27FC236}">
                <a16:creationId xmlns:a16="http://schemas.microsoft.com/office/drawing/2014/main" id="{9E435323-8E80-2518-97BD-19F46A936CD8}"/>
              </a:ext>
            </a:extLst>
          </p:cNvPr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" name="Google Shape;843;g160b885278f_9_828">
            <a:extLst>
              <a:ext uri="{FF2B5EF4-FFF2-40B4-BE49-F238E27FC236}">
                <a16:creationId xmlns:a16="http://schemas.microsoft.com/office/drawing/2014/main" id="{DC87BF7A-A51F-C081-CB65-BC1C614CC50B}"/>
              </a:ext>
            </a:extLst>
          </p:cNvPr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19" name="Google Shape;844;g160b885278f_9_828">
              <a:extLst>
                <a:ext uri="{FF2B5EF4-FFF2-40B4-BE49-F238E27FC236}">
                  <a16:creationId xmlns:a16="http://schemas.microsoft.com/office/drawing/2014/main" id="{8DF40ECE-1017-ACD9-69D3-DAAB7320E47C}"/>
                </a:ext>
              </a:extLst>
            </p:cNvPr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21" name="Google Shape;845;g160b885278f_9_828">
                <a:extLst>
                  <a:ext uri="{FF2B5EF4-FFF2-40B4-BE49-F238E27FC236}">
                    <a16:creationId xmlns:a16="http://schemas.microsoft.com/office/drawing/2014/main" id="{3BA92960-F8B6-E82A-736E-27D226D1BBEB}"/>
                  </a:ext>
                </a:extLst>
              </p:cNvPr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846;g160b885278f_9_828">
                <a:extLst>
                  <a:ext uri="{FF2B5EF4-FFF2-40B4-BE49-F238E27FC236}">
                    <a16:creationId xmlns:a16="http://schemas.microsoft.com/office/drawing/2014/main" id="{1F88A7A5-D30C-92C9-E0C9-CB99440D658E}"/>
                  </a:ext>
                </a:extLst>
              </p:cNvPr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/>
                  <a:t>4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ko-KR" alt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이상치 제거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" name="Google Shape;847;g160b885278f_9_828">
                <a:extLst>
                  <a:ext uri="{FF2B5EF4-FFF2-40B4-BE49-F238E27FC236}">
                    <a16:creationId xmlns:a16="http://schemas.microsoft.com/office/drawing/2014/main" id="{7358EC03-6ECE-4449-2776-5D2910EB3F74}"/>
                  </a:ext>
                </a:extLst>
              </p:cNvPr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24" name="Google Shape;848;g160b885278f_9_828">
                  <a:extLst>
                    <a:ext uri="{FF2B5EF4-FFF2-40B4-BE49-F238E27FC236}">
                      <a16:creationId xmlns:a16="http://schemas.microsoft.com/office/drawing/2014/main" id="{FD7D1C42-8E40-11CA-9D79-FB9805D85998}"/>
                    </a:ext>
                  </a:extLst>
                </p:cNvPr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849;g160b885278f_9_828">
                  <a:extLst>
                    <a:ext uri="{FF2B5EF4-FFF2-40B4-BE49-F238E27FC236}">
                      <a16:creationId xmlns:a16="http://schemas.microsoft.com/office/drawing/2014/main" id="{B49FD07E-A674-D5AC-43B6-11C9154B48D5}"/>
                    </a:ext>
                  </a:extLst>
                </p:cNvPr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850;g160b885278f_9_828">
                  <a:extLst>
                    <a:ext uri="{FF2B5EF4-FFF2-40B4-BE49-F238E27FC236}">
                      <a16:creationId xmlns:a16="http://schemas.microsoft.com/office/drawing/2014/main" id="{F4FAFAF1-00FC-33E4-4936-BFB202C8F32D}"/>
                    </a:ext>
                  </a:extLst>
                </p:cNvPr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20" name="Google Shape;851;g160b885278f_9_828">
              <a:extLst>
                <a:ext uri="{FF2B5EF4-FFF2-40B4-BE49-F238E27FC236}">
                  <a16:creationId xmlns:a16="http://schemas.microsoft.com/office/drawing/2014/main" id="{9EB8683C-3549-44F6-0CC6-7AFC6FAC12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3508322B-2B68-D2E9-B5F6-592DE3702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92" y="2806654"/>
            <a:ext cx="5558975" cy="10845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7198AC0-FA63-86F2-B039-00FA3F793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872" y="2786173"/>
            <a:ext cx="5690441" cy="10845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C27A77F-6948-8EEF-1983-6EF6D7B7B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26" y="2791301"/>
            <a:ext cx="5644741" cy="114721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8707D07-861D-6566-7371-F9FE0336E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872" y="2775327"/>
            <a:ext cx="5701299" cy="114721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24E9F61-9F98-C29B-FA71-C6A1CA1072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478" y="2829523"/>
            <a:ext cx="5745771" cy="11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0b885278f_0_88"/>
          <p:cNvSpPr/>
          <p:nvPr/>
        </p:nvSpPr>
        <p:spPr>
          <a:xfrm>
            <a:off x="23939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2" name="Google Shape;122;g160b885278f_0_88"/>
          <p:cNvGrpSpPr/>
          <p:nvPr/>
        </p:nvGrpSpPr>
        <p:grpSpPr>
          <a:xfrm>
            <a:off x="2393950" y="4726334"/>
            <a:ext cx="2610000" cy="521700"/>
            <a:chOff x="1733550" y="4057694"/>
            <a:chExt cx="2610000" cy="521700"/>
          </a:xfrm>
        </p:grpSpPr>
        <p:sp>
          <p:nvSpPr>
            <p:cNvPr id="123" name="Google Shape;123;g160b885278f_0_88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프로젝트 배경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60b885278f_0_88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60b885278f_0_88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60b885278f_0_88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60b885278f_0_88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60b885278f_0_88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g160b885278f_0_88"/>
          <p:cNvSpPr/>
          <p:nvPr/>
        </p:nvSpPr>
        <p:spPr>
          <a:xfrm>
            <a:off x="0" y="50"/>
            <a:ext cx="12192000" cy="14142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60b885278f_0_88"/>
          <p:cNvSpPr/>
          <p:nvPr/>
        </p:nvSpPr>
        <p:spPr>
          <a:xfrm>
            <a:off x="3048000" y="344482"/>
            <a:ext cx="6096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DA3"/>
              </a:buClr>
              <a:buSzPts val="5100"/>
              <a:buFont typeface="Arial"/>
              <a:buAutoNum type="arabicPeriod"/>
            </a:pPr>
            <a:r>
              <a:rPr lang="en-US" sz="51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60b885278f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000" y="2466375"/>
            <a:ext cx="2153549" cy="21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60b885278f_0_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0150" y="4003273"/>
            <a:ext cx="2465399" cy="723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60b885278f_0_88"/>
          <p:cNvSpPr/>
          <p:nvPr/>
        </p:nvSpPr>
        <p:spPr>
          <a:xfrm>
            <a:off x="75247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g160b885278f_0_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4750" y="2390175"/>
            <a:ext cx="1794505" cy="1639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60b885278f_0_88"/>
          <p:cNvSpPr/>
          <p:nvPr/>
        </p:nvSpPr>
        <p:spPr>
          <a:xfrm>
            <a:off x="7524750" y="2396417"/>
            <a:ext cx="2610000" cy="2590800"/>
          </a:xfrm>
          <a:prstGeom prst="roundRect">
            <a:avLst>
              <a:gd name="adj" fmla="val 6721"/>
            </a:avLst>
          </a:prstGeom>
          <a:noFill/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" name="Google Shape;136;g160b885278f_0_88"/>
          <p:cNvGrpSpPr/>
          <p:nvPr/>
        </p:nvGrpSpPr>
        <p:grpSpPr>
          <a:xfrm>
            <a:off x="7524750" y="4726334"/>
            <a:ext cx="2610000" cy="521700"/>
            <a:chOff x="1733550" y="4057694"/>
            <a:chExt cx="2610000" cy="521700"/>
          </a:xfrm>
        </p:grpSpPr>
        <p:sp>
          <p:nvSpPr>
            <p:cNvPr id="137" name="Google Shape;137;g160b885278f_0_88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프로젝트 목표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60b885278f_0_88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60b885278f_0_88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160b885278f_0_88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160b885278f_0_88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160b885278f_0_88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g160b885278f_0_8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0"/>
            <a:ext cx="756026" cy="7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60b885278f_9_888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g160b885278f_9_888"/>
          <p:cNvSpPr txBox="1"/>
          <p:nvPr/>
        </p:nvSpPr>
        <p:spPr>
          <a:xfrm>
            <a:off x="5146126" y="221918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8" name="Google Shape;858;g160b885278f_9_888"/>
          <p:cNvSpPr txBox="1"/>
          <p:nvPr/>
        </p:nvSpPr>
        <p:spPr>
          <a:xfrm>
            <a:off x="6570199" y="330563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9" name="Google Shape;859;g160b885278f_9_8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75" y="939325"/>
            <a:ext cx="10858476" cy="5392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0" name="Google Shape;860;g160b885278f_9_888"/>
          <p:cNvGrpSpPr/>
          <p:nvPr/>
        </p:nvGrpSpPr>
        <p:grpSpPr>
          <a:xfrm>
            <a:off x="1993239" y="1860733"/>
            <a:ext cx="8205422" cy="4157960"/>
            <a:chOff x="1945460" y="1807724"/>
            <a:chExt cx="8205422" cy="4157960"/>
          </a:xfrm>
        </p:grpSpPr>
        <p:sp>
          <p:nvSpPr>
            <p:cNvPr id="861" name="Google Shape;861;g160b885278f_9_888"/>
            <p:cNvSpPr txBox="1"/>
            <p:nvPr/>
          </p:nvSpPr>
          <p:spPr>
            <a:xfrm>
              <a:off x="8174182" y="565387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0.9979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160b885278f_9_888"/>
            <p:cNvSpPr txBox="1"/>
            <p:nvPr/>
          </p:nvSpPr>
          <p:spPr>
            <a:xfrm>
              <a:off x="8174182" y="4677791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0.9768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160b885278f_9_888"/>
            <p:cNvSpPr txBox="1"/>
            <p:nvPr/>
          </p:nvSpPr>
          <p:spPr>
            <a:xfrm>
              <a:off x="8174182" y="3701705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0.9829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160b885278f_9_888"/>
            <p:cNvSpPr txBox="1"/>
            <p:nvPr/>
          </p:nvSpPr>
          <p:spPr>
            <a:xfrm>
              <a:off x="8174182" y="2725619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0.9708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160b885278f_9_888"/>
            <p:cNvSpPr txBox="1"/>
            <p:nvPr/>
          </p:nvSpPr>
          <p:spPr>
            <a:xfrm>
              <a:off x="8174182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0.9804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160b885278f_9_888"/>
            <p:cNvSpPr txBox="1"/>
            <p:nvPr/>
          </p:nvSpPr>
          <p:spPr>
            <a:xfrm>
              <a:off x="1945460" y="277368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0.7202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160b885278f_9_888"/>
            <p:cNvSpPr txBox="1"/>
            <p:nvPr/>
          </p:nvSpPr>
          <p:spPr>
            <a:xfrm>
              <a:off x="1945460" y="3708153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0.7472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160b885278f_9_888"/>
            <p:cNvSpPr txBox="1"/>
            <p:nvPr/>
          </p:nvSpPr>
          <p:spPr>
            <a:xfrm>
              <a:off x="1945460" y="4674116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0.7334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160b885278f_9_888"/>
            <p:cNvSpPr txBox="1"/>
            <p:nvPr/>
          </p:nvSpPr>
          <p:spPr>
            <a:xfrm>
              <a:off x="1945460" y="565788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0.8878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160b885278f_9_888"/>
            <p:cNvSpPr txBox="1"/>
            <p:nvPr/>
          </p:nvSpPr>
          <p:spPr>
            <a:xfrm>
              <a:off x="1945460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0.7999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g160b885278f_9_88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모델 비교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160b885278f_9_888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60b885278f_9_913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g160b885278f_9_913"/>
          <p:cNvSpPr txBox="1"/>
          <p:nvPr/>
        </p:nvSpPr>
        <p:spPr>
          <a:xfrm>
            <a:off x="5146126" y="221918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g160b885278f_9_913"/>
          <p:cNvSpPr txBox="1"/>
          <p:nvPr/>
        </p:nvSpPr>
        <p:spPr>
          <a:xfrm>
            <a:off x="6570199" y="330563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0" name="Google Shape;880;g160b885278f_9_9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12" y="892316"/>
            <a:ext cx="10858476" cy="5392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g160b885278f_9_913"/>
          <p:cNvGrpSpPr/>
          <p:nvPr/>
        </p:nvGrpSpPr>
        <p:grpSpPr>
          <a:xfrm>
            <a:off x="1945460" y="1807724"/>
            <a:ext cx="8205422" cy="4157960"/>
            <a:chOff x="1945460" y="1807724"/>
            <a:chExt cx="8205422" cy="4157960"/>
          </a:xfrm>
        </p:grpSpPr>
        <p:sp>
          <p:nvSpPr>
            <p:cNvPr id="882" name="Google Shape;882;g160b885278f_9_913"/>
            <p:cNvSpPr txBox="1"/>
            <p:nvPr/>
          </p:nvSpPr>
          <p:spPr>
            <a:xfrm>
              <a:off x="8174182" y="565387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0.9992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160b885278f_9_913"/>
            <p:cNvSpPr txBox="1"/>
            <p:nvPr/>
          </p:nvSpPr>
          <p:spPr>
            <a:xfrm>
              <a:off x="8174182" y="4677791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dirty="0"/>
                <a:t>0.9880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160b885278f_9_913"/>
            <p:cNvSpPr txBox="1"/>
            <p:nvPr/>
          </p:nvSpPr>
          <p:spPr>
            <a:xfrm>
              <a:off x="8174182" y="3701705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0.9957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160b885278f_9_913"/>
            <p:cNvSpPr txBox="1"/>
            <p:nvPr/>
          </p:nvSpPr>
          <p:spPr>
            <a:xfrm>
              <a:off x="8174182" y="2725619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0.9803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160b885278f_9_913"/>
            <p:cNvSpPr txBox="1"/>
            <p:nvPr/>
          </p:nvSpPr>
          <p:spPr>
            <a:xfrm>
              <a:off x="8174182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0.9898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160b885278f_9_913"/>
            <p:cNvSpPr txBox="1"/>
            <p:nvPr/>
          </p:nvSpPr>
          <p:spPr>
            <a:xfrm>
              <a:off x="1945460" y="277368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0.9264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160b885278f_9_913"/>
            <p:cNvSpPr txBox="1"/>
            <p:nvPr/>
          </p:nvSpPr>
          <p:spPr>
            <a:xfrm>
              <a:off x="1945460" y="3708153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0.9298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160b885278f_9_913"/>
            <p:cNvSpPr txBox="1"/>
            <p:nvPr/>
          </p:nvSpPr>
          <p:spPr>
            <a:xfrm>
              <a:off x="1945460" y="4674116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0.9281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160b885278f_9_913"/>
            <p:cNvSpPr txBox="1"/>
            <p:nvPr/>
          </p:nvSpPr>
          <p:spPr>
            <a:xfrm>
              <a:off x="1945460" y="565788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0.9883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160b885278f_9_913"/>
            <p:cNvSpPr txBox="1"/>
            <p:nvPr/>
          </p:nvSpPr>
          <p:spPr>
            <a:xfrm>
              <a:off x="1945460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0.9469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g160b885278f_9_913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Light GBM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최종 모델 비교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160b885278f_9_913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g160b885278f_0_787"/>
          <p:cNvPicPr preferRelativeResize="0"/>
          <p:nvPr/>
        </p:nvPicPr>
        <p:blipFill rotWithShape="1">
          <a:blip r:embed="rId3">
            <a:alphaModFix amt="34000"/>
          </a:blip>
          <a:srcRect/>
          <a:stretch/>
        </p:blipFill>
        <p:spPr>
          <a:xfrm>
            <a:off x="4874425" y="2207425"/>
            <a:ext cx="2443151" cy="24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160b885278f_0_787"/>
          <p:cNvSpPr/>
          <p:nvPr/>
        </p:nvSpPr>
        <p:spPr>
          <a:xfrm>
            <a:off x="3048000" y="3087910"/>
            <a:ext cx="6096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4. 최종 모델 선정</a:t>
            </a:r>
            <a:endParaRPr sz="14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160b885278f_0_787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C9E4ED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C9E4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60b885278f_0_898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54" name="Google Shape;954;g160b885278f_0_898"/>
          <p:cNvGrpSpPr/>
          <p:nvPr/>
        </p:nvGrpSpPr>
        <p:grpSpPr>
          <a:xfrm>
            <a:off x="1000268" y="857323"/>
            <a:ext cx="4039258" cy="756009"/>
            <a:chOff x="5042330" y="2367448"/>
            <a:chExt cx="4039258" cy="756009"/>
          </a:xfrm>
        </p:grpSpPr>
        <p:sp>
          <p:nvSpPr>
            <p:cNvPr id="955" name="Google Shape;955;g160b885278f_0_898"/>
            <p:cNvSpPr/>
            <p:nvPr/>
          </p:nvSpPr>
          <p:spPr>
            <a:xfrm>
              <a:off x="5512188" y="2594075"/>
              <a:ext cx="35694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6" name="Google Shape;956;g160b885278f_0_898"/>
            <p:cNvSpPr txBox="1"/>
            <p:nvPr/>
          </p:nvSpPr>
          <p:spPr>
            <a:xfrm>
              <a:off x="6027288" y="2594075"/>
              <a:ext cx="299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최종 모델 선정 - LGBM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7" name="Google Shape;957;g160b885278f_0_898"/>
            <p:cNvGrpSpPr/>
            <p:nvPr/>
          </p:nvGrpSpPr>
          <p:grpSpPr>
            <a:xfrm>
              <a:off x="5042330" y="2367448"/>
              <a:ext cx="1085601" cy="756009"/>
              <a:chOff x="540500" y="2056410"/>
              <a:chExt cx="1276427" cy="888900"/>
            </a:xfrm>
          </p:grpSpPr>
          <p:sp>
            <p:nvSpPr>
              <p:cNvPr id="958" name="Google Shape;958;g160b885278f_0_898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9" name="Google Shape;959;g160b885278f_0_898"/>
              <p:cNvSpPr txBox="1"/>
              <p:nvPr/>
            </p:nvSpPr>
            <p:spPr>
              <a:xfrm>
                <a:off x="1342027" y="2340935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g160b885278f_0_898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961" name="Google Shape;961;g160b885278f_0_8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275" y="857313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g160b885278f_0_8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5650" y="1562208"/>
            <a:ext cx="35528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g160b885278f_0_898"/>
          <p:cNvSpPr txBox="1"/>
          <p:nvPr/>
        </p:nvSpPr>
        <p:spPr>
          <a:xfrm>
            <a:off x="1558912" y="4439216"/>
            <a:ext cx="3246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파라미터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num_iterations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1000,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12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min_child_samples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min_child_weight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subsample = 0.8,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colsample_bytree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0.8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160b885278f_0_898"/>
          <p:cNvSpPr txBox="1"/>
          <p:nvPr/>
        </p:nvSpPr>
        <p:spPr>
          <a:xfrm>
            <a:off x="5497125" y="1663550"/>
            <a:ext cx="57927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기본적인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모델이지만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가능성이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높음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성능이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최초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기본모델링시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지표에서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조정한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파라미터에서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해결된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것으로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보이지만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LGBM보다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상대적으로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지표가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낮음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기본모델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개선모델에서도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타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성능이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싱크로율이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못한것으로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추정됨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성능지표가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상당한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소요되어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최종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모델로는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부적합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160b885278f_0_898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6" name="Google Shape;966;g160b885278f_0_89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모델 선정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7" name="Google Shape;967;g160b885278f_0_89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5953FF-4721-268D-990A-8E6BA899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26" y="1484129"/>
            <a:ext cx="3813754" cy="30481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60b885278f_0_956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3" name="Google Shape;973;g160b885278f_0_956"/>
          <p:cNvGrpSpPr/>
          <p:nvPr/>
        </p:nvGrpSpPr>
        <p:grpSpPr>
          <a:xfrm>
            <a:off x="1000268" y="857323"/>
            <a:ext cx="4039258" cy="756009"/>
            <a:chOff x="5042330" y="2367448"/>
            <a:chExt cx="4039258" cy="756009"/>
          </a:xfrm>
        </p:grpSpPr>
        <p:sp>
          <p:nvSpPr>
            <p:cNvPr id="974" name="Google Shape;974;g160b885278f_0_956"/>
            <p:cNvSpPr/>
            <p:nvPr/>
          </p:nvSpPr>
          <p:spPr>
            <a:xfrm>
              <a:off x="5512188" y="2594075"/>
              <a:ext cx="35694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5" name="Google Shape;975;g160b885278f_0_956"/>
            <p:cNvSpPr txBox="1"/>
            <p:nvPr/>
          </p:nvSpPr>
          <p:spPr>
            <a:xfrm>
              <a:off x="6027288" y="2594075"/>
              <a:ext cx="299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최종 모델 선정 - LGBM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6" name="Google Shape;976;g160b885278f_0_956"/>
            <p:cNvGrpSpPr/>
            <p:nvPr/>
          </p:nvGrpSpPr>
          <p:grpSpPr>
            <a:xfrm>
              <a:off x="5042330" y="2367448"/>
              <a:ext cx="1085601" cy="756009"/>
              <a:chOff x="540500" y="2056410"/>
              <a:chExt cx="1276427" cy="888900"/>
            </a:xfrm>
          </p:grpSpPr>
          <p:sp>
            <p:nvSpPr>
              <p:cNvPr id="977" name="Google Shape;977;g160b885278f_0_956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8" name="Google Shape;978;g160b885278f_0_956"/>
              <p:cNvSpPr txBox="1"/>
              <p:nvPr/>
            </p:nvSpPr>
            <p:spPr>
              <a:xfrm>
                <a:off x="1342027" y="2340935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g160b885278f_0_956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980" name="Google Shape;980;g160b885278f_0_9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275" y="857313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g160b885278f_0_9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5650" y="1562208"/>
            <a:ext cx="35528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g160b885278f_0_956"/>
          <p:cNvSpPr txBox="1"/>
          <p:nvPr/>
        </p:nvSpPr>
        <p:spPr>
          <a:xfrm>
            <a:off x="5316575" y="2097600"/>
            <a:ext cx="63810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XGB와 LGBM 두 모델 모두 높은 성능을 보임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LGBM이 XGB와 비교해 학습시간이 빠르며 미세한 성능의 우위를 보임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생체 지표를 이용한 모델링에선 재현율의 중요성이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LGBM은 높은 재현율과 더불어 균형잡힌 성능을 보여줌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헤모글로빈, 중성지방, HDL, Gtp등 호흡과 간에 관련된 지표들은 앞서 살펴본 상관성 분석에서 흡연과 유의미한 상관도를 보임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LGBM의 피처 중요도 평가에서도 위의 피처들이 상위에 위치함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160b885278f_0_956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g160b885278f_0_956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모델 선정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6" name="Google Shape;986;g160b885278f_0_956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3;g160b885278f_0_898">
            <a:extLst>
              <a:ext uri="{FF2B5EF4-FFF2-40B4-BE49-F238E27FC236}">
                <a16:creationId xmlns:a16="http://schemas.microsoft.com/office/drawing/2014/main" id="{562DF047-DC3D-B81E-360A-738DF92B6631}"/>
              </a:ext>
            </a:extLst>
          </p:cNvPr>
          <p:cNvSpPr txBox="1"/>
          <p:nvPr/>
        </p:nvSpPr>
        <p:spPr>
          <a:xfrm>
            <a:off x="1558912" y="4474502"/>
            <a:ext cx="3246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파라미터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num_iterations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1000,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12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min_child_samples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min_child_weight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subsample = 0.8,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colsample_bytree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0.8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26F661-815C-82AC-3CBE-13572DA58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26" y="1484129"/>
            <a:ext cx="3813754" cy="3048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160293c8bef_0_6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sp>
          <p:nvSpPr>
            <p:cNvPr id="149" name="Google Shape;149;g160293c8bef_0_64"/>
            <p:cNvSpPr/>
            <p:nvPr/>
          </p:nvSpPr>
          <p:spPr>
            <a:xfrm>
              <a:off x="0" y="50"/>
              <a:ext cx="121920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3900" b="1" i="0" u="none" strike="noStrike" cap="none">
                  <a:solidFill>
                    <a:srgbClr val="FEFDA3"/>
                  </a:solidFill>
                  <a:latin typeface="Arial"/>
                  <a:ea typeface="Arial"/>
                  <a:cs typeface="Arial"/>
                  <a:sym typeface="Arial"/>
                </a:rPr>
                <a:t>   1. Project overview                                  </a:t>
              </a:r>
              <a:endPara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g160293c8bef_0_64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g160293c8bef_0_6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g160293c8bef_0_64"/>
          <p:cNvGrpSpPr/>
          <p:nvPr/>
        </p:nvGrpSpPr>
        <p:grpSpPr>
          <a:xfrm>
            <a:off x="663150" y="2003192"/>
            <a:ext cx="2610000" cy="2851617"/>
            <a:chOff x="612975" y="2284917"/>
            <a:chExt cx="2610000" cy="2851617"/>
          </a:xfrm>
        </p:grpSpPr>
        <p:sp>
          <p:nvSpPr>
            <p:cNvPr id="153" name="Google Shape;153;g160293c8bef_0_64"/>
            <p:cNvSpPr/>
            <p:nvPr/>
          </p:nvSpPr>
          <p:spPr>
            <a:xfrm>
              <a:off x="612975" y="22849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4" name="Google Shape;154;g160293c8bef_0_64"/>
            <p:cNvGrpSpPr/>
            <p:nvPr/>
          </p:nvGrpSpPr>
          <p:grpSpPr>
            <a:xfrm>
              <a:off x="612975" y="4614834"/>
              <a:ext cx="2610000" cy="521700"/>
              <a:chOff x="1733550" y="4057694"/>
              <a:chExt cx="2610000" cy="521700"/>
            </a:xfrm>
          </p:grpSpPr>
          <p:sp>
            <p:nvSpPr>
              <p:cNvPr id="155" name="Google Shape;155;g160293c8bef_0_64"/>
              <p:cNvSpPr/>
              <p:nvPr/>
            </p:nvSpPr>
            <p:spPr>
              <a:xfrm>
                <a:off x="1733550" y="4057694"/>
                <a:ext cx="2610000" cy="5217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배경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160293c8bef_0_64"/>
              <p:cNvSpPr/>
              <p:nvPr/>
            </p:nvSpPr>
            <p:spPr>
              <a:xfrm>
                <a:off x="1860550" y="4201391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" name="Google Shape;157;g160293c8bef_0_64"/>
              <p:cNvSpPr/>
              <p:nvPr/>
            </p:nvSpPr>
            <p:spPr>
              <a:xfrm>
                <a:off x="1914403" y="4252864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" name="Google Shape;158;g160293c8bef_0_64"/>
              <p:cNvSpPr/>
              <p:nvPr/>
            </p:nvSpPr>
            <p:spPr>
              <a:xfrm>
                <a:off x="2004524" y="4363161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" name="Google Shape;159;g160293c8bef_0_64"/>
              <p:cNvSpPr/>
              <p:nvPr/>
            </p:nvSpPr>
            <p:spPr>
              <a:xfrm>
                <a:off x="1738361" y="4458002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g160293c8bef_0_64"/>
              <p:cNvSpPr/>
              <p:nvPr/>
            </p:nvSpPr>
            <p:spPr>
              <a:xfrm>
                <a:off x="2172152" y="4245658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161" name="Google Shape;161;g160293c8bef_0_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01025" y="2354875"/>
              <a:ext cx="2153549" cy="2153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160293c8bef_0_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9175" y="3891773"/>
              <a:ext cx="2465399" cy="7230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g160293c8bef_0_64"/>
          <p:cNvSpPr/>
          <p:nvPr/>
        </p:nvSpPr>
        <p:spPr>
          <a:xfrm>
            <a:off x="5465600" y="3643150"/>
            <a:ext cx="1389600" cy="265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systolic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relaxation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fasting blood sugar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Cholesterol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triglyceride 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HDL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LDL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hemoglobin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60293c8bef_0_64"/>
          <p:cNvSpPr/>
          <p:nvPr/>
        </p:nvSpPr>
        <p:spPr>
          <a:xfrm>
            <a:off x="3830975" y="3643150"/>
            <a:ext cx="1389600" cy="265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hearing(left)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hearing(right)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height(cm)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weight(kg)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waist(cm)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eyesight(left)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eyesight(right)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60293c8bef_0_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5025" y="3003875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60293c8bef_0_64"/>
          <p:cNvSpPr/>
          <p:nvPr/>
        </p:nvSpPr>
        <p:spPr>
          <a:xfrm>
            <a:off x="7100225" y="3643150"/>
            <a:ext cx="1389600" cy="12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Urine protein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serum creatinine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60293c8bef_0_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1238" y="3003875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60293c8bef_0_64"/>
          <p:cNvSpPr/>
          <p:nvPr/>
        </p:nvSpPr>
        <p:spPr>
          <a:xfrm>
            <a:off x="8734850" y="3643150"/>
            <a:ext cx="1389600" cy="12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Gtp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60293c8bef_0_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13225" y="3003875"/>
            <a:ext cx="1089901" cy="10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60293c8bef_0_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29550" y="3003874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60293c8bef_0_64"/>
          <p:cNvSpPr/>
          <p:nvPr/>
        </p:nvSpPr>
        <p:spPr>
          <a:xfrm>
            <a:off x="10369475" y="3643150"/>
            <a:ext cx="1389600" cy="12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dental caries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tartar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60293c8bef_0_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75" y="3003874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60293c8bef_0_64"/>
          <p:cNvSpPr txBox="1"/>
          <p:nvPr/>
        </p:nvSpPr>
        <p:spPr>
          <a:xfrm>
            <a:off x="3713300" y="1495475"/>
            <a:ext cx="80457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캐글에서 제공하는 데이터셋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기본적인 신체 정보를 이용한 흡연 유무 분석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55692 rows, 27 features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https://www.kaggle.com/datasets/kukuroo3/body-signal-of-smoking/code?datasetId=2157551&amp;sortBy=voteCount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ff7e6e822f_3_330"/>
          <p:cNvGrpSpPr/>
          <p:nvPr/>
        </p:nvGrpSpPr>
        <p:grpSpPr>
          <a:xfrm>
            <a:off x="1540125" y="2226450"/>
            <a:ext cx="2610000" cy="2857859"/>
            <a:chOff x="4705350" y="2390175"/>
            <a:chExt cx="2610000" cy="2857859"/>
          </a:xfrm>
        </p:grpSpPr>
        <p:sp>
          <p:nvSpPr>
            <p:cNvPr id="179" name="Google Shape;179;gff7e6e822f_3_330"/>
            <p:cNvSpPr/>
            <p:nvPr/>
          </p:nvSpPr>
          <p:spPr>
            <a:xfrm>
              <a:off x="4705350" y="23964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80" name="Google Shape;180;gff7e6e822f_3_3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5350" y="2390175"/>
              <a:ext cx="1794505" cy="1639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gff7e6e822f_3_330"/>
            <p:cNvSpPr/>
            <p:nvPr/>
          </p:nvSpPr>
          <p:spPr>
            <a:xfrm>
              <a:off x="4705350" y="2396417"/>
              <a:ext cx="2610000" cy="2590800"/>
            </a:xfrm>
            <a:prstGeom prst="roundRect">
              <a:avLst>
                <a:gd name="adj" fmla="val 6721"/>
              </a:avLst>
            </a:prstGeom>
            <a:noFill/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2" name="Google Shape;182;gff7e6e822f_3_330"/>
            <p:cNvGrpSpPr/>
            <p:nvPr/>
          </p:nvGrpSpPr>
          <p:grpSpPr>
            <a:xfrm>
              <a:off x="4705350" y="4726334"/>
              <a:ext cx="2610000" cy="521700"/>
              <a:chOff x="1733550" y="4057694"/>
              <a:chExt cx="2610000" cy="521700"/>
            </a:xfrm>
          </p:grpSpPr>
          <p:sp>
            <p:nvSpPr>
              <p:cNvPr id="183" name="Google Shape;183;gff7e6e822f_3_330"/>
              <p:cNvSpPr/>
              <p:nvPr/>
            </p:nvSpPr>
            <p:spPr>
              <a:xfrm>
                <a:off x="1733550" y="4057694"/>
                <a:ext cx="2610000" cy="5217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 w="28575" cap="flat" cmpd="sng">
                <a:solidFill>
                  <a:srgbClr val="4999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목표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ff7e6e822f_3_330"/>
              <p:cNvSpPr/>
              <p:nvPr/>
            </p:nvSpPr>
            <p:spPr>
              <a:xfrm>
                <a:off x="1860550" y="4201391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gff7e6e822f_3_330"/>
              <p:cNvSpPr/>
              <p:nvPr/>
            </p:nvSpPr>
            <p:spPr>
              <a:xfrm>
                <a:off x="1914403" y="4252864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gff7e6e822f_3_330"/>
              <p:cNvSpPr/>
              <p:nvPr/>
            </p:nvSpPr>
            <p:spPr>
              <a:xfrm>
                <a:off x="2004524" y="4363161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gff7e6e822f_3_330"/>
              <p:cNvSpPr/>
              <p:nvPr/>
            </p:nvSpPr>
            <p:spPr>
              <a:xfrm>
                <a:off x="1738361" y="4458002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gff7e6e822f_3_330"/>
              <p:cNvSpPr/>
              <p:nvPr/>
            </p:nvSpPr>
            <p:spPr>
              <a:xfrm>
                <a:off x="2172152" y="4245658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9" name="Google Shape;189;gff7e6e822f_3_330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ff7e6e822f_3_330"/>
          <p:cNvSpPr/>
          <p:nvPr/>
        </p:nvSpPr>
        <p:spPr>
          <a:xfrm>
            <a:off x="4479375" y="2240350"/>
            <a:ext cx="6015900" cy="32517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ff7e6e822f_3_330"/>
          <p:cNvSpPr txBox="1"/>
          <p:nvPr/>
        </p:nvSpPr>
        <p:spPr>
          <a:xfrm>
            <a:off x="4612600" y="2407875"/>
            <a:ext cx="6015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셋에서 제공하는 특성들을 활용, 모델링을 통해 모델의 성능 향상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모델의 성능에 어떤 생체 지표가 가장 영향을 주는지 확인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gff7e6e822f_3_330"/>
          <p:cNvGrpSpPr/>
          <p:nvPr/>
        </p:nvGrpSpPr>
        <p:grpSpPr>
          <a:xfrm>
            <a:off x="4692763" y="3456950"/>
            <a:ext cx="5717413" cy="1991774"/>
            <a:chOff x="3771350" y="4394100"/>
            <a:chExt cx="5717413" cy="1991774"/>
          </a:xfrm>
        </p:grpSpPr>
        <p:pic>
          <p:nvPicPr>
            <p:cNvPr id="193" name="Google Shape;193;gff7e6e822f_3_3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81697" y="4596499"/>
              <a:ext cx="704726" cy="88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gff7e6e822f_3_330"/>
            <p:cNvSpPr txBox="1"/>
            <p:nvPr/>
          </p:nvSpPr>
          <p:spPr>
            <a:xfrm>
              <a:off x="4603900" y="4394100"/>
              <a:ext cx="46548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Decision Tree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XGBoost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LightGBM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ff7e6e822f_3_330"/>
            <p:cNvSpPr txBox="1"/>
            <p:nvPr/>
          </p:nvSpPr>
          <p:spPr>
            <a:xfrm>
              <a:off x="4603900" y="5293325"/>
              <a:ext cx="215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Logistic Regression Support Vector Machine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gff7e6e822f_3_3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71350" y="5509995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gff7e6e822f_3_3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61537" y="4571525"/>
              <a:ext cx="2227226" cy="1814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gff7e6e822f_3_330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sp>
          <p:nvSpPr>
            <p:cNvPr id="199" name="Google Shape;199;gff7e6e822f_3_330"/>
            <p:cNvSpPr/>
            <p:nvPr/>
          </p:nvSpPr>
          <p:spPr>
            <a:xfrm>
              <a:off x="0" y="50"/>
              <a:ext cx="121920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3900" b="1" i="0" u="none" strike="noStrike" cap="none">
                  <a:solidFill>
                    <a:srgbClr val="FEFDA3"/>
                  </a:solidFill>
                  <a:latin typeface="Arial"/>
                  <a:ea typeface="Arial"/>
                  <a:cs typeface="Arial"/>
                  <a:sym typeface="Arial"/>
                </a:rPr>
                <a:t>   1. Project overview                                  </a:t>
              </a:r>
              <a:endPara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gff7e6e822f_3_330"/>
            <p:cNvPicPr preferRelativeResize="0"/>
            <p:nvPr/>
          </p:nvPicPr>
          <p:blipFill rotWithShape="1">
            <a:blip r:embed="rId7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f7e6e822f_3_475"/>
          <p:cNvSpPr/>
          <p:nvPr/>
        </p:nvSpPr>
        <p:spPr>
          <a:xfrm>
            <a:off x="13271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6" name="Google Shape;206;gff7e6e822f_3_475"/>
          <p:cNvGrpSpPr/>
          <p:nvPr/>
        </p:nvGrpSpPr>
        <p:grpSpPr>
          <a:xfrm>
            <a:off x="1327150" y="4726334"/>
            <a:ext cx="2610000" cy="521700"/>
            <a:chOff x="1733550" y="4057694"/>
            <a:chExt cx="2610000" cy="521700"/>
          </a:xfrm>
        </p:grpSpPr>
        <p:sp>
          <p:nvSpPr>
            <p:cNvPr id="207" name="Google Shape;207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도메인 정의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3" name="Google Shape;213;gff7e6e822f_3_475"/>
          <p:cNvSpPr/>
          <p:nvPr/>
        </p:nvSpPr>
        <p:spPr>
          <a:xfrm>
            <a:off x="0" y="50"/>
            <a:ext cx="12192000" cy="14142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20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ff7e6e822f_3_475"/>
          <p:cNvSpPr/>
          <p:nvPr/>
        </p:nvSpPr>
        <p:spPr>
          <a:xfrm>
            <a:off x="2962350" y="299307"/>
            <a:ext cx="6096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2. About Data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ff7e6e822f_3_475"/>
          <p:cNvSpPr/>
          <p:nvPr/>
        </p:nvSpPr>
        <p:spPr>
          <a:xfrm>
            <a:off x="47053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6" name="Google Shape;216;gff7e6e822f_3_475"/>
          <p:cNvGrpSpPr/>
          <p:nvPr/>
        </p:nvGrpSpPr>
        <p:grpSpPr>
          <a:xfrm>
            <a:off x="4705350" y="4726334"/>
            <a:ext cx="2610000" cy="521700"/>
            <a:chOff x="1733550" y="4057694"/>
            <a:chExt cx="2610000" cy="521700"/>
          </a:xfrm>
        </p:grpSpPr>
        <p:sp>
          <p:nvSpPr>
            <p:cNvPr id="217" name="Google Shape;217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데이터 시각화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3" name="Google Shape;223;gff7e6e822f_3_475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0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ff7e6e822f_3_4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2175" y="2641300"/>
            <a:ext cx="1976350" cy="18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ff7e6e822f_3_4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7599" y="2937275"/>
            <a:ext cx="1509100" cy="15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ff7e6e822f_3_475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ff7e6e822f_3_475"/>
          <p:cNvSpPr/>
          <p:nvPr/>
        </p:nvSpPr>
        <p:spPr>
          <a:xfrm>
            <a:off x="8083550" y="2406792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8" name="Google Shape;228;gff7e6e822f_3_475"/>
          <p:cNvGrpSpPr/>
          <p:nvPr/>
        </p:nvGrpSpPr>
        <p:grpSpPr>
          <a:xfrm>
            <a:off x="8083550" y="4736709"/>
            <a:ext cx="2610000" cy="521700"/>
            <a:chOff x="1733550" y="4057694"/>
            <a:chExt cx="2610000" cy="521700"/>
          </a:xfrm>
        </p:grpSpPr>
        <p:sp>
          <p:nvSpPr>
            <p:cNvPr id="229" name="Google Shape;229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데이터 시각화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35" name="Google Shape;235;gff7e6e822f_3_4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375" y="2651675"/>
            <a:ext cx="1976350" cy="18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ff7e6e822f_3_475"/>
          <p:cNvSpPr/>
          <p:nvPr/>
        </p:nvSpPr>
        <p:spPr>
          <a:xfrm>
            <a:off x="47053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ff7e6e822f_3_475"/>
          <p:cNvSpPr/>
          <p:nvPr/>
        </p:nvSpPr>
        <p:spPr>
          <a:xfrm>
            <a:off x="4705350" y="4726334"/>
            <a:ext cx="2610000" cy="5217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ff7e6e822f_3_475"/>
          <p:cNvSpPr/>
          <p:nvPr/>
        </p:nvSpPr>
        <p:spPr>
          <a:xfrm>
            <a:off x="47053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9" name="Google Shape;239;gff7e6e822f_3_475"/>
          <p:cNvGrpSpPr/>
          <p:nvPr/>
        </p:nvGrpSpPr>
        <p:grpSpPr>
          <a:xfrm>
            <a:off x="4705350" y="4726334"/>
            <a:ext cx="2610000" cy="521700"/>
            <a:chOff x="1733550" y="4057694"/>
            <a:chExt cx="2610000" cy="521700"/>
          </a:xfrm>
        </p:grpSpPr>
        <p:sp>
          <p:nvSpPr>
            <p:cNvPr id="240" name="Google Shape;240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데이터 전처리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6" name="Google Shape;246;gff7e6e822f_3_4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7811" y="3055763"/>
            <a:ext cx="2265076" cy="12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0b885278f_9_228"/>
          <p:cNvSpPr/>
          <p:nvPr/>
        </p:nvSpPr>
        <p:spPr>
          <a:xfrm>
            <a:off x="374650" y="429543"/>
            <a:ext cx="11442600" cy="62508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60b885278f_9_228"/>
          <p:cNvSpPr/>
          <p:nvPr/>
        </p:nvSpPr>
        <p:spPr>
          <a:xfrm>
            <a:off x="0" y="50"/>
            <a:ext cx="121920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2. About Data - </a:t>
            </a:r>
            <a:r>
              <a:rPr lang="en-US" sz="32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Data Domain</a:t>
            </a:r>
            <a:endParaRPr sz="20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g160b885278f_9_228"/>
          <p:cNvGrpSpPr/>
          <p:nvPr/>
        </p:nvGrpSpPr>
        <p:grpSpPr>
          <a:xfrm>
            <a:off x="238073" y="3195828"/>
            <a:ext cx="2258694" cy="2467789"/>
            <a:chOff x="1327150" y="1863017"/>
            <a:chExt cx="2610000" cy="2851617"/>
          </a:xfrm>
        </p:grpSpPr>
        <p:sp>
          <p:nvSpPr>
            <p:cNvPr id="254" name="Google Shape;254;g160b885278f_9_228"/>
            <p:cNvSpPr/>
            <p:nvPr/>
          </p:nvSpPr>
          <p:spPr>
            <a:xfrm>
              <a:off x="13271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60b885278f_9_228"/>
            <p:cNvSpPr/>
            <p:nvPr/>
          </p:nvSpPr>
          <p:spPr>
            <a:xfrm>
              <a:off x="13271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기본 특성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g160b885278f_9_228"/>
          <p:cNvGrpSpPr/>
          <p:nvPr/>
        </p:nvGrpSpPr>
        <p:grpSpPr>
          <a:xfrm>
            <a:off x="2693522" y="3195828"/>
            <a:ext cx="2258694" cy="2467789"/>
            <a:chOff x="4705350" y="1863017"/>
            <a:chExt cx="2610000" cy="2851617"/>
          </a:xfrm>
        </p:grpSpPr>
        <p:sp>
          <p:nvSpPr>
            <p:cNvPr id="257" name="Google Shape;257;g160b885278f_9_228"/>
            <p:cNvSpPr/>
            <p:nvPr/>
          </p:nvSpPr>
          <p:spPr>
            <a:xfrm>
              <a:off x="47053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60b885278f_9_228"/>
            <p:cNvSpPr/>
            <p:nvPr/>
          </p:nvSpPr>
          <p:spPr>
            <a:xfrm>
              <a:off x="47053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심혈관 및 호흡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9" name="Google Shape;259;g160b885278f_9_228"/>
          <p:cNvGraphicFramePr/>
          <p:nvPr/>
        </p:nvGraphicFramePr>
        <p:xfrm>
          <a:off x="4932334" y="1566564"/>
          <a:ext cx="3698925" cy="742550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2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특성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smoking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 64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흡연여부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1/0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0" name="Google Shape;260;g160b885278f_9_228"/>
          <p:cNvGrpSpPr/>
          <p:nvPr/>
        </p:nvGrpSpPr>
        <p:grpSpPr>
          <a:xfrm>
            <a:off x="7459798" y="3195767"/>
            <a:ext cx="2258694" cy="2467789"/>
            <a:chOff x="8083550" y="1863017"/>
            <a:chExt cx="2610000" cy="2851617"/>
          </a:xfrm>
        </p:grpSpPr>
        <p:sp>
          <p:nvSpPr>
            <p:cNvPr id="261" name="Google Shape;261;g160b885278f_9_228"/>
            <p:cNvSpPr/>
            <p:nvPr/>
          </p:nvSpPr>
          <p:spPr>
            <a:xfrm>
              <a:off x="80835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60b885278f_9_228"/>
            <p:cNvSpPr/>
            <p:nvPr/>
          </p:nvSpPr>
          <p:spPr>
            <a:xfrm>
              <a:off x="80835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간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g160b885278f_9_228"/>
          <p:cNvGrpSpPr/>
          <p:nvPr/>
        </p:nvGrpSpPr>
        <p:grpSpPr>
          <a:xfrm>
            <a:off x="9842271" y="3195767"/>
            <a:ext cx="2258694" cy="2467789"/>
            <a:chOff x="8083550" y="1863017"/>
            <a:chExt cx="2610000" cy="2851617"/>
          </a:xfrm>
        </p:grpSpPr>
        <p:sp>
          <p:nvSpPr>
            <p:cNvPr id="264" name="Google Shape;264;g160b885278f_9_228"/>
            <p:cNvSpPr/>
            <p:nvPr/>
          </p:nvSpPr>
          <p:spPr>
            <a:xfrm>
              <a:off x="80835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60b885278f_9_228"/>
            <p:cNvSpPr/>
            <p:nvPr/>
          </p:nvSpPr>
          <p:spPr>
            <a:xfrm>
              <a:off x="80835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구강상태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g160b885278f_9_228"/>
          <p:cNvGrpSpPr/>
          <p:nvPr/>
        </p:nvGrpSpPr>
        <p:grpSpPr>
          <a:xfrm>
            <a:off x="5076694" y="3195828"/>
            <a:ext cx="2258694" cy="2467789"/>
            <a:chOff x="8083550" y="1863017"/>
            <a:chExt cx="2610000" cy="2851617"/>
          </a:xfrm>
        </p:grpSpPr>
        <p:sp>
          <p:nvSpPr>
            <p:cNvPr id="267" name="Google Shape;267;g160b885278f_9_228"/>
            <p:cNvSpPr/>
            <p:nvPr/>
          </p:nvSpPr>
          <p:spPr>
            <a:xfrm>
              <a:off x="80835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" name="Google Shape;268;g160b885278f_9_228"/>
            <p:cNvGrpSpPr/>
            <p:nvPr/>
          </p:nvGrpSpPr>
          <p:grpSpPr>
            <a:xfrm>
              <a:off x="8083550" y="4192934"/>
              <a:ext cx="2610000" cy="521700"/>
              <a:chOff x="1733550" y="4057694"/>
              <a:chExt cx="2610000" cy="521700"/>
            </a:xfrm>
          </p:grpSpPr>
          <p:sp>
            <p:nvSpPr>
              <p:cNvPr id="269" name="Google Shape;269;g160b885278f_9_228"/>
              <p:cNvSpPr/>
              <p:nvPr/>
            </p:nvSpPr>
            <p:spPr>
              <a:xfrm>
                <a:off x="1860550" y="4201391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g160b885278f_9_228"/>
              <p:cNvSpPr/>
              <p:nvPr/>
            </p:nvSpPr>
            <p:spPr>
              <a:xfrm>
                <a:off x="1914403" y="4252864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160b885278f_9_228"/>
              <p:cNvSpPr/>
              <p:nvPr/>
            </p:nvSpPr>
            <p:spPr>
              <a:xfrm>
                <a:off x="2004524" y="4363161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160b885278f_9_228"/>
              <p:cNvSpPr/>
              <p:nvPr/>
            </p:nvSpPr>
            <p:spPr>
              <a:xfrm>
                <a:off x="1738361" y="4458002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160b885278f_9_228"/>
              <p:cNvSpPr/>
              <p:nvPr/>
            </p:nvSpPr>
            <p:spPr>
              <a:xfrm>
                <a:off x="2172152" y="4245658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160b885278f_9_228"/>
              <p:cNvSpPr/>
              <p:nvPr/>
            </p:nvSpPr>
            <p:spPr>
              <a:xfrm>
                <a:off x="1733550" y="4057694"/>
                <a:ext cx="2610000" cy="5217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신장</a:t>
                </a:r>
                <a:endParaRPr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75" name="Google Shape;275;g160b885278f_9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300" y="3652201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60b885278f_9_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0011" y="3652201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60b885278f_9_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2821" y="3652200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60b885278f_9_2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0733" y="3652200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60b885278f_9_2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86276" y="3652200"/>
            <a:ext cx="1172024" cy="1172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g160b885278f_9_228"/>
          <p:cNvGrpSpPr/>
          <p:nvPr/>
        </p:nvGrpSpPr>
        <p:grpSpPr>
          <a:xfrm>
            <a:off x="3370194" y="1118685"/>
            <a:ext cx="1638337" cy="1638337"/>
            <a:chOff x="645550" y="2128500"/>
            <a:chExt cx="2109900" cy="2109900"/>
          </a:xfrm>
        </p:grpSpPr>
        <p:sp>
          <p:nvSpPr>
            <p:cNvPr id="281" name="Google Shape;281;g160b885278f_9_228"/>
            <p:cNvSpPr/>
            <p:nvPr/>
          </p:nvSpPr>
          <p:spPr>
            <a:xfrm>
              <a:off x="645550" y="2128500"/>
              <a:ext cx="2109900" cy="2109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2" name="Google Shape;282;g160b885278f_9_22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47156" y="2427956"/>
              <a:ext cx="1506589" cy="11004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3" name="Google Shape;283;g160b885278f_9_228"/>
          <p:cNvPicPr preferRelativeResize="0"/>
          <p:nvPr/>
        </p:nvPicPr>
        <p:blipFill rotWithShape="1">
          <a:blip r:embed="rId9">
            <a:alphaModFix amt="36000"/>
          </a:blip>
          <a:srcRect/>
          <a:stretch/>
        </p:blipFill>
        <p:spPr>
          <a:xfrm>
            <a:off x="11435975" y="50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60b885278f_9_22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0b885278f_0_1036"/>
          <p:cNvSpPr/>
          <p:nvPr/>
        </p:nvSpPr>
        <p:spPr>
          <a:xfrm>
            <a:off x="374650" y="429543"/>
            <a:ext cx="11442600" cy="62508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60b885278f_0_1036"/>
          <p:cNvSpPr/>
          <p:nvPr/>
        </p:nvSpPr>
        <p:spPr>
          <a:xfrm>
            <a:off x="0" y="50"/>
            <a:ext cx="121920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2. About Data - </a:t>
            </a:r>
            <a:r>
              <a:rPr lang="en-US" sz="34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Domain Data</a:t>
            </a:r>
            <a:endParaRPr sz="15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60b885278f_0_1036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160b885278f_0_1036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50"/>
            <a:ext cx="756026" cy="756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g160b885278f_0_1036"/>
          <p:cNvGrpSpPr/>
          <p:nvPr/>
        </p:nvGrpSpPr>
        <p:grpSpPr>
          <a:xfrm>
            <a:off x="639337" y="1009237"/>
            <a:ext cx="3433838" cy="2574963"/>
            <a:chOff x="4508875" y="3177475"/>
            <a:chExt cx="3433838" cy="2574963"/>
          </a:xfrm>
        </p:grpSpPr>
        <p:sp>
          <p:nvSpPr>
            <p:cNvPr id="294" name="Google Shape;294;g160b885278f_0_1036"/>
            <p:cNvSpPr/>
            <p:nvPr/>
          </p:nvSpPr>
          <p:spPr>
            <a:xfrm>
              <a:off x="5168913" y="3482038"/>
              <a:ext cx="2773800" cy="2225700"/>
            </a:xfrm>
            <a:prstGeom prst="roundRect">
              <a:avLst>
                <a:gd name="adj" fmla="val 9991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" name="Google Shape;295;g160b885278f_0_10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08875" y="3177475"/>
              <a:ext cx="1235101" cy="1235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g160b885278f_0_1036"/>
            <p:cNvSpPr txBox="1"/>
            <p:nvPr/>
          </p:nvSpPr>
          <p:spPr>
            <a:xfrm>
              <a:off x="5693263" y="3526738"/>
              <a:ext cx="1235100" cy="22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hearing(right)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height(cm)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weight(kg)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waist(cm)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eyesight(right)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7" name="Google Shape;297;g160b885278f_0_1036"/>
          <p:cNvSpPr txBox="1"/>
          <p:nvPr/>
        </p:nvSpPr>
        <p:spPr>
          <a:xfrm>
            <a:off x="2914300" y="1358500"/>
            <a:ext cx="10068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청력(왼쪽)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청력(오른쪽)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연령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키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몸무게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허리둘레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시력(왼쪽)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시력(오른쪽)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160b885278f_0_1036"/>
          <p:cNvGraphicFramePr/>
          <p:nvPr/>
        </p:nvGraphicFramePr>
        <p:xfrm>
          <a:off x="5113078" y="1342307"/>
          <a:ext cx="6214900" cy="2387406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9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4125" marR="124125" marT="62050" marB="620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4125" marR="124125" marT="62050" marB="620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WWI(비만지수) 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wwi = waist / sqrt(weight)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BMI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bmi  = kg/m^2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과거 흡연자는 다른 두 군에 비해 체질량지수와 허리둘레가 의미 있게 컸다. 비만과 관련된 다양한 요소들을 보정했을 때,  47세 이상에서 현재 흡연자는 비만에 대한 위험도가 비흡연자에 비해 의미 있게 감소하지만(P＜ 0.001), 과거흡연자에서는 비흡연자와 차이가 없었다.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이기헌, et al. 한국 남성 비만과 흡연의 관련성: 제 3 차 및 4 차 국민건강영양조사 자료 분석. 대한금연학회지, 2010, 1.2: 115-123.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키(cm)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무게(kg)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허리둘레</a:t>
                      </a: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(cm)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Google Shape;299;g160b885278f_0_1036"/>
          <p:cNvSpPr/>
          <p:nvPr/>
        </p:nvSpPr>
        <p:spPr>
          <a:xfrm>
            <a:off x="1858888" y="2589880"/>
            <a:ext cx="1822800" cy="689700"/>
          </a:xfrm>
          <a:prstGeom prst="rect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g160b885278f_0_1036"/>
          <p:cNvCxnSpPr/>
          <p:nvPr/>
        </p:nvCxnSpPr>
        <p:spPr>
          <a:xfrm>
            <a:off x="3631971" y="2934730"/>
            <a:ext cx="1481100" cy="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g160b885278f_0_1036"/>
          <p:cNvSpPr/>
          <p:nvPr/>
        </p:nvSpPr>
        <p:spPr>
          <a:xfrm>
            <a:off x="1299365" y="4093550"/>
            <a:ext cx="3540000" cy="2225700"/>
          </a:xfrm>
          <a:prstGeom prst="roundRect">
            <a:avLst>
              <a:gd name="adj" fmla="val 9991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60b885278f_0_1036"/>
          <p:cNvSpPr txBox="1"/>
          <p:nvPr/>
        </p:nvSpPr>
        <p:spPr>
          <a:xfrm>
            <a:off x="1739953" y="4214450"/>
            <a:ext cx="20295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systolic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relaxation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fasting blood sugar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Cholesterol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triglyceride 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hemoglobin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HDL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LDL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g160b885278f_0_1036"/>
          <p:cNvCxnSpPr/>
          <p:nvPr/>
        </p:nvCxnSpPr>
        <p:spPr>
          <a:xfrm rot="10800000" flipH="1">
            <a:off x="4139250" y="5305725"/>
            <a:ext cx="1146300" cy="8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4" name="Google Shape;304;g160b885278f_0_10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50" y="3710375"/>
            <a:ext cx="1235126" cy="12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60b885278f_0_1036"/>
          <p:cNvSpPr txBox="1"/>
          <p:nvPr/>
        </p:nvSpPr>
        <p:spPr>
          <a:xfrm>
            <a:off x="3170909" y="4243191"/>
            <a:ext cx="17445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수축기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혈압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이완기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혈압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공복혈당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콜레스테롤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중성지방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헤모글로빈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고단백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콜레스테롤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저단백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콜레스테롤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g160b885278f_0_1036"/>
          <p:cNvGraphicFramePr/>
          <p:nvPr/>
        </p:nvGraphicFramePr>
        <p:xfrm>
          <a:off x="5113071" y="4296149"/>
          <a:ext cx="6214925" cy="1929131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30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특성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Cholesterol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적정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수치는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200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미만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triglyceride(</a:t>
                      </a:r>
                      <a:r>
                        <a:rPr lang="en-US" sz="10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중성지방</a:t>
                      </a: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중성지방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적정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수치는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150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미만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Hemoglobin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남성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13.5~17.5g/dL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여성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12.5-15.5g/dL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정상수치가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낮은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빈혈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호흡곤란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피로감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야기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정상수치보다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높은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두통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붉은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반점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심근경색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뇌졸중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야기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" name="Google Shape;307;g160b885278f_0_1036"/>
          <p:cNvSpPr/>
          <p:nvPr/>
        </p:nvSpPr>
        <p:spPr>
          <a:xfrm>
            <a:off x="1739952" y="4960875"/>
            <a:ext cx="2399297" cy="689700"/>
          </a:xfrm>
          <a:prstGeom prst="rect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0b885278f_0_1212"/>
          <p:cNvSpPr/>
          <p:nvPr/>
        </p:nvSpPr>
        <p:spPr>
          <a:xfrm>
            <a:off x="38105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3" name="Google Shape;313;g160b885278f_0_1212"/>
          <p:cNvCxnSpPr/>
          <p:nvPr/>
        </p:nvCxnSpPr>
        <p:spPr>
          <a:xfrm>
            <a:off x="3561000" y="3933275"/>
            <a:ext cx="1623300" cy="2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g160b885278f_0_1212"/>
          <p:cNvCxnSpPr/>
          <p:nvPr/>
        </p:nvCxnSpPr>
        <p:spPr>
          <a:xfrm>
            <a:off x="3621875" y="5895563"/>
            <a:ext cx="1623300" cy="2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" name="Google Shape;315;g160b885278f_0_1212"/>
          <p:cNvSpPr/>
          <p:nvPr/>
        </p:nvSpPr>
        <p:spPr>
          <a:xfrm>
            <a:off x="0" y="50"/>
            <a:ext cx="121920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2. About Data - </a:t>
            </a:r>
            <a:r>
              <a:rPr lang="en-US" sz="34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Domain Data</a:t>
            </a:r>
            <a:endParaRPr sz="1500" b="0" i="0" u="none" strike="noStrike" cap="none">
              <a:solidFill>
                <a:srgbClr val="FEFD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160b885278f_0_1212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g160b885278f_0_1212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50"/>
            <a:ext cx="756026" cy="756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g160b885278f_0_1212"/>
          <p:cNvCxnSpPr/>
          <p:nvPr/>
        </p:nvCxnSpPr>
        <p:spPr>
          <a:xfrm>
            <a:off x="3499900" y="1818713"/>
            <a:ext cx="1623300" cy="2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g160b885278f_0_1212"/>
          <p:cNvSpPr/>
          <p:nvPr/>
        </p:nvSpPr>
        <p:spPr>
          <a:xfrm>
            <a:off x="1299375" y="1390000"/>
            <a:ext cx="3130500" cy="928200"/>
          </a:xfrm>
          <a:prstGeom prst="roundRect">
            <a:avLst>
              <a:gd name="adj" fmla="val 9991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60b885278f_0_1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552" y="1173975"/>
            <a:ext cx="1235124" cy="1235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0b885278f_0_1212"/>
          <p:cNvSpPr txBox="1"/>
          <p:nvPr/>
        </p:nvSpPr>
        <p:spPr>
          <a:xfrm>
            <a:off x="1755400" y="1529950"/>
            <a:ext cx="17445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Urine protein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serum creatinine</a:t>
            </a:r>
            <a:endParaRPr sz="13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g160b885278f_0_1212"/>
          <p:cNvSpPr txBox="1"/>
          <p:nvPr/>
        </p:nvSpPr>
        <p:spPr>
          <a:xfrm>
            <a:off x="3194775" y="1546600"/>
            <a:ext cx="1235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요단백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혈청 크레아티닌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g160b885278f_0_1212"/>
          <p:cNvGraphicFramePr/>
          <p:nvPr/>
        </p:nvGraphicFramePr>
        <p:xfrm>
          <a:off x="5115669" y="958271"/>
          <a:ext cx="5912525" cy="1772875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5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흡연여부에 따라 현재 흡연자와 과거 흡연자의 요중 크레아티닌 농도가 보정전과 보정 후 모두 유의한 차이를 보임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크레아티닌은 근육에서 생성되는 노폐물로 대부분 신장을 통해 배출되기 때문에 신장기능 검사의 좋은 지표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[Dipstick검사]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: 미검출, 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: 정상 수치,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2~5 : 이상수치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[정상범위]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0.5-1.4mg/dL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남성 : 0.7-1.2ml/dL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여성 : 0.5-1.0ml/dL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4" name="Google Shape;324;g160b885278f_0_1212"/>
          <p:cNvGrpSpPr/>
          <p:nvPr/>
        </p:nvGrpSpPr>
        <p:grpSpPr>
          <a:xfrm>
            <a:off x="1084896" y="3336858"/>
            <a:ext cx="3718773" cy="1121244"/>
            <a:chOff x="5776306" y="4568329"/>
            <a:chExt cx="2369400" cy="1275300"/>
          </a:xfrm>
        </p:grpSpPr>
        <p:sp>
          <p:nvSpPr>
            <p:cNvPr id="325" name="Google Shape;325;g160b885278f_0_1212"/>
            <p:cNvSpPr/>
            <p:nvPr/>
          </p:nvSpPr>
          <p:spPr>
            <a:xfrm>
              <a:off x="5776306" y="4568329"/>
              <a:ext cx="2369400" cy="1275300"/>
            </a:xfrm>
            <a:prstGeom prst="roundRect">
              <a:avLst>
                <a:gd name="adj" fmla="val 12195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160b885278f_0_1212"/>
            <p:cNvSpPr txBox="1"/>
            <p:nvPr/>
          </p:nvSpPr>
          <p:spPr>
            <a:xfrm>
              <a:off x="6209949" y="4726755"/>
              <a:ext cx="1686600" cy="9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Gtp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7" name="Google Shape;327;g160b885278f_0_1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50" y="3279913"/>
            <a:ext cx="1235126" cy="12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60b885278f_0_1212"/>
          <p:cNvSpPr txBox="1"/>
          <p:nvPr/>
        </p:nvSpPr>
        <p:spPr>
          <a:xfrm>
            <a:off x="2180075" y="3494675"/>
            <a:ext cx="29223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감마 지티피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아스파르테이트 아미노 전달효소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알라닌 아미노 전달효소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g160b885278f_0_1212"/>
          <p:cNvGraphicFramePr/>
          <p:nvPr/>
        </p:nvGraphicFramePr>
        <p:xfrm>
          <a:off x="5115699" y="2954338"/>
          <a:ext cx="5912525" cy="1950790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5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감마지티피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남성 : 11 ~ 63 IU/L, 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여성 : 8 ~ 35 IU/L 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아스파르테이트아미노전달효소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적혈구, 골격근(뼈대 근육, skeletal muscle) 등에 분포하는 효소로 세포가 괴사, 파괴되면 혈중으로 유출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알라닌아미노전달효소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간세포 내에 많이 함유되어 있는 효소로 간이 장애를 입으면 혈중 ALT 활성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30" name="Google Shape;330;g160b885278f_0_1212"/>
          <p:cNvGrpSpPr/>
          <p:nvPr/>
        </p:nvGrpSpPr>
        <p:grpSpPr>
          <a:xfrm>
            <a:off x="1281142" y="5324377"/>
            <a:ext cx="2693014" cy="1121244"/>
            <a:chOff x="5701208" y="4568314"/>
            <a:chExt cx="3027900" cy="1275300"/>
          </a:xfrm>
        </p:grpSpPr>
        <p:sp>
          <p:nvSpPr>
            <p:cNvPr id="331" name="Google Shape;331;g160b885278f_0_1212"/>
            <p:cNvSpPr/>
            <p:nvPr/>
          </p:nvSpPr>
          <p:spPr>
            <a:xfrm>
              <a:off x="5701208" y="4568314"/>
              <a:ext cx="30279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60b885278f_0_1212"/>
            <p:cNvSpPr txBox="1"/>
            <p:nvPr/>
          </p:nvSpPr>
          <p:spPr>
            <a:xfrm>
              <a:off x="6258500" y="4726755"/>
              <a:ext cx="1686600" cy="9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oral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dental caries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tartar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g160b885278f_0_1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538" y="5233463"/>
            <a:ext cx="1235126" cy="12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60b885278f_0_1212"/>
          <p:cNvSpPr txBox="1"/>
          <p:nvPr/>
        </p:nvSpPr>
        <p:spPr>
          <a:xfrm>
            <a:off x="2850400" y="5467353"/>
            <a:ext cx="29223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구강검사 유무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충치 유무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치석 유무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5" name="Google Shape;335;g160b885278f_0_1212"/>
          <p:cNvGraphicFramePr/>
          <p:nvPr/>
        </p:nvGraphicFramePr>
        <p:xfrm>
          <a:off x="5123212" y="5156341"/>
          <a:ext cx="3957050" cy="1483400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5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구강검사상태(Y/N)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충치 (1/0)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치석 (Y/N)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1691</Words>
  <Application>Microsoft Office PowerPoint</Application>
  <PresentationFormat>와이드스크린</PresentationFormat>
  <Paragraphs>439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Y-A Dominica KIM</dc:creator>
  <cp:lastModifiedBy>신 동문</cp:lastModifiedBy>
  <cp:revision>20</cp:revision>
  <dcterms:created xsi:type="dcterms:W3CDTF">2020-01-13T05:39:04Z</dcterms:created>
  <dcterms:modified xsi:type="dcterms:W3CDTF">2023-05-15T07:58:14Z</dcterms:modified>
</cp:coreProperties>
</file>