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4"/>
  </p:sldMasterIdLst>
  <p:notesMasterIdLst>
    <p:notesMasterId r:id="rId43"/>
  </p:notesMasterIdLst>
  <p:sldIdLst>
    <p:sldId id="263" r:id="rId5"/>
    <p:sldId id="283" r:id="rId6"/>
    <p:sldId id="285" r:id="rId7"/>
    <p:sldId id="317" r:id="rId8"/>
    <p:sldId id="318" r:id="rId9"/>
    <p:sldId id="319" r:id="rId10"/>
    <p:sldId id="322" r:id="rId11"/>
    <p:sldId id="321" r:id="rId12"/>
    <p:sldId id="323" r:id="rId13"/>
    <p:sldId id="286" r:id="rId14"/>
    <p:sldId id="287" r:id="rId15"/>
    <p:sldId id="325" r:id="rId16"/>
    <p:sldId id="288" r:id="rId17"/>
    <p:sldId id="289" r:id="rId18"/>
    <p:sldId id="290" r:id="rId19"/>
    <p:sldId id="324" r:id="rId20"/>
    <p:sldId id="291" r:id="rId21"/>
    <p:sldId id="292" r:id="rId22"/>
    <p:sldId id="306" r:id="rId23"/>
    <p:sldId id="326" r:id="rId24"/>
    <p:sldId id="293" r:id="rId25"/>
    <p:sldId id="295" r:id="rId26"/>
    <p:sldId id="294" r:id="rId27"/>
    <p:sldId id="300" r:id="rId28"/>
    <p:sldId id="301" r:id="rId29"/>
    <p:sldId id="327" r:id="rId30"/>
    <p:sldId id="316" r:id="rId31"/>
    <p:sldId id="305" r:id="rId32"/>
    <p:sldId id="297" r:id="rId33"/>
    <p:sldId id="298" r:id="rId34"/>
    <p:sldId id="299" r:id="rId35"/>
    <p:sldId id="302" r:id="rId36"/>
    <p:sldId id="303" r:id="rId37"/>
    <p:sldId id="311" r:id="rId38"/>
    <p:sldId id="310" r:id="rId39"/>
    <p:sldId id="312" r:id="rId40"/>
    <p:sldId id="314" r:id="rId41"/>
    <p:sldId id="266" r:id="rId42"/>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32"/>
    <a:srgbClr val="9933FF"/>
    <a:srgbClr val="941414"/>
    <a:srgbClr val="FF6309"/>
    <a:srgbClr val="CFBABA"/>
    <a:srgbClr val="808080"/>
    <a:srgbClr val="B2B2B2"/>
    <a:srgbClr val="5D6C9A"/>
    <a:srgbClr val="008080"/>
    <a:srgbClr val="E8E3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98925" autoAdjust="0"/>
  </p:normalViewPr>
  <p:slideViewPr>
    <p:cSldViewPr showGuides="1">
      <p:cViewPr varScale="1">
        <p:scale>
          <a:sx n="68" d="100"/>
          <a:sy n="68" d="100"/>
        </p:scale>
        <p:origin x="1280" y="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2A1B1548-E0BE-4DD8-871A-91A50094091A}" type="datetimeFigureOut">
              <a:rPr lang="en-US"/>
              <a:pPr>
                <a:defRPr/>
              </a:pPr>
              <a:t>8/7/2017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D4949B96-1995-4907-91CD-A0E6C7B3CCED}" type="slidenum">
              <a:rPr lang="en-US"/>
              <a:pPr>
                <a:defRPr/>
              </a:pPr>
              <a:t>‹#›</a:t>
            </a:fld>
            <a:endParaRPr lang="en-US"/>
          </a:p>
        </p:txBody>
      </p:sp>
    </p:spTree>
    <p:extLst>
      <p:ext uri="{BB962C8B-B14F-4D97-AF65-F5344CB8AC3E}">
        <p14:creationId xmlns:p14="http://schemas.microsoft.com/office/powerpoint/2010/main" val="31087098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option-1.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3" name="Subtitle 2"/>
          <p:cNvSpPr>
            <a:spLocks noGrp="1"/>
          </p:cNvSpPr>
          <p:nvPr>
            <p:ph type="subTitle" idx="1"/>
          </p:nvPr>
        </p:nvSpPr>
        <p:spPr>
          <a:xfrm>
            <a:off x="468312" y="3286124"/>
            <a:ext cx="6961207" cy="1500198"/>
          </a:xfrm>
        </p:spPr>
        <p:txBody>
          <a:bodyPr>
            <a:normAutofit/>
          </a:bodyPr>
          <a:lstStyle>
            <a:lvl1pPr marL="0" indent="0" algn="l">
              <a:buNone/>
              <a:defRPr sz="2000">
                <a:solidFill>
                  <a:schemeClr val="tx1">
                    <a:lumMod val="75000"/>
                    <a:lumOff val="25000"/>
                  </a:schemeClr>
                </a:solidFill>
                <a:latin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468313" y="1196975"/>
            <a:ext cx="6929486" cy="1874835"/>
          </a:xfrm>
        </p:spPr>
        <p:txBody>
          <a:bodyPr/>
          <a:lstStyle>
            <a:lvl1pPr algn="l">
              <a:defRPr>
                <a:solidFill>
                  <a:schemeClr val="tx1"/>
                </a:solidFill>
                <a:latin typeface="Verdana" pitchFamily="34" charset="0"/>
              </a:defRPr>
            </a:lvl1pPr>
          </a:lstStyle>
          <a:p>
            <a:r>
              <a:rPr lang="en-US"/>
              <a:t>Click to edit Master title style</a:t>
            </a:r>
            <a:endParaRPr lang="en-US" dirty="0"/>
          </a:p>
        </p:txBody>
      </p:sp>
      <p:sp>
        <p:nvSpPr>
          <p:cNvPr id="5" name="Date Placeholder 3"/>
          <p:cNvSpPr>
            <a:spLocks noGrp="1"/>
          </p:cNvSpPr>
          <p:nvPr>
            <p:ph type="dt" sz="half" idx="10"/>
          </p:nvPr>
        </p:nvSpPr>
        <p:spPr/>
        <p:txBody>
          <a:bodyPr/>
          <a:lstStyle>
            <a:lvl1pPr>
              <a:defRPr>
                <a:latin typeface="Verdana" pitchFamily="34" charset="0"/>
              </a:defRPr>
            </a:lvl1pPr>
          </a:lstStyle>
          <a:p>
            <a:pPr>
              <a:defRPr/>
            </a:pPr>
            <a:fld id="{54CE41A5-D9CA-4D56-A094-0F5B8A6D9995}" type="datetime1">
              <a:rPr lang="en-US"/>
              <a:pPr>
                <a:defRPr/>
              </a:pPr>
              <a:t>8/7/2017</a:t>
            </a:fld>
            <a:endParaRPr lang="en-US"/>
          </a:p>
        </p:txBody>
      </p:sp>
      <p:sp>
        <p:nvSpPr>
          <p:cNvPr id="6" name="Footer Placeholder 4"/>
          <p:cNvSpPr>
            <a:spLocks noGrp="1"/>
          </p:cNvSpPr>
          <p:nvPr>
            <p:ph type="ftr" sz="quarter" idx="11"/>
          </p:nvPr>
        </p:nvSpPr>
        <p:spPr/>
        <p:txBody>
          <a:bodyPr/>
          <a:lstStyle>
            <a:lvl1pPr>
              <a:defRPr>
                <a:latin typeface="Verdana" pitchFamily="34" charset="0"/>
              </a:defRPr>
            </a:lvl1pPr>
          </a:lstStyle>
          <a:p>
            <a:pPr>
              <a:defRPr/>
            </a:pPr>
            <a:endParaRPr lang="en-US"/>
          </a:p>
        </p:txBody>
      </p:sp>
      <p:sp>
        <p:nvSpPr>
          <p:cNvPr id="7" name="Slide Number Placeholder 5"/>
          <p:cNvSpPr>
            <a:spLocks noGrp="1"/>
          </p:cNvSpPr>
          <p:nvPr>
            <p:ph type="sldNum" sz="quarter" idx="12"/>
          </p:nvPr>
        </p:nvSpPr>
        <p:spPr/>
        <p:txBody>
          <a:bodyPr/>
          <a:lstStyle>
            <a:lvl1pPr>
              <a:defRPr>
                <a:latin typeface="Verdana" pitchFamily="34" charset="0"/>
              </a:defRPr>
            </a:lvl1pPr>
          </a:lstStyle>
          <a:p>
            <a:pPr>
              <a:defRPr/>
            </a:pPr>
            <a:fld id="{3821EC56-8839-4E54-9C7B-CB73534556A3}" type="slidenum">
              <a:rPr lang="en-US"/>
              <a:pPr>
                <a:defRPr/>
              </a:pPr>
              <a:t>‹#›</a:t>
            </a:fld>
            <a:endParaRPr lang="en-US"/>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cstate="print"/>
          <a:srcRect/>
          <a:stretch>
            <a:fillRect/>
          </a:stretch>
        </p:blipFill>
        <p:spPr bwMode="auto">
          <a:xfrm>
            <a:off x="285750" y="6143625"/>
            <a:ext cx="1778000" cy="714375"/>
          </a:xfrm>
          <a:prstGeom prst="rect">
            <a:avLst/>
          </a:prstGeom>
          <a:noFill/>
          <a:ln w="9525">
            <a:noFill/>
            <a:miter lim="800000"/>
            <a:headEnd/>
            <a:tailEnd/>
          </a:ln>
        </p:spPr>
      </p:pic>
      <p:pic>
        <p:nvPicPr>
          <p:cNvPr id="5" name="Picture 7"/>
          <p:cNvPicPr>
            <a:picLocks noChangeAspect="1" noChangeArrowheads="1"/>
          </p:cNvPicPr>
          <p:nvPr/>
        </p:nvPicPr>
        <p:blipFill>
          <a:blip r:embed="rId2" cstate="print"/>
          <a:srcRect/>
          <a:stretch>
            <a:fillRect/>
          </a:stretch>
        </p:blipFill>
        <p:spPr bwMode="auto">
          <a:xfrm>
            <a:off x="285750" y="6143625"/>
            <a:ext cx="1778000" cy="714375"/>
          </a:xfrm>
          <a:prstGeom prst="rect">
            <a:avLst/>
          </a:prstGeom>
          <a:noFill/>
          <a:ln w="9525">
            <a:noFill/>
            <a:miter lim="800000"/>
            <a:headEnd/>
            <a:tailEnd/>
          </a:ln>
        </p:spPr>
      </p:pic>
      <p:pic>
        <p:nvPicPr>
          <p:cNvPr id="6" name="Picture 8"/>
          <p:cNvPicPr>
            <a:picLocks noChangeAspect="1" noChangeArrowheads="1"/>
          </p:cNvPicPr>
          <p:nvPr/>
        </p:nvPicPr>
        <p:blipFill>
          <a:blip r:embed="rId2" cstate="print"/>
          <a:srcRect/>
          <a:stretch>
            <a:fillRect/>
          </a:stretch>
        </p:blipFill>
        <p:spPr bwMode="auto">
          <a:xfrm>
            <a:off x="285750" y="6143625"/>
            <a:ext cx="1778000" cy="714375"/>
          </a:xfrm>
          <a:prstGeom prst="rect">
            <a:avLst/>
          </a:prstGeom>
          <a:noFill/>
          <a:ln w="9525">
            <a:noFill/>
            <a:miter lim="800000"/>
            <a:headEnd/>
            <a:tailEnd/>
          </a:ln>
        </p:spPr>
      </p:pic>
      <p:sp>
        <p:nvSpPr>
          <p:cNvPr id="7" name="TextBox 6"/>
          <p:cNvSpPr txBox="1"/>
          <p:nvPr/>
        </p:nvSpPr>
        <p:spPr>
          <a:xfrm>
            <a:off x="3535363" y="6372225"/>
            <a:ext cx="2073275" cy="277813"/>
          </a:xfrm>
          <a:prstGeom prst="rect">
            <a:avLst/>
          </a:prstGeom>
          <a:noFill/>
        </p:spPr>
        <p:txBody>
          <a:bodyPr>
            <a:spAutoFit/>
          </a:bodyPr>
          <a:lstStyle/>
          <a:p>
            <a:pPr algn="ctr" fontAlgn="auto">
              <a:spcBef>
                <a:spcPts val="0"/>
              </a:spcBef>
              <a:spcAft>
                <a:spcPts val="0"/>
              </a:spcAft>
              <a:defRPr/>
            </a:pPr>
            <a:r>
              <a:rPr lang="en-US" sz="1200" dirty="0">
                <a:solidFill>
                  <a:schemeClr val="bg1">
                    <a:lumMod val="50000"/>
                  </a:schemeClr>
                </a:solidFill>
                <a:latin typeface="+mn-lt"/>
              </a:rPr>
              <a:t>www.suntecgroup.com</a:t>
            </a:r>
          </a:p>
        </p:txBody>
      </p:sp>
      <p:sp>
        <p:nvSpPr>
          <p:cNvPr id="8" name="TextBox 7"/>
          <p:cNvSpPr txBox="1"/>
          <p:nvPr/>
        </p:nvSpPr>
        <p:spPr>
          <a:xfrm>
            <a:off x="8215313" y="6357938"/>
            <a:ext cx="500062" cy="277812"/>
          </a:xfrm>
          <a:prstGeom prst="rect">
            <a:avLst/>
          </a:prstGeom>
          <a:noFill/>
        </p:spPr>
        <p:txBody>
          <a:bodyPr>
            <a:spAutoFit/>
          </a:bodyPr>
          <a:lstStyle/>
          <a:p>
            <a:pPr algn="ctr" fontAlgn="auto">
              <a:spcBef>
                <a:spcPts val="0"/>
              </a:spcBef>
              <a:spcAft>
                <a:spcPts val="0"/>
              </a:spcAft>
              <a:defRPr/>
            </a:pPr>
            <a:fld id="{3D9FB526-4F22-4EC3-9FA7-9200E3D68668}" type="slidenum">
              <a:rPr lang="en-US" sz="1200">
                <a:solidFill>
                  <a:schemeClr val="bg1">
                    <a:lumMod val="50000"/>
                  </a:schemeClr>
                </a:solidFill>
                <a:latin typeface="+mn-lt"/>
              </a:rPr>
              <a:pPr algn="ctr" fontAlgn="auto">
                <a:spcBef>
                  <a:spcPts val="0"/>
                </a:spcBef>
                <a:spcAft>
                  <a:spcPts val="0"/>
                </a:spcAft>
                <a:defRPr/>
              </a:pPr>
              <a:t>‹#›</a:t>
            </a:fld>
            <a:endParaRPr lang="en-US" sz="1200" dirty="0">
              <a:solidFill>
                <a:schemeClr val="bg1">
                  <a:lumMod val="50000"/>
                </a:schemeClr>
              </a:solidFill>
              <a:latin typeface="+mn-lt"/>
            </a:endParaRPr>
          </a:p>
        </p:txBody>
      </p:sp>
      <p:pic>
        <p:nvPicPr>
          <p:cNvPr id="9" name="Picture 11"/>
          <p:cNvPicPr>
            <a:picLocks noChangeAspect="1" noChangeArrowheads="1"/>
          </p:cNvPicPr>
          <p:nvPr/>
        </p:nvPicPr>
        <p:blipFill>
          <a:blip r:embed="rId2" cstate="print"/>
          <a:srcRect/>
          <a:stretch>
            <a:fillRect/>
          </a:stretch>
        </p:blipFill>
        <p:spPr bwMode="auto">
          <a:xfrm>
            <a:off x="285750" y="6143625"/>
            <a:ext cx="1778000" cy="714375"/>
          </a:xfrm>
          <a:prstGeom prst="rect">
            <a:avLst/>
          </a:prstGeom>
          <a:noFill/>
          <a:ln w="9525">
            <a:noFill/>
            <a:miter lim="800000"/>
            <a:headEnd/>
            <a:tailEnd/>
          </a:ln>
        </p:spPr>
      </p:pic>
      <p:sp>
        <p:nvSpPr>
          <p:cNvPr id="10" name="TextBox 9"/>
          <p:cNvSpPr txBox="1"/>
          <p:nvPr/>
        </p:nvSpPr>
        <p:spPr>
          <a:xfrm>
            <a:off x="3535363" y="6372225"/>
            <a:ext cx="2073275" cy="277813"/>
          </a:xfrm>
          <a:prstGeom prst="rect">
            <a:avLst/>
          </a:prstGeom>
          <a:noFill/>
        </p:spPr>
        <p:txBody>
          <a:bodyPr>
            <a:spAutoFit/>
          </a:bodyPr>
          <a:lstStyle/>
          <a:p>
            <a:pPr algn="ctr" fontAlgn="auto">
              <a:spcBef>
                <a:spcPts val="0"/>
              </a:spcBef>
              <a:spcAft>
                <a:spcPts val="0"/>
              </a:spcAft>
              <a:defRPr/>
            </a:pPr>
            <a:r>
              <a:rPr lang="en-US" sz="1200" dirty="0">
                <a:solidFill>
                  <a:schemeClr val="bg1">
                    <a:lumMod val="50000"/>
                  </a:schemeClr>
                </a:solidFill>
                <a:latin typeface="+mn-lt"/>
              </a:rPr>
              <a:t>www.suntecgroup.com</a:t>
            </a:r>
          </a:p>
        </p:txBody>
      </p:sp>
      <p:sp>
        <p:nvSpPr>
          <p:cNvPr id="11" name="TextBox 10"/>
          <p:cNvSpPr txBox="1"/>
          <p:nvPr/>
        </p:nvSpPr>
        <p:spPr>
          <a:xfrm>
            <a:off x="8215313" y="6357938"/>
            <a:ext cx="500062" cy="277812"/>
          </a:xfrm>
          <a:prstGeom prst="rect">
            <a:avLst/>
          </a:prstGeom>
          <a:noFill/>
        </p:spPr>
        <p:txBody>
          <a:bodyPr>
            <a:spAutoFit/>
          </a:bodyPr>
          <a:lstStyle/>
          <a:p>
            <a:pPr algn="ctr" fontAlgn="auto">
              <a:spcBef>
                <a:spcPts val="0"/>
              </a:spcBef>
              <a:spcAft>
                <a:spcPts val="0"/>
              </a:spcAft>
              <a:defRPr/>
            </a:pPr>
            <a:fld id="{A97BB5FA-8E28-4D89-9C6A-3B2CC2300AEA}" type="slidenum">
              <a:rPr lang="en-US" sz="1200">
                <a:solidFill>
                  <a:schemeClr val="bg1">
                    <a:lumMod val="50000"/>
                  </a:schemeClr>
                </a:solidFill>
                <a:latin typeface="+mn-lt"/>
              </a:rPr>
              <a:pPr algn="ctr" fontAlgn="auto">
                <a:spcBef>
                  <a:spcPts val="0"/>
                </a:spcBef>
                <a:spcAft>
                  <a:spcPts val="0"/>
                </a:spcAft>
                <a:defRPr/>
              </a:pPr>
              <a:t>‹#›</a:t>
            </a:fld>
            <a:endParaRPr lang="en-US" sz="1200" dirty="0">
              <a:solidFill>
                <a:schemeClr val="bg1">
                  <a:lumMod val="50000"/>
                </a:schemeClr>
              </a:solidFill>
              <a:latin typeface="+mn-lt"/>
            </a:endParaRPr>
          </a:p>
        </p:txBody>
      </p:sp>
      <p:cxnSp>
        <p:nvCxnSpPr>
          <p:cNvPr id="12" name="Straight Connector 11"/>
          <p:cNvCxnSpPr/>
          <p:nvPr/>
        </p:nvCxnSpPr>
        <p:spPr>
          <a:xfrm>
            <a:off x="0" y="6130925"/>
            <a:ext cx="9144000" cy="1588"/>
          </a:xfrm>
          <a:prstGeom prst="line">
            <a:avLst/>
          </a:prstGeom>
          <a:ln w="28575">
            <a:solidFill>
              <a:srgbClr val="94141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763588"/>
            <a:ext cx="6929438" cy="1587"/>
          </a:xfrm>
          <a:prstGeom prst="line">
            <a:avLst/>
          </a:prstGeom>
          <a:ln w="19050">
            <a:solidFill>
              <a:srgbClr val="FF6309"/>
            </a:solidFill>
          </a:ln>
        </p:spPr>
        <p:style>
          <a:lnRef idx="1">
            <a:schemeClr val="accent1"/>
          </a:lnRef>
          <a:fillRef idx="0">
            <a:schemeClr val="accent1"/>
          </a:fillRef>
          <a:effectRef idx="0">
            <a:schemeClr val="accent1"/>
          </a:effectRef>
          <a:fontRef idx="minor">
            <a:schemeClr val="tx1"/>
          </a:fontRef>
        </p:style>
      </p:cxnSp>
      <p:sp>
        <p:nvSpPr>
          <p:cNvPr id="3" name="Vertical Text Placeholder 2"/>
          <p:cNvSpPr>
            <a:spLocks noGrp="1"/>
          </p:cNvSpPr>
          <p:nvPr>
            <p:ph type="body" orient="vert" idx="1"/>
          </p:nvPr>
        </p:nvSpPr>
        <p:spPr>
          <a:xfrm>
            <a:off x="323850" y="908050"/>
            <a:ext cx="8677306" cy="516415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itle 1"/>
          <p:cNvSpPr>
            <a:spLocks noGrp="1"/>
          </p:cNvSpPr>
          <p:nvPr>
            <p:ph type="title"/>
          </p:nvPr>
        </p:nvSpPr>
        <p:spPr>
          <a:xfrm>
            <a:off x="323850" y="71415"/>
            <a:ext cx="8677306" cy="571504"/>
          </a:xfrm>
        </p:spPr>
        <p:txBody>
          <a:bodyPr/>
          <a:lstStyle>
            <a:lvl1pPr>
              <a:defRPr sz="2800">
                <a:solidFill>
                  <a:schemeClr val="tx1"/>
                </a:solidFill>
                <a:latin typeface="Verdana" pitchFamily="34" charset="0"/>
              </a:defRPr>
            </a:lvl1pPr>
          </a:lstStyle>
          <a:p>
            <a:r>
              <a:rPr lang="en-US"/>
              <a:t>Click to edit Master title style</a:t>
            </a:r>
            <a:endParaRPr lang="en-US" dirty="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cstate="print"/>
          <a:srcRect/>
          <a:stretch>
            <a:fillRect/>
          </a:stretch>
        </p:blipFill>
        <p:spPr bwMode="auto">
          <a:xfrm>
            <a:off x="285750" y="6143625"/>
            <a:ext cx="1778000" cy="714375"/>
          </a:xfrm>
          <a:prstGeom prst="rect">
            <a:avLst/>
          </a:prstGeom>
          <a:noFill/>
          <a:ln w="9525">
            <a:noFill/>
            <a:miter lim="800000"/>
            <a:headEnd/>
            <a:tailEnd/>
          </a:ln>
        </p:spPr>
      </p:pic>
      <p:pic>
        <p:nvPicPr>
          <p:cNvPr id="5" name="Picture 7"/>
          <p:cNvPicPr>
            <a:picLocks noChangeAspect="1" noChangeArrowheads="1"/>
          </p:cNvPicPr>
          <p:nvPr/>
        </p:nvPicPr>
        <p:blipFill>
          <a:blip r:embed="rId2" cstate="print"/>
          <a:srcRect/>
          <a:stretch>
            <a:fillRect/>
          </a:stretch>
        </p:blipFill>
        <p:spPr bwMode="auto">
          <a:xfrm>
            <a:off x="285750" y="6143625"/>
            <a:ext cx="1778000" cy="714375"/>
          </a:xfrm>
          <a:prstGeom prst="rect">
            <a:avLst/>
          </a:prstGeom>
          <a:noFill/>
          <a:ln w="9525">
            <a:noFill/>
            <a:miter lim="800000"/>
            <a:headEnd/>
            <a:tailEnd/>
          </a:ln>
        </p:spPr>
      </p:pic>
      <p:pic>
        <p:nvPicPr>
          <p:cNvPr id="6" name="Picture 8"/>
          <p:cNvPicPr>
            <a:picLocks noChangeAspect="1" noChangeArrowheads="1"/>
          </p:cNvPicPr>
          <p:nvPr/>
        </p:nvPicPr>
        <p:blipFill>
          <a:blip r:embed="rId2" cstate="print"/>
          <a:srcRect/>
          <a:stretch>
            <a:fillRect/>
          </a:stretch>
        </p:blipFill>
        <p:spPr bwMode="auto">
          <a:xfrm>
            <a:off x="285750" y="6143625"/>
            <a:ext cx="1778000" cy="714375"/>
          </a:xfrm>
          <a:prstGeom prst="rect">
            <a:avLst/>
          </a:prstGeom>
          <a:noFill/>
          <a:ln w="9525">
            <a:noFill/>
            <a:miter lim="800000"/>
            <a:headEnd/>
            <a:tailEnd/>
          </a:ln>
        </p:spPr>
      </p:pic>
      <p:pic>
        <p:nvPicPr>
          <p:cNvPr id="7" name="Picture 9"/>
          <p:cNvPicPr>
            <a:picLocks noChangeAspect="1" noChangeArrowheads="1"/>
          </p:cNvPicPr>
          <p:nvPr/>
        </p:nvPicPr>
        <p:blipFill>
          <a:blip r:embed="rId2" cstate="print"/>
          <a:srcRect/>
          <a:stretch>
            <a:fillRect/>
          </a:stretch>
        </p:blipFill>
        <p:spPr bwMode="auto">
          <a:xfrm>
            <a:off x="285750" y="6143625"/>
            <a:ext cx="1778000" cy="714375"/>
          </a:xfrm>
          <a:prstGeom prst="rect">
            <a:avLst/>
          </a:prstGeom>
          <a:noFill/>
          <a:ln w="9525">
            <a:noFill/>
            <a:miter lim="800000"/>
            <a:headEnd/>
            <a:tailEnd/>
          </a:ln>
        </p:spPr>
      </p:pic>
      <p:cxnSp>
        <p:nvCxnSpPr>
          <p:cNvPr id="8" name="Straight Connector 7"/>
          <p:cNvCxnSpPr/>
          <p:nvPr/>
        </p:nvCxnSpPr>
        <p:spPr>
          <a:xfrm>
            <a:off x="0" y="6130925"/>
            <a:ext cx="9144000" cy="1588"/>
          </a:xfrm>
          <a:prstGeom prst="line">
            <a:avLst/>
          </a:prstGeom>
          <a:ln w="28575">
            <a:solidFill>
              <a:srgbClr val="B54539"/>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6130925"/>
            <a:ext cx="9144000" cy="1588"/>
          </a:xfrm>
          <a:prstGeom prst="line">
            <a:avLst/>
          </a:prstGeom>
          <a:ln w="28575">
            <a:solidFill>
              <a:srgbClr val="94141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35363" y="6372225"/>
            <a:ext cx="2073275" cy="277813"/>
          </a:xfrm>
          <a:prstGeom prst="rect">
            <a:avLst/>
          </a:prstGeom>
          <a:noFill/>
        </p:spPr>
        <p:txBody>
          <a:bodyPr>
            <a:spAutoFit/>
          </a:bodyPr>
          <a:lstStyle/>
          <a:p>
            <a:pPr algn="ctr" fontAlgn="auto">
              <a:spcBef>
                <a:spcPts val="0"/>
              </a:spcBef>
              <a:spcAft>
                <a:spcPts val="0"/>
              </a:spcAft>
              <a:defRPr/>
            </a:pPr>
            <a:r>
              <a:rPr lang="en-US" sz="1200" dirty="0">
                <a:solidFill>
                  <a:schemeClr val="bg1">
                    <a:lumMod val="50000"/>
                  </a:schemeClr>
                </a:solidFill>
                <a:latin typeface="+mn-lt"/>
              </a:rPr>
              <a:t>www.suntecgroup.com</a:t>
            </a:r>
          </a:p>
        </p:txBody>
      </p:sp>
      <p:sp>
        <p:nvSpPr>
          <p:cNvPr id="11" name="TextBox 10"/>
          <p:cNvSpPr txBox="1"/>
          <p:nvPr/>
        </p:nvSpPr>
        <p:spPr>
          <a:xfrm>
            <a:off x="8215313" y="6357938"/>
            <a:ext cx="500062" cy="277812"/>
          </a:xfrm>
          <a:prstGeom prst="rect">
            <a:avLst/>
          </a:prstGeom>
          <a:noFill/>
        </p:spPr>
        <p:txBody>
          <a:bodyPr>
            <a:spAutoFit/>
          </a:bodyPr>
          <a:lstStyle/>
          <a:p>
            <a:pPr algn="ctr" fontAlgn="auto">
              <a:spcBef>
                <a:spcPts val="0"/>
              </a:spcBef>
              <a:spcAft>
                <a:spcPts val="0"/>
              </a:spcAft>
              <a:defRPr/>
            </a:pPr>
            <a:fld id="{B719AA65-A9A1-47F0-BD69-3C4CE84C0E93}" type="slidenum">
              <a:rPr lang="en-US" sz="1200">
                <a:solidFill>
                  <a:schemeClr val="bg1">
                    <a:lumMod val="50000"/>
                  </a:schemeClr>
                </a:solidFill>
                <a:latin typeface="+mn-lt"/>
              </a:rPr>
              <a:pPr algn="ctr" fontAlgn="auto">
                <a:spcBef>
                  <a:spcPts val="0"/>
                </a:spcBef>
                <a:spcAft>
                  <a:spcPts val="0"/>
                </a:spcAft>
                <a:defRPr/>
              </a:pPr>
              <a:t>‹#›</a:t>
            </a:fld>
            <a:endParaRPr lang="en-US" sz="1200" dirty="0">
              <a:solidFill>
                <a:schemeClr val="bg1">
                  <a:lumMod val="50000"/>
                </a:schemeClr>
              </a:solidFill>
              <a:latin typeface="+mn-lt"/>
            </a:endParaRPr>
          </a:p>
        </p:txBody>
      </p:sp>
      <p:sp>
        <p:nvSpPr>
          <p:cNvPr id="12" name="TextBox 11"/>
          <p:cNvSpPr txBox="1"/>
          <p:nvPr/>
        </p:nvSpPr>
        <p:spPr>
          <a:xfrm>
            <a:off x="3535363" y="6372225"/>
            <a:ext cx="2073275" cy="277813"/>
          </a:xfrm>
          <a:prstGeom prst="rect">
            <a:avLst/>
          </a:prstGeom>
          <a:noFill/>
        </p:spPr>
        <p:txBody>
          <a:bodyPr>
            <a:spAutoFit/>
          </a:bodyPr>
          <a:lstStyle/>
          <a:p>
            <a:pPr algn="ctr" fontAlgn="auto">
              <a:spcBef>
                <a:spcPts val="0"/>
              </a:spcBef>
              <a:spcAft>
                <a:spcPts val="0"/>
              </a:spcAft>
              <a:defRPr/>
            </a:pPr>
            <a:r>
              <a:rPr lang="en-US" sz="1200" dirty="0">
                <a:solidFill>
                  <a:schemeClr val="bg1">
                    <a:lumMod val="50000"/>
                  </a:schemeClr>
                </a:solidFill>
                <a:latin typeface="+mn-lt"/>
              </a:rPr>
              <a:t>www.suntecgroup.com</a:t>
            </a:r>
          </a:p>
        </p:txBody>
      </p:sp>
      <p:sp>
        <p:nvSpPr>
          <p:cNvPr id="13" name="TextBox 12"/>
          <p:cNvSpPr txBox="1"/>
          <p:nvPr/>
        </p:nvSpPr>
        <p:spPr>
          <a:xfrm>
            <a:off x="8215313" y="6357938"/>
            <a:ext cx="500062" cy="277812"/>
          </a:xfrm>
          <a:prstGeom prst="rect">
            <a:avLst/>
          </a:prstGeom>
          <a:noFill/>
        </p:spPr>
        <p:txBody>
          <a:bodyPr>
            <a:spAutoFit/>
          </a:bodyPr>
          <a:lstStyle/>
          <a:p>
            <a:pPr algn="ctr" fontAlgn="auto">
              <a:spcBef>
                <a:spcPts val="0"/>
              </a:spcBef>
              <a:spcAft>
                <a:spcPts val="0"/>
              </a:spcAft>
              <a:defRPr/>
            </a:pPr>
            <a:fld id="{B43F4992-F197-4604-8653-EA76FE68E9F8}" type="slidenum">
              <a:rPr lang="en-US" sz="1200">
                <a:solidFill>
                  <a:schemeClr val="bg1">
                    <a:lumMod val="50000"/>
                  </a:schemeClr>
                </a:solidFill>
                <a:latin typeface="+mn-lt"/>
              </a:rPr>
              <a:pPr algn="ctr" fontAlgn="auto">
                <a:spcBef>
                  <a:spcPts val="0"/>
                </a:spcBef>
                <a:spcAft>
                  <a:spcPts val="0"/>
                </a:spcAft>
                <a:defRPr/>
              </a:pPr>
              <a:t>‹#›</a:t>
            </a:fld>
            <a:endParaRPr lang="en-US" sz="1200" dirty="0">
              <a:solidFill>
                <a:schemeClr val="bg1">
                  <a:lumMod val="50000"/>
                </a:schemeClr>
              </a:solidFill>
              <a:latin typeface="+mn-lt"/>
            </a:endParaRPr>
          </a:p>
        </p:txBody>
      </p:sp>
      <p:cxnSp>
        <p:nvCxnSpPr>
          <p:cNvPr id="14" name="Straight Connector 13"/>
          <p:cNvCxnSpPr/>
          <p:nvPr/>
        </p:nvCxnSpPr>
        <p:spPr>
          <a:xfrm>
            <a:off x="0" y="763588"/>
            <a:ext cx="6929438" cy="1587"/>
          </a:xfrm>
          <a:prstGeom prst="line">
            <a:avLst/>
          </a:prstGeom>
          <a:ln w="19050">
            <a:solidFill>
              <a:srgbClr val="FF6309"/>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23850" y="71415"/>
            <a:ext cx="8677306" cy="571504"/>
          </a:xfrm>
        </p:spPr>
        <p:txBody>
          <a:bodyPr/>
          <a:lstStyle>
            <a:lvl1pPr>
              <a:defRPr sz="2800">
                <a:solidFill>
                  <a:schemeClr val="tx1"/>
                </a:solidFill>
                <a:latin typeface="Verdana"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23850" y="908050"/>
            <a:ext cx="8677306" cy="5164156"/>
          </a:xfrm>
        </p:spPr>
        <p:txBody>
          <a:bodyPr/>
          <a:lstStyle>
            <a:lvl1pPr>
              <a:defRPr sz="2400">
                <a:latin typeface="Verdana" pitchFamily="34" charset="0"/>
              </a:defRPr>
            </a:lvl1pPr>
            <a:lvl2pPr>
              <a:defRPr sz="2000">
                <a:latin typeface="Verdana" pitchFamily="34" charset="0"/>
              </a:defRPr>
            </a:lvl2pPr>
            <a:lvl3pPr>
              <a:defRPr sz="1800">
                <a:latin typeface="Verdana" pitchFamily="34" charset="0"/>
              </a:defRPr>
            </a:lvl3pPr>
            <a:lvl4pPr>
              <a:defRPr sz="1600">
                <a:latin typeface="Verdana" pitchFamily="34" charset="0"/>
              </a:defRPr>
            </a:lvl4pPr>
            <a:lvl5pPr>
              <a:defRPr sz="1400">
                <a:latin typeface="Verdan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Long Title and Content">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cstate="print"/>
          <a:srcRect/>
          <a:stretch>
            <a:fillRect/>
          </a:stretch>
        </p:blipFill>
        <p:spPr bwMode="auto">
          <a:xfrm>
            <a:off x="285750" y="6143625"/>
            <a:ext cx="1778000" cy="714375"/>
          </a:xfrm>
          <a:prstGeom prst="rect">
            <a:avLst/>
          </a:prstGeom>
          <a:noFill/>
          <a:ln w="9525">
            <a:noFill/>
            <a:miter lim="800000"/>
            <a:headEnd/>
            <a:tailEnd/>
          </a:ln>
        </p:spPr>
      </p:pic>
      <p:pic>
        <p:nvPicPr>
          <p:cNvPr id="5" name="Picture 7"/>
          <p:cNvPicPr>
            <a:picLocks noChangeAspect="1" noChangeArrowheads="1"/>
          </p:cNvPicPr>
          <p:nvPr/>
        </p:nvPicPr>
        <p:blipFill>
          <a:blip r:embed="rId2" cstate="print"/>
          <a:srcRect/>
          <a:stretch>
            <a:fillRect/>
          </a:stretch>
        </p:blipFill>
        <p:spPr bwMode="auto">
          <a:xfrm>
            <a:off x="285750" y="6143625"/>
            <a:ext cx="1778000" cy="714375"/>
          </a:xfrm>
          <a:prstGeom prst="rect">
            <a:avLst/>
          </a:prstGeom>
          <a:noFill/>
          <a:ln w="9525">
            <a:noFill/>
            <a:miter lim="800000"/>
            <a:headEnd/>
            <a:tailEnd/>
          </a:ln>
        </p:spPr>
      </p:pic>
      <p:pic>
        <p:nvPicPr>
          <p:cNvPr id="6" name="Picture 8"/>
          <p:cNvPicPr>
            <a:picLocks noChangeAspect="1" noChangeArrowheads="1"/>
          </p:cNvPicPr>
          <p:nvPr/>
        </p:nvPicPr>
        <p:blipFill>
          <a:blip r:embed="rId2" cstate="print"/>
          <a:srcRect/>
          <a:stretch>
            <a:fillRect/>
          </a:stretch>
        </p:blipFill>
        <p:spPr bwMode="auto">
          <a:xfrm>
            <a:off x="285750" y="6143625"/>
            <a:ext cx="1778000" cy="714375"/>
          </a:xfrm>
          <a:prstGeom prst="rect">
            <a:avLst/>
          </a:prstGeom>
          <a:noFill/>
          <a:ln w="9525">
            <a:noFill/>
            <a:miter lim="800000"/>
            <a:headEnd/>
            <a:tailEnd/>
          </a:ln>
        </p:spPr>
      </p:pic>
      <p:pic>
        <p:nvPicPr>
          <p:cNvPr id="7" name="Picture 9"/>
          <p:cNvPicPr>
            <a:picLocks noChangeAspect="1" noChangeArrowheads="1"/>
          </p:cNvPicPr>
          <p:nvPr/>
        </p:nvPicPr>
        <p:blipFill>
          <a:blip r:embed="rId2" cstate="print"/>
          <a:srcRect/>
          <a:stretch>
            <a:fillRect/>
          </a:stretch>
        </p:blipFill>
        <p:spPr bwMode="auto">
          <a:xfrm>
            <a:off x="285750" y="6143625"/>
            <a:ext cx="1778000" cy="714375"/>
          </a:xfrm>
          <a:prstGeom prst="rect">
            <a:avLst/>
          </a:prstGeom>
          <a:noFill/>
          <a:ln w="9525">
            <a:noFill/>
            <a:miter lim="800000"/>
            <a:headEnd/>
            <a:tailEnd/>
          </a:ln>
        </p:spPr>
      </p:pic>
      <p:cxnSp>
        <p:nvCxnSpPr>
          <p:cNvPr id="8" name="Straight Connector 7"/>
          <p:cNvCxnSpPr/>
          <p:nvPr/>
        </p:nvCxnSpPr>
        <p:spPr>
          <a:xfrm>
            <a:off x="0" y="6130925"/>
            <a:ext cx="9144000" cy="1588"/>
          </a:xfrm>
          <a:prstGeom prst="line">
            <a:avLst/>
          </a:prstGeom>
          <a:ln w="28575">
            <a:solidFill>
              <a:srgbClr val="B54539"/>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6130925"/>
            <a:ext cx="9144000" cy="1588"/>
          </a:xfrm>
          <a:prstGeom prst="line">
            <a:avLst/>
          </a:prstGeom>
          <a:ln w="28575">
            <a:solidFill>
              <a:srgbClr val="94141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35363" y="6372225"/>
            <a:ext cx="2073275" cy="277813"/>
          </a:xfrm>
          <a:prstGeom prst="rect">
            <a:avLst/>
          </a:prstGeom>
          <a:noFill/>
        </p:spPr>
        <p:txBody>
          <a:bodyPr>
            <a:spAutoFit/>
          </a:bodyPr>
          <a:lstStyle/>
          <a:p>
            <a:pPr algn="ctr" fontAlgn="auto">
              <a:spcBef>
                <a:spcPts val="0"/>
              </a:spcBef>
              <a:spcAft>
                <a:spcPts val="0"/>
              </a:spcAft>
              <a:defRPr/>
            </a:pPr>
            <a:r>
              <a:rPr lang="en-US" sz="1200" dirty="0">
                <a:solidFill>
                  <a:schemeClr val="bg1">
                    <a:lumMod val="50000"/>
                  </a:schemeClr>
                </a:solidFill>
                <a:latin typeface="+mn-lt"/>
              </a:rPr>
              <a:t>www.suntecgroup.com</a:t>
            </a:r>
          </a:p>
        </p:txBody>
      </p:sp>
      <p:sp>
        <p:nvSpPr>
          <p:cNvPr id="11" name="TextBox 10"/>
          <p:cNvSpPr txBox="1"/>
          <p:nvPr/>
        </p:nvSpPr>
        <p:spPr>
          <a:xfrm>
            <a:off x="8215313" y="6357938"/>
            <a:ext cx="500062" cy="277812"/>
          </a:xfrm>
          <a:prstGeom prst="rect">
            <a:avLst/>
          </a:prstGeom>
          <a:noFill/>
        </p:spPr>
        <p:txBody>
          <a:bodyPr>
            <a:spAutoFit/>
          </a:bodyPr>
          <a:lstStyle/>
          <a:p>
            <a:pPr algn="ctr" fontAlgn="auto">
              <a:spcBef>
                <a:spcPts val="0"/>
              </a:spcBef>
              <a:spcAft>
                <a:spcPts val="0"/>
              </a:spcAft>
              <a:defRPr/>
            </a:pPr>
            <a:fld id="{5AD7BEA4-A1EC-4428-93C6-ADAA7D265E58}" type="slidenum">
              <a:rPr lang="en-US" sz="1200">
                <a:solidFill>
                  <a:schemeClr val="bg1">
                    <a:lumMod val="50000"/>
                  </a:schemeClr>
                </a:solidFill>
                <a:latin typeface="+mn-lt"/>
              </a:rPr>
              <a:pPr algn="ctr" fontAlgn="auto">
                <a:spcBef>
                  <a:spcPts val="0"/>
                </a:spcBef>
                <a:spcAft>
                  <a:spcPts val="0"/>
                </a:spcAft>
                <a:defRPr/>
              </a:pPr>
              <a:t>‹#›</a:t>
            </a:fld>
            <a:endParaRPr lang="en-US" sz="1200" dirty="0">
              <a:solidFill>
                <a:schemeClr val="bg1">
                  <a:lumMod val="50000"/>
                </a:schemeClr>
              </a:solidFill>
              <a:latin typeface="+mn-lt"/>
            </a:endParaRPr>
          </a:p>
        </p:txBody>
      </p:sp>
      <p:sp>
        <p:nvSpPr>
          <p:cNvPr id="12" name="TextBox 11"/>
          <p:cNvSpPr txBox="1"/>
          <p:nvPr/>
        </p:nvSpPr>
        <p:spPr>
          <a:xfrm>
            <a:off x="3535363" y="6372225"/>
            <a:ext cx="2073275" cy="277813"/>
          </a:xfrm>
          <a:prstGeom prst="rect">
            <a:avLst/>
          </a:prstGeom>
          <a:noFill/>
        </p:spPr>
        <p:txBody>
          <a:bodyPr>
            <a:spAutoFit/>
          </a:bodyPr>
          <a:lstStyle/>
          <a:p>
            <a:pPr algn="ctr" fontAlgn="auto">
              <a:spcBef>
                <a:spcPts val="0"/>
              </a:spcBef>
              <a:spcAft>
                <a:spcPts val="0"/>
              </a:spcAft>
              <a:defRPr/>
            </a:pPr>
            <a:r>
              <a:rPr lang="en-US" sz="1200" dirty="0">
                <a:solidFill>
                  <a:schemeClr val="bg1">
                    <a:lumMod val="50000"/>
                  </a:schemeClr>
                </a:solidFill>
                <a:latin typeface="+mn-lt"/>
              </a:rPr>
              <a:t>www.suntecgroup.com</a:t>
            </a:r>
          </a:p>
        </p:txBody>
      </p:sp>
      <p:sp>
        <p:nvSpPr>
          <p:cNvPr id="13" name="TextBox 12"/>
          <p:cNvSpPr txBox="1"/>
          <p:nvPr/>
        </p:nvSpPr>
        <p:spPr>
          <a:xfrm>
            <a:off x="8215313" y="6357938"/>
            <a:ext cx="500062" cy="277812"/>
          </a:xfrm>
          <a:prstGeom prst="rect">
            <a:avLst/>
          </a:prstGeom>
          <a:noFill/>
        </p:spPr>
        <p:txBody>
          <a:bodyPr>
            <a:spAutoFit/>
          </a:bodyPr>
          <a:lstStyle/>
          <a:p>
            <a:pPr algn="ctr" fontAlgn="auto">
              <a:spcBef>
                <a:spcPts val="0"/>
              </a:spcBef>
              <a:spcAft>
                <a:spcPts val="0"/>
              </a:spcAft>
              <a:defRPr/>
            </a:pPr>
            <a:fld id="{6E4B7DF8-A121-43A7-8BE4-4875372AA1C1}" type="slidenum">
              <a:rPr lang="en-US" sz="1200">
                <a:solidFill>
                  <a:schemeClr val="bg1">
                    <a:lumMod val="50000"/>
                  </a:schemeClr>
                </a:solidFill>
                <a:latin typeface="+mn-lt"/>
              </a:rPr>
              <a:pPr algn="ctr" fontAlgn="auto">
                <a:spcBef>
                  <a:spcPts val="0"/>
                </a:spcBef>
                <a:spcAft>
                  <a:spcPts val="0"/>
                </a:spcAft>
                <a:defRPr/>
              </a:pPr>
              <a:t>‹#›</a:t>
            </a:fld>
            <a:endParaRPr lang="en-US" sz="1200" dirty="0">
              <a:solidFill>
                <a:schemeClr val="bg1">
                  <a:lumMod val="50000"/>
                </a:schemeClr>
              </a:solidFill>
              <a:latin typeface="+mn-lt"/>
            </a:endParaRPr>
          </a:p>
        </p:txBody>
      </p:sp>
      <p:cxnSp>
        <p:nvCxnSpPr>
          <p:cNvPr id="14" name="Straight Connector 13"/>
          <p:cNvCxnSpPr/>
          <p:nvPr/>
        </p:nvCxnSpPr>
        <p:spPr>
          <a:xfrm>
            <a:off x="0" y="960438"/>
            <a:ext cx="6929438" cy="1587"/>
          </a:xfrm>
          <a:prstGeom prst="line">
            <a:avLst/>
          </a:prstGeom>
          <a:ln w="19050">
            <a:solidFill>
              <a:srgbClr val="FF6309"/>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23850" y="71414"/>
            <a:ext cx="8677306" cy="714381"/>
          </a:xfrm>
        </p:spPr>
        <p:txBody>
          <a:bodyPr/>
          <a:lstStyle>
            <a:lvl1pPr>
              <a:defRPr sz="2800">
                <a:solidFill>
                  <a:schemeClr val="tx1"/>
                </a:solidFill>
                <a:latin typeface="Verdana"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23850" y="1039272"/>
            <a:ext cx="8677306" cy="5032934"/>
          </a:xfrm>
        </p:spPr>
        <p:txBody>
          <a:bodyPr/>
          <a:lstStyle>
            <a:lvl1pPr>
              <a:defRPr sz="2400">
                <a:latin typeface="Verdana" pitchFamily="34" charset="0"/>
              </a:defRPr>
            </a:lvl1pPr>
            <a:lvl2pPr>
              <a:defRPr sz="2000">
                <a:latin typeface="Verdana" pitchFamily="34" charset="0"/>
              </a:defRPr>
            </a:lvl2pPr>
            <a:lvl3pPr>
              <a:defRPr sz="1800">
                <a:latin typeface="Verdana" pitchFamily="34" charset="0"/>
              </a:defRPr>
            </a:lvl3pPr>
            <a:lvl4pPr>
              <a:defRPr sz="1600">
                <a:latin typeface="Verdana" pitchFamily="34" charset="0"/>
              </a:defRPr>
            </a:lvl4pPr>
            <a:lvl5pPr>
              <a:defRPr sz="1400">
                <a:latin typeface="Verdan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4" name="Picture 6" descr="option-1.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68313" y="3000361"/>
            <a:ext cx="7315224" cy="1362075"/>
          </a:xfrm>
        </p:spPr>
        <p:txBody>
          <a:bodyPr>
            <a:normAutofit/>
          </a:bodyPr>
          <a:lstStyle>
            <a:lvl1pPr algn="l">
              <a:defRPr sz="28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68313" y="1500174"/>
            <a:ext cx="7315224" cy="1500187"/>
          </a:xfrm>
        </p:spPr>
        <p:txBody>
          <a:bodyPr anchor="b"/>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F949384-56B2-4F2A-98C4-CCB5014F245C}" type="datetime1">
              <a:rPr lang="en-US"/>
              <a:pPr>
                <a:defRPr/>
              </a:pPr>
              <a:t>8/7/2017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6E27705-CA01-499F-8D52-07D0258330F8}" type="slidenum">
              <a:rPr lang="en-US"/>
              <a:pPr>
                <a:defRPr/>
              </a:pPr>
              <a:t>‹#›</a:t>
            </a:fld>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p:cNvPicPr>
            <a:picLocks noChangeAspect="1" noChangeArrowheads="1"/>
          </p:cNvPicPr>
          <p:nvPr/>
        </p:nvPicPr>
        <p:blipFill>
          <a:blip r:embed="rId2" cstate="print"/>
          <a:srcRect/>
          <a:stretch>
            <a:fillRect/>
          </a:stretch>
        </p:blipFill>
        <p:spPr bwMode="auto">
          <a:xfrm>
            <a:off x="285750" y="6143625"/>
            <a:ext cx="1778000" cy="714375"/>
          </a:xfrm>
          <a:prstGeom prst="rect">
            <a:avLst/>
          </a:prstGeom>
          <a:noFill/>
          <a:ln w="9525">
            <a:noFill/>
            <a:miter lim="800000"/>
            <a:headEnd/>
            <a:tailEnd/>
          </a:ln>
        </p:spPr>
      </p:pic>
      <p:pic>
        <p:nvPicPr>
          <p:cNvPr id="6" name="Picture 7"/>
          <p:cNvPicPr>
            <a:picLocks noChangeAspect="1" noChangeArrowheads="1"/>
          </p:cNvPicPr>
          <p:nvPr/>
        </p:nvPicPr>
        <p:blipFill>
          <a:blip r:embed="rId2" cstate="print"/>
          <a:srcRect/>
          <a:stretch>
            <a:fillRect/>
          </a:stretch>
        </p:blipFill>
        <p:spPr bwMode="auto">
          <a:xfrm>
            <a:off x="285750" y="6143625"/>
            <a:ext cx="1778000" cy="714375"/>
          </a:xfrm>
          <a:prstGeom prst="rect">
            <a:avLst/>
          </a:prstGeom>
          <a:noFill/>
          <a:ln w="9525">
            <a:noFill/>
            <a:miter lim="800000"/>
            <a:headEnd/>
            <a:tailEnd/>
          </a:ln>
        </p:spPr>
      </p:pic>
      <p:pic>
        <p:nvPicPr>
          <p:cNvPr id="7" name="Picture 8"/>
          <p:cNvPicPr>
            <a:picLocks noChangeAspect="1" noChangeArrowheads="1"/>
          </p:cNvPicPr>
          <p:nvPr/>
        </p:nvPicPr>
        <p:blipFill>
          <a:blip r:embed="rId2" cstate="print"/>
          <a:srcRect/>
          <a:stretch>
            <a:fillRect/>
          </a:stretch>
        </p:blipFill>
        <p:spPr bwMode="auto">
          <a:xfrm>
            <a:off x="285750" y="6143625"/>
            <a:ext cx="1778000" cy="714375"/>
          </a:xfrm>
          <a:prstGeom prst="rect">
            <a:avLst/>
          </a:prstGeom>
          <a:noFill/>
          <a:ln w="9525">
            <a:noFill/>
            <a:miter lim="800000"/>
            <a:headEnd/>
            <a:tailEnd/>
          </a:ln>
        </p:spPr>
      </p:pic>
      <p:sp>
        <p:nvSpPr>
          <p:cNvPr id="8" name="TextBox 7"/>
          <p:cNvSpPr txBox="1"/>
          <p:nvPr/>
        </p:nvSpPr>
        <p:spPr>
          <a:xfrm>
            <a:off x="3535363" y="6372225"/>
            <a:ext cx="2073275" cy="277813"/>
          </a:xfrm>
          <a:prstGeom prst="rect">
            <a:avLst/>
          </a:prstGeom>
          <a:noFill/>
        </p:spPr>
        <p:txBody>
          <a:bodyPr>
            <a:spAutoFit/>
          </a:bodyPr>
          <a:lstStyle/>
          <a:p>
            <a:pPr algn="ctr" fontAlgn="auto">
              <a:spcBef>
                <a:spcPts val="0"/>
              </a:spcBef>
              <a:spcAft>
                <a:spcPts val="0"/>
              </a:spcAft>
              <a:defRPr/>
            </a:pPr>
            <a:r>
              <a:rPr lang="en-US" sz="1200" dirty="0">
                <a:solidFill>
                  <a:schemeClr val="bg1">
                    <a:lumMod val="50000"/>
                  </a:schemeClr>
                </a:solidFill>
                <a:latin typeface="+mn-lt"/>
              </a:rPr>
              <a:t>www.suntecgroup.com</a:t>
            </a:r>
          </a:p>
        </p:txBody>
      </p:sp>
      <p:sp>
        <p:nvSpPr>
          <p:cNvPr id="9" name="TextBox 8"/>
          <p:cNvSpPr txBox="1"/>
          <p:nvPr/>
        </p:nvSpPr>
        <p:spPr>
          <a:xfrm>
            <a:off x="8215313" y="6357938"/>
            <a:ext cx="500062" cy="277812"/>
          </a:xfrm>
          <a:prstGeom prst="rect">
            <a:avLst/>
          </a:prstGeom>
          <a:noFill/>
        </p:spPr>
        <p:txBody>
          <a:bodyPr>
            <a:spAutoFit/>
          </a:bodyPr>
          <a:lstStyle/>
          <a:p>
            <a:pPr algn="ctr" fontAlgn="auto">
              <a:spcBef>
                <a:spcPts val="0"/>
              </a:spcBef>
              <a:spcAft>
                <a:spcPts val="0"/>
              </a:spcAft>
              <a:defRPr/>
            </a:pPr>
            <a:fld id="{F3F39661-AE9B-4386-BB4F-43EA6C1A2761}" type="slidenum">
              <a:rPr lang="en-US" sz="1200">
                <a:solidFill>
                  <a:schemeClr val="bg1">
                    <a:lumMod val="50000"/>
                  </a:schemeClr>
                </a:solidFill>
                <a:latin typeface="+mn-lt"/>
              </a:rPr>
              <a:pPr algn="ctr" fontAlgn="auto">
                <a:spcBef>
                  <a:spcPts val="0"/>
                </a:spcBef>
                <a:spcAft>
                  <a:spcPts val="0"/>
                </a:spcAft>
                <a:defRPr/>
              </a:pPr>
              <a:t>‹#›</a:t>
            </a:fld>
            <a:endParaRPr lang="en-US" sz="1200" dirty="0">
              <a:solidFill>
                <a:schemeClr val="bg1">
                  <a:lumMod val="50000"/>
                </a:schemeClr>
              </a:solidFill>
              <a:latin typeface="+mn-lt"/>
            </a:endParaRPr>
          </a:p>
        </p:txBody>
      </p:sp>
      <p:pic>
        <p:nvPicPr>
          <p:cNvPr id="10" name="Picture 11"/>
          <p:cNvPicPr>
            <a:picLocks noChangeAspect="1" noChangeArrowheads="1"/>
          </p:cNvPicPr>
          <p:nvPr/>
        </p:nvPicPr>
        <p:blipFill>
          <a:blip r:embed="rId2" cstate="print"/>
          <a:srcRect/>
          <a:stretch>
            <a:fillRect/>
          </a:stretch>
        </p:blipFill>
        <p:spPr bwMode="auto">
          <a:xfrm>
            <a:off x="285750" y="6143625"/>
            <a:ext cx="1778000" cy="714375"/>
          </a:xfrm>
          <a:prstGeom prst="rect">
            <a:avLst/>
          </a:prstGeom>
          <a:noFill/>
          <a:ln w="9525">
            <a:noFill/>
            <a:miter lim="800000"/>
            <a:headEnd/>
            <a:tailEnd/>
          </a:ln>
        </p:spPr>
      </p:pic>
      <p:sp>
        <p:nvSpPr>
          <p:cNvPr id="11" name="TextBox 10"/>
          <p:cNvSpPr txBox="1"/>
          <p:nvPr/>
        </p:nvSpPr>
        <p:spPr>
          <a:xfrm>
            <a:off x="3535363" y="6372225"/>
            <a:ext cx="2073275" cy="277813"/>
          </a:xfrm>
          <a:prstGeom prst="rect">
            <a:avLst/>
          </a:prstGeom>
          <a:noFill/>
        </p:spPr>
        <p:txBody>
          <a:bodyPr>
            <a:spAutoFit/>
          </a:bodyPr>
          <a:lstStyle/>
          <a:p>
            <a:pPr algn="ctr" fontAlgn="auto">
              <a:spcBef>
                <a:spcPts val="0"/>
              </a:spcBef>
              <a:spcAft>
                <a:spcPts val="0"/>
              </a:spcAft>
              <a:defRPr/>
            </a:pPr>
            <a:r>
              <a:rPr lang="en-US" sz="1200" dirty="0">
                <a:solidFill>
                  <a:schemeClr val="bg1">
                    <a:lumMod val="50000"/>
                  </a:schemeClr>
                </a:solidFill>
                <a:latin typeface="+mn-lt"/>
              </a:rPr>
              <a:t>www.suntecgroup.com</a:t>
            </a:r>
          </a:p>
        </p:txBody>
      </p:sp>
      <p:sp>
        <p:nvSpPr>
          <p:cNvPr id="12" name="TextBox 11"/>
          <p:cNvSpPr txBox="1"/>
          <p:nvPr/>
        </p:nvSpPr>
        <p:spPr>
          <a:xfrm>
            <a:off x="8215313" y="6357938"/>
            <a:ext cx="500062" cy="277812"/>
          </a:xfrm>
          <a:prstGeom prst="rect">
            <a:avLst/>
          </a:prstGeom>
          <a:noFill/>
        </p:spPr>
        <p:txBody>
          <a:bodyPr>
            <a:spAutoFit/>
          </a:bodyPr>
          <a:lstStyle/>
          <a:p>
            <a:pPr algn="ctr" fontAlgn="auto">
              <a:spcBef>
                <a:spcPts val="0"/>
              </a:spcBef>
              <a:spcAft>
                <a:spcPts val="0"/>
              </a:spcAft>
              <a:defRPr/>
            </a:pPr>
            <a:fld id="{0584862F-3AD2-4B2E-84BD-CAC3D7F74AEF}" type="slidenum">
              <a:rPr lang="en-US" sz="1200">
                <a:solidFill>
                  <a:schemeClr val="bg1">
                    <a:lumMod val="50000"/>
                  </a:schemeClr>
                </a:solidFill>
                <a:latin typeface="+mn-lt"/>
              </a:rPr>
              <a:pPr algn="ctr" fontAlgn="auto">
                <a:spcBef>
                  <a:spcPts val="0"/>
                </a:spcBef>
                <a:spcAft>
                  <a:spcPts val="0"/>
                </a:spcAft>
                <a:defRPr/>
              </a:pPr>
              <a:t>‹#›</a:t>
            </a:fld>
            <a:endParaRPr lang="en-US" sz="1200" dirty="0">
              <a:solidFill>
                <a:schemeClr val="bg1">
                  <a:lumMod val="50000"/>
                </a:schemeClr>
              </a:solidFill>
              <a:latin typeface="+mn-lt"/>
            </a:endParaRPr>
          </a:p>
        </p:txBody>
      </p:sp>
      <p:cxnSp>
        <p:nvCxnSpPr>
          <p:cNvPr id="13" name="Straight Connector 12"/>
          <p:cNvCxnSpPr/>
          <p:nvPr/>
        </p:nvCxnSpPr>
        <p:spPr>
          <a:xfrm>
            <a:off x="0" y="6130925"/>
            <a:ext cx="9144000" cy="1588"/>
          </a:xfrm>
          <a:prstGeom prst="line">
            <a:avLst/>
          </a:prstGeom>
          <a:ln w="28575">
            <a:solidFill>
              <a:srgbClr val="94141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763588"/>
            <a:ext cx="6929438" cy="1587"/>
          </a:xfrm>
          <a:prstGeom prst="line">
            <a:avLst/>
          </a:prstGeom>
          <a:ln w="19050">
            <a:solidFill>
              <a:srgbClr val="FF6309"/>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324884" y="908050"/>
            <a:ext cx="4199520" cy="5164155"/>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1636" y="908050"/>
            <a:ext cx="4199520" cy="5164155"/>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itle 1"/>
          <p:cNvSpPr>
            <a:spLocks noGrp="1"/>
          </p:cNvSpPr>
          <p:nvPr>
            <p:ph type="title"/>
          </p:nvPr>
        </p:nvSpPr>
        <p:spPr>
          <a:xfrm>
            <a:off x="323850" y="71415"/>
            <a:ext cx="8677306" cy="571504"/>
          </a:xfrm>
        </p:spPr>
        <p:txBody>
          <a:bodyPr/>
          <a:lstStyle>
            <a:lvl1pPr>
              <a:defRPr sz="2800">
                <a:solidFill>
                  <a:schemeClr val="tx1"/>
                </a:solidFill>
                <a:latin typeface="Verdana" pitchFamily="34" charset="0"/>
              </a:defRPr>
            </a:lvl1pPr>
          </a:lstStyle>
          <a:p>
            <a:r>
              <a:rPr lang="en-US"/>
              <a:t>Click to edit Master title style</a:t>
            </a:r>
            <a:endParaRPr lang="en-US" dirty="0"/>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7" name="Picture 6"/>
          <p:cNvPicPr>
            <a:picLocks noChangeAspect="1" noChangeArrowheads="1"/>
          </p:cNvPicPr>
          <p:nvPr/>
        </p:nvPicPr>
        <p:blipFill>
          <a:blip r:embed="rId2" cstate="print"/>
          <a:srcRect/>
          <a:stretch>
            <a:fillRect/>
          </a:stretch>
        </p:blipFill>
        <p:spPr bwMode="auto">
          <a:xfrm>
            <a:off x="285750" y="6143625"/>
            <a:ext cx="1778000" cy="714375"/>
          </a:xfrm>
          <a:prstGeom prst="rect">
            <a:avLst/>
          </a:prstGeom>
          <a:noFill/>
          <a:ln w="9525">
            <a:noFill/>
            <a:miter lim="800000"/>
            <a:headEnd/>
            <a:tailEnd/>
          </a:ln>
        </p:spPr>
      </p:pic>
      <p:pic>
        <p:nvPicPr>
          <p:cNvPr id="8" name="Picture 7"/>
          <p:cNvPicPr>
            <a:picLocks noChangeAspect="1" noChangeArrowheads="1"/>
          </p:cNvPicPr>
          <p:nvPr/>
        </p:nvPicPr>
        <p:blipFill>
          <a:blip r:embed="rId2" cstate="print"/>
          <a:srcRect/>
          <a:stretch>
            <a:fillRect/>
          </a:stretch>
        </p:blipFill>
        <p:spPr bwMode="auto">
          <a:xfrm>
            <a:off x="285750" y="6143625"/>
            <a:ext cx="1778000" cy="714375"/>
          </a:xfrm>
          <a:prstGeom prst="rect">
            <a:avLst/>
          </a:prstGeom>
          <a:noFill/>
          <a:ln w="9525">
            <a:noFill/>
            <a:miter lim="800000"/>
            <a:headEnd/>
            <a:tailEnd/>
          </a:ln>
        </p:spPr>
      </p:pic>
      <p:pic>
        <p:nvPicPr>
          <p:cNvPr id="9" name="Picture 8"/>
          <p:cNvPicPr>
            <a:picLocks noChangeAspect="1" noChangeArrowheads="1"/>
          </p:cNvPicPr>
          <p:nvPr/>
        </p:nvPicPr>
        <p:blipFill>
          <a:blip r:embed="rId2" cstate="print"/>
          <a:srcRect/>
          <a:stretch>
            <a:fillRect/>
          </a:stretch>
        </p:blipFill>
        <p:spPr bwMode="auto">
          <a:xfrm>
            <a:off x="285750" y="6143625"/>
            <a:ext cx="1778000" cy="714375"/>
          </a:xfrm>
          <a:prstGeom prst="rect">
            <a:avLst/>
          </a:prstGeom>
          <a:noFill/>
          <a:ln w="9525">
            <a:noFill/>
            <a:miter lim="800000"/>
            <a:headEnd/>
            <a:tailEnd/>
          </a:ln>
        </p:spPr>
      </p:pic>
      <p:sp>
        <p:nvSpPr>
          <p:cNvPr id="10" name="TextBox 9"/>
          <p:cNvSpPr txBox="1"/>
          <p:nvPr/>
        </p:nvSpPr>
        <p:spPr>
          <a:xfrm>
            <a:off x="3535363" y="6372225"/>
            <a:ext cx="2073275" cy="277813"/>
          </a:xfrm>
          <a:prstGeom prst="rect">
            <a:avLst/>
          </a:prstGeom>
          <a:noFill/>
        </p:spPr>
        <p:txBody>
          <a:bodyPr>
            <a:spAutoFit/>
          </a:bodyPr>
          <a:lstStyle/>
          <a:p>
            <a:pPr algn="ctr" fontAlgn="auto">
              <a:spcBef>
                <a:spcPts val="0"/>
              </a:spcBef>
              <a:spcAft>
                <a:spcPts val="0"/>
              </a:spcAft>
              <a:defRPr/>
            </a:pPr>
            <a:r>
              <a:rPr lang="en-US" sz="1200" dirty="0">
                <a:solidFill>
                  <a:schemeClr val="bg1">
                    <a:lumMod val="50000"/>
                  </a:schemeClr>
                </a:solidFill>
                <a:latin typeface="+mn-lt"/>
              </a:rPr>
              <a:t>www.suntecgroup.com</a:t>
            </a:r>
          </a:p>
        </p:txBody>
      </p:sp>
      <p:sp>
        <p:nvSpPr>
          <p:cNvPr id="11" name="TextBox 10"/>
          <p:cNvSpPr txBox="1"/>
          <p:nvPr/>
        </p:nvSpPr>
        <p:spPr>
          <a:xfrm>
            <a:off x="8215313" y="6357938"/>
            <a:ext cx="500062" cy="277812"/>
          </a:xfrm>
          <a:prstGeom prst="rect">
            <a:avLst/>
          </a:prstGeom>
          <a:noFill/>
        </p:spPr>
        <p:txBody>
          <a:bodyPr>
            <a:spAutoFit/>
          </a:bodyPr>
          <a:lstStyle/>
          <a:p>
            <a:pPr algn="ctr" fontAlgn="auto">
              <a:spcBef>
                <a:spcPts val="0"/>
              </a:spcBef>
              <a:spcAft>
                <a:spcPts val="0"/>
              </a:spcAft>
              <a:defRPr/>
            </a:pPr>
            <a:fld id="{74EF070D-03FE-44B5-848D-6F824B24A2DC}" type="slidenum">
              <a:rPr lang="en-US" sz="1200">
                <a:solidFill>
                  <a:schemeClr val="bg1">
                    <a:lumMod val="50000"/>
                  </a:schemeClr>
                </a:solidFill>
                <a:latin typeface="+mn-lt"/>
              </a:rPr>
              <a:pPr algn="ctr" fontAlgn="auto">
                <a:spcBef>
                  <a:spcPts val="0"/>
                </a:spcBef>
                <a:spcAft>
                  <a:spcPts val="0"/>
                </a:spcAft>
                <a:defRPr/>
              </a:pPr>
              <a:t>‹#›</a:t>
            </a:fld>
            <a:endParaRPr lang="en-US" sz="1200" dirty="0">
              <a:solidFill>
                <a:schemeClr val="bg1">
                  <a:lumMod val="50000"/>
                </a:schemeClr>
              </a:solidFill>
              <a:latin typeface="+mn-lt"/>
            </a:endParaRPr>
          </a:p>
        </p:txBody>
      </p:sp>
      <p:pic>
        <p:nvPicPr>
          <p:cNvPr id="12" name="Picture 11"/>
          <p:cNvPicPr>
            <a:picLocks noChangeAspect="1" noChangeArrowheads="1"/>
          </p:cNvPicPr>
          <p:nvPr/>
        </p:nvPicPr>
        <p:blipFill>
          <a:blip r:embed="rId2" cstate="print"/>
          <a:srcRect/>
          <a:stretch>
            <a:fillRect/>
          </a:stretch>
        </p:blipFill>
        <p:spPr bwMode="auto">
          <a:xfrm>
            <a:off x="285750" y="6143625"/>
            <a:ext cx="1778000" cy="714375"/>
          </a:xfrm>
          <a:prstGeom prst="rect">
            <a:avLst/>
          </a:prstGeom>
          <a:noFill/>
          <a:ln w="9525">
            <a:noFill/>
            <a:miter lim="800000"/>
            <a:headEnd/>
            <a:tailEnd/>
          </a:ln>
        </p:spPr>
      </p:pic>
      <p:sp>
        <p:nvSpPr>
          <p:cNvPr id="13" name="TextBox 12"/>
          <p:cNvSpPr txBox="1"/>
          <p:nvPr/>
        </p:nvSpPr>
        <p:spPr>
          <a:xfrm>
            <a:off x="3535363" y="6372225"/>
            <a:ext cx="2073275" cy="277813"/>
          </a:xfrm>
          <a:prstGeom prst="rect">
            <a:avLst/>
          </a:prstGeom>
          <a:noFill/>
        </p:spPr>
        <p:txBody>
          <a:bodyPr>
            <a:spAutoFit/>
          </a:bodyPr>
          <a:lstStyle/>
          <a:p>
            <a:pPr algn="ctr" fontAlgn="auto">
              <a:spcBef>
                <a:spcPts val="0"/>
              </a:spcBef>
              <a:spcAft>
                <a:spcPts val="0"/>
              </a:spcAft>
              <a:defRPr/>
            </a:pPr>
            <a:r>
              <a:rPr lang="en-US" sz="1200" dirty="0">
                <a:solidFill>
                  <a:schemeClr val="bg1">
                    <a:lumMod val="50000"/>
                  </a:schemeClr>
                </a:solidFill>
                <a:latin typeface="+mn-lt"/>
              </a:rPr>
              <a:t>www.suntecgroup.com</a:t>
            </a:r>
          </a:p>
        </p:txBody>
      </p:sp>
      <p:sp>
        <p:nvSpPr>
          <p:cNvPr id="14" name="TextBox 13"/>
          <p:cNvSpPr txBox="1"/>
          <p:nvPr/>
        </p:nvSpPr>
        <p:spPr>
          <a:xfrm>
            <a:off x="8215313" y="6357938"/>
            <a:ext cx="500062" cy="277812"/>
          </a:xfrm>
          <a:prstGeom prst="rect">
            <a:avLst/>
          </a:prstGeom>
          <a:noFill/>
        </p:spPr>
        <p:txBody>
          <a:bodyPr>
            <a:spAutoFit/>
          </a:bodyPr>
          <a:lstStyle/>
          <a:p>
            <a:pPr algn="ctr" fontAlgn="auto">
              <a:spcBef>
                <a:spcPts val="0"/>
              </a:spcBef>
              <a:spcAft>
                <a:spcPts val="0"/>
              </a:spcAft>
              <a:defRPr/>
            </a:pPr>
            <a:fld id="{6732AB76-5162-4D2B-AE22-45CC482F7899}" type="slidenum">
              <a:rPr lang="en-US" sz="1200">
                <a:solidFill>
                  <a:schemeClr val="bg1">
                    <a:lumMod val="50000"/>
                  </a:schemeClr>
                </a:solidFill>
                <a:latin typeface="+mn-lt"/>
              </a:rPr>
              <a:pPr algn="ctr" fontAlgn="auto">
                <a:spcBef>
                  <a:spcPts val="0"/>
                </a:spcBef>
                <a:spcAft>
                  <a:spcPts val="0"/>
                </a:spcAft>
                <a:defRPr/>
              </a:pPr>
              <a:t>‹#›</a:t>
            </a:fld>
            <a:endParaRPr lang="en-US" sz="1200" dirty="0">
              <a:solidFill>
                <a:schemeClr val="bg1">
                  <a:lumMod val="50000"/>
                </a:schemeClr>
              </a:solidFill>
              <a:latin typeface="+mn-lt"/>
            </a:endParaRPr>
          </a:p>
        </p:txBody>
      </p:sp>
      <p:cxnSp>
        <p:nvCxnSpPr>
          <p:cNvPr id="15" name="Straight Connector 14"/>
          <p:cNvCxnSpPr/>
          <p:nvPr/>
        </p:nvCxnSpPr>
        <p:spPr>
          <a:xfrm>
            <a:off x="0" y="6130925"/>
            <a:ext cx="9144000" cy="1588"/>
          </a:xfrm>
          <a:prstGeom prst="line">
            <a:avLst/>
          </a:prstGeom>
          <a:ln w="28575">
            <a:solidFill>
              <a:srgbClr val="94141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0" y="763588"/>
            <a:ext cx="6929438" cy="1587"/>
          </a:xfrm>
          <a:prstGeom prst="line">
            <a:avLst/>
          </a:prstGeom>
          <a:ln w="19050">
            <a:solidFill>
              <a:srgbClr val="FF6309"/>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317994" y="896396"/>
            <a:ext cx="4201200" cy="73589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17994" y="1703730"/>
            <a:ext cx="4201200" cy="43684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9956" y="896396"/>
            <a:ext cx="4201200" cy="73589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99956" y="1703730"/>
            <a:ext cx="4201200" cy="43684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itle 1"/>
          <p:cNvSpPr>
            <a:spLocks noGrp="1"/>
          </p:cNvSpPr>
          <p:nvPr>
            <p:ph type="title"/>
          </p:nvPr>
        </p:nvSpPr>
        <p:spPr>
          <a:xfrm>
            <a:off x="323850" y="71415"/>
            <a:ext cx="8677306" cy="571504"/>
          </a:xfrm>
        </p:spPr>
        <p:txBody>
          <a:bodyPr/>
          <a:lstStyle>
            <a:lvl1pPr>
              <a:defRPr sz="2800">
                <a:solidFill>
                  <a:schemeClr val="tx1"/>
                </a:solidFill>
                <a:latin typeface="Verdana" pitchFamily="34" charset="0"/>
              </a:defRPr>
            </a:lvl1pPr>
          </a:lstStyle>
          <a:p>
            <a:r>
              <a:rPr lang="en-US"/>
              <a:t>Click to edit Master title style</a:t>
            </a:r>
            <a:endParaRPr lang="en-US" dirty="0"/>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2" name="Picture 6"/>
          <p:cNvPicPr>
            <a:picLocks noChangeAspect="1" noChangeArrowheads="1"/>
          </p:cNvPicPr>
          <p:nvPr/>
        </p:nvPicPr>
        <p:blipFill>
          <a:blip r:embed="rId2" cstate="print"/>
          <a:srcRect/>
          <a:stretch>
            <a:fillRect/>
          </a:stretch>
        </p:blipFill>
        <p:spPr bwMode="auto">
          <a:xfrm>
            <a:off x="285750" y="6143625"/>
            <a:ext cx="1778000" cy="714375"/>
          </a:xfrm>
          <a:prstGeom prst="rect">
            <a:avLst/>
          </a:prstGeom>
          <a:noFill/>
          <a:ln w="9525">
            <a:noFill/>
            <a:miter lim="800000"/>
            <a:headEnd/>
            <a:tailEnd/>
          </a:ln>
        </p:spPr>
      </p:pic>
      <p:pic>
        <p:nvPicPr>
          <p:cNvPr id="3" name="Picture 7"/>
          <p:cNvPicPr>
            <a:picLocks noChangeAspect="1" noChangeArrowheads="1"/>
          </p:cNvPicPr>
          <p:nvPr/>
        </p:nvPicPr>
        <p:blipFill>
          <a:blip r:embed="rId2" cstate="print"/>
          <a:srcRect/>
          <a:stretch>
            <a:fillRect/>
          </a:stretch>
        </p:blipFill>
        <p:spPr bwMode="auto">
          <a:xfrm>
            <a:off x="285750" y="6143625"/>
            <a:ext cx="1778000" cy="714375"/>
          </a:xfrm>
          <a:prstGeom prst="rect">
            <a:avLst/>
          </a:prstGeom>
          <a:noFill/>
          <a:ln w="9525">
            <a:noFill/>
            <a:miter lim="800000"/>
            <a:headEnd/>
            <a:tailEnd/>
          </a:ln>
        </p:spPr>
      </p:pic>
      <p:pic>
        <p:nvPicPr>
          <p:cNvPr id="4" name="Picture 8"/>
          <p:cNvPicPr>
            <a:picLocks noChangeAspect="1" noChangeArrowheads="1"/>
          </p:cNvPicPr>
          <p:nvPr/>
        </p:nvPicPr>
        <p:blipFill>
          <a:blip r:embed="rId2" cstate="print"/>
          <a:srcRect/>
          <a:stretch>
            <a:fillRect/>
          </a:stretch>
        </p:blipFill>
        <p:spPr bwMode="auto">
          <a:xfrm>
            <a:off x="285750" y="6143625"/>
            <a:ext cx="1778000" cy="714375"/>
          </a:xfrm>
          <a:prstGeom prst="rect">
            <a:avLst/>
          </a:prstGeom>
          <a:noFill/>
          <a:ln w="9525">
            <a:noFill/>
            <a:miter lim="800000"/>
            <a:headEnd/>
            <a:tailEnd/>
          </a:ln>
        </p:spPr>
      </p:pic>
      <p:sp>
        <p:nvSpPr>
          <p:cNvPr id="5" name="TextBox 4"/>
          <p:cNvSpPr txBox="1"/>
          <p:nvPr/>
        </p:nvSpPr>
        <p:spPr>
          <a:xfrm>
            <a:off x="3535363" y="6372225"/>
            <a:ext cx="2073275" cy="277813"/>
          </a:xfrm>
          <a:prstGeom prst="rect">
            <a:avLst/>
          </a:prstGeom>
          <a:noFill/>
        </p:spPr>
        <p:txBody>
          <a:bodyPr>
            <a:spAutoFit/>
          </a:bodyPr>
          <a:lstStyle/>
          <a:p>
            <a:pPr algn="ctr" fontAlgn="auto">
              <a:spcBef>
                <a:spcPts val="0"/>
              </a:spcBef>
              <a:spcAft>
                <a:spcPts val="0"/>
              </a:spcAft>
              <a:defRPr/>
            </a:pPr>
            <a:r>
              <a:rPr lang="en-US" sz="1200" dirty="0">
                <a:solidFill>
                  <a:schemeClr val="bg1">
                    <a:lumMod val="50000"/>
                  </a:schemeClr>
                </a:solidFill>
                <a:latin typeface="+mn-lt"/>
              </a:rPr>
              <a:t>www.suntecgroup.com</a:t>
            </a:r>
          </a:p>
        </p:txBody>
      </p:sp>
      <p:sp>
        <p:nvSpPr>
          <p:cNvPr id="6" name="TextBox 5"/>
          <p:cNvSpPr txBox="1"/>
          <p:nvPr/>
        </p:nvSpPr>
        <p:spPr>
          <a:xfrm>
            <a:off x="8215313" y="6357938"/>
            <a:ext cx="500062" cy="277812"/>
          </a:xfrm>
          <a:prstGeom prst="rect">
            <a:avLst/>
          </a:prstGeom>
          <a:noFill/>
        </p:spPr>
        <p:txBody>
          <a:bodyPr>
            <a:spAutoFit/>
          </a:bodyPr>
          <a:lstStyle/>
          <a:p>
            <a:pPr algn="ctr" fontAlgn="auto">
              <a:spcBef>
                <a:spcPts val="0"/>
              </a:spcBef>
              <a:spcAft>
                <a:spcPts val="0"/>
              </a:spcAft>
              <a:defRPr/>
            </a:pPr>
            <a:fld id="{95F05C84-334B-4EEB-BF27-98F2005972BE}" type="slidenum">
              <a:rPr lang="en-US" sz="1200">
                <a:solidFill>
                  <a:schemeClr val="bg1">
                    <a:lumMod val="50000"/>
                  </a:schemeClr>
                </a:solidFill>
                <a:latin typeface="+mn-lt"/>
              </a:rPr>
              <a:pPr algn="ctr" fontAlgn="auto">
                <a:spcBef>
                  <a:spcPts val="0"/>
                </a:spcBef>
                <a:spcAft>
                  <a:spcPts val="0"/>
                </a:spcAft>
                <a:defRPr/>
              </a:pPr>
              <a:t>‹#›</a:t>
            </a:fld>
            <a:endParaRPr lang="en-US" sz="1200" dirty="0">
              <a:solidFill>
                <a:schemeClr val="bg1">
                  <a:lumMod val="50000"/>
                </a:schemeClr>
              </a:solidFill>
              <a:latin typeface="+mn-lt"/>
            </a:endParaRPr>
          </a:p>
        </p:txBody>
      </p:sp>
      <p:pic>
        <p:nvPicPr>
          <p:cNvPr id="7" name="Picture 11"/>
          <p:cNvPicPr>
            <a:picLocks noChangeAspect="1" noChangeArrowheads="1"/>
          </p:cNvPicPr>
          <p:nvPr/>
        </p:nvPicPr>
        <p:blipFill>
          <a:blip r:embed="rId2" cstate="print"/>
          <a:srcRect/>
          <a:stretch>
            <a:fillRect/>
          </a:stretch>
        </p:blipFill>
        <p:spPr bwMode="auto">
          <a:xfrm>
            <a:off x="285750" y="6143625"/>
            <a:ext cx="1778000" cy="714375"/>
          </a:xfrm>
          <a:prstGeom prst="rect">
            <a:avLst/>
          </a:prstGeom>
          <a:noFill/>
          <a:ln w="9525">
            <a:noFill/>
            <a:miter lim="800000"/>
            <a:headEnd/>
            <a:tailEnd/>
          </a:ln>
        </p:spPr>
      </p:pic>
      <p:sp>
        <p:nvSpPr>
          <p:cNvPr id="8" name="TextBox 7"/>
          <p:cNvSpPr txBox="1"/>
          <p:nvPr/>
        </p:nvSpPr>
        <p:spPr>
          <a:xfrm>
            <a:off x="3535363" y="6372225"/>
            <a:ext cx="2073275" cy="277813"/>
          </a:xfrm>
          <a:prstGeom prst="rect">
            <a:avLst/>
          </a:prstGeom>
          <a:noFill/>
        </p:spPr>
        <p:txBody>
          <a:bodyPr>
            <a:spAutoFit/>
          </a:bodyPr>
          <a:lstStyle/>
          <a:p>
            <a:pPr algn="ctr" fontAlgn="auto">
              <a:spcBef>
                <a:spcPts val="0"/>
              </a:spcBef>
              <a:spcAft>
                <a:spcPts val="0"/>
              </a:spcAft>
              <a:defRPr/>
            </a:pPr>
            <a:r>
              <a:rPr lang="en-US" sz="1200" dirty="0">
                <a:solidFill>
                  <a:schemeClr val="bg1">
                    <a:lumMod val="50000"/>
                  </a:schemeClr>
                </a:solidFill>
                <a:latin typeface="+mn-lt"/>
              </a:rPr>
              <a:t>www.suntecgroup.com</a:t>
            </a:r>
          </a:p>
        </p:txBody>
      </p:sp>
      <p:sp>
        <p:nvSpPr>
          <p:cNvPr id="9" name="TextBox 8"/>
          <p:cNvSpPr txBox="1"/>
          <p:nvPr/>
        </p:nvSpPr>
        <p:spPr>
          <a:xfrm>
            <a:off x="8215313" y="6357938"/>
            <a:ext cx="500062" cy="277812"/>
          </a:xfrm>
          <a:prstGeom prst="rect">
            <a:avLst/>
          </a:prstGeom>
          <a:noFill/>
        </p:spPr>
        <p:txBody>
          <a:bodyPr>
            <a:spAutoFit/>
          </a:bodyPr>
          <a:lstStyle/>
          <a:p>
            <a:pPr algn="ctr" fontAlgn="auto">
              <a:spcBef>
                <a:spcPts val="0"/>
              </a:spcBef>
              <a:spcAft>
                <a:spcPts val="0"/>
              </a:spcAft>
              <a:defRPr/>
            </a:pPr>
            <a:fld id="{96085625-EC45-4D44-ACF3-A385014CE3C3}" type="slidenum">
              <a:rPr lang="en-US" sz="1200">
                <a:solidFill>
                  <a:schemeClr val="bg1">
                    <a:lumMod val="50000"/>
                  </a:schemeClr>
                </a:solidFill>
                <a:latin typeface="+mn-lt"/>
              </a:rPr>
              <a:pPr algn="ctr" fontAlgn="auto">
                <a:spcBef>
                  <a:spcPts val="0"/>
                </a:spcBef>
                <a:spcAft>
                  <a:spcPts val="0"/>
                </a:spcAft>
                <a:defRPr/>
              </a:pPr>
              <a:t>‹#›</a:t>
            </a:fld>
            <a:endParaRPr lang="en-US" sz="1200" dirty="0">
              <a:solidFill>
                <a:schemeClr val="bg1">
                  <a:lumMod val="50000"/>
                </a:schemeClr>
              </a:solidFill>
              <a:latin typeface="+mn-lt"/>
            </a:endParaRPr>
          </a:p>
        </p:txBody>
      </p:sp>
      <p:cxnSp>
        <p:nvCxnSpPr>
          <p:cNvPr id="10" name="Straight Connector 9"/>
          <p:cNvCxnSpPr/>
          <p:nvPr/>
        </p:nvCxnSpPr>
        <p:spPr>
          <a:xfrm>
            <a:off x="0" y="6130925"/>
            <a:ext cx="9144000" cy="1588"/>
          </a:xfrm>
          <a:prstGeom prst="line">
            <a:avLst/>
          </a:prstGeom>
          <a:ln w="28575">
            <a:solidFill>
              <a:srgbClr val="941414"/>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6"/>
          <p:cNvPicPr>
            <a:picLocks noChangeAspect="1" noChangeArrowheads="1"/>
          </p:cNvPicPr>
          <p:nvPr/>
        </p:nvPicPr>
        <p:blipFill>
          <a:blip r:embed="rId2" cstate="print"/>
          <a:srcRect/>
          <a:stretch>
            <a:fillRect/>
          </a:stretch>
        </p:blipFill>
        <p:spPr bwMode="auto">
          <a:xfrm>
            <a:off x="285750" y="6143625"/>
            <a:ext cx="1778000" cy="714375"/>
          </a:xfrm>
          <a:prstGeom prst="rect">
            <a:avLst/>
          </a:prstGeom>
          <a:noFill/>
          <a:ln w="9525">
            <a:noFill/>
            <a:miter lim="800000"/>
            <a:headEnd/>
            <a:tailEnd/>
          </a:ln>
        </p:spPr>
      </p:pic>
      <p:pic>
        <p:nvPicPr>
          <p:cNvPr id="6" name="Picture 7"/>
          <p:cNvPicPr>
            <a:picLocks noChangeAspect="1" noChangeArrowheads="1"/>
          </p:cNvPicPr>
          <p:nvPr/>
        </p:nvPicPr>
        <p:blipFill>
          <a:blip r:embed="rId2" cstate="print"/>
          <a:srcRect/>
          <a:stretch>
            <a:fillRect/>
          </a:stretch>
        </p:blipFill>
        <p:spPr bwMode="auto">
          <a:xfrm>
            <a:off x="285750" y="6143625"/>
            <a:ext cx="1778000" cy="714375"/>
          </a:xfrm>
          <a:prstGeom prst="rect">
            <a:avLst/>
          </a:prstGeom>
          <a:noFill/>
          <a:ln w="9525">
            <a:noFill/>
            <a:miter lim="800000"/>
            <a:headEnd/>
            <a:tailEnd/>
          </a:ln>
        </p:spPr>
      </p:pic>
      <p:pic>
        <p:nvPicPr>
          <p:cNvPr id="7" name="Picture 8"/>
          <p:cNvPicPr>
            <a:picLocks noChangeAspect="1" noChangeArrowheads="1"/>
          </p:cNvPicPr>
          <p:nvPr/>
        </p:nvPicPr>
        <p:blipFill>
          <a:blip r:embed="rId2" cstate="print"/>
          <a:srcRect/>
          <a:stretch>
            <a:fillRect/>
          </a:stretch>
        </p:blipFill>
        <p:spPr bwMode="auto">
          <a:xfrm>
            <a:off x="285750" y="6143625"/>
            <a:ext cx="1778000" cy="714375"/>
          </a:xfrm>
          <a:prstGeom prst="rect">
            <a:avLst/>
          </a:prstGeom>
          <a:noFill/>
          <a:ln w="9525">
            <a:noFill/>
            <a:miter lim="800000"/>
            <a:headEnd/>
            <a:tailEnd/>
          </a:ln>
        </p:spPr>
      </p:pic>
      <p:sp>
        <p:nvSpPr>
          <p:cNvPr id="8" name="TextBox 7"/>
          <p:cNvSpPr txBox="1"/>
          <p:nvPr/>
        </p:nvSpPr>
        <p:spPr>
          <a:xfrm>
            <a:off x="3535363" y="6372225"/>
            <a:ext cx="2073275" cy="277813"/>
          </a:xfrm>
          <a:prstGeom prst="rect">
            <a:avLst/>
          </a:prstGeom>
          <a:noFill/>
        </p:spPr>
        <p:txBody>
          <a:bodyPr>
            <a:spAutoFit/>
          </a:bodyPr>
          <a:lstStyle/>
          <a:p>
            <a:pPr algn="ctr" fontAlgn="auto">
              <a:spcBef>
                <a:spcPts val="0"/>
              </a:spcBef>
              <a:spcAft>
                <a:spcPts val="0"/>
              </a:spcAft>
              <a:defRPr/>
            </a:pPr>
            <a:r>
              <a:rPr lang="en-US" sz="1200" dirty="0">
                <a:solidFill>
                  <a:schemeClr val="bg1">
                    <a:lumMod val="50000"/>
                  </a:schemeClr>
                </a:solidFill>
                <a:latin typeface="+mn-lt"/>
              </a:rPr>
              <a:t>www.suntecgroup.com</a:t>
            </a:r>
          </a:p>
        </p:txBody>
      </p:sp>
      <p:sp>
        <p:nvSpPr>
          <p:cNvPr id="9" name="TextBox 8"/>
          <p:cNvSpPr txBox="1"/>
          <p:nvPr/>
        </p:nvSpPr>
        <p:spPr>
          <a:xfrm>
            <a:off x="8215313" y="6357938"/>
            <a:ext cx="500062" cy="277812"/>
          </a:xfrm>
          <a:prstGeom prst="rect">
            <a:avLst/>
          </a:prstGeom>
          <a:noFill/>
        </p:spPr>
        <p:txBody>
          <a:bodyPr>
            <a:spAutoFit/>
          </a:bodyPr>
          <a:lstStyle/>
          <a:p>
            <a:pPr algn="ctr" fontAlgn="auto">
              <a:spcBef>
                <a:spcPts val="0"/>
              </a:spcBef>
              <a:spcAft>
                <a:spcPts val="0"/>
              </a:spcAft>
              <a:defRPr/>
            </a:pPr>
            <a:fld id="{57D87E9A-5FDF-4C76-B107-A98FF208F440}" type="slidenum">
              <a:rPr lang="en-US" sz="1200">
                <a:solidFill>
                  <a:schemeClr val="bg1">
                    <a:lumMod val="50000"/>
                  </a:schemeClr>
                </a:solidFill>
                <a:latin typeface="+mn-lt"/>
              </a:rPr>
              <a:pPr algn="ctr" fontAlgn="auto">
                <a:spcBef>
                  <a:spcPts val="0"/>
                </a:spcBef>
                <a:spcAft>
                  <a:spcPts val="0"/>
                </a:spcAft>
                <a:defRPr/>
              </a:pPr>
              <a:t>‹#›</a:t>
            </a:fld>
            <a:endParaRPr lang="en-US" sz="1200" dirty="0">
              <a:solidFill>
                <a:schemeClr val="bg1">
                  <a:lumMod val="50000"/>
                </a:schemeClr>
              </a:solidFill>
              <a:latin typeface="+mn-lt"/>
            </a:endParaRPr>
          </a:p>
        </p:txBody>
      </p:sp>
      <p:cxnSp>
        <p:nvCxnSpPr>
          <p:cNvPr id="10" name="Straight Connector 9"/>
          <p:cNvCxnSpPr/>
          <p:nvPr/>
        </p:nvCxnSpPr>
        <p:spPr>
          <a:xfrm>
            <a:off x="0" y="6170613"/>
            <a:ext cx="9144000" cy="1587"/>
          </a:xfrm>
          <a:prstGeom prst="line">
            <a:avLst/>
          </a:prstGeom>
          <a:ln w="28575">
            <a:solidFill>
              <a:srgbClr val="B54539"/>
            </a:solidFill>
          </a:ln>
        </p:spPr>
        <p:style>
          <a:lnRef idx="1">
            <a:schemeClr val="accent1"/>
          </a:lnRef>
          <a:fillRef idx="0">
            <a:schemeClr val="accent1"/>
          </a:fillRef>
          <a:effectRef idx="0">
            <a:schemeClr val="accent1"/>
          </a:effectRef>
          <a:fontRef idx="minor">
            <a:schemeClr val="tx1"/>
          </a:fontRef>
        </p:style>
      </p:cxnSp>
      <p:pic>
        <p:nvPicPr>
          <p:cNvPr id="11" name="Picture 12"/>
          <p:cNvPicPr>
            <a:picLocks noChangeAspect="1" noChangeArrowheads="1"/>
          </p:cNvPicPr>
          <p:nvPr/>
        </p:nvPicPr>
        <p:blipFill>
          <a:blip r:embed="rId2" cstate="print"/>
          <a:srcRect/>
          <a:stretch>
            <a:fillRect/>
          </a:stretch>
        </p:blipFill>
        <p:spPr bwMode="auto">
          <a:xfrm>
            <a:off x="285750" y="6143625"/>
            <a:ext cx="1778000" cy="714375"/>
          </a:xfrm>
          <a:prstGeom prst="rect">
            <a:avLst/>
          </a:prstGeom>
          <a:noFill/>
          <a:ln w="9525">
            <a:noFill/>
            <a:miter lim="800000"/>
            <a:headEnd/>
            <a:tailEnd/>
          </a:ln>
        </p:spPr>
      </p:pic>
      <p:sp>
        <p:nvSpPr>
          <p:cNvPr id="12" name="TextBox 11"/>
          <p:cNvSpPr txBox="1"/>
          <p:nvPr/>
        </p:nvSpPr>
        <p:spPr>
          <a:xfrm>
            <a:off x="3535363" y="6372225"/>
            <a:ext cx="2073275" cy="277813"/>
          </a:xfrm>
          <a:prstGeom prst="rect">
            <a:avLst/>
          </a:prstGeom>
          <a:noFill/>
        </p:spPr>
        <p:txBody>
          <a:bodyPr>
            <a:spAutoFit/>
          </a:bodyPr>
          <a:lstStyle/>
          <a:p>
            <a:pPr algn="ctr" fontAlgn="auto">
              <a:spcBef>
                <a:spcPts val="0"/>
              </a:spcBef>
              <a:spcAft>
                <a:spcPts val="0"/>
              </a:spcAft>
              <a:defRPr/>
            </a:pPr>
            <a:r>
              <a:rPr lang="en-US" sz="1200" dirty="0">
                <a:solidFill>
                  <a:schemeClr val="bg1">
                    <a:lumMod val="50000"/>
                  </a:schemeClr>
                </a:solidFill>
                <a:latin typeface="+mn-lt"/>
              </a:rPr>
              <a:t>www.suntecgroup.com</a:t>
            </a:r>
          </a:p>
        </p:txBody>
      </p:sp>
      <p:sp>
        <p:nvSpPr>
          <p:cNvPr id="13" name="TextBox 12"/>
          <p:cNvSpPr txBox="1"/>
          <p:nvPr/>
        </p:nvSpPr>
        <p:spPr>
          <a:xfrm>
            <a:off x="8215313" y="6357938"/>
            <a:ext cx="500062" cy="277812"/>
          </a:xfrm>
          <a:prstGeom prst="rect">
            <a:avLst/>
          </a:prstGeom>
          <a:noFill/>
        </p:spPr>
        <p:txBody>
          <a:bodyPr>
            <a:spAutoFit/>
          </a:bodyPr>
          <a:lstStyle/>
          <a:p>
            <a:pPr algn="ctr" fontAlgn="auto">
              <a:spcBef>
                <a:spcPts val="0"/>
              </a:spcBef>
              <a:spcAft>
                <a:spcPts val="0"/>
              </a:spcAft>
              <a:defRPr/>
            </a:pPr>
            <a:fld id="{94218242-1BEF-4B62-A36B-B85A8BCAA7DB}" type="slidenum">
              <a:rPr lang="en-US" sz="1200">
                <a:solidFill>
                  <a:schemeClr val="bg1">
                    <a:lumMod val="50000"/>
                  </a:schemeClr>
                </a:solidFill>
                <a:latin typeface="+mn-lt"/>
              </a:rPr>
              <a:pPr algn="ctr" fontAlgn="auto">
                <a:spcBef>
                  <a:spcPts val="0"/>
                </a:spcBef>
                <a:spcAft>
                  <a:spcPts val="0"/>
                </a:spcAft>
                <a:defRPr/>
              </a:pPr>
              <a:t>‹#›</a:t>
            </a:fld>
            <a:endParaRPr lang="en-US" sz="1200" dirty="0">
              <a:solidFill>
                <a:schemeClr val="bg1">
                  <a:lumMod val="50000"/>
                </a:schemeClr>
              </a:solidFill>
              <a:latin typeface="+mn-lt"/>
            </a:endParaRPr>
          </a:p>
        </p:txBody>
      </p:sp>
      <p:cxnSp>
        <p:nvCxnSpPr>
          <p:cNvPr id="14" name="Straight Connector 13"/>
          <p:cNvCxnSpPr/>
          <p:nvPr/>
        </p:nvCxnSpPr>
        <p:spPr>
          <a:xfrm>
            <a:off x="0" y="6170613"/>
            <a:ext cx="9144000" cy="1587"/>
          </a:xfrm>
          <a:prstGeom prst="line">
            <a:avLst/>
          </a:prstGeom>
          <a:ln w="28575">
            <a:solidFill>
              <a:srgbClr val="B54539"/>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955675"/>
            <a:ext cx="2501900" cy="1588"/>
          </a:xfrm>
          <a:prstGeom prst="line">
            <a:avLst/>
          </a:prstGeom>
          <a:ln w="19050">
            <a:solidFill>
              <a:srgbClr val="FF6309"/>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23850" y="142852"/>
            <a:ext cx="3319456" cy="785818"/>
          </a:xfrm>
        </p:spPr>
        <p:txBody>
          <a:bodyPr/>
          <a:lstStyle>
            <a:lvl1pPr algn="l">
              <a:defRPr sz="2000" b="1">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3918300" y="142852"/>
            <a:ext cx="5111750" cy="592935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23850" y="1052513"/>
            <a:ext cx="3319456" cy="501969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p:cNvPicPr>
            <a:picLocks noChangeAspect="1" noChangeArrowheads="1"/>
          </p:cNvPicPr>
          <p:nvPr/>
        </p:nvPicPr>
        <p:blipFill>
          <a:blip r:embed="rId2" cstate="print"/>
          <a:srcRect/>
          <a:stretch>
            <a:fillRect/>
          </a:stretch>
        </p:blipFill>
        <p:spPr bwMode="auto">
          <a:xfrm>
            <a:off x="285750" y="6143625"/>
            <a:ext cx="1778000" cy="714375"/>
          </a:xfrm>
          <a:prstGeom prst="rect">
            <a:avLst/>
          </a:prstGeom>
          <a:noFill/>
          <a:ln w="9525">
            <a:noFill/>
            <a:miter lim="800000"/>
            <a:headEnd/>
            <a:tailEnd/>
          </a:ln>
        </p:spPr>
      </p:pic>
      <p:pic>
        <p:nvPicPr>
          <p:cNvPr id="6" name="Picture 7"/>
          <p:cNvPicPr>
            <a:picLocks noChangeAspect="1" noChangeArrowheads="1"/>
          </p:cNvPicPr>
          <p:nvPr/>
        </p:nvPicPr>
        <p:blipFill>
          <a:blip r:embed="rId2" cstate="print"/>
          <a:srcRect/>
          <a:stretch>
            <a:fillRect/>
          </a:stretch>
        </p:blipFill>
        <p:spPr bwMode="auto">
          <a:xfrm>
            <a:off x="285750" y="6143625"/>
            <a:ext cx="1778000" cy="714375"/>
          </a:xfrm>
          <a:prstGeom prst="rect">
            <a:avLst/>
          </a:prstGeom>
          <a:noFill/>
          <a:ln w="9525">
            <a:noFill/>
            <a:miter lim="800000"/>
            <a:headEnd/>
            <a:tailEnd/>
          </a:ln>
        </p:spPr>
      </p:pic>
      <p:pic>
        <p:nvPicPr>
          <p:cNvPr id="7" name="Picture 8"/>
          <p:cNvPicPr>
            <a:picLocks noChangeAspect="1" noChangeArrowheads="1"/>
          </p:cNvPicPr>
          <p:nvPr/>
        </p:nvPicPr>
        <p:blipFill>
          <a:blip r:embed="rId2" cstate="print"/>
          <a:srcRect/>
          <a:stretch>
            <a:fillRect/>
          </a:stretch>
        </p:blipFill>
        <p:spPr bwMode="auto">
          <a:xfrm>
            <a:off x="285750" y="6143625"/>
            <a:ext cx="1778000" cy="714375"/>
          </a:xfrm>
          <a:prstGeom prst="rect">
            <a:avLst/>
          </a:prstGeom>
          <a:noFill/>
          <a:ln w="9525">
            <a:noFill/>
            <a:miter lim="800000"/>
            <a:headEnd/>
            <a:tailEnd/>
          </a:ln>
        </p:spPr>
      </p:pic>
      <p:sp>
        <p:nvSpPr>
          <p:cNvPr id="8" name="TextBox 7"/>
          <p:cNvSpPr txBox="1"/>
          <p:nvPr/>
        </p:nvSpPr>
        <p:spPr>
          <a:xfrm>
            <a:off x="3535363" y="6372225"/>
            <a:ext cx="2073275" cy="277813"/>
          </a:xfrm>
          <a:prstGeom prst="rect">
            <a:avLst/>
          </a:prstGeom>
          <a:noFill/>
        </p:spPr>
        <p:txBody>
          <a:bodyPr>
            <a:spAutoFit/>
          </a:bodyPr>
          <a:lstStyle/>
          <a:p>
            <a:pPr algn="ctr" fontAlgn="auto">
              <a:spcBef>
                <a:spcPts val="0"/>
              </a:spcBef>
              <a:spcAft>
                <a:spcPts val="0"/>
              </a:spcAft>
              <a:defRPr/>
            </a:pPr>
            <a:r>
              <a:rPr lang="en-US" sz="1200" dirty="0">
                <a:solidFill>
                  <a:schemeClr val="bg1">
                    <a:lumMod val="50000"/>
                  </a:schemeClr>
                </a:solidFill>
                <a:latin typeface="+mn-lt"/>
              </a:rPr>
              <a:t>www.suntecgroup.com</a:t>
            </a:r>
          </a:p>
        </p:txBody>
      </p:sp>
      <p:sp>
        <p:nvSpPr>
          <p:cNvPr id="9" name="TextBox 8"/>
          <p:cNvSpPr txBox="1"/>
          <p:nvPr/>
        </p:nvSpPr>
        <p:spPr>
          <a:xfrm>
            <a:off x="8215313" y="6357938"/>
            <a:ext cx="500062" cy="277812"/>
          </a:xfrm>
          <a:prstGeom prst="rect">
            <a:avLst/>
          </a:prstGeom>
          <a:noFill/>
        </p:spPr>
        <p:txBody>
          <a:bodyPr>
            <a:spAutoFit/>
          </a:bodyPr>
          <a:lstStyle/>
          <a:p>
            <a:pPr algn="ctr" fontAlgn="auto">
              <a:spcBef>
                <a:spcPts val="0"/>
              </a:spcBef>
              <a:spcAft>
                <a:spcPts val="0"/>
              </a:spcAft>
              <a:defRPr/>
            </a:pPr>
            <a:fld id="{799174BD-E2A1-4B1A-B251-0364C7CEA709}" type="slidenum">
              <a:rPr lang="en-US" sz="1200">
                <a:solidFill>
                  <a:schemeClr val="bg1">
                    <a:lumMod val="50000"/>
                  </a:schemeClr>
                </a:solidFill>
                <a:latin typeface="+mn-lt"/>
              </a:rPr>
              <a:pPr algn="ctr" fontAlgn="auto">
                <a:spcBef>
                  <a:spcPts val="0"/>
                </a:spcBef>
                <a:spcAft>
                  <a:spcPts val="0"/>
                </a:spcAft>
                <a:defRPr/>
              </a:pPr>
              <a:t>‹#›</a:t>
            </a:fld>
            <a:endParaRPr lang="en-US" sz="1200" dirty="0">
              <a:solidFill>
                <a:schemeClr val="bg1">
                  <a:lumMod val="50000"/>
                </a:schemeClr>
              </a:solidFill>
              <a:latin typeface="+mn-lt"/>
            </a:endParaRPr>
          </a:p>
        </p:txBody>
      </p:sp>
      <p:pic>
        <p:nvPicPr>
          <p:cNvPr id="10" name="Picture 11"/>
          <p:cNvPicPr>
            <a:picLocks noChangeAspect="1" noChangeArrowheads="1"/>
          </p:cNvPicPr>
          <p:nvPr/>
        </p:nvPicPr>
        <p:blipFill>
          <a:blip r:embed="rId2" cstate="print"/>
          <a:srcRect/>
          <a:stretch>
            <a:fillRect/>
          </a:stretch>
        </p:blipFill>
        <p:spPr bwMode="auto">
          <a:xfrm>
            <a:off x="285750" y="6143625"/>
            <a:ext cx="1778000" cy="714375"/>
          </a:xfrm>
          <a:prstGeom prst="rect">
            <a:avLst/>
          </a:prstGeom>
          <a:noFill/>
          <a:ln w="9525">
            <a:noFill/>
            <a:miter lim="800000"/>
            <a:headEnd/>
            <a:tailEnd/>
          </a:ln>
        </p:spPr>
      </p:pic>
      <p:sp>
        <p:nvSpPr>
          <p:cNvPr id="11" name="TextBox 10"/>
          <p:cNvSpPr txBox="1"/>
          <p:nvPr/>
        </p:nvSpPr>
        <p:spPr>
          <a:xfrm>
            <a:off x="3535363" y="6372225"/>
            <a:ext cx="2073275" cy="277813"/>
          </a:xfrm>
          <a:prstGeom prst="rect">
            <a:avLst/>
          </a:prstGeom>
          <a:noFill/>
        </p:spPr>
        <p:txBody>
          <a:bodyPr>
            <a:spAutoFit/>
          </a:bodyPr>
          <a:lstStyle/>
          <a:p>
            <a:pPr algn="ctr" fontAlgn="auto">
              <a:spcBef>
                <a:spcPts val="0"/>
              </a:spcBef>
              <a:spcAft>
                <a:spcPts val="0"/>
              </a:spcAft>
              <a:defRPr/>
            </a:pPr>
            <a:r>
              <a:rPr lang="en-US" sz="1200" dirty="0">
                <a:solidFill>
                  <a:schemeClr val="bg1">
                    <a:lumMod val="50000"/>
                  </a:schemeClr>
                </a:solidFill>
                <a:latin typeface="+mn-lt"/>
              </a:rPr>
              <a:t>www.suntecgroup.com</a:t>
            </a:r>
          </a:p>
        </p:txBody>
      </p:sp>
      <p:sp>
        <p:nvSpPr>
          <p:cNvPr id="12" name="TextBox 11"/>
          <p:cNvSpPr txBox="1"/>
          <p:nvPr/>
        </p:nvSpPr>
        <p:spPr>
          <a:xfrm>
            <a:off x="8215313" y="6357938"/>
            <a:ext cx="500062" cy="277812"/>
          </a:xfrm>
          <a:prstGeom prst="rect">
            <a:avLst/>
          </a:prstGeom>
          <a:noFill/>
        </p:spPr>
        <p:txBody>
          <a:bodyPr>
            <a:spAutoFit/>
          </a:bodyPr>
          <a:lstStyle/>
          <a:p>
            <a:pPr algn="ctr" fontAlgn="auto">
              <a:spcBef>
                <a:spcPts val="0"/>
              </a:spcBef>
              <a:spcAft>
                <a:spcPts val="0"/>
              </a:spcAft>
              <a:defRPr/>
            </a:pPr>
            <a:fld id="{04CF3317-CEFE-4D57-81F6-9DD3888AA2C9}" type="slidenum">
              <a:rPr lang="en-US" sz="1200">
                <a:solidFill>
                  <a:schemeClr val="bg1">
                    <a:lumMod val="50000"/>
                  </a:schemeClr>
                </a:solidFill>
                <a:latin typeface="+mn-lt"/>
              </a:rPr>
              <a:pPr algn="ctr" fontAlgn="auto">
                <a:spcBef>
                  <a:spcPts val="0"/>
                </a:spcBef>
                <a:spcAft>
                  <a:spcPts val="0"/>
                </a:spcAft>
                <a:defRPr/>
              </a:pPr>
              <a:t>‹#›</a:t>
            </a:fld>
            <a:endParaRPr lang="en-US" sz="1200" dirty="0">
              <a:solidFill>
                <a:schemeClr val="bg1">
                  <a:lumMod val="50000"/>
                </a:schemeClr>
              </a:solidFill>
              <a:latin typeface="+mn-lt"/>
            </a:endParaRPr>
          </a:p>
        </p:txBody>
      </p:sp>
      <p:cxnSp>
        <p:nvCxnSpPr>
          <p:cNvPr id="13" name="Straight Connector 12"/>
          <p:cNvCxnSpPr/>
          <p:nvPr/>
        </p:nvCxnSpPr>
        <p:spPr>
          <a:xfrm>
            <a:off x="0" y="6130925"/>
            <a:ext cx="9144000" cy="1588"/>
          </a:xfrm>
          <a:prstGeom prst="line">
            <a:avLst/>
          </a:prstGeom>
          <a:ln w="28575">
            <a:solidFill>
              <a:srgbClr val="941414"/>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23850" y="4714884"/>
            <a:ext cx="8712200" cy="566738"/>
          </a:xfrm>
        </p:spPr>
        <p:txBody>
          <a:bodyPr anchor="b"/>
          <a:lstStyle>
            <a:lvl1pPr algn="l">
              <a:defRPr sz="2000" b="1"/>
            </a:lvl1pPr>
          </a:lstStyle>
          <a:p>
            <a:r>
              <a:rPr lang="en-US"/>
              <a:t>Click to edit Master title style</a:t>
            </a:r>
          </a:p>
        </p:txBody>
      </p:sp>
      <p:sp>
        <p:nvSpPr>
          <p:cNvPr id="4" name="Text Placeholder 3"/>
          <p:cNvSpPr>
            <a:spLocks noGrp="1"/>
          </p:cNvSpPr>
          <p:nvPr>
            <p:ph type="body" sz="half" idx="2"/>
          </p:nvPr>
        </p:nvSpPr>
        <p:spPr>
          <a:xfrm>
            <a:off x="323850" y="5281622"/>
            <a:ext cx="8712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323850" y="214291"/>
            <a:ext cx="8712200" cy="4429156"/>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23850" y="142875"/>
            <a:ext cx="8712200" cy="6429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323850" y="981075"/>
            <a:ext cx="8712200" cy="5145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C9428F4D-F834-4F34-B3E1-9D5A8839DD8B}" type="datetime1">
              <a:rPr lang="en-US"/>
              <a:pPr>
                <a:defRPr/>
              </a:pPr>
              <a:t>8/7/2017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41B92A26-B3B4-4E96-917F-21F4D3BE1EE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Lst>
  <p:transition spd="med">
    <p:fade/>
  </p:transition>
  <p:hf sldNum="0" hdr="0" ftr="0" dt="0"/>
  <p:txStyles>
    <p:titleStyle>
      <a:lvl1pPr algn="l" rtl="0" eaLnBrk="1" fontAlgn="base" hangingPunct="1">
        <a:spcBef>
          <a:spcPct val="0"/>
        </a:spcBef>
        <a:spcAft>
          <a:spcPct val="0"/>
        </a:spcAft>
        <a:defRPr sz="2800" kern="1200">
          <a:solidFill>
            <a:schemeClr val="bg1"/>
          </a:solidFill>
          <a:latin typeface="+mj-lt"/>
          <a:ea typeface="Verdana" pitchFamily="34" charset="0"/>
          <a:cs typeface="+mj-cs"/>
        </a:defRPr>
      </a:lvl1pPr>
      <a:lvl2pPr algn="l" rtl="0" eaLnBrk="1" fontAlgn="base" hangingPunct="1">
        <a:spcBef>
          <a:spcPct val="0"/>
        </a:spcBef>
        <a:spcAft>
          <a:spcPct val="0"/>
        </a:spcAft>
        <a:defRPr sz="2800">
          <a:solidFill>
            <a:schemeClr val="bg1"/>
          </a:solidFill>
          <a:latin typeface="Verdana" pitchFamily="34" charset="0"/>
          <a:ea typeface="Verdana" pitchFamily="34" charset="0"/>
          <a:cs typeface="Verdana" pitchFamily="34" charset="0"/>
        </a:defRPr>
      </a:lvl2pPr>
      <a:lvl3pPr algn="l" rtl="0" eaLnBrk="1" fontAlgn="base" hangingPunct="1">
        <a:spcBef>
          <a:spcPct val="0"/>
        </a:spcBef>
        <a:spcAft>
          <a:spcPct val="0"/>
        </a:spcAft>
        <a:defRPr sz="2800">
          <a:solidFill>
            <a:schemeClr val="bg1"/>
          </a:solidFill>
          <a:latin typeface="Verdana" pitchFamily="34" charset="0"/>
          <a:ea typeface="Verdana" pitchFamily="34" charset="0"/>
          <a:cs typeface="Verdana" pitchFamily="34" charset="0"/>
        </a:defRPr>
      </a:lvl3pPr>
      <a:lvl4pPr algn="l" rtl="0" eaLnBrk="1" fontAlgn="base" hangingPunct="1">
        <a:spcBef>
          <a:spcPct val="0"/>
        </a:spcBef>
        <a:spcAft>
          <a:spcPct val="0"/>
        </a:spcAft>
        <a:defRPr sz="2800">
          <a:solidFill>
            <a:schemeClr val="bg1"/>
          </a:solidFill>
          <a:latin typeface="Verdana" pitchFamily="34" charset="0"/>
          <a:ea typeface="Verdana" pitchFamily="34" charset="0"/>
          <a:cs typeface="Verdana" pitchFamily="34" charset="0"/>
        </a:defRPr>
      </a:lvl4pPr>
      <a:lvl5pPr algn="l" rtl="0" eaLnBrk="1" fontAlgn="base" hangingPunct="1">
        <a:spcBef>
          <a:spcPct val="0"/>
        </a:spcBef>
        <a:spcAft>
          <a:spcPct val="0"/>
        </a:spcAft>
        <a:defRPr sz="2800">
          <a:solidFill>
            <a:schemeClr val="bg1"/>
          </a:solidFill>
          <a:latin typeface="Verdana" pitchFamily="34" charset="0"/>
          <a:ea typeface="Verdana" pitchFamily="34" charset="0"/>
          <a:cs typeface="Verdana" pitchFamily="34" charset="0"/>
        </a:defRPr>
      </a:lvl5pPr>
      <a:lvl6pPr marL="457200" algn="l" rtl="0" eaLnBrk="1" fontAlgn="base" hangingPunct="1">
        <a:spcBef>
          <a:spcPct val="0"/>
        </a:spcBef>
        <a:spcAft>
          <a:spcPct val="0"/>
        </a:spcAft>
        <a:defRPr sz="2800">
          <a:solidFill>
            <a:schemeClr val="bg1"/>
          </a:solidFill>
          <a:latin typeface="Verdana" pitchFamily="34" charset="0"/>
          <a:ea typeface="Verdana" pitchFamily="34" charset="0"/>
          <a:cs typeface="Verdana" pitchFamily="34" charset="0"/>
        </a:defRPr>
      </a:lvl6pPr>
      <a:lvl7pPr marL="914400" algn="l" rtl="0" eaLnBrk="1" fontAlgn="base" hangingPunct="1">
        <a:spcBef>
          <a:spcPct val="0"/>
        </a:spcBef>
        <a:spcAft>
          <a:spcPct val="0"/>
        </a:spcAft>
        <a:defRPr sz="2800">
          <a:solidFill>
            <a:schemeClr val="bg1"/>
          </a:solidFill>
          <a:latin typeface="Verdana" pitchFamily="34" charset="0"/>
          <a:ea typeface="Verdana" pitchFamily="34" charset="0"/>
          <a:cs typeface="Verdana" pitchFamily="34" charset="0"/>
        </a:defRPr>
      </a:lvl7pPr>
      <a:lvl8pPr marL="1371600" algn="l" rtl="0" eaLnBrk="1" fontAlgn="base" hangingPunct="1">
        <a:spcBef>
          <a:spcPct val="0"/>
        </a:spcBef>
        <a:spcAft>
          <a:spcPct val="0"/>
        </a:spcAft>
        <a:defRPr sz="2800">
          <a:solidFill>
            <a:schemeClr val="bg1"/>
          </a:solidFill>
          <a:latin typeface="Verdana" pitchFamily="34" charset="0"/>
          <a:ea typeface="Verdana" pitchFamily="34" charset="0"/>
          <a:cs typeface="Verdana" pitchFamily="34" charset="0"/>
        </a:defRPr>
      </a:lvl8pPr>
      <a:lvl9pPr marL="1828800" algn="l" rtl="0" eaLnBrk="1" fontAlgn="base" hangingPunct="1">
        <a:spcBef>
          <a:spcPct val="0"/>
        </a:spcBef>
        <a:spcAft>
          <a:spcPct val="0"/>
        </a:spcAft>
        <a:defRPr sz="2800">
          <a:solidFill>
            <a:schemeClr val="bg1"/>
          </a:solidFill>
          <a:latin typeface="Verdana" pitchFamily="34" charset="0"/>
          <a:ea typeface="Verdana" pitchFamily="34" charset="0"/>
          <a:cs typeface="Verdana"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Verdana" pitchFamily="34" charset="0"/>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Verdana" pitchFamily="34" charset="0"/>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Verdana" pitchFamily="34" charset="0"/>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Verdana" pitchFamily="34" charset="0"/>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Verdana" pitchFamily="34"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2"/>
          <p:cNvSpPr>
            <a:spLocks noGrp="1"/>
          </p:cNvSpPr>
          <p:nvPr>
            <p:ph type="ctrTitle"/>
          </p:nvPr>
        </p:nvSpPr>
        <p:spPr>
          <a:xfrm>
            <a:off x="457200" y="2514600"/>
            <a:ext cx="6929437" cy="1447800"/>
          </a:xfrm>
        </p:spPr>
        <p:txBody>
          <a:bodyPr/>
          <a:lstStyle/>
          <a:p>
            <a:pPr algn="ctr"/>
            <a:r>
              <a:rPr lang="en-US" sz="4000" b="1" dirty="0">
                <a:solidFill>
                  <a:srgbClr val="FF0000"/>
                </a:solidFill>
                <a:latin typeface="Calibri" pitchFamily="34" charset="0"/>
                <a:cs typeface="Calibri" pitchFamily="34" charset="0"/>
              </a:rPr>
              <a:t>No</a:t>
            </a:r>
            <a:r>
              <a:rPr lang="en-US" sz="4000" b="1" dirty="0">
                <a:latin typeface="Calibri" pitchFamily="34" charset="0"/>
                <a:cs typeface="Calibri" pitchFamily="34" charset="0"/>
              </a:rPr>
              <a:t>SQL</a:t>
            </a:r>
            <a:endParaRPr lang="en-US" sz="3200" b="1" dirty="0">
              <a:latin typeface="Calibri" pitchFamily="34" charset="0"/>
              <a:cs typeface="Calibri" pitchFamily="34" charset="0"/>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of RDBMS</a:t>
            </a:r>
          </a:p>
        </p:txBody>
      </p:sp>
      <p:sp>
        <p:nvSpPr>
          <p:cNvPr id="3" name="Content Placeholder 2"/>
          <p:cNvSpPr>
            <a:spLocks noGrp="1"/>
          </p:cNvSpPr>
          <p:nvPr>
            <p:ph idx="1"/>
          </p:nvPr>
        </p:nvSpPr>
        <p:spPr/>
        <p:txBody>
          <a:bodyPr/>
          <a:lstStyle/>
          <a:p>
            <a:r>
              <a:rPr lang="en-US" dirty="0"/>
              <a:t>Persistent Data</a:t>
            </a:r>
          </a:p>
          <a:p>
            <a:pPr lvl="1"/>
            <a:r>
              <a:rPr lang="en-US" dirty="0"/>
              <a:t>RDBMS allows more flexibility than a file system in storing large amounts of data in a way that allows an application program to get at small bits of that information quickly and easily.</a:t>
            </a:r>
          </a:p>
          <a:p>
            <a:r>
              <a:rPr lang="en-US" dirty="0"/>
              <a:t>Concurrency</a:t>
            </a:r>
          </a:p>
          <a:p>
            <a:pPr lvl="1"/>
            <a:r>
              <a:rPr lang="en-US" dirty="0"/>
              <a:t>Relational databases help handle this by controlling all</a:t>
            </a:r>
            <a:br>
              <a:rPr lang="en-US" dirty="0"/>
            </a:br>
            <a:r>
              <a:rPr lang="en-US" dirty="0"/>
              <a:t>access to their data through transactions. </a:t>
            </a:r>
          </a:p>
          <a:p>
            <a:r>
              <a:rPr lang="en-US" dirty="0"/>
              <a:t>Integration</a:t>
            </a:r>
          </a:p>
          <a:p>
            <a:pPr lvl="1"/>
            <a:r>
              <a:rPr lang="en-US" dirty="0"/>
              <a:t>RDBMS allows all the applications to use each others’ data easily, while the database’s concurrency control handles multiple applications in the same way as it handles multiple users in a single application.</a:t>
            </a:r>
            <a:br>
              <a:rPr lang="en-US" dirty="0"/>
            </a:br>
            <a:br>
              <a:rPr lang="en-US" dirty="0"/>
            </a:br>
            <a:br>
              <a:rPr lang="en-US" dirty="0"/>
            </a:br>
            <a:br>
              <a:rPr lang="en-US" dirty="0"/>
            </a:br>
            <a:endParaRPr lang="en-US" dirty="0"/>
          </a:p>
          <a:p>
            <a:pPr lvl="1"/>
            <a:endParaRPr lang="en-US" dirty="0"/>
          </a:p>
        </p:txBody>
      </p:sp>
    </p:spTree>
    <p:extLst>
      <p:ext uri="{BB962C8B-B14F-4D97-AF65-F5344CB8AC3E}">
        <p14:creationId xmlns:p14="http://schemas.microsoft.com/office/powerpoint/2010/main" val="3366315975"/>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of RDBMS contd…</a:t>
            </a:r>
          </a:p>
        </p:txBody>
      </p:sp>
      <p:sp>
        <p:nvSpPr>
          <p:cNvPr id="3" name="Content Placeholder 2"/>
          <p:cNvSpPr>
            <a:spLocks noGrp="1"/>
          </p:cNvSpPr>
          <p:nvPr>
            <p:ph idx="1"/>
          </p:nvPr>
        </p:nvSpPr>
        <p:spPr/>
        <p:txBody>
          <a:bodyPr/>
          <a:lstStyle/>
          <a:p>
            <a:r>
              <a:rPr lang="en-US" dirty="0"/>
              <a:t>Standard Model</a:t>
            </a:r>
          </a:p>
          <a:p>
            <a:pPr lvl="1"/>
            <a:r>
              <a:rPr lang="en-US" dirty="0"/>
              <a:t>Relational databases have succeeded because they provide the core benefits we outlined earlier in a (mostly) standard way.</a:t>
            </a:r>
          </a:p>
          <a:p>
            <a:pPr lvl="1"/>
            <a:r>
              <a:rPr lang="en-US" dirty="0"/>
              <a:t>Although there are differences between different relational databases, the core mechanisms remain the same.</a:t>
            </a:r>
          </a:p>
          <a:p>
            <a:pPr lvl="1"/>
            <a:r>
              <a:rPr lang="en-US" dirty="0"/>
              <a:t>Different vendors’ SQL dialects are similar, transactions operate in mostly the same way.</a:t>
            </a:r>
            <a:br>
              <a:rPr lang="en-US" dirty="0"/>
            </a:br>
            <a:br>
              <a:rPr lang="en-US" dirty="0"/>
            </a:b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2739390340"/>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7C98C-6554-4D8C-B5EF-B6CFFF6F559E}"/>
              </a:ext>
            </a:extLst>
          </p:cNvPr>
          <p:cNvSpPr>
            <a:spLocks noGrp="1"/>
          </p:cNvSpPr>
          <p:nvPr>
            <p:ph type="title"/>
          </p:nvPr>
        </p:nvSpPr>
        <p:spPr/>
        <p:txBody>
          <a:bodyPr/>
          <a:lstStyle/>
          <a:p>
            <a:r>
              <a:rPr lang="en-US" dirty="0"/>
              <a:t>Typical Database Architecture</a:t>
            </a:r>
            <a:endParaRPr lang="en-IN" dirty="0"/>
          </a:p>
        </p:txBody>
      </p:sp>
      <p:pic>
        <p:nvPicPr>
          <p:cNvPr id="5" name="Content Placeholder 4" descr="A screenshot of a cell phone&#10;&#10;Description generated with very high confidence">
            <a:extLst>
              <a:ext uri="{FF2B5EF4-FFF2-40B4-BE49-F238E27FC236}">
                <a16:creationId xmlns:a16="http://schemas.microsoft.com/office/drawing/2014/main" id="{04446028-61FB-4DE3-B02C-87CBA9AD51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3397" y="908050"/>
            <a:ext cx="4538181" cy="5164138"/>
          </a:xfrm>
        </p:spPr>
      </p:pic>
    </p:spTree>
    <p:extLst>
      <p:ext uri="{BB962C8B-B14F-4D97-AF65-F5344CB8AC3E}">
        <p14:creationId xmlns:p14="http://schemas.microsoft.com/office/powerpoint/2010/main" val="364711777"/>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 Model</a:t>
            </a:r>
          </a:p>
        </p:txBody>
      </p:sp>
      <p:sp>
        <p:nvSpPr>
          <p:cNvPr id="3" name="Content Placeholder 2"/>
          <p:cNvSpPr>
            <a:spLocks noGrp="1"/>
          </p:cNvSpPr>
          <p:nvPr>
            <p:ph idx="1"/>
          </p:nvPr>
        </p:nvSpPr>
        <p:spPr>
          <a:xfrm>
            <a:off x="323850" y="908050"/>
            <a:ext cx="8677306" cy="2368550"/>
          </a:xfrm>
        </p:spPr>
        <p:txBody>
          <a:bodyPr/>
          <a:lstStyle/>
          <a:p>
            <a:r>
              <a:rPr lang="en-US" dirty="0"/>
              <a:t>Relational data model consists of a set of tables.</a:t>
            </a:r>
          </a:p>
          <a:p>
            <a:r>
              <a:rPr lang="en-US" dirty="0"/>
              <a:t>Data will be fully normalized.</a:t>
            </a:r>
          </a:p>
          <a:p>
            <a:r>
              <a:rPr lang="en-US" dirty="0"/>
              <a:t>Queries involve joining information from multiple tables.</a:t>
            </a:r>
          </a:p>
          <a:p>
            <a:r>
              <a:rPr lang="en-US" dirty="0"/>
              <a:t>Join is too expensive , impacts performance</a:t>
            </a:r>
          </a:p>
        </p:txBody>
      </p:sp>
      <p:pic>
        <p:nvPicPr>
          <p:cNvPr id="4" name="Picture 3"/>
          <p:cNvPicPr>
            <a:picLocks noChangeAspect="1"/>
          </p:cNvPicPr>
          <p:nvPr/>
        </p:nvPicPr>
        <p:blipFill>
          <a:blip r:embed="rId2"/>
          <a:stretch>
            <a:fillRect/>
          </a:stretch>
        </p:blipFill>
        <p:spPr>
          <a:xfrm>
            <a:off x="609600" y="3421963"/>
            <a:ext cx="7552501" cy="2521637"/>
          </a:xfrm>
          <a:prstGeom prst="rect">
            <a:avLst/>
          </a:prstGeom>
        </p:spPr>
      </p:pic>
    </p:spTree>
    <p:extLst>
      <p:ext uri="{BB962C8B-B14F-4D97-AF65-F5344CB8AC3E}">
        <p14:creationId xmlns:p14="http://schemas.microsoft.com/office/powerpoint/2010/main" val="513970517"/>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RDBMS storage aspects</a:t>
            </a:r>
          </a:p>
        </p:txBody>
      </p:sp>
      <p:sp>
        <p:nvSpPr>
          <p:cNvPr id="3" name="Content Placeholder 2"/>
          <p:cNvSpPr>
            <a:spLocks noGrp="1"/>
          </p:cNvSpPr>
          <p:nvPr>
            <p:ph idx="1"/>
          </p:nvPr>
        </p:nvSpPr>
        <p:spPr>
          <a:xfrm>
            <a:off x="304800" y="838200"/>
            <a:ext cx="8677306" cy="5164156"/>
          </a:xfrm>
        </p:spPr>
        <p:txBody>
          <a:bodyPr/>
          <a:lstStyle/>
          <a:p>
            <a:r>
              <a:rPr lang="en-US" dirty="0"/>
              <a:t>RDBMS is optimized for space, not for speed.</a:t>
            </a:r>
          </a:p>
          <a:p>
            <a:r>
              <a:rPr lang="en-US" dirty="0"/>
              <a:t>Normalization removes data duplication and ensures data consistency.</a:t>
            </a:r>
          </a:p>
          <a:p>
            <a:r>
              <a:rPr lang="en-US" dirty="0"/>
              <a:t>RDBMS schemas are highly normalized to minimize the data storage and to speed up inserts, update and deletes.</a:t>
            </a:r>
          </a:p>
          <a:p>
            <a:r>
              <a:rPr lang="en-US" dirty="0"/>
              <a:t>High degree of normalization is a disadvantage when it comes to retrieving data, as multiple tables may have to be joined to get all the desired information.</a:t>
            </a:r>
          </a:p>
          <a:p>
            <a:r>
              <a:rPr lang="en-US" dirty="0"/>
              <a:t>Creating these joins and reading from multiple tables can have a severe impact on performance, as multiple reads to disk may be required.</a:t>
            </a:r>
          </a:p>
          <a:p>
            <a:pPr marL="0" indent="0">
              <a:buNone/>
            </a:pPr>
            <a:endParaRPr lang="en-US" dirty="0"/>
          </a:p>
          <a:p>
            <a:endParaRPr lang="en-US" dirty="0"/>
          </a:p>
        </p:txBody>
      </p:sp>
    </p:spTree>
    <p:extLst>
      <p:ext uri="{BB962C8B-B14F-4D97-AF65-F5344CB8AC3E}">
        <p14:creationId xmlns:p14="http://schemas.microsoft.com/office/powerpoint/2010/main" val="2606086200"/>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RDBMS</a:t>
            </a:r>
          </a:p>
        </p:txBody>
      </p:sp>
      <p:sp>
        <p:nvSpPr>
          <p:cNvPr id="3" name="Content Placeholder 2"/>
          <p:cNvSpPr>
            <a:spLocks noGrp="1"/>
          </p:cNvSpPr>
          <p:nvPr>
            <p:ph idx="1"/>
          </p:nvPr>
        </p:nvSpPr>
        <p:spPr/>
        <p:txBody>
          <a:bodyPr/>
          <a:lstStyle/>
          <a:p>
            <a:r>
              <a:rPr lang="en-US" sz="2000" dirty="0"/>
              <a:t>RDBMS were not designed to be run on a cluster.</a:t>
            </a:r>
          </a:p>
          <a:p>
            <a:r>
              <a:rPr lang="en-US" sz="2000" dirty="0"/>
              <a:t>Clustered relational databases, such as the Oracle RAC or Microsoft SQL Server, work on the concept</a:t>
            </a:r>
            <a:br>
              <a:rPr lang="en-US" sz="2000" dirty="0"/>
            </a:br>
            <a:r>
              <a:rPr lang="en-US" sz="2000" dirty="0"/>
              <a:t>of a shared disk subsystem.</a:t>
            </a:r>
          </a:p>
          <a:p>
            <a:r>
              <a:rPr lang="en-US" sz="2000" dirty="0"/>
              <a:t>Use a cluster-aware file system that writes to a highly available disk subsystem—but this means the cluster still has the disk subsystem as a single point of failure. </a:t>
            </a:r>
          </a:p>
          <a:p>
            <a:r>
              <a:rPr lang="en-US" sz="2000" dirty="0"/>
              <a:t>Commercial RDBMS are usually priced on a single-server assumption, running on a cluster raised the prices.</a:t>
            </a:r>
          </a:p>
          <a:p>
            <a:r>
              <a:rPr lang="en-US" sz="2000" dirty="0"/>
              <a:t>Partitioning/sharding can separate servers for different set of data, but has to be controlled by the application which has to keep track of which database server to talk to for each bit of data.</a:t>
            </a:r>
            <a:br>
              <a:rPr lang="en-US" sz="2000" dirty="0"/>
            </a:br>
            <a:br>
              <a:rPr lang="en-US" sz="2000" dirty="0"/>
            </a:br>
            <a:br>
              <a:rPr lang="en-US" sz="2000" dirty="0"/>
            </a:br>
            <a:br>
              <a:rPr lang="en-US" sz="2000" dirty="0"/>
            </a:br>
            <a:endParaRPr lang="en-US" sz="2000" dirty="0"/>
          </a:p>
        </p:txBody>
      </p:sp>
    </p:spTree>
    <p:extLst>
      <p:ext uri="{BB962C8B-B14F-4D97-AF65-F5344CB8AC3E}">
        <p14:creationId xmlns:p14="http://schemas.microsoft.com/office/powerpoint/2010/main" val="2207530553"/>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3745-96BC-40FE-A779-4DE164B4F1C2}"/>
              </a:ext>
            </a:extLst>
          </p:cNvPr>
          <p:cNvSpPr>
            <a:spLocks noGrp="1"/>
          </p:cNvSpPr>
          <p:nvPr>
            <p:ph type="title"/>
          </p:nvPr>
        </p:nvSpPr>
        <p:spPr/>
        <p:txBody>
          <a:bodyPr/>
          <a:lstStyle/>
          <a:p>
            <a:r>
              <a:rPr lang="en-US" dirty="0"/>
              <a:t>Let’s get our Hands Dirty!!</a:t>
            </a:r>
            <a:endParaRPr lang="en-IN" dirty="0"/>
          </a:p>
        </p:txBody>
      </p:sp>
      <p:sp>
        <p:nvSpPr>
          <p:cNvPr id="3" name="Content Placeholder 2">
            <a:extLst>
              <a:ext uri="{FF2B5EF4-FFF2-40B4-BE49-F238E27FC236}">
                <a16:creationId xmlns:a16="http://schemas.microsoft.com/office/drawing/2014/main" id="{E879263B-CDC3-401D-A2C2-FD8485A4ADB3}"/>
              </a:ext>
            </a:extLst>
          </p:cNvPr>
          <p:cNvSpPr>
            <a:spLocks noGrp="1"/>
          </p:cNvSpPr>
          <p:nvPr>
            <p:ph idx="1"/>
          </p:nvPr>
        </p:nvSpPr>
        <p:spPr>
          <a:xfrm>
            <a:off x="323850" y="908050"/>
            <a:ext cx="8677306" cy="5164156"/>
          </a:xfrm>
        </p:spPr>
        <p:txBody>
          <a:bodyPr/>
          <a:lstStyle/>
          <a:p>
            <a:r>
              <a:rPr lang="en-US" dirty="0"/>
              <a:t>Let’s build a RDBMS of our own..</a:t>
            </a:r>
          </a:p>
          <a:p>
            <a:r>
              <a:rPr lang="en-US" dirty="0"/>
              <a:t>Employee Table</a:t>
            </a:r>
          </a:p>
          <a:p>
            <a:endParaRPr lang="en-US" dirty="0"/>
          </a:p>
          <a:p>
            <a:endParaRPr lang="en-US" dirty="0"/>
          </a:p>
          <a:p>
            <a:endParaRPr lang="en-US" dirty="0"/>
          </a:p>
          <a:p>
            <a:endParaRPr lang="en-US" dirty="0"/>
          </a:p>
          <a:p>
            <a:endParaRPr lang="en-US" dirty="0"/>
          </a:p>
          <a:p>
            <a:endParaRPr lang="en-US" dirty="0"/>
          </a:p>
          <a:p>
            <a:r>
              <a:rPr lang="en-US" dirty="0" err="1"/>
              <a:t>Insert,Query</a:t>
            </a:r>
            <a:r>
              <a:rPr lang="en-US" dirty="0"/>
              <a:t> &amp; Delete an Employee</a:t>
            </a:r>
          </a:p>
          <a:p>
            <a:r>
              <a:rPr lang="en-US" dirty="0"/>
              <a:t>Data should be stored in a data file and index file. </a:t>
            </a:r>
            <a:endParaRPr lang="en-IN" dirty="0"/>
          </a:p>
        </p:txBody>
      </p:sp>
      <p:graphicFrame>
        <p:nvGraphicFramePr>
          <p:cNvPr id="5" name="Table 4">
            <a:extLst>
              <a:ext uri="{FF2B5EF4-FFF2-40B4-BE49-F238E27FC236}">
                <a16:creationId xmlns:a16="http://schemas.microsoft.com/office/drawing/2014/main" id="{2936748D-008F-4CA1-BB9C-ECA3623616FB}"/>
              </a:ext>
            </a:extLst>
          </p:cNvPr>
          <p:cNvGraphicFramePr>
            <a:graphicFrameLocks noGrp="1"/>
          </p:cNvGraphicFramePr>
          <p:nvPr>
            <p:extLst>
              <p:ext uri="{D42A27DB-BD31-4B8C-83A1-F6EECF244321}">
                <p14:modId xmlns:p14="http://schemas.microsoft.com/office/powerpoint/2010/main" val="4279048710"/>
              </p:ext>
            </p:extLst>
          </p:nvPr>
        </p:nvGraphicFramePr>
        <p:xfrm>
          <a:off x="1219200" y="2286000"/>
          <a:ext cx="6324600" cy="146304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331442376"/>
                    </a:ext>
                  </a:extLst>
                </a:gridCol>
                <a:gridCol w="2819400">
                  <a:extLst>
                    <a:ext uri="{9D8B030D-6E8A-4147-A177-3AD203B41FA5}">
                      <a16:colId xmlns:a16="http://schemas.microsoft.com/office/drawing/2014/main" val="580542165"/>
                    </a:ext>
                  </a:extLst>
                </a:gridCol>
                <a:gridCol w="2819400">
                  <a:extLst>
                    <a:ext uri="{9D8B030D-6E8A-4147-A177-3AD203B41FA5}">
                      <a16:colId xmlns:a16="http://schemas.microsoft.com/office/drawing/2014/main" val="2884986294"/>
                    </a:ext>
                  </a:extLst>
                </a:gridCol>
              </a:tblGrid>
              <a:tr h="148590">
                <a:tc>
                  <a:txBody>
                    <a:bodyPr/>
                    <a:lstStyle/>
                    <a:p>
                      <a:r>
                        <a:rPr lang="en-US" dirty="0"/>
                        <a:t>#</a:t>
                      </a:r>
                      <a:endParaRPr lang="en-IN" dirty="0"/>
                    </a:p>
                  </a:txBody>
                  <a:tcPr/>
                </a:tc>
                <a:tc>
                  <a:txBody>
                    <a:bodyPr/>
                    <a:lstStyle/>
                    <a:p>
                      <a:r>
                        <a:rPr lang="en-US" dirty="0"/>
                        <a:t>Column Name</a:t>
                      </a:r>
                      <a:endParaRPr lang="en-IN" dirty="0"/>
                    </a:p>
                  </a:txBody>
                  <a:tcPr/>
                </a:tc>
                <a:tc>
                  <a:txBody>
                    <a:bodyPr/>
                    <a:lstStyle/>
                    <a:p>
                      <a:r>
                        <a:rPr lang="en-US" dirty="0"/>
                        <a:t>Data Type</a:t>
                      </a:r>
                      <a:endParaRPr lang="en-IN" dirty="0"/>
                    </a:p>
                  </a:txBody>
                  <a:tcPr/>
                </a:tc>
                <a:extLst>
                  <a:ext uri="{0D108BD9-81ED-4DB2-BD59-A6C34878D82A}">
                    <a16:rowId xmlns:a16="http://schemas.microsoft.com/office/drawing/2014/main" val="2914047168"/>
                  </a:ext>
                </a:extLst>
              </a:tr>
              <a:tr h="148590">
                <a:tc>
                  <a:txBody>
                    <a:bodyPr/>
                    <a:lstStyle/>
                    <a:p>
                      <a:r>
                        <a:rPr lang="en-US" dirty="0"/>
                        <a:t>1</a:t>
                      </a:r>
                      <a:endParaRPr lang="en-IN" dirty="0"/>
                    </a:p>
                  </a:txBody>
                  <a:tcPr/>
                </a:tc>
                <a:tc>
                  <a:txBody>
                    <a:bodyPr/>
                    <a:lstStyle/>
                    <a:p>
                      <a:r>
                        <a:rPr lang="en-US" dirty="0"/>
                        <a:t>NAME</a:t>
                      </a:r>
                      <a:endParaRPr lang="en-IN" dirty="0"/>
                    </a:p>
                  </a:txBody>
                  <a:tcPr/>
                </a:tc>
                <a:tc>
                  <a:txBody>
                    <a:bodyPr/>
                    <a:lstStyle/>
                    <a:p>
                      <a:r>
                        <a:rPr lang="en-US" dirty="0"/>
                        <a:t>String</a:t>
                      </a:r>
                      <a:endParaRPr lang="en-IN" dirty="0"/>
                    </a:p>
                  </a:txBody>
                  <a:tcPr/>
                </a:tc>
                <a:extLst>
                  <a:ext uri="{0D108BD9-81ED-4DB2-BD59-A6C34878D82A}">
                    <a16:rowId xmlns:a16="http://schemas.microsoft.com/office/drawing/2014/main" val="2380307528"/>
                  </a:ext>
                </a:extLst>
              </a:tr>
              <a:tr h="148590">
                <a:tc>
                  <a:txBody>
                    <a:bodyPr/>
                    <a:lstStyle/>
                    <a:p>
                      <a:r>
                        <a:rPr lang="en-US" dirty="0"/>
                        <a:t>2</a:t>
                      </a:r>
                      <a:endParaRPr lang="en-IN" dirty="0"/>
                    </a:p>
                  </a:txBody>
                  <a:tcPr/>
                </a:tc>
                <a:tc>
                  <a:txBody>
                    <a:bodyPr/>
                    <a:lstStyle/>
                    <a:p>
                      <a:r>
                        <a:rPr lang="en-US" dirty="0"/>
                        <a:t>AGE</a:t>
                      </a:r>
                      <a:endParaRPr lang="en-IN" dirty="0"/>
                    </a:p>
                  </a:txBody>
                  <a:tcPr/>
                </a:tc>
                <a:tc>
                  <a:txBody>
                    <a:bodyPr/>
                    <a:lstStyle/>
                    <a:p>
                      <a:r>
                        <a:rPr lang="en-US" dirty="0"/>
                        <a:t>Integer</a:t>
                      </a:r>
                      <a:endParaRPr lang="en-IN" dirty="0"/>
                    </a:p>
                  </a:txBody>
                  <a:tcPr/>
                </a:tc>
                <a:extLst>
                  <a:ext uri="{0D108BD9-81ED-4DB2-BD59-A6C34878D82A}">
                    <a16:rowId xmlns:a16="http://schemas.microsoft.com/office/drawing/2014/main" val="1209075937"/>
                  </a:ext>
                </a:extLst>
              </a:tr>
              <a:tr h="148590">
                <a:tc>
                  <a:txBody>
                    <a:bodyPr/>
                    <a:lstStyle/>
                    <a:p>
                      <a:r>
                        <a:rPr lang="en-US" dirty="0"/>
                        <a:t>3</a:t>
                      </a:r>
                      <a:endParaRPr lang="en-IN" dirty="0"/>
                    </a:p>
                  </a:txBody>
                  <a:tcPr/>
                </a:tc>
                <a:tc>
                  <a:txBody>
                    <a:bodyPr/>
                    <a:lstStyle/>
                    <a:p>
                      <a:r>
                        <a:rPr lang="en-US" dirty="0"/>
                        <a:t>DOB</a:t>
                      </a:r>
                      <a:endParaRPr lang="en-IN" dirty="0"/>
                    </a:p>
                  </a:txBody>
                  <a:tcPr/>
                </a:tc>
                <a:tc>
                  <a:txBody>
                    <a:bodyPr/>
                    <a:lstStyle/>
                    <a:p>
                      <a:r>
                        <a:rPr lang="en-US" dirty="0"/>
                        <a:t>Date</a:t>
                      </a:r>
                      <a:endParaRPr lang="en-IN" dirty="0"/>
                    </a:p>
                  </a:txBody>
                  <a:tcPr/>
                </a:tc>
                <a:extLst>
                  <a:ext uri="{0D108BD9-81ED-4DB2-BD59-A6C34878D82A}">
                    <a16:rowId xmlns:a16="http://schemas.microsoft.com/office/drawing/2014/main" val="2147240858"/>
                  </a:ext>
                </a:extLst>
              </a:tr>
            </a:tbl>
          </a:graphicData>
        </a:graphic>
      </p:graphicFrame>
    </p:spTree>
    <p:extLst>
      <p:ext uri="{BB962C8B-B14F-4D97-AF65-F5344CB8AC3E}">
        <p14:creationId xmlns:p14="http://schemas.microsoft.com/office/powerpoint/2010/main" val="2900826735"/>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3600" y="2667000"/>
            <a:ext cx="4800600" cy="584775"/>
          </a:xfrm>
          <a:prstGeom prst="rect">
            <a:avLst/>
          </a:prstGeom>
          <a:noFill/>
        </p:spPr>
        <p:txBody>
          <a:bodyPr wrap="square" rtlCol="0">
            <a:spAutoFit/>
          </a:bodyPr>
          <a:lstStyle/>
          <a:p>
            <a:pPr algn="ctr"/>
            <a:r>
              <a:rPr lang="en-US" sz="3200" dirty="0"/>
              <a:t>What is NoSQL?</a:t>
            </a:r>
          </a:p>
        </p:txBody>
      </p:sp>
    </p:spTree>
    <p:extLst>
      <p:ext uri="{BB962C8B-B14F-4D97-AF65-F5344CB8AC3E}">
        <p14:creationId xmlns:p14="http://schemas.microsoft.com/office/powerpoint/2010/main" val="2084791674"/>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NoSQL?</a:t>
            </a:r>
          </a:p>
        </p:txBody>
      </p:sp>
      <p:sp>
        <p:nvSpPr>
          <p:cNvPr id="3" name="Content Placeholder 2"/>
          <p:cNvSpPr>
            <a:spLocks noGrp="1"/>
          </p:cNvSpPr>
          <p:nvPr>
            <p:ph idx="1"/>
          </p:nvPr>
        </p:nvSpPr>
        <p:spPr/>
        <p:txBody>
          <a:bodyPr/>
          <a:lstStyle/>
          <a:p>
            <a:r>
              <a:rPr lang="en-US" dirty="0"/>
              <a:t>Not Only SQL.</a:t>
            </a:r>
          </a:p>
          <a:p>
            <a:pPr lvl="1"/>
            <a:r>
              <a:rPr lang="en-US" dirty="0"/>
              <a:t>It’s about recognizing that for some problems, other storage solutions are better.</a:t>
            </a:r>
          </a:p>
          <a:p>
            <a:r>
              <a:rPr lang="en-US" dirty="0"/>
              <a:t>It’s not about saying that SQL should never be used or SQL is dead.</a:t>
            </a:r>
          </a:p>
          <a:p>
            <a:r>
              <a:rPr lang="en-US" dirty="0"/>
              <a:t>Usually do not require a fixed table schema nor do they use the concept of joins</a:t>
            </a:r>
          </a:p>
          <a:p>
            <a:r>
              <a:rPr lang="en-US" dirty="0"/>
              <a:t>NoSQL encompasses a wide variety of different database technologies that were developed in response to a rise in the volume of data stored.</a:t>
            </a:r>
          </a:p>
          <a:p>
            <a:r>
              <a:rPr lang="en-US" dirty="0"/>
              <a:t>Distributed database.</a:t>
            </a:r>
          </a:p>
          <a:p>
            <a:r>
              <a:rPr lang="en-US" dirty="0"/>
              <a:t>Horizontally scalable database.</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37206886"/>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 Denormalized storage</a:t>
            </a:r>
          </a:p>
        </p:txBody>
      </p:sp>
      <p:sp>
        <p:nvSpPr>
          <p:cNvPr id="3" name="Content Placeholder 2"/>
          <p:cNvSpPr>
            <a:spLocks noGrp="1"/>
          </p:cNvSpPr>
          <p:nvPr>
            <p:ph idx="1"/>
          </p:nvPr>
        </p:nvSpPr>
        <p:spPr>
          <a:xfrm>
            <a:off x="323850" y="908050"/>
            <a:ext cx="8677306" cy="1073150"/>
          </a:xfrm>
        </p:spPr>
        <p:txBody>
          <a:bodyPr/>
          <a:lstStyle/>
          <a:p>
            <a:r>
              <a:rPr lang="en-US" dirty="0"/>
              <a:t>For better read/query performance, de-normalize the storage.</a:t>
            </a:r>
          </a:p>
        </p:txBody>
      </p:sp>
      <p:pic>
        <p:nvPicPr>
          <p:cNvPr id="4" name="Picture 3"/>
          <p:cNvPicPr>
            <a:picLocks noChangeAspect="1"/>
          </p:cNvPicPr>
          <p:nvPr/>
        </p:nvPicPr>
        <p:blipFill>
          <a:blip r:embed="rId2"/>
          <a:stretch>
            <a:fillRect/>
          </a:stretch>
        </p:blipFill>
        <p:spPr>
          <a:xfrm>
            <a:off x="1586100" y="1905000"/>
            <a:ext cx="5500500" cy="3899206"/>
          </a:xfrm>
          <a:prstGeom prst="rect">
            <a:avLst/>
          </a:prstGeom>
        </p:spPr>
      </p:pic>
    </p:spTree>
    <p:extLst>
      <p:ext uri="{BB962C8B-B14F-4D97-AF65-F5344CB8AC3E}">
        <p14:creationId xmlns:p14="http://schemas.microsoft.com/office/powerpoint/2010/main" val="3341797166"/>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endParaRPr lang="en-US" dirty="0"/>
          </a:p>
          <a:p>
            <a:r>
              <a:rPr lang="en-US" dirty="0"/>
              <a:t>What is RDBMS?</a:t>
            </a:r>
          </a:p>
          <a:p>
            <a:r>
              <a:rPr lang="en-US" dirty="0"/>
              <a:t>Is RDBMS dead?</a:t>
            </a:r>
          </a:p>
          <a:p>
            <a:r>
              <a:rPr lang="en-US" dirty="0"/>
              <a:t>Can we write a simple RDBMS?</a:t>
            </a:r>
          </a:p>
          <a:p>
            <a:r>
              <a:rPr lang="en-US" dirty="0"/>
              <a:t>What is NoSQL?</a:t>
            </a:r>
          </a:p>
          <a:p>
            <a:r>
              <a:rPr lang="en-US" dirty="0"/>
              <a:t>Xelerate and NoSQL</a:t>
            </a:r>
          </a:p>
          <a:p>
            <a:pPr marL="0" indent="0">
              <a:buNone/>
            </a:pPr>
            <a:endParaRPr lang="en-US" dirty="0"/>
          </a:p>
        </p:txBody>
      </p:sp>
    </p:spTree>
    <p:extLst>
      <p:ext uri="{BB962C8B-B14F-4D97-AF65-F5344CB8AC3E}">
        <p14:creationId xmlns:p14="http://schemas.microsoft.com/office/powerpoint/2010/main" val="3285717398"/>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1E8DF-6F77-418D-AC85-120F4E58F364}"/>
              </a:ext>
            </a:extLst>
          </p:cNvPr>
          <p:cNvSpPr>
            <a:spLocks noGrp="1"/>
          </p:cNvSpPr>
          <p:nvPr>
            <p:ph type="title"/>
          </p:nvPr>
        </p:nvSpPr>
        <p:spPr/>
        <p:txBody>
          <a:bodyPr/>
          <a:lstStyle/>
          <a:p>
            <a:r>
              <a:rPr lang="en-US" dirty="0"/>
              <a:t>Some facts!!!</a:t>
            </a:r>
            <a:endParaRPr lang="en-IN" dirty="0"/>
          </a:p>
        </p:txBody>
      </p:sp>
      <p:sp>
        <p:nvSpPr>
          <p:cNvPr id="3" name="Content Placeholder 2">
            <a:extLst>
              <a:ext uri="{FF2B5EF4-FFF2-40B4-BE49-F238E27FC236}">
                <a16:creationId xmlns:a16="http://schemas.microsoft.com/office/drawing/2014/main" id="{6A01ACB3-62F8-4932-9861-3F3AE6429608}"/>
              </a:ext>
            </a:extLst>
          </p:cNvPr>
          <p:cNvSpPr>
            <a:spLocks noGrp="1"/>
          </p:cNvSpPr>
          <p:nvPr>
            <p:ph idx="1"/>
          </p:nvPr>
        </p:nvSpPr>
        <p:spPr/>
        <p:txBody>
          <a:bodyPr/>
          <a:lstStyle/>
          <a:p>
            <a:r>
              <a:rPr lang="en-US" dirty="0"/>
              <a:t>HBase is used by Facebook to process 80 billion transactions per day</a:t>
            </a:r>
          </a:p>
          <a:p>
            <a:r>
              <a:rPr lang="en-US" dirty="0"/>
              <a:t>MongoDB – E-Bay, Shutterfly and even Aadhar!! </a:t>
            </a:r>
          </a:p>
          <a:p>
            <a:r>
              <a:rPr lang="en-US" dirty="0"/>
              <a:t>Cassandra – Netflix(50 clusters, 750 nodes), </a:t>
            </a:r>
            <a:r>
              <a:rPr lang="en-US" dirty="0" err="1"/>
              <a:t>RackSpace</a:t>
            </a:r>
            <a:r>
              <a:rPr lang="en-US" dirty="0"/>
              <a:t> …</a:t>
            </a:r>
          </a:p>
          <a:p>
            <a:r>
              <a:rPr lang="en-US" dirty="0"/>
              <a:t>IOT</a:t>
            </a:r>
          </a:p>
          <a:p>
            <a:r>
              <a:rPr lang="en-US" dirty="0"/>
              <a:t>Analytics</a:t>
            </a:r>
          </a:p>
          <a:p>
            <a:r>
              <a:rPr lang="en-US" dirty="0"/>
              <a:t>Social media</a:t>
            </a:r>
            <a:endParaRPr lang="en-IN" dirty="0"/>
          </a:p>
        </p:txBody>
      </p:sp>
    </p:spTree>
    <p:extLst>
      <p:ext uri="{BB962C8B-B14F-4D97-AF65-F5344CB8AC3E}">
        <p14:creationId xmlns:p14="http://schemas.microsoft.com/office/powerpoint/2010/main" val="1788009797"/>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 Why now?</a:t>
            </a:r>
          </a:p>
        </p:txBody>
      </p:sp>
      <p:sp>
        <p:nvSpPr>
          <p:cNvPr id="3" name="Content Placeholder 2"/>
          <p:cNvSpPr>
            <a:spLocks noGrp="1"/>
          </p:cNvSpPr>
          <p:nvPr>
            <p:ph idx="1"/>
          </p:nvPr>
        </p:nvSpPr>
        <p:spPr>
          <a:xfrm>
            <a:off x="323850" y="761999"/>
            <a:ext cx="8677306" cy="1828801"/>
          </a:xfrm>
        </p:spPr>
        <p:txBody>
          <a:bodyPr/>
          <a:lstStyle/>
          <a:p>
            <a:r>
              <a:rPr lang="en-US" dirty="0"/>
              <a:t>Data size : </a:t>
            </a:r>
          </a:p>
          <a:p>
            <a:pPr lvl="1"/>
            <a:r>
              <a:rPr lang="en-US" dirty="0"/>
              <a:t>Modern enterprise systems are expected to handle very large volume of data.</a:t>
            </a:r>
          </a:p>
          <a:p>
            <a:pPr lvl="1"/>
            <a:r>
              <a:rPr lang="en-US" dirty="0"/>
              <a:t>According to a report published by IBM, 90% of the world’s data is created in the last 2 to 4 years.</a:t>
            </a:r>
          </a:p>
          <a:p>
            <a:endParaRPr lang="en-US" dirty="0"/>
          </a:p>
        </p:txBody>
      </p:sp>
      <p:pic>
        <p:nvPicPr>
          <p:cNvPr id="5" name="Picture 4"/>
          <p:cNvPicPr>
            <a:picLocks noChangeAspect="1"/>
          </p:cNvPicPr>
          <p:nvPr/>
        </p:nvPicPr>
        <p:blipFill>
          <a:blip r:embed="rId2"/>
          <a:stretch>
            <a:fillRect/>
          </a:stretch>
        </p:blipFill>
        <p:spPr>
          <a:xfrm>
            <a:off x="1676400" y="2743200"/>
            <a:ext cx="5972562" cy="3343275"/>
          </a:xfrm>
          <a:prstGeom prst="rect">
            <a:avLst/>
          </a:prstGeom>
        </p:spPr>
      </p:pic>
    </p:spTree>
    <p:extLst>
      <p:ext uri="{BB962C8B-B14F-4D97-AF65-F5344CB8AC3E}">
        <p14:creationId xmlns:p14="http://schemas.microsoft.com/office/powerpoint/2010/main" val="874099400"/>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 Why now?</a:t>
            </a:r>
          </a:p>
        </p:txBody>
      </p:sp>
      <p:sp>
        <p:nvSpPr>
          <p:cNvPr id="3" name="Content Placeholder 2"/>
          <p:cNvSpPr>
            <a:spLocks noGrp="1"/>
          </p:cNvSpPr>
          <p:nvPr>
            <p:ph idx="1"/>
          </p:nvPr>
        </p:nvSpPr>
        <p:spPr/>
        <p:txBody>
          <a:bodyPr/>
          <a:lstStyle/>
          <a:p>
            <a:r>
              <a:rPr lang="en-US" dirty="0"/>
              <a:t>Explosion of social media sites (Facebook, Twitter) with large data needs.</a:t>
            </a:r>
          </a:p>
          <a:p>
            <a:r>
              <a:rPr lang="en-US" dirty="0"/>
              <a:t>Rise of cloud-based solutions such as Amazon S3 (simple storage solution)</a:t>
            </a:r>
          </a:p>
          <a:p>
            <a:r>
              <a:rPr lang="en-US" dirty="0"/>
              <a:t>Shift to dynamically-typed data with frequent schema changes</a:t>
            </a:r>
          </a:p>
          <a:p>
            <a:r>
              <a:rPr lang="en-US" dirty="0"/>
              <a:t>Denormalized data is acceptable for performance benefits</a:t>
            </a:r>
          </a:p>
          <a:p>
            <a:r>
              <a:rPr lang="en-US" dirty="0"/>
              <a:t>Open-source community behind NoSQL products</a:t>
            </a:r>
          </a:p>
          <a:p>
            <a:pPr marL="0" indent="0">
              <a:buNone/>
            </a:pPr>
            <a:endParaRPr lang="en-US" dirty="0"/>
          </a:p>
          <a:p>
            <a:endParaRPr lang="en-US" dirty="0"/>
          </a:p>
        </p:txBody>
      </p:sp>
    </p:spTree>
    <p:extLst>
      <p:ext uri="{BB962C8B-B14F-4D97-AF65-F5344CB8AC3E}">
        <p14:creationId xmlns:p14="http://schemas.microsoft.com/office/powerpoint/2010/main" val="3596555536"/>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NoSQL</a:t>
            </a:r>
          </a:p>
        </p:txBody>
      </p:sp>
      <p:sp>
        <p:nvSpPr>
          <p:cNvPr id="3" name="Content Placeholder 2"/>
          <p:cNvSpPr>
            <a:spLocks noGrp="1"/>
          </p:cNvSpPr>
          <p:nvPr>
            <p:ph idx="1"/>
          </p:nvPr>
        </p:nvSpPr>
        <p:spPr/>
        <p:txBody>
          <a:bodyPr/>
          <a:lstStyle/>
          <a:p>
            <a:r>
              <a:rPr lang="en-US" dirty="0"/>
              <a:t>NoSQL databases are more scalable and provide superior performance.</a:t>
            </a:r>
          </a:p>
          <a:p>
            <a:r>
              <a:rPr lang="en-US" dirty="0"/>
              <a:t>Dynamic schemas</a:t>
            </a:r>
          </a:p>
          <a:p>
            <a:r>
              <a:rPr lang="en-US" dirty="0"/>
              <a:t>Auto sharding</a:t>
            </a:r>
          </a:p>
          <a:p>
            <a:r>
              <a:rPr lang="en-US" dirty="0"/>
              <a:t>Replication</a:t>
            </a:r>
          </a:p>
          <a:p>
            <a:r>
              <a:rPr lang="en-US" dirty="0"/>
              <a:t>Massive scalability</a:t>
            </a:r>
          </a:p>
          <a:p>
            <a:r>
              <a:rPr lang="en-US" dirty="0"/>
              <a:t>High availability</a:t>
            </a:r>
          </a:p>
          <a:p>
            <a:r>
              <a:rPr lang="en-US" dirty="0"/>
              <a:t>Integrated caching </a:t>
            </a:r>
          </a:p>
          <a:p>
            <a:r>
              <a:rPr lang="en-US" dirty="0"/>
              <a:t>Lower cost</a:t>
            </a:r>
          </a:p>
        </p:txBody>
      </p:sp>
    </p:spTree>
    <p:extLst>
      <p:ext uri="{BB962C8B-B14F-4D97-AF65-F5344CB8AC3E}">
        <p14:creationId xmlns:p14="http://schemas.microsoft.com/office/powerpoint/2010/main" val="2639001962"/>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 Theorem</a:t>
            </a:r>
          </a:p>
        </p:txBody>
      </p:sp>
      <p:pic>
        <p:nvPicPr>
          <p:cNvPr id="4" name="Picture 3"/>
          <p:cNvPicPr>
            <a:picLocks noChangeAspect="1"/>
          </p:cNvPicPr>
          <p:nvPr/>
        </p:nvPicPr>
        <p:blipFill>
          <a:blip r:embed="rId2"/>
          <a:stretch>
            <a:fillRect/>
          </a:stretch>
        </p:blipFill>
        <p:spPr>
          <a:xfrm>
            <a:off x="507755" y="1070090"/>
            <a:ext cx="8128489" cy="4717819"/>
          </a:xfrm>
          <a:prstGeom prst="rect">
            <a:avLst/>
          </a:prstGeom>
        </p:spPr>
      </p:pic>
    </p:spTree>
    <p:extLst>
      <p:ext uri="{BB962C8B-B14F-4D97-AF65-F5344CB8AC3E}">
        <p14:creationId xmlns:p14="http://schemas.microsoft.com/office/powerpoint/2010/main" val="3733638439"/>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 Theorem</a:t>
            </a:r>
          </a:p>
        </p:txBody>
      </p:sp>
      <p:sp>
        <p:nvSpPr>
          <p:cNvPr id="3" name="Content Placeholder 2"/>
          <p:cNvSpPr>
            <a:spLocks noGrp="1"/>
          </p:cNvSpPr>
          <p:nvPr>
            <p:ph idx="1"/>
          </p:nvPr>
        </p:nvSpPr>
        <p:spPr/>
        <p:txBody>
          <a:bodyPr/>
          <a:lstStyle/>
          <a:p>
            <a:r>
              <a:rPr lang="en-US" dirty="0"/>
              <a:t>In theoretical computer science, the CAP theorem, also known as Brewer's theorem, states that it is impossible for a distributed computer system to simultaneously provide all three of the following guarantees</a:t>
            </a:r>
          </a:p>
          <a:p>
            <a:pPr lvl="1"/>
            <a:r>
              <a:rPr lang="en-US" sz="1800" b="1" dirty="0"/>
              <a:t>C</a:t>
            </a:r>
            <a:r>
              <a:rPr lang="en-US" sz="1800" dirty="0"/>
              <a:t>onsistency (all nodes see the same data at the same time)</a:t>
            </a:r>
          </a:p>
          <a:p>
            <a:pPr lvl="1"/>
            <a:r>
              <a:rPr lang="en-US" sz="1800" b="1" dirty="0"/>
              <a:t>A</a:t>
            </a:r>
            <a:r>
              <a:rPr lang="en-US" sz="1800" dirty="0"/>
              <a:t>vailability (a guarantee that every request receives a response about whether it was successful or failed)</a:t>
            </a:r>
          </a:p>
          <a:p>
            <a:pPr lvl="1"/>
            <a:r>
              <a:rPr lang="en-US" sz="1800" b="1" dirty="0"/>
              <a:t>P</a:t>
            </a:r>
            <a:r>
              <a:rPr lang="en-US" sz="1800" dirty="0"/>
              <a:t>artition tolerance (the system continues to operate despite arbitrary message loss or failure of part of the system)</a:t>
            </a:r>
          </a:p>
          <a:p>
            <a:r>
              <a:rPr lang="en-US" dirty="0"/>
              <a:t>According to the theorem, a distributed system can satisfy any two of these guarantees at the same time, but not all three. </a:t>
            </a:r>
          </a:p>
          <a:p>
            <a:endParaRPr lang="en-US" dirty="0"/>
          </a:p>
          <a:p>
            <a:endParaRPr lang="en-US" dirty="0"/>
          </a:p>
        </p:txBody>
      </p:sp>
    </p:spTree>
    <p:extLst>
      <p:ext uri="{BB962C8B-B14F-4D97-AF65-F5344CB8AC3E}">
        <p14:creationId xmlns:p14="http://schemas.microsoft.com/office/powerpoint/2010/main" val="378772958"/>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50C9-7092-4F35-A2EC-1DD2AA8E4FA1}"/>
              </a:ext>
            </a:extLst>
          </p:cNvPr>
          <p:cNvSpPr>
            <a:spLocks noGrp="1"/>
          </p:cNvSpPr>
          <p:nvPr>
            <p:ph type="title"/>
          </p:nvPr>
        </p:nvSpPr>
        <p:spPr/>
        <p:txBody>
          <a:bodyPr/>
          <a:lstStyle/>
          <a:p>
            <a:r>
              <a:rPr lang="en-US" dirty="0"/>
              <a:t>CAP Theorem contd..</a:t>
            </a:r>
            <a:endParaRPr lang="en-IN" dirty="0"/>
          </a:p>
        </p:txBody>
      </p:sp>
      <p:pic>
        <p:nvPicPr>
          <p:cNvPr id="4" name="Content Placeholder 3">
            <a:extLst>
              <a:ext uri="{FF2B5EF4-FFF2-40B4-BE49-F238E27FC236}">
                <a16:creationId xmlns:a16="http://schemas.microsoft.com/office/drawing/2014/main" id="{01429083-D27B-4E61-AE23-CFD1B5DBCD3B}"/>
              </a:ext>
            </a:extLst>
          </p:cNvPr>
          <p:cNvPicPr>
            <a:picLocks noGrp="1" noChangeAspect="1"/>
          </p:cNvPicPr>
          <p:nvPr>
            <p:ph idx="1"/>
          </p:nvPr>
        </p:nvPicPr>
        <p:blipFill>
          <a:blip r:embed="rId2"/>
          <a:stretch>
            <a:fillRect/>
          </a:stretch>
        </p:blipFill>
        <p:spPr>
          <a:xfrm>
            <a:off x="2331917" y="1496116"/>
            <a:ext cx="4661140" cy="3988005"/>
          </a:xfrm>
          <a:prstGeom prst="rect">
            <a:avLst/>
          </a:prstGeom>
        </p:spPr>
      </p:pic>
    </p:spTree>
    <p:extLst>
      <p:ext uri="{BB962C8B-B14F-4D97-AF65-F5344CB8AC3E}">
        <p14:creationId xmlns:p14="http://schemas.microsoft.com/office/powerpoint/2010/main" val="1334527632"/>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Schema</a:t>
            </a:r>
          </a:p>
        </p:txBody>
      </p:sp>
      <p:sp>
        <p:nvSpPr>
          <p:cNvPr id="5" name="Rounded Rectangle 4"/>
          <p:cNvSpPr/>
          <p:nvPr/>
        </p:nvSpPr>
        <p:spPr>
          <a:xfrm>
            <a:off x="2158721" y="1243608"/>
            <a:ext cx="3708679" cy="1270992"/>
          </a:xfrm>
          <a:prstGeom prst="roundRect">
            <a:avLst>
              <a:gd name="adj" fmla="val 0"/>
            </a:avLst>
          </a:prstGeom>
          <a:solidFill>
            <a:schemeClr val="bg1">
              <a:lumMod val="85000"/>
            </a:schemeClr>
          </a:solidFill>
          <a:ln w="9525">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endParaRPr lang="en-US" sz="1100" dirty="0">
              <a:solidFill>
                <a:schemeClr val="tx1"/>
              </a:solidFill>
              <a:latin typeface="Arial" pitchFamily="34" charset="0"/>
              <a:cs typeface="Arial" pitchFamily="34" charset="0"/>
            </a:endParaRPr>
          </a:p>
          <a:p>
            <a:pPr algn="ctr"/>
            <a:endParaRPr lang="en-US" sz="1100" dirty="0">
              <a:solidFill>
                <a:schemeClr val="tx1"/>
              </a:solidFill>
              <a:latin typeface="Arial" pitchFamily="34" charset="0"/>
              <a:cs typeface="Arial" pitchFamily="34" charset="0"/>
            </a:endParaRPr>
          </a:p>
          <a:p>
            <a:pPr algn="ctr"/>
            <a:endParaRPr lang="en-US" sz="1100" dirty="0">
              <a:solidFill>
                <a:schemeClr val="tx1"/>
              </a:solidFill>
              <a:latin typeface="Arial" pitchFamily="34" charset="0"/>
              <a:cs typeface="Arial" pitchFamily="34" charset="0"/>
            </a:endParaRPr>
          </a:p>
        </p:txBody>
      </p:sp>
      <p:sp>
        <p:nvSpPr>
          <p:cNvPr id="6" name="Rounded Rectangle 5"/>
          <p:cNvSpPr/>
          <p:nvPr/>
        </p:nvSpPr>
        <p:spPr>
          <a:xfrm>
            <a:off x="2311122" y="1371600"/>
            <a:ext cx="1008112" cy="432048"/>
          </a:xfrm>
          <a:prstGeom prst="roundRect">
            <a:avLst/>
          </a:prstGeom>
          <a:ln w="635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100" dirty="0">
                <a:latin typeface="Arial" pitchFamily="34" charset="0"/>
                <a:cs typeface="Arial" pitchFamily="34" charset="0"/>
              </a:rPr>
              <a:t>Customer</a:t>
            </a:r>
          </a:p>
          <a:p>
            <a:pPr algn="ctr"/>
            <a:r>
              <a:rPr lang="en-US" sz="1100" dirty="0">
                <a:latin typeface="Arial" pitchFamily="34" charset="0"/>
                <a:cs typeface="Arial" pitchFamily="34" charset="0"/>
              </a:rPr>
              <a:t>ID</a:t>
            </a:r>
          </a:p>
        </p:txBody>
      </p:sp>
      <p:sp>
        <p:nvSpPr>
          <p:cNvPr id="7" name="Rounded Rectangle 6"/>
          <p:cNvSpPr/>
          <p:nvPr/>
        </p:nvSpPr>
        <p:spPr>
          <a:xfrm>
            <a:off x="2311122" y="1930152"/>
            <a:ext cx="1008112" cy="432048"/>
          </a:xfrm>
          <a:prstGeom prst="roundRect">
            <a:avLst/>
          </a:prstGeom>
          <a:ln w="635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100" dirty="0">
                <a:latin typeface="Arial" pitchFamily="34" charset="0"/>
                <a:cs typeface="Arial" pitchFamily="34" charset="0"/>
              </a:rPr>
              <a:t>100</a:t>
            </a:r>
          </a:p>
        </p:txBody>
      </p:sp>
      <p:sp>
        <p:nvSpPr>
          <p:cNvPr id="8" name="Rounded Rectangle 7"/>
          <p:cNvSpPr/>
          <p:nvPr/>
        </p:nvSpPr>
        <p:spPr>
          <a:xfrm>
            <a:off x="3512810" y="1371600"/>
            <a:ext cx="1008112" cy="432048"/>
          </a:xfrm>
          <a:prstGeom prst="roundRect">
            <a:avLst/>
          </a:prstGeom>
          <a:ln w="635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100" dirty="0">
                <a:latin typeface="Arial" pitchFamily="34" charset="0"/>
                <a:cs typeface="Arial" pitchFamily="34" charset="0"/>
              </a:rPr>
              <a:t>Name</a:t>
            </a:r>
          </a:p>
        </p:txBody>
      </p:sp>
      <p:sp>
        <p:nvSpPr>
          <p:cNvPr id="9" name="Rounded Rectangle 8"/>
          <p:cNvSpPr/>
          <p:nvPr/>
        </p:nvSpPr>
        <p:spPr>
          <a:xfrm>
            <a:off x="3530322" y="1930152"/>
            <a:ext cx="1008112" cy="432048"/>
          </a:xfrm>
          <a:prstGeom prst="roundRect">
            <a:avLst/>
          </a:prstGeom>
          <a:ln w="635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100" dirty="0">
                <a:latin typeface="Arial" pitchFamily="34" charset="0"/>
                <a:cs typeface="Arial" pitchFamily="34" charset="0"/>
              </a:rPr>
              <a:t>John</a:t>
            </a:r>
          </a:p>
        </p:txBody>
      </p:sp>
      <p:sp>
        <p:nvSpPr>
          <p:cNvPr id="12" name="Rounded Rectangle 11"/>
          <p:cNvSpPr/>
          <p:nvPr/>
        </p:nvSpPr>
        <p:spPr>
          <a:xfrm>
            <a:off x="4673322" y="1371600"/>
            <a:ext cx="1008112" cy="432048"/>
          </a:xfrm>
          <a:prstGeom prst="roundRect">
            <a:avLst/>
          </a:prstGeom>
          <a:ln w="635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100" dirty="0">
                <a:latin typeface="Arial" pitchFamily="34" charset="0"/>
                <a:cs typeface="Arial" pitchFamily="34" charset="0"/>
              </a:rPr>
              <a:t>Age</a:t>
            </a:r>
          </a:p>
        </p:txBody>
      </p:sp>
      <p:sp>
        <p:nvSpPr>
          <p:cNvPr id="13" name="Rounded Rectangle 12"/>
          <p:cNvSpPr/>
          <p:nvPr/>
        </p:nvSpPr>
        <p:spPr>
          <a:xfrm>
            <a:off x="4655810" y="1905000"/>
            <a:ext cx="1008112" cy="432048"/>
          </a:xfrm>
          <a:prstGeom prst="roundRect">
            <a:avLst/>
          </a:prstGeom>
          <a:ln w="635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100" dirty="0">
                <a:latin typeface="Arial" pitchFamily="34" charset="0"/>
                <a:cs typeface="Arial" pitchFamily="34" charset="0"/>
              </a:rPr>
              <a:t>30</a:t>
            </a:r>
          </a:p>
        </p:txBody>
      </p:sp>
      <p:sp>
        <p:nvSpPr>
          <p:cNvPr id="14" name="Rectangle 13"/>
          <p:cNvSpPr/>
          <p:nvPr/>
        </p:nvSpPr>
        <p:spPr>
          <a:xfrm>
            <a:off x="990600" y="1243608"/>
            <a:ext cx="990600" cy="1270992"/>
          </a:xfrm>
          <a:prstGeom prst="rect">
            <a:avLst/>
          </a:prstGeom>
          <a:solidFill>
            <a:schemeClr val="bg1">
              <a:lumMod val="85000"/>
            </a:schemeClr>
          </a:solidFill>
          <a:ln w="9525">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r>
              <a:rPr lang="en-US" sz="1100" dirty="0">
                <a:solidFill>
                  <a:schemeClr val="tx1"/>
                </a:solidFill>
                <a:latin typeface="Arial" pitchFamily="34" charset="0"/>
                <a:cs typeface="Arial" pitchFamily="34" charset="0"/>
              </a:rPr>
              <a:t>Row Key</a:t>
            </a:r>
          </a:p>
          <a:p>
            <a:pPr algn="ctr"/>
            <a:r>
              <a:rPr lang="en-US" sz="1100" dirty="0">
                <a:solidFill>
                  <a:schemeClr val="tx1"/>
                </a:solidFill>
                <a:latin typeface="Arial" pitchFamily="34" charset="0"/>
                <a:cs typeface="Arial" pitchFamily="34" charset="0"/>
              </a:rPr>
              <a:t>1</a:t>
            </a:r>
          </a:p>
        </p:txBody>
      </p:sp>
      <p:sp>
        <p:nvSpPr>
          <p:cNvPr id="15" name="Rounded Rectangle 14"/>
          <p:cNvSpPr/>
          <p:nvPr/>
        </p:nvSpPr>
        <p:spPr>
          <a:xfrm>
            <a:off x="2158721" y="2691408"/>
            <a:ext cx="6451879" cy="1270992"/>
          </a:xfrm>
          <a:prstGeom prst="roundRect">
            <a:avLst>
              <a:gd name="adj" fmla="val 0"/>
            </a:avLst>
          </a:prstGeom>
          <a:solidFill>
            <a:schemeClr val="bg1">
              <a:lumMod val="85000"/>
            </a:schemeClr>
          </a:solidFill>
          <a:ln w="9525">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endParaRPr lang="en-US" sz="1100" dirty="0">
              <a:solidFill>
                <a:schemeClr val="tx1"/>
              </a:solidFill>
              <a:latin typeface="Arial" pitchFamily="34" charset="0"/>
              <a:cs typeface="Arial" pitchFamily="34" charset="0"/>
            </a:endParaRPr>
          </a:p>
          <a:p>
            <a:pPr algn="ctr"/>
            <a:endParaRPr lang="en-US" sz="1100" dirty="0">
              <a:solidFill>
                <a:schemeClr val="tx1"/>
              </a:solidFill>
              <a:latin typeface="Arial" pitchFamily="34" charset="0"/>
              <a:cs typeface="Arial" pitchFamily="34" charset="0"/>
            </a:endParaRPr>
          </a:p>
          <a:p>
            <a:pPr algn="ctr"/>
            <a:endParaRPr lang="en-US" sz="1100" dirty="0">
              <a:solidFill>
                <a:schemeClr val="tx1"/>
              </a:solidFill>
              <a:latin typeface="Arial" pitchFamily="34" charset="0"/>
              <a:cs typeface="Arial" pitchFamily="34" charset="0"/>
            </a:endParaRPr>
          </a:p>
        </p:txBody>
      </p:sp>
      <p:sp>
        <p:nvSpPr>
          <p:cNvPr id="16" name="Rounded Rectangle 15"/>
          <p:cNvSpPr/>
          <p:nvPr/>
        </p:nvSpPr>
        <p:spPr>
          <a:xfrm>
            <a:off x="2311122" y="2819400"/>
            <a:ext cx="1008112" cy="432048"/>
          </a:xfrm>
          <a:prstGeom prst="roundRect">
            <a:avLst/>
          </a:prstGeom>
          <a:ln w="635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100" dirty="0">
                <a:latin typeface="Arial" pitchFamily="34" charset="0"/>
                <a:cs typeface="Arial" pitchFamily="34" charset="0"/>
              </a:rPr>
              <a:t>Customer</a:t>
            </a:r>
          </a:p>
          <a:p>
            <a:pPr algn="ctr"/>
            <a:r>
              <a:rPr lang="en-US" sz="1100" dirty="0">
                <a:latin typeface="Arial" pitchFamily="34" charset="0"/>
                <a:cs typeface="Arial" pitchFamily="34" charset="0"/>
              </a:rPr>
              <a:t>ID</a:t>
            </a:r>
          </a:p>
        </p:txBody>
      </p:sp>
      <p:sp>
        <p:nvSpPr>
          <p:cNvPr id="17" name="Rounded Rectangle 16"/>
          <p:cNvSpPr/>
          <p:nvPr/>
        </p:nvSpPr>
        <p:spPr>
          <a:xfrm>
            <a:off x="2311122" y="3377952"/>
            <a:ext cx="1008112" cy="432048"/>
          </a:xfrm>
          <a:prstGeom prst="roundRect">
            <a:avLst/>
          </a:prstGeom>
          <a:ln w="635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100" dirty="0">
                <a:latin typeface="Arial" pitchFamily="34" charset="0"/>
                <a:cs typeface="Arial" pitchFamily="34" charset="0"/>
              </a:rPr>
              <a:t>101</a:t>
            </a:r>
          </a:p>
        </p:txBody>
      </p:sp>
      <p:sp>
        <p:nvSpPr>
          <p:cNvPr id="18" name="Rounded Rectangle 17"/>
          <p:cNvSpPr/>
          <p:nvPr/>
        </p:nvSpPr>
        <p:spPr>
          <a:xfrm>
            <a:off x="3512810" y="2819400"/>
            <a:ext cx="1008112" cy="432048"/>
          </a:xfrm>
          <a:prstGeom prst="roundRect">
            <a:avLst/>
          </a:prstGeom>
          <a:ln w="635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100" dirty="0">
                <a:latin typeface="Arial" pitchFamily="34" charset="0"/>
                <a:cs typeface="Arial" pitchFamily="34" charset="0"/>
              </a:rPr>
              <a:t>Name</a:t>
            </a:r>
          </a:p>
        </p:txBody>
      </p:sp>
      <p:sp>
        <p:nvSpPr>
          <p:cNvPr id="19" name="Rounded Rectangle 18"/>
          <p:cNvSpPr/>
          <p:nvPr/>
        </p:nvSpPr>
        <p:spPr>
          <a:xfrm>
            <a:off x="3530322" y="3377952"/>
            <a:ext cx="1008112" cy="432048"/>
          </a:xfrm>
          <a:prstGeom prst="roundRect">
            <a:avLst/>
          </a:prstGeom>
          <a:ln w="635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100" dirty="0">
                <a:latin typeface="Arial" pitchFamily="34" charset="0"/>
                <a:cs typeface="Arial" pitchFamily="34" charset="0"/>
              </a:rPr>
              <a:t>Tom</a:t>
            </a:r>
          </a:p>
        </p:txBody>
      </p:sp>
      <p:sp>
        <p:nvSpPr>
          <p:cNvPr id="20" name="Rounded Rectangle 19"/>
          <p:cNvSpPr/>
          <p:nvPr/>
        </p:nvSpPr>
        <p:spPr>
          <a:xfrm>
            <a:off x="4673322" y="2819400"/>
            <a:ext cx="1008112" cy="432048"/>
          </a:xfrm>
          <a:prstGeom prst="roundRect">
            <a:avLst/>
          </a:prstGeom>
          <a:ln w="635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100" dirty="0">
                <a:latin typeface="Arial" pitchFamily="34" charset="0"/>
                <a:cs typeface="Arial" pitchFamily="34" charset="0"/>
              </a:rPr>
              <a:t>Age</a:t>
            </a:r>
          </a:p>
        </p:txBody>
      </p:sp>
      <p:sp>
        <p:nvSpPr>
          <p:cNvPr id="21" name="Rounded Rectangle 20"/>
          <p:cNvSpPr/>
          <p:nvPr/>
        </p:nvSpPr>
        <p:spPr>
          <a:xfrm>
            <a:off x="4655810" y="3352800"/>
            <a:ext cx="1008112" cy="432048"/>
          </a:xfrm>
          <a:prstGeom prst="roundRect">
            <a:avLst/>
          </a:prstGeom>
          <a:ln w="635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100" dirty="0">
                <a:latin typeface="Arial" pitchFamily="34" charset="0"/>
                <a:cs typeface="Arial" pitchFamily="34" charset="0"/>
              </a:rPr>
              <a:t>35</a:t>
            </a:r>
          </a:p>
        </p:txBody>
      </p:sp>
      <p:sp>
        <p:nvSpPr>
          <p:cNvPr id="22" name="Rectangle 21"/>
          <p:cNvSpPr/>
          <p:nvPr/>
        </p:nvSpPr>
        <p:spPr>
          <a:xfrm>
            <a:off x="990600" y="2691408"/>
            <a:ext cx="990600" cy="1270992"/>
          </a:xfrm>
          <a:prstGeom prst="rect">
            <a:avLst/>
          </a:prstGeom>
          <a:solidFill>
            <a:schemeClr val="bg1">
              <a:lumMod val="85000"/>
            </a:schemeClr>
          </a:solidFill>
          <a:ln w="9525">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r>
              <a:rPr lang="en-US" sz="1100" dirty="0">
                <a:solidFill>
                  <a:schemeClr val="tx1"/>
                </a:solidFill>
                <a:latin typeface="Arial" pitchFamily="34" charset="0"/>
                <a:cs typeface="Arial" pitchFamily="34" charset="0"/>
              </a:rPr>
              <a:t>Row Key</a:t>
            </a:r>
          </a:p>
          <a:p>
            <a:pPr algn="ctr"/>
            <a:r>
              <a:rPr lang="en-US" sz="1100" dirty="0">
                <a:solidFill>
                  <a:schemeClr val="tx1"/>
                </a:solidFill>
                <a:latin typeface="Arial" pitchFamily="34" charset="0"/>
                <a:cs typeface="Arial" pitchFamily="34" charset="0"/>
              </a:rPr>
              <a:t>2</a:t>
            </a:r>
          </a:p>
        </p:txBody>
      </p:sp>
      <p:sp>
        <p:nvSpPr>
          <p:cNvPr id="23" name="Rounded Rectangle 22"/>
          <p:cNvSpPr/>
          <p:nvPr/>
        </p:nvSpPr>
        <p:spPr>
          <a:xfrm>
            <a:off x="5884912" y="2819400"/>
            <a:ext cx="1008112" cy="432048"/>
          </a:xfrm>
          <a:prstGeom prst="roundRect">
            <a:avLst/>
          </a:prstGeom>
          <a:ln w="635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100" dirty="0">
                <a:latin typeface="Arial" pitchFamily="34" charset="0"/>
                <a:cs typeface="Arial" pitchFamily="34" charset="0"/>
              </a:rPr>
              <a:t>Category</a:t>
            </a:r>
          </a:p>
        </p:txBody>
      </p:sp>
      <p:sp>
        <p:nvSpPr>
          <p:cNvPr id="24" name="Rounded Rectangle 23"/>
          <p:cNvSpPr/>
          <p:nvPr/>
        </p:nvSpPr>
        <p:spPr>
          <a:xfrm>
            <a:off x="5867400" y="3352800"/>
            <a:ext cx="1008112" cy="432048"/>
          </a:xfrm>
          <a:prstGeom prst="roundRect">
            <a:avLst/>
          </a:prstGeom>
          <a:ln w="635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100" dirty="0">
                <a:latin typeface="Arial" pitchFamily="34" charset="0"/>
                <a:cs typeface="Arial" pitchFamily="34" charset="0"/>
              </a:rPr>
              <a:t>CORP</a:t>
            </a:r>
          </a:p>
        </p:txBody>
      </p:sp>
      <p:sp>
        <p:nvSpPr>
          <p:cNvPr id="25" name="Rounded Rectangle 24"/>
          <p:cNvSpPr/>
          <p:nvPr/>
        </p:nvSpPr>
        <p:spPr>
          <a:xfrm>
            <a:off x="7069088" y="2819400"/>
            <a:ext cx="1008112" cy="432048"/>
          </a:xfrm>
          <a:prstGeom prst="roundRect">
            <a:avLst/>
          </a:prstGeom>
          <a:ln w="635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100" dirty="0">
                <a:latin typeface="Arial" pitchFamily="34" charset="0"/>
                <a:cs typeface="Arial" pitchFamily="34" charset="0"/>
              </a:rPr>
              <a:t>Location</a:t>
            </a:r>
          </a:p>
        </p:txBody>
      </p:sp>
      <p:sp>
        <p:nvSpPr>
          <p:cNvPr id="26" name="Rounded Rectangle 25"/>
          <p:cNvSpPr/>
          <p:nvPr/>
        </p:nvSpPr>
        <p:spPr>
          <a:xfrm>
            <a:off x="7051576" y="3352800"/>
            <a:ext cx="1008112" cy="432048"/>
          </a:xfrm>
          <a:prstGeom prst="roundRect">
            <a:avLst/>
          </a:prstGeom>
          <a:ln w="635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100" dirty="0">
                <a:latin typeface="Arial" pitchFamily="34" charset="0"/>
                <a:cs typeface="Arial" pitchFamily="34" charset="0"/>
              </a:rPr>
              <a:t>INDIA</a:t>
            </a:r>
          </a:p>
        </p:txBody>
      </p:sp>
      <p:sp>
        <p:nvSpPr>
          <p:cNvPr id="27" name="Rounded Rectangle 26"/>
          <p:cNvSpPr/>
          <p:nvPr/>
        </p:nvSpPr>
        <p:spPr>
          <a:xfrm>
            <a:off x="2158721" y="4139208"/>
            <a:ext cx="2514601" cy="1270992"/>
          </a:xfrm>
          <a:prstGeom prst="roundRect">
            <a:avLst>
              <a:gd name="adj" fmla="val 0"/>
            </a:avLst>
          </a:prstGeom>
          <a:solidFill>
            <a:schemeClr val="bg1">
              <a:lumMod val="85000"/>
            </a:schemeClr>
          </a:solidFill>
          <a:ln w="9525">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endParaRPr lang="en-US" sz="1100" dirty="0">
              <a:solidFill>
                <a:schemeClr val="tx1"/>
              </a:solidFill>
              <a:latin typeface="Arial" pitchFamily="34" charset="0"/>
              <a:cs typeface="Arial" pitchFamily="34" charset="0"/>
            </a:endParaRPr>
          </a:p>
          <a:p>
            <a:pPr algn="ctr"/>
            <a:endParaRPr lang="en-US" sz="1100" dirty="0">
              <a:solidFill>
                <a:schemeClr val="tx1"/>
              </a:solidFill>
              <a:latin typeface="Arial" pitchFamily="34" charset="0"/>
              <a:cs typeface="Arial" pitchFamily="34" charset="0"/>
            </a:endParaRPr>
          </a:p>
          <a:p>
            <a:pPr algn="ctr"/>
            <a:endParaRPr lang="en-US" sz="1100" dirty="0">
              <a:solidFill>
                <a:schemeClr val="tx1"/>
              </a:solidFill>
              <a:latin typeface="Arial" pitchFamily="34" charset="0"/>
              <a:cs typeface="Arial" pitchFamily="34" charset="0"/>
            </a:endParaRPr>
          </a:p>
        </p:txBody>
      </p:sp>
      <p:sp>
        <p:nvSpPr>
          <p:cNvPr id="28" name="Rounded Rectangle 27"/>
          <p:cNvSpPr/>
          <p:nvPr/>
        </p:nvSpPr>
        <p:spPr>
          <a:xfrm>
            <a:off x="2311122" y="4267200"/>
            <a:ext cx="1008112" cy="432048"/>
          </a:xfrm>
          <a:prstGeom prst="roundRect">
            <a:avLst/>
          </a:prstGeom>
          <a:ln w="635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100" dirty="0">
                <a:latin typeface="Arial" pitchFamily="34" charset="0"/>
                <a:cs typeface="Arial" pitchFamily="34" charset="0"/>
              </a:rPr>
              <a:t>Customer</a:t>
            </a:r>
          </a:p>
          <a:p>
            <a:pPr algn="ctr"/>
            <a:r>
              <a:rPr lang="en-US" sz="1100" dirty="0">
                <a:latin typeface="Arial" pitchFamily="34" charset="0"/>
                <a:cs typeface="Arial" pitchFamily="34" charset="0"/>
              </a:rPr>
              <a:t>ID</a:t>
            </a:r>
          </a:p>
        </p:txBody>
      </p:sp>
      <p:sp>
        <p:nvSpPr>
          <p:cNvPr id="29" name="Rounded Rectangle 28"/>
          <p:cNvSpPr/>
          <p:nvPr/>
        </p:nvSpPr>
        <p:spPr>
          <a:xfrm>
            <a:off x="2311122" y="4825752"/>
            <a:ext cx="1008112" cy="432048"/>
          </a:xfrm>
          <a:prstGeom prst="roundRect">
            <a:avLst/>
          </a:prstGeom>
          <a:ln w="635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100" dirty="0">
                <a:latin typeface="Arial" pitchFamily="34" charset="0"/>
                <a:cs typeface="Arial" pitchFamily="34" charset="0"/>
              </a:rPr>
              <a:t>103</a:t>
            </a:r>
          </a:p>
        </p:txBody>
      </p:sp>
      <p:sp>
        <p:nvSpPr>
          <p:cNvPr id="30" name="Rounded Rectangle 29"/>
          <p:cNvSpPr/>
          <p:nvPr/>
        </p:nvSpPr>
        <p:spPr>
          <a:xfrm>
            <a:off x="3512810" y="4267200"/>
            <a:ext cx="1008112" cy="432048"/>
          </a:xfrm>
          <a:prstGeom prst="roundRect">
            <a:avLst/>
          </a:prstGeom>
          <a:ln w="635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100" dirty="0">
                <a:latin typeface="Arial" pitchFamily="34" charset="0"/>
                <a:cs typeface="Arial" pitchFamily="34" charset="0"/>
              </a:rPr>
              <a:t>Name</a:t>
            </a:r>
          </a:p>
        </p:txBody>
      </p:sp>
      <p:sp>
        <p:nvSpPr>
          <p:cNvPr id="31" name="Rounded Rectangle 30"/>
          <p:cNvSpPr/>
          <p:nvPr/>
        </p:nvSpPr>
        <p:spPr>
          <a:xfrm>
            <a:off x="3530322" y="4825752"/>
            <a:ext cx="1008112" cy="432048"/>
          </a:xfrm>
          <a:prstGeom prst="roundRect">
            <a:avLst/>
          </a:prstGeom>
          <a:ln w="635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100" dirty="0">
                <a:latin typeface="Arial" pitchFamily="34" charset="0"/>
                <a:cs typeface="Arial" pitchFamily="34" charset="0"/>
              </a:rPr>
              <a:t>Sam</a:t>
            </a:r>
          </a:p>
        </p:txBody>
      </p:sp>
      <p:sp>
        <p:nvSpPr>
          <p:cNvPr id="34" name="Rectangle 33"/>
          <p:cNvSpPr/>
          <p:nvPr/>
        </p:nvSpPr>
        <p:spPr>
          <a:xfrm>
            <a:off x="990600" y="4139208"/>
            <a:ext cx="990600" cy="1270992"/>
          </a:xfrm>
          <a:prstGeom prst="rect">
            <a:avLst/>
          </a:prstGeom>
          <a:solidFill>
            <a:schemeClr val="bg1">
              <a:lumMod val="85000"/>
            </a:schemeClr>
          </a:solidFill>
          <a:ln w="9525">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r>
              <a:rPr lang="en-US" sz="1100" dirty="0">
                <a:solidFill>
                  <a:schemeClr val="tx1"/>
                </a:solidFill>
                <a:latin typeface="Arial" pitchFamily="34" charset="0"/>
                <a:cs typeface="Arial" pitchFamily="34" charset="0"/>
              </a:rPr>
              <a:t>Row Key</a:t>
            </a:r>
          </a:p>
          <a:p>
            <a:pPr algn="ctr"/>
            <a:r>
              <a:rPr lang="en-US" sz="1100" dirty="0">
                <a:solidFill>
                  <a:schemeClr val="tx1"/>
                </a:solidFill>
                <a:latin typeface="Arial" pitchFamily="34" charset="0"/>
                <a:cs typeface="Arial" pitchFamily="34" charset="0"/>
              </a:rPr>
              <a:t>3</a:t>
            </a:r>
          </a:p>
        </p:txBody>
      </p:sp>
    </p:spTree>
    <p:extLst>
      <p:ext uri="{BB962C8B-B14F-4D97-AF65-F5344CB8AC3E}">
        <p14:creationId xmlns:p14="http://schemas.microsoft.com/office/powerpoint/2010/main" val="2348651053"/>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of NoSQL</a:t>
            </a:r>
          </a:p>
        </p:txBody>
      </p:sp>
      <p:sp>
        <p:nvSpPr>
          <p:cNvPr id="3" name="Content Placeholder 2"/>
          <p:cNvSpPr>
            <a:spLocks noGrp="1"/>
          </p:cNvSpPr>
          <p:nvPr>
            <p:ph idx="1"/>
          </p:nvPr>
        </p:nvSpPr>
        <p:spPr>
          <a:xfrm>
            <a:off x="323850" y="838200"/>
            <a:ext cx="8677306" cy="5164156"/>
          </a:xfrm>
        </p:spPr>
        <p:txBody>
          <a:bodyPr/>
          <a:lstStyle/>
          <a:p>
            <a:r>
              <a:rPr lang="en-US" sz="2000" dirty="0"/>
              <a:t>Maturity</a:t>
            </a:r>
          </a:p>
          <a:p>
            <a:pPr lvl="1"/>
            <a:r>
              <a:rPr lang="en-US" sz="1800" dirty="0"/>
              <a:t>Most NoSQL alternatives have matured to production versions with many key features in the pipe line and continuously evolving</a:t>
            </a:r>
          </a:p>
          <a:p>
            <a:r>
              <a:rPr lang="en-US" sz="2000" dirty="0"/>
              <a:t>Support</a:t>
            </a:r>
          </a:p>
          <a:p>
            <a:pPr lvl="1"/>
            <a:r>
              <a:rPr lang="en-US" sz="1800" dirty="0"/>
              <a:t>Most NoSQL systems are open source projects</a:t>
            </a:r>
          </a:p>
          <a:p>
            <a:pPr lvl="1"/>
            <a:r>
              <a:rPr lang="en-US" sz="1800" dirty="0"/>
              <a:t>Support for each NoSQL database is available</a:t>
            </a:r>
          </a:p>
          <a:p>
            <a:r>
              <a:rPr lang="en-US" sz="2200" dirty="0"/>
              <a:t>Administration</a:t>
            </a:r>
          </a:p>
          <a:p>
            <a:pPr lvl="1"/>
            <a:r>
              <a:rPr lang="en-US" sz="1800" dirty="0"/>
              <a:t>NoSQL requires a lot of skill to install and a lot of effort to maintain.</a:t>
            </a:r>
          </a:p>
          <a:p>
            <a:r>
              <a:rPr lang="en-US" sz="2200" dirty="0"/>
              <a:t>Developer expertise</a:t>
            </a:r>
          </a:p>
          <a:p>
            <a:pPr lvl="1"/>
            <a:r>
              <a:rPr lang="en-US" sz="1800" dirty="0"/>
              <a:t>Difficult to find experienced NoSQL expert</a:t>
            </a:r>
          </a:p>
          <a:p>
            <a:pPr lvl="1"/>
            <a:r>
              <a:rPr lang="en-US" sz="1800" dirty="0"/>
              <a:t>Almost every NoSQL developer is in a learning mode</a:t>
            </a:r>
          </a:p>
          <a:p>
            <a:pPr lvl="1"/>
            <a:endParaRPr lang="en-US" sz="1800" dirty="0"/>
          </a:p>
        </p:txBody>
      </p:sp>
    </p:spTree>
    <p:extLst>
      <p:ext uri="{BB962C8B-B14F-4D97-AF65-F5344CB8AC3E}">
        <p14:creationId xmlns:p14="http://schemas.microsoft.com/office/powerpoint/2010/main" val="402881838"/>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3600" y="2667000"/>
            <a:ext cx="4800600" cy="584775"/>
          </a:xfrm>
          <a:prstGeom prst="rect">
            <a:avLst/>
          </a:prstGeom>
          <a:noFill/>
        </p:spPr>
        <p:txBody>
          <a:bodyPr wrap="square" rtlCol="0">
            <a:spAutoFit/>
          </a:bodyPr>
          <a:lstStyle/>
          <a:p>
            <a:r>
              <a:rPr lang="en-US" sz="3200" dirty="0"/>
              <a:t>Xelerate and NoSQL</a:t>
            </a:r>
          </a:p>
        </p:txBody>
      </p:sp>
    </p:spTree>
    <p:extLst>
      <p:ext uri="{BB962C8B-B14F-4D97-AF65-F5344CB8AC3E}">
        <p14:creationId xmlns:p14="http://schemas.microsoft.com/office/powerpoint/2010/main" val="4027881517"/>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3600" y="2667000"/>
            <a:ext cx="4800600" cy="584775"/>
          </a:xfrm>
          <a:prstGeom prst="rect">
            <a:avLst/>
          </a:prstGeom>
          <a:noFill/>
        </p:spPr>
        <p:txBody>
          <a:bodyPr wrap="square" rtlCol="0">
            <a:spAutoFit/>
          </a:bodyPr>
          <a:lstStyle/>
          <a:p>
            <a:pPr algn="ctr"/>
            <a:r>
              <a:rPr lang="en-US" sz="3200" dirty="0"/>
              <a:t>What Is RDBMS?</a:t>
            </a:r>
          </a:p>
        </p:txBody>
      </p:sp>
    </p:spTree>
    <p:extLst>
      <p:ext uri="{BB962C8B-B14F-4D97-AF65-F5344CB8AC3E}">
        <p14:creationId xmlns:p14="http://schemas.microsoft.com/office/powerpoint/2010/main" val="1699842420"/>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Xelerate and Transaction volume</a:t>
            </a:r>
          </a:p>
        </p:txBody>
      </p:sp>
      <p:sp>
        <p:nvSpPr>
          <p:cNvPr id="3" name="Content Placeholder 2"/>
          <p:cNvSpPr>
            <a:spLocks noGrp="1"/>
          </p:cNvSpPr>
          <p:nvPr>
            <p:ph idx="1"/>
          </p:nvPr>
        </p:nvSpPr>
        <p:spPr/>
        <p:txBody>
          <a:bodyPr/>
          <a:lstStyle/>
          <a:p>
            <a:r>
              <a:rPr lang="en-US" dirty="0"/>
              <a:t>During early 2000s, Xelerate (TBMS) was expected to handle only few millions of records.</a:t>
            </a:r>
          </a:p>
          <a:p>
            <a:r>
              <a:rPr lang="en-US" dirty="0"/>
              <a:t>Storing a few millions of transaction is not a big issue with traditional RDBMS. </a:t>
            </a:r>
          </a:p>
          <a:p>
            <a:r>
              <a:rPr lang="en-US" dirty="0"/>
              <a:t>Prospective customers planning to use Xelerate has got different range of volume handling requirements.</a:t>
            </a:r>
          </a:p>
          <a:p>
            <a:r>
              <a:rPr lang="en-US" dirty="0"/>
              <a:t>New business opportunities from existing clients like Comcast has got requirements to handle transactions in billions.</a:t>
            </a:r>
          </a:p>
          <a:p>
            <a:endParaRPr lang="en-US" dirty="0"/>
          </a:p>
        </p:txBody>
      </p:sp>
    </p:spTree>
    <p:extLst>
      <p:ext uri="{BB962C8B-B14F-4D97-AF65-F5344CB8AC3E}">
        <p14:creationId xmlns:p14="http://schemas.microsoft.com/office/powerpoint/2010/main" val="566830653"/>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Xelerate and Analytics</a:t>
            </a:r>
          </a:p>
        </p:txBody>
      </p:sp>
      <p:sp>
        <p:nvSpPr>
          <p:cNvPr id="3" name="Content Placeholder 2"/>
          <p:cNvSpPr>
            <a:spLocks noGrp="1"/>
          </p:cNvSpPr>
          <p:nvPr>
            <p:ph idx="1"/>
          </p:nvPr>
        </p:nvSpPr>
        <p:spPr/>
        <p:txBody>
          <a:bodyPr/>
          <a:lstStyle/>
          <a:p>
            <a:r>
              <a:rPr lang="en-US" dirty="0"/>
              <a:t>Xelerate ETL tool or TPE is being utilized as an analytical engine by customers like Comcast.</a:t>
            </a:r>
          </a:p>
          <a:p>
            <a:r>
              <a:rPr lang="en-US" dirty="0"/>
              <a:t>TPE is expected to collect and process billions of transactions on a daily basis.</a:t>
            </a:r>
          </a:p>
          <a:p>
            <a:r>
              <a:rPr lang="en-US" dirty="0"/>
              <a:t>Storing billions of transactions in traditional RDBMS will not be an appropriate solution.</a:t>
            </a:r>
          </a:p>
          <a:p>
            <a:r>
              <a:rPr lang="en-US" dirty="0"/>
              <a:t>Billions of transaction means multiple servers to handle the processing as well as data access.</a:t>
            </a:r>
          </a:p>
          <a:p>
            <a:r>
              <a:rPr lang="en-US" dirty="0"/>
              <a:t>Processing server as well as storage server has to be clustered horizontally.</a:t>
            </a:r>
          </a:p>
          <a:p>
            <a:r>
              <a:rPr lang="en-US" dirty="0"/>
              <a:t>Bringing in NoSQL storage capabilities in Xelerate is the most appropriate solution.</a:t>
            </a:r>
          </a:p>
          <a:p>
            <a:endParaRPr lang="en-US" dirty="0"/>
          </a:p>
        </p:txBody>
      </p:sp>
    </p:spTree>
    <p:extLst>
      <p:ext uri="{BB962C8B-B14F-4D97-AF65-F5344CB8AC3E}">
        <p14:creationId xmlns:p14="http://schemas.microsoft.com/office/powerpoint/2010/main" val="3128734108"/>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Xelerate moving away from RDBMS?</a:t>
            </a:r>
          </a:p>
        </p:txBody>
      </p:sp>
      <p:sp>
        <p:nvSpPr>
          <p:cNvPr id="3" name="Content Placeholder 2"/>
          <p:cNvSpPr>
            <a:spLocks noGrp="1"/>
          </p:cNvSpPr>
          <p:nvPr>
            <p:ph idx="1"/>
          </p:nvPr>
        </p:nvSpPr>
        <p:spPr>
          <a:xfrm>
            <a:off x="304800" y="838200"/>
            <a:ext cx="8677306" cy="5164156"/>
          </a:xfrm>
        </p:spPr>
        <p:txBody>
          <a:bodyPr/>
          <a:lstStyle/>
          <a:p>
            <a:r>
              <a:rPr lang="en-US" dirty="0"/>
              <a:t>Xelerate storage architecture will be totally re-defined in the new version.</a:t>
            </a:r>
          </a:p>
          <a:p>
            <a:r>
              <a:rPr lang="en-US" dirty="0"/>
              <a:t>Based on “Polyglot Persistence”.</a:t>
            </a:r>
          </a:p>
          <a:p>
            <a:r>
              <a:rPr lang="en-US" dirty="0"/>
              <a:t>Multiple options will be provided to the solution designer to store and manage the entities.</a:t>
            </a:r>
          </a:p>
          <a:p>
            <a:r>
              <a:rPr lang="en-US" dirty="0"/>
              <a:t>Storage options include</a:t>
            </a:r>
          </a:p>
          <a:p>
            <a:pPr lvl="1"/>
            <a:r>
              <a:rPr lang="en-US" dirty="0"/>
              <a:t>Local memory</a:t>
            </a:r>
          </a:p>
          <a:p>
            <a:pPr lvl="1"/>
            <a:r>
              <a:rPr lang="en-US" dirty="0"/>
              <a:t>Distributed memory</a:t>
            </a:r>
          </a:p>
          <a:p>
            <a:pPr lvl="1"/>
            <a:r>
              <a:rPr lang="en-US" dirty="0"/>
              <a:t>NoSQL</a:t>
            </a:r>
          </a:p>
          <a:p>
            <a:pPr lvl="1"/>
            <a:r>
              <a:rPr lang="en-US" dirty="0"/>
              <a:t>RDBMS</a:t>
            </a:r>
          </a:p>
          <a:p>
            <a:r>
              <a:rPr lang="en-US" dirty="0"/>
              <a:t>Permanent storage of the entities can be either in NoSQL or RDBMS.</a:t>
            </a:r>
          </a:p>
        </p:txBody>
      </p:sp>
    </p:spTree>
    <p:extLst>
      <p:ext uri="{BB962C8B-B14F-4D97-AF65-F5344CB8AC3E}">
        <p14:creationId xmlns:p14="http://schemas.microsoft.com/office/powerpoint/2010/main" val="2122307902"/>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Polyglot persistence</a:t>
            </a:r>
          </a:p>
        </p:txBody>
      </p:sp>
      <p:sp>
        <p:nvSpPr>
          <p:cNvPr id="3" name="Content Placeholder 2"/>
          <p:cNvSpPr>
            <a:spLocks noGrp="1"/>
          </p:cNvSpPr>
          <p:nvPr>
            <p:ph idx="1"/>
          </p:nvPr>
        </p:nvSpPr>
        <p:spPr/>
        <p:txBody>
          <a:bodyPr/>
          <a:lstStyle/>
          <a:p>
            <a:r>
              <a:rPr lang="en-US" dirty="0"/>
              <a:t>Different databases are designed to solve different problems.</a:t>
            </a:r>
          </a:p>
          <a:p>
            <a:r>
              <a:rPr lang="en-US" dirty="0"/>
              <a:t>Using a single database in an application design for storage will lead to non-performant solutions.</a:t>
            </a:r>
          </a:p>
          <a:p>
            <a:r>
              <a:rPr lang="en-US" dirty="0"/>
              <a:t>Data storage technology is used based on the way data is being used by application.</a:t>
            </a:r>
          </a:p>
          <a:p>
            <a:endParaRPr lang="en-US" dirty="0"/>
          </a:p>
        </p:txBody>
      </p:sp>
    </p:spTree>
    <p:extLst>
      <p:ext uri="{BB962C8B-B14F-4D97-AF65-F5344CB8AC3E}">
        <p14:creationId xmlns:p14="http://schemas.microsoft.com/office/powerpoint/2010/main" val="2405318046"/>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Xelerate data storage architecture - Scalability</a:t>
            </a:r>
          </a:p>
        </p:txBody>
      </p:sp>
      <p:sp>
        <p:nvSpPr>
          <p:cNvPr id="4" name="Rounded Rectangle 3"/>
          <p:cNvSpPr/>
          <p:nvPr/>
        </p:nvSpPr>
        <p:spPr>
          <a:xfrm>
            <a:off x="1524000" y="1143000"/>
            <a:ext cx="1371600" cy="609600"/>
          </a:xfrm>
          <a:prstGeom prst="roundRect">
            <a:avLst/>
          </a:prstGeom>
          <a:solidFill>
            <a:srgbClr val="FFAB7D"/>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b="1" dirty="0">
                <a:solidFill>
                  <a:schemeClr val="tx1"/>
                </a:solidFill>
              </a:rPr>
              <a:t>Xelerate</a:t>
            </a:r>
          </a:p>
          <a:p>
            <a:pPr algn="ctr"/>
            <a:r>
              <a:rPr lang="en-US" sz="1000" b="1" dirty="0">
                <a:solidFill>
                  <a:schemeClr val="tx1"/>
                </a:solidFill>
              </a:rPr>
              <a:t>Engine</a:t>
            </a:r>
          </a:p>
          <a:p>
            <a:pPr algn="ctr"/>
            <a:r>
              <a:rPr lang="en-US" sz="1000" b="1" dirty="0">
                <a:solidFill>
                  <a:schemeClr val="tx1"/>
                </a:solidFill>
              </a:rPr>
              <a:t>Instance 1</a:t>
            </a:r>
          </a:p>
        </p:txBody>
      </p:sp>
      <p:sp>
        <p:nvSpPr>
          <p:cNvPr id="20" name="Can 19"/>
          <p:cNvSpPr/>
          <p:nvPr/>
        </p:nvSpPr>
        <p:spPr>
          <a:xfrm>
            <a:off x="1066800" y="2895600"/>
            <a:ext cx="990600" cy="1066800"/>
          </a:xfrm>
          <a:prstGeom prst="can">
            <a:avLst/>
          </a:prstGeom>
          <a:solidFill>
            <a:srgbClr val="FFAB7D"/>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b="1" dirty="0">
                <a:solidFill>
                  <a:schemeClr val="tx1"/>
                </a:solidFill>
              </a:rPr>
              <a:t>NoSQL</a:t>
            </a:r>
          </a:p>
          <a:p>
            <a:pPr algn="ctr"/>
            <a:r>
              <a:rPr lang="en-US" sz="1000" b="1" dirty="0">
                <a:solidFill>
                  <a:schemeClr val="tx1"/>
                </a:solidFill>
              </a:rPr>
              <a:t>Instance 1</a:t>
            </a:r>
          </a:p>
        </p:txBody>
      </p:sp>
      <p:sp>
        <p:nvSpPr>
          <p:cNvPr id="21" name="Can 20"/>
          <p:cNvSpPr/>
          <p:nvPr/>
        </p:nvSpPr>
        <p:spPr>
          <a:xfrm>
            <a:off x="2286000" y="2895600"/>
            <a:ext cx="990600" cy="1066800"/>
          </a:xfrm>
          <a:prstGeom prst="can">
            <a:avLst/>
          </a:prstGeom>
          <a:solidFill>
            <a:srgbClr val="FFAB7D"/>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b="1" dirty="0">
                <a:solidFill>
                  <a:schemeClr val="tx1"/>
                </a:solidFill>
              </a:rPr>
              <a:t>NoSQL</a:t>
            </a:r>
          </a:p>
          <a:p>
            <a:pPr algn="ctr"/>
            <a:r>
              <a:rPr lang="en-US" sz="1000" b="1" dirty="0">
                <a:solidFill>
                  <a:schemeClr val="tx1"/>
                </a:solidFill>
              </a:rPr>
              <a:t>Instance 2</a:t>
            </a:r>
          </a:p>
        </p:txBody>
      </p:sp>
      <p:sp>
        <p:nvSpPr>
          <p:cNvPr id="22" name="Can 21"/>
          <p:cNvSpPr/>
          <p:nvPr/>
        </p:nvSpPr>
        <p:spPr>
          <a:xfrm>
            <a:off x="3505200" y="2895600"/>
            <a:ext cx="990600" cy="1066800"/>
          </a:xfrm>
          <a:prstGeom prst="can">
            <a:avLst/>
          </a:prstGeom>
          <a:solidFill>
            <a:srgbClr val="FFAB7D"/>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b="1" dirty="0">
                <a:solidFill>
                  <a:schemeClr val="tx1"/>
                </a:solidFill>
              </a:rPr>
              <a:t>NoSQL</a:t>
            </a:r>
          </a:p>
          <a:p>
            <a:pPr algn="ctr"/>
            <a:r>
              <a:rPr lang="en-US" sz="1000" b="1" dirty="0">
                <a:solidFill>
                  <a:schemeClr val="tx1"/>
                </a:solidFill>
              </a:rPr>
              <a:t>Instance 3</a:t>
            </a:r>
          </a:p>
        </p:txBody>
      </p:sp>
      <p:sp>
        <p:nvSpPr>
          <p:cNvPr id="23" name="Can 22"/>
          <p:cNvSpPr/>
          <p:nvPr/>
        </p:nvSpPr>
        <p:spPr>
          <a:xfrm>
            <a:off x="4724400" y="2895600"/>
            <a:ext cx="990600" cy="1066800"/>
          </a:xfrm>
          <a:prstGeom prst="can">
            <a:avLst/>
          </a:prstGeom>
          <a:solidFill>
            <a:srgbClr val="FFAB7D"/>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b="1" dirty="0">
                <a:solidFill>
                  <a:schemeClr val="tx1"/>
                </a:solidFill>
              </a:rPr>
              <a:t>NoSQL</a:t>
            </a:r>
          </a:p>
          <a:p>
            <a:pPr algn="ctr"/>
            <a:r>
              <a:rPr lang="en-US" sz="1000" b="1" dirty="0">
                <a:solidFill>
                  <a:schemeClr val="tx1"/>
                </a:solidFill>
              </a:rPr>
              <a:t>Instance 4</a:t>
            </a:r>
          </a:p>
        </p:txBody>
      </p:sp>
      <p:sp>
        <p:nvSpPr>
          <p:cNvPr id="24" name="Can 23"/>
          <p:cNvSpPr/>
          <p:nvPr/>
        </p:nvSpPr>
        <p:spPr>
          <a:xfrm>
            <a:off x="5943600" y="2895600"/>
            <a:ext cx="990600" cy="1066800"/>
          </a:xfrm>
          <a:prstGeom prst="can">
            <a:avLst/>
          </a:prstGeom>
          <a:solidFill>
            <a:srgbClr val="FFAB7D"/>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b="1" dirty="0">
                <a:solidFill>
                  <a:schemeClr val="tx1"/>
                </a:solidFill>
              </a:rPr>
              <a:t>NoSQL</a:t>
            </a:r>
          </a:p>
          <a:p>
            <a:pPr algn="ctr"/>
            <a:r>
              <a:rPr lang="en-US" sz="1000" b="1" dirty="0">
                <a:solidFill>
                  <a:schemeClr val="tx1"/>
                </a:solidFill>
              </a:rPr>
              <a:t>Instance (N-1)</a:t>
            </a:r>
          </a:p>
        </p:txBody>
      </p:sp>
      <p:sp>
        <p:nvSpPr>
          <p:cNvPr id="25" name="Can 24"/>
          <p:cNvSpPr/>
          <p:nvPr/>
        </p:nvSpPr>
        <p:spPr>
          <a:xfrm>
            <a:off x="7162800" y="2895600"/>
            <a:ext cx="990600" cy="1066800"/>
          </a:xfrm>
          <a:prstGeom prst="can">
            <a:avLst/>
          </a:prstGeom>
          <a:solidFill>
            <a:srgbClr val="FFAB7D"/>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b="1" dirty="0">
                <a:solidFill>
                  <a:schemeClr val="tx1"/>
                </a:solidFill>
              </a:rPr>
              <a:t>NoSQL</a:t>
            </a:r>
          </a:p>
          <a:p>
            <a:pPr algn="ctr"/>
            <a:r>
              <a:rPr lang="en-US" sz="1000" b="1" dirty="0">
                <a:solidFill>
                  <a:schemeClr val="tx1"/>
                </a:solidFill>
              </a:rPr>
              <a:t>Instance N</a:t>
            </a:r>
          </a:p>
        </p:txBody>
      </p:sp>
      <p:sp>
        <p:nvSpPr>
          <p:cNvPr id="28" name="Rounded Rectangle 27"/>
          <p:cNvSpPr/>
          <p:nvPr/>
        </p:nvSpPr>
        <p:spPr>
          <a:xfrm>
            <a:off x="3124200" y="1143000"/>
            <a:ext cx="1371600" cy="609600"/>
          </a:xfrm>
          <a:prstGeom prst="roundRect">
            <a:avLst/>
          </a:prstGeom>
          <a:solidFill>
            <a:srgbClr val="FFAB7D"/>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b="1" dirty="0">
                <a:solidFill>
                  <a:schemeClr val="tx1"/>
                </a:solidFill>
              </a:rPr>
              <a:t>Xelerate</a:t>
            </a:r>
          </a:p>
          <a:p>
            <a:pPr algn="ctr"/>
            <a:r>
              <a:rPr lang="en-US" sz="1000" b="1" dirty="0">
                <a:solidFill>
                  <a:schemeClr val="tx1"/>
                </a:solidFill>
              </a:rPr>
              <a:t>Engine</a:t>
            </a:r>
          </a:p>
          <a:p>
            <a:pPr algn="ctr"/>
            <a:r>
              <a:rPr lang="en-US" sz="1000" b="1" dirty="0">
                <a:solidFill>
                  <a:schemeClr val="tx1"/>
                </a:solidFill>
              </a:rPr>
              <a:t>Instance 2</a:t>
            </a:r>
          </a:p>
        </p:txBody>
      </p:sp>
      <p:sp>
        <p:nvSpPr>
          <p:cNvPr id="29" name="Rounded Rectangle 28"/>
          <p:cNvSpPr/>
          <p:nvPr/>
        </p:nvSpPr>
        <p:spPr>
          <a:xfrm>
            <a:off x="4724400" y="1143000"/>
            <a:ext cx="1371600" cy="609600"/>
          </a:xfrm>
          <a:prstGeom prst="roundRect">
            <a:avLst/>
          </a:prstGeom>
          <a:solidFill>
            <a:srgbClr val="FFAB7D"/>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b="1" dirty="0">
                <a:solidFill>
                  <a:schemeClr val="tx1"/>
                </a:solidFill>
              </a:rPr>
              <a:t>Xelerate</a:t>
            </a:r>
          </a:p>
          <a:p>
            <a:pPr algn="ctr"/>
            <a:r>
              <a:rPr lang="en-US" sz="1000" b="1" dirty="0">
                <a:solidFill>
                  <a:schemeClr val="tx1"/>
                </a:solidFill>
              </a:rPr>
              <a:t>Engine</a:t>
            </a:r>
          </a:p>
          <a:p>
            <a:pPr algn="ctr"/>
            <a:r>
              <a:rPr lang="en-US" sz="1000" b="1" dirty="0">
                <a:solidFill>
                  <a:schemeClr val="tx1"/>
                </a:solidFill>
              </a:rPr>
              <a:t>Instance N</a:t>
            </a:r>
          </a:p>
        </p:txBody>
      </p:sp>
      <p:sp>
        <p:nvSpPr>
          <p:cNvPr id="30" name="Rounded Rectangle 29"/>
          <p:cNvSpPr/>
          <p:nvPr/>
        </p:nvSpPr>
        <p:spPr>
          <a:xfrm>
            <a:off x="6324600" y="1143000"/>
            <a:ext cx="1371600" cy="609600"/>
          </a:xfrm>
          <a:prstGeom prst="roundRect">
            <a:avLst/>
          </a:prstGeom>
          <a:solidFill>
            <a:srgbClr val="FFAB7D"/>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b="1" dirty="0">
                <a:solidFill>
                  <a:schemeClr val="tx1"/>
                </a:solidFill>
              </a:rPr>
              <a:t>Xelerate</a:t>
            </a:r>
          </a:p>
          <a:p>
            <a:pPr algn="ctr"/>
            <a:r>
              <a:rPr lang="en-US" sz="1000" b="1" dirty="0">
                <a:solidFill>
                  <a:schemeClr val="tx1"/>
                </a:solidFill>
              </a:rPr>
              <a:t>Engine</a:t>
            </a:r>
          </a:p>
          <a:p>
            <a:pPr algn="ctr"/>
            <a:r>
              <a:rPr lang="en-US" sz="1000" b="1" dirty="0">
                <a:solidFill>
                  <a:schemeClr val="tx1"/>
                </a:solidFill>
              </a:rPr>
              <a:t>Instance N-1</a:t>
            </a:r>
          </a:p>
        </p:txBody>
      </p:sp>
      <p:sp>
        <p:nvSpPr>
          <p:cNvPr id="31" name="Up-Down Arrow 30"/>
          <p:cNvSpPr/>
          <p:nvPr/>
        </p:nvSpPr>
        <p:spPr>
          <a:xfrm>
            <a:off x="4495800" y="2057400"/>
            <a:ext cx="381000" cy="685800"/>
          </a:xfrm>
          <a:prstGeom prst="upDownArrow">
            <a:avLst/>
          </a:prstGeom>
          <a:solidFill>
            <a:srgbClr val="FFAB7D"/>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000" b="1">
              <a:solidFill>
                <a:schemeClr val="tx1"/>
              </a:solidFill>
            </a:endParaRPr>
          </a:p>
        </p:txBody>
      </p:sp>
      <p:sp>
        <p:nvSpPr>
          <p:cNvPr id="32" name="Rectangle 31"/>
          <p:cNvSpPr/>
          <p:nvPr/>
        </p:nvSpPr>
        <p:spPr>
          <a:xfrm>
            <a:off x="423157" y="4343400"/>
            <a:ext cx="8339843" cy="157579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2880" tIns="45680" rIns="91364" bIns="45680" anchor="ctr"/>
          <a:lstStyle/>
          <a:p>
            <a:pPr marL="299782" indent="-299782">
              <a:lnSpc>
                <a:spcPct val="150000"/>
              </a:lnSpc>
              <a:buFont typeface="Arial" pitchFamily="34" charset="0"/>
              <a:buChar char="•"/>
              <a:defRPr/>
            </a:pPr>
            <a:endParaRPr lang="en-US" sz="1400" dirty="0">
              <a:solidFill>
                <a:srgbClr val="171717"/>
              </a:solidFill>
              <a:latin typeface="Arial" pitchFamily="34" charset="0"/>
              <a:cs typeface="Arial" pitchFamily="34" charset="0"/>
            </a:endParaRPr>
          </a:p>
          <a:p>
            <a:pPr marL="299782" indent="-299782">
              <a:lnSpc>
                <a:spcPct val="150000"/>
              </a:lnSpc>
              <a:buFont typeface="Arial" pitchFamily="34" charset="0"/>
              <a:buChar char="•"/>
              <a:defRPr/>
            </a:pPr>
            <a:r>
              <a:rPr lang="en-US" sz="1400" dirty="0">
                <a:solidFill>
                  <a:srgbClr val="171717"/>
                </a:solidFill>
                <a:latin typeface="Arial" pitchFamily="34" charset="0"/>
                <a:cs typeface="Arial" pitchFamily="34" charset="0"/>
              </a:rPr>
              <a:t>Storage layer can be scaled horizontally by adding multiple NoSQL server instances to the cluster.</a:t>
            </a:r>
          </a:p>
          <a:p>
            <a:pPr marL="299782" indent="-299782">
              <a:lnSpc>
                <a:spcPct val="150000"/>
              </a:lnSpc>
              <a:buFont typeface="Arial" pitchFamily="34" charset="0"/>
              <a:buChar char="•"/>
              <a:defRPr/>
            </a:pPr>
            <a:r>
              <a:rPr lang="en-US" sz="1400" dirty="0">
                <a:solidFill>
                  <a:srgbClr val="171717"/>
                </a:solidFill>
                <a:latin typeface="Arial" pitchFamily="34" charset="0"/>
                <a:cs typeface="Arial" pitchFamily="34" charset="0"/>
              </a:rPr>
              <a:t>Low cost servers can be used for hosting the NoSQL server instances.</a:t>
            </a:r>
          </a:p>
          <a:p>
            <a:pPr marL="299782" indent="-299782">
              <a:lnSpc>
                <a:spcPct val="150000"/>
              </a:lnSpc>
              <a:buFont typeface="Arial" pitchFamily="34" charset="0"/>
              <a:buChar char="•"/>
              <a:defRPr/>
            </a:pPr>
            <a:r>
              <a:rPr lang="en-US" sz="1400" dirty="0">
                <a:solidFill>
                  <a:srgbClr val="171717"/>
                </a:solidFill>
                <a:latin typeface="Arial" pitchFamily="34" charset="0"/>
                <a:cs typeface="Arial" pitchFamily="34" charset="0"/>
              </a:rPr>
              <a:t>Overall cluster will keep on running even if one or two machines are unavailable.</a:t>
            </a:r>
          </a:p>
          <a:p>
            <a:pPr marL="299782" indent="-299782">
              <a:lnSpc>
                <a:spcPct val="150000"/>
              </a:lnSpc>
              <a:buFont typeface="Arial" pitchFamily="34" charset="0"/>
              <a:buChar char="•"/>
              <a:defRPr/>
            </a:pPr>
            <a:endParaRPr lang="en-US" sz="1400" dirty="0">
              <a:solidFill>
                <a:srgbClr val="171717"/>
              </a:solidFill>
              <a:latin typeface="Arial" pitchFamily="34" charset="0"/>
              <a:cs typeface="Arial" pitchFamily="34" charset="0"/>
            </a:endParaRPr>
          </a:p>
        </p:txBody>
      </p:sp>
    </p:spTree>
    <p:extLst>
      <p:ext uri="{BB962C8B-B14F-4D97-AF65-F5344CB8AC3E}">
        <p14:creationId xmlns:p14="http://schemas.microsoft.com/office/powerpoint/2010/main" val="1722302382"/>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Xelerate data storage – Functional Overview</a:t>
            </a:r>
          </a:p>
        </p:txBody>
      </p:sp>
      <p:sp>
        <p:nvSpPr>
          <p:cNvPr id="3" name="Oval 2"/>
          <p:cNvSpPr/>
          <p:nvPr/>
        </p:nvSpPr>
        <p:spPr>
          <a:xfrm>
            <a:off x="457200" y="2418277"/>
            <a:ext cx="1371600" cy="533400"/>
          </a:xfrm>
          <a:prstGeom prst="ellipse">
            <a:avLst/>
          </a:prstGeom>
          <a:solidFill>
            <a:srgbClr val="FFAB7D"/>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b="1" dirty="0">
                <a:solidFill>
                  <a:schemeClr val="tx1"/>
                </a:solidFill>
              </a:rPr>
              <a:t>Customer</a:t>
            </a:r>
          </a:p>
        </p:txBody>
      </p:sp>
      <p:sp>
        <p:nvSpPr>
          <p:cNvPr id="4" name="Oval 3"/>
          <p:cNvSpPr/>
          <p:nvPr/>
        </p:nvSpPr>
        <p:spPr>
          <a:xfrm>
            <a:off x="1981200" y="1884877"/>
            <a:ext cx="1371600" cy="533400"/>
          </a:xfrm>
          <a:prstGeom prst="ellipse">
            <a:avLst/>
          </a:prstGeom>
          <a:solidFill>
            <a:srgbClr val="FFAB7D"/>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b="1" dirty="0">
                <a:solidFill>
                  <a:schemeClr val="tx1"/>
                </a:solidFill>
              </a:rPr>
              <a:t>Product and Price</a:t>
            </a:r>
          </a:p>
        </p:txBody>
      </p:sp>
      <p:sp>
        <p:nvSpPr>
          <p:cNvPr id="5" name="Oval 4"/>
          <p:cNvSpPr/>
          <p:nvPr/>
        </p:nvSpPr>
        <p:spPr>
          <a:xfrm>
            <a:off x="7239000" y="2095500"/>
            <a:ext cx="1600200" cy="647700"/>
          </a:xfrm>
          <a:prstGeom prst="ellipse">
            <a:avLst/>
          </a:prstGeom>
          <a:solidFill>
            <a:srgbClr val="FFAB7D"/>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b="1" dirty="0">
                <a:solidFill>
                  <a:schemeClr val="tx1"/>
                </a:solidFill>
              </a:rPr>
              <a:t>Priced</a:t>
            </a:r>
          </a:p>
          <a:p>
            <a:pPr algn="ctr"/>
            <a:r>
              <a:rPr lang="en-US" sz="1000" b="1" dirty="0">
                <a:solidFill>
                  <a:schemeClr val="tx1"/>
                </a:solidFill>
              </a:rPr>
              <a:t>Transactions</a:t>
            </a:r>
          </a:p>
        </p:txBody>
      </p:sp>
      <p:sp>
        <p:nvSpPr>
          <p:cNvPr id="6" name="Oval 5"/>
          <p:cNvSpPr/>
          <p:nvPr/>
        </p:nvSpPr>
        <p:spPr>
          <a:xfrm>
            <a:off x="5334000" y="1447800"/>
            <a:ext cx="1600200" cy="647700"/>
          </a:xfrm>
          <a:prstGeom prst="ellipse">
            <a:avLst/>
          </a:prstGeom>
          <a:solidFill>
            <a:srgbClr val="FFAB7D"/>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b="1" dirty="0">
                <a:solidFill>
                  <a:schemeClr val="tx1"/>
                </a:solidFill>
              </a:rPr>
              <a:t>Raw</a:t>
            </a:r>
          </a:p>
          <a:p>
            <a:pPr algn="ctr"/>
            <a:r>
              <a:rPr lang="en-US" sz="1000" b="1" dirty="0">
                <a:solidFill>
                  <a:schemeClr val="tx1"/>
                </a:solidFill>
              </a:rPr>
              <a:t>Transactions</a:t>
            </a:r>
          </a:p>
        </p:txBody>
      </p:sp>
      <p:sp>
        <p:nvSpPr>
          <p:cNvPr id="7" name="Oval 6"/>
          <p:cNvSpPr/>
          <p:nvPr/>
        </p:nvSpPr>
        <p:spPr>
          <a:xfrm>
            <a:off x="3810000" y="2418277"/>
            <a:ext cx="1371600" cy="533400"/>
          </a:xfrm>
          <a:prstGeom prst="ellipse">
            <a:avLst/>
          </a:prstGeom>
          <a:solidFill>
            <a:srgbClr val="FFAB7D"/>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b="1" dirty="0">
                <a:solidFill>
                  <a:schemeClr val="tx1"/>
                </a:solidFill>
              </a:rPr>
              <a:t>Basic</a:t>
            </a:r>
          </a:p>
          <a:p>
            <a:pPr algn="ctr"/>
            <a:r>
              <a:rPr lang="en-US" sz="1000" b="1" dirty="0">
                <a:solidFill>
                  <a:schemeClr val="tx1"/>
                </a:solidFill>
              </a:rPr>
              <a:t>Definitions</a:t>
            </a:r>
          </a:p>
        </p:txBody>
      </p:sp>
      <p:sp>
        <p:nvSpPr>
          <p:cNvPr id="8" name="Can 7"/>
          <p:cNvSpPr/>
          <p:nvPr/>
        </p:nvSpPr>
        <p:spPr>
          <a:xfrm>
            <a:off x="2133600" y="3561277"/>
            <a:ext cx="990600" cy="990600"/>
          </a:xfrm>
          <a:prstGeom prst="can">
            <a:avLst/>
          </a:prstGeom>
          <a:solidFill>
            <a:srgbClr val="FFAB7D"/>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b="1" dirty="0">
                <a:solidFill>
                  <a:schemeClr val="tx1"/>
                </a:solidFill>
              </a:rPr>
              <a:t>RDBMS</a:t>
            </a:r>
          </a:p>
        </p:txBody>
      </p:sp>
      <p:sp>
        <p:nvSpPr>
          <p:cNvPr id="9" name="Can 8"/>
          <p:cNvSpPr/>
          <p:nvPr/>
        </p:nvSpPr>
        <p:spPr>
          <a:xfrm>
            <a:off x="6172200" y="3561277"/>
            <a:ext cx="990600" cy="990600"/>
          </a:xfrm>
          <a:prstGeom prst="can">
            <a:avLst/>
          </a:prstGeom>
          <a:solidFill>
            <a:srgbClr val="D2797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b="1" dirty="0">
                <a:solidFill>
                  <a:schemeClr val="tx1"/>
                </a:solidFill>
              </a:rPr>
              <a:t>NoSQL</a:t>
            </a:r>
          </a:p>
        </p:txBody>
      </p:sp>
      <p:sp>
        <p:nvSpPr>
          <p:cNvPr id="10" name="Can 9"/>
          <p:cNvSpPr/>
          <p:nvPr/>
        </p:nvSpPr>
        <p:spPr>
          <a:xfrm>
            <a:off x="4192073" y="3545935"/>
            <a:ext cx="990600" cy="990600"/>
          </a:xfrm>
          <a:prstGeom prst="can">
            <a:avLst/>
          </a:prstGeom>
          <a:solidFill>
            <a:schemeClr val="bg1">
              <a:lumMod val="6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b="1" dirty="0">
                <a:solidFill>
                  <a:schemeClr val="tx1"/>
                </a:solidFill>
              </a:rPr>
              <a:t>In memory</a:t>
            </a:r>
          </a:p>
          <a:p>
            <a:pPr algn="ctr"/>
            <a:r>
              <a:rPr lang="en-US" sz="1000" b="1" dirty="0">
                <a:solidFill>
                  <a:schemeClr val="tx1"/>
                </a:solidFill>
              </a:rPr>
              <a:t>Database</a:t>
            </a:r>
          </a:p>
        </p:txBody>
      </p:sp>
      <p:cxnSp>
        <p:nvCxnSpPr>
          <p:cNvPr id="12" name="Straight Arrow Connector 11"/>
          <p:cNvCxnSpPr>
            <a:stCxn id="3" idx="4"/>
            <a:endCxn id="8" idx="0"/>
          </p:cNvCxnSpPr>
          <p:nvPr/>
        </p:nvCxnSpPr>
        <p:spPr>
          <a:xfrm>
            <a:off x="1143000" y="2951677"/>
            <a:ext cx="1485900" cy="8572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4"/>
            <a:endCxn id="8" idx="0"/>
          </p:cNvCxnSpPr>
          <p:nvPr/>
        </p:nvCxnSpPr>
        <p:spPr>
          <a:xfrm flipH="1">
            <a:off x="2628900" y="2418277"/>
            <a:ext cx="38100" cy="13906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4"/>
            <a:endCxn id="10" idx="0"/>
          </p:cNvCxnSpPr>
          <p:nvPr/>
        </p:nvCxnSpPr>
        <p:spPr>
          <a:xfrm>
            <a:off x="4495800" y="2951677"/>
            <a:ext cx="191573" cy="84190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4"/>
            <a:endCxn id="9" idx="0"/>
          </p:cNvCxnSpPr>
          <p:nvPr/>
        </p:nvCxnSpPr>
        <p:spPr>
          <a:xfrm>
            <a:off x="6134100" y="2095500"/>
            <a:ext cx="533400" cy="17134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4"/>
            <a:endCxn id="9" idx="0"/>
          </p:cNvCxnSpPr>
          <p:nvPr/>
        </p:nvCxnSpPr>
        <p:spPr>
          <a:xfrm flipH="1">
            <a:off x="6667500" y="2743200"/>
            <a:ext cx="1371600" cy="10657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842713"/>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323850" y="908050"/>
            <a:ext cx="8677306" cy="3587750"/>
          </a:xfrm>
        </p:spPr>
        <p:txBody>
          <a:bodyPr/>
          <a:lstStyle/>
          <a:p>
            <a:r>
              <a:rPr lang="en-US" dirty="0"/>
              <a:t>Up until recently there was only one database, the RDBMS.</a:t>
            </a:r>
          </a:p>
          <a:p>
            <a:r>
              <a:rPr lang="en-US" dirty="0"/>
              <a:t>The days of single database that rules all is over.</a:t>
            </a:r>
          </a:p>
          <a:p>
            <a:r>
              <a:rPr lang="en-US" dirty="0"/>
              <a:t>Application designer should think of using the most suited database for the problem.</a:t>
            </a:r>
          </a:p>
          <a:p>
            <a:r>
              <a:rPr lang="en-US" dirty="0"/>
              <a:t>Should use multiple database in conjunction, and let each database handle the things it does best.</a:t>
            </a:r>
          </a:p>
          <a:p>
            <a:r>
              <a:rPr lang="en-US" dirty="0"/>
              <a:t>All databases are welcome ! SQL and NoSQL</a:t>
            </a:r>
          </a:p>
          <a:p>
            <a:endParaRPr lang="en-US" dirty="0"/>
          </a:p>
        </p:txBody>
      </p:sp>
      <p:sp>
        <p:nvSpPr>
          <p:cNvPr id="4" name="Rectangle 3"/>
          <p:cNvSpPr/>
          <p:nvPr/>
        </p:nvSpPr>
        <p:spPr>
          <a:xfrm>
            <a:off x="1219200" y="4495800"/>
            <a:ext cx="6477000"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N</a:t>
            </a:r>
            <a:r>
              <a:rPr lang="en-US" sz="4000" dirty="0">
                <a:ln w="0"/>
                <a:solidFill>
                  <a:schemeClr val="accent1"/>
                </a:solidFill>
                <a:effectLst>
                  <a:outerShdw blurRad="38100" dist="19050" dir="2700000" algn="tl" rotWithShape="0">
                    <a:schemeClr val="dk1">
                      <a:alpha val="40000"/>
                    </a:schemeClr>
                  </a:outerShdw>
                </a:effectLst>
              </a:rPr>
              <a:t>ot</a:t>
            </a:r>
            <a:r>
              <a:rPr lang="en-US" sz="5400" dirty="0">
                <a:ln w="0"/>
                <a:effectLst>
                  <a:outerShdw blurRad="38100" dist="19050" dir="2700000" algn="tl" rotWithShape="0">
                    <a:schemeClr val="dk1">
                      <a:alpha val="40000"/>
                    </a:schemeClr>
                  </a:outerShdw>
                </a:effectLst>
              </a:rPr>
              <a:t> O</a:t>
            </a:r>
            <a:r>
              <a:rPr lang="en-US" sz="4000" dirty="0">
                <a:ln w="0"/>
                <a:solidFill>
                  <a:schemeClr val="accent1"/>
                </a:solidFill>
                <a:effectLst>
                  <a:outerShdw blurRad="38100" dist="19050" dir="2700000" algn="tl" rotWithShape="0">
                    <a:schemeClr val="dk1">
                      <a:alpha val="40000"/>
                    </a:schemeClr>
                  </a:outerShdw>
                </a:effectLst>
              </a:rPr>
              <a:t>nly</a:t>
            </a:r>
            <a:r>
              <a:rPr lang="en-US" sz="5400" dirty="0">
                <a:ln w="0"/>
                <a:effectLst>
                  <a:outerShdw blurRad="38100" dist="19050" dir="2700000" algn="tl" rotWithShape="0">
                    <a:schemeClr val="dk1">
                      <a:alpha val="40000"/>
                    </a:schemeClr>
                  </a:outerShdw>
                </a:effectLst>
              </a:rPr>
              <a:t> SQL</a:t>
            </a:r>
          </a:p>
        </p:txBody>
      </p:sp>
    </p:spTree>
    <p:extLst>
      <p:ext uri="{BB962C8B-B14F-4D97-AF65-F5344CB8AC3E}">
        <p14:creationId xmlns:p14="http://schemas.microsoft.com/office/powerpoint/2010/main" val="1208526011"/>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05200" y="2819400"/>
            <a:ext cx="199311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Q &amp; A</a:t>
            </a:r>
          </a:p>
        </p:txBody>
      </p:sp>
    </p:spTree>
    <p:extLst>
      <p:ext uri="{BB962C8B-B14F-4D97-AF65-F5344CB8AC3E}">
        <p14:creationId xmlns:p14="http://schemas.microsoft.com/office/powerpoint/2010/main" val="1044451725"/>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468313" y="3143250"/>
            <a:ext cx="2786062" cy="679450"/>
          </a:xfrm>
        </p:spPr>
        <p:txBody>
          <a:bodyPr/>
          <a:lstStyle/>
          <a:p>
            <a:r>
              <a:rPr lang="en-US"/>
              <a:t>Thank You</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7770-203F-4AF9-BF60-A2A188E555DD}"/>
              </a:ext>
            </a:extLst>
          </p:cNvPr>
          <p:cNvSpPr>
            <a:spLocks noGrp="1"/>
          </p:cNvSpPr>
          <p:nvPr>
            <p:ph type="title"/>
          </p:nvPr>
        </p:nvSpPr>
        <p:spPr/>
        <p:txBody>
          <a:bodyPr/>
          <a:lstStyle/>
          <a:p>
            <a:r>
              <a:rPr lang="en-US" dirty="0"/>
              <a:t>Data, Database and DBMS</a:t>
            </a:r>
            <a:endParaRPr lang="en-IN" dirty="0"/>
          </a:p>
        </p:txBody>
      </p:sp>
      <p:sp>
        <p:nvSpPr>
          <p:cNvPr id="3" name="Content Placeholder 2">
            <a:extLst>
              <a:ext uri="{FF2B5EF4-FFF2-40B4-BE49-F238E27FC236}">
                <a16:creationId xmlns:a16="http://schemas.microsoft.com/office/drawing/2014/main" id="{AFC6B107-E978-466C-B9A8-93694B49B44D}"/>
              </a:ext>
            </a:extLst>
          </p:cNvPr>
          <p:cNvSpPr>
            <a:spLocks noGrp="1"/>
          </p:cNvSpPr>
          <p:nvPr>
            <p:ph idx="1"/>
          </p:nvPr>
        </p:nvSpPr>
        <p:spPr/>
        <p:txBody>
          <a:bodyPr/>
          <a:lstStyle/>
          <a:p>
            <a:r>
              <a:rPr lang="en-US" dirty="0"/>
              <a:t>Data</a:t>
            </a:r>
          </a:p>
          <a:p>
            <a:pPr lvl="1"/>
            <a:r>
              <a:rPr lang="en-US" dirty="0"/>
              <a:t>Numerical, character</a:t>
            </a:r>
          </a:p>
          <a:p>
            <a:r>
              <a:rPr lang="en-US" dirty="0"/>
              <a:t>Schema</a:t>
            </a:r>
          </a:p>
          <a:p>
            <a:pPr lvl="1"/>
            <a:r>
              <a:rPr lang="en-US" dirty="0"/>
              <a:t>Structure of data, It sets the rules which the data must obey</a:t>
            </a:r>
          </a:p>
          <a:p>
            <a:r>
              <a:rPr lang="en-US" dirty="0"/>
              <a:t>Database</a:t>
            </a:r>
          </a:p>
          <a:p>
            <a:pPr lvl="1"/>
            <a:r>
              <a:rPr lang="en-US" dirty="0"/>
              <a:t>Collection of related data, arranged for speedy search and retrieval</a:t>
            </a:r>
          </a:p>
          <a:p>
            <a:r>
              <a:rPr lang="en-US" dirty="0"/>
              <a:t>Database Management System</a:t>
            </a:r>
          </a:p>
          <a:p>
            <a:pPr lvl="1"/>
            <a:r>
              <a:rPr lang="en-US" dirty="0"/>
              <a:t>Collection of programs that allows users to specify the structure of database, to create, query and modify data in database and to control access to it.</a:t>
            </a:r>
            <a:endParaRPr lang="en-IN" dirty="0"/>
          </a:p>
        </p:txBody>
      </p:sp>
    </p:spTree>
    <p:extLst>
      <p:ext uri="{BB962C8B-B14F-4D97-AF65-F5344CB8AC3E}">
        <p14:creationId xmlns:p14="http://schemas.microsoft.com/office/powerpoint/2010/main" val="2449778359"/>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64C9F-A81A-4540-A4CD-E265F96B1B14}"/>
              </a:ext>
            </a:extLst>
          </p:cNvPr>
          <p:cNvSpPr>
            <a:spLocks noGrp="1"/>
          </p:cNvSpPr>
          <p:nvPr>
            <p:ph type="title"/>
          </p:nvPr>
        </p:nvSpPr>
        <p:spPr/>
        <p:txBody>
          <a:bodyPr/>
          <a:lstStyle/>
          <a:p>
            <a:r>
              <a:rPr lang="en-US" dirty="0"/>
              <a:t>Structured Query Language</a:t>
            </a:r>
            <a:endParaRPr lang="en-IN" dirty="0"/>
          </a:p>
        </p:txBody>
      </p:sp>
      <p:sp>
        <p:nvSpPr>
          <p:cNvPr id="3" name="Content Placeholder 2">
            <a:extLst>
              <a:ext uri="{FF2B5EF4-FFF2-40B4-BE49-F238E27FC236}">
                <a16:creationId xmlns:a16="http://schemas.microsoft.com/office/drawing/2014/main" id="{E4172659-89CC-4AB7-9A8C-F724F6E4DEB7}"/>
              </a:ext>
            </a:extLst>
          </p:cNvPr>
          <p:cNvSpPr>
            <a:spLocks noGrp="1"/>
          </p:cNvSpPr>
          <p:nvPr>
            <p:ph idx="1"/>
          </p:nvPr>
        </p:nvSpPr>
        <p:spPr/>
        <p:txBody>
          <a:bodyPr/>
          <a:lstStyle/>
          <a:p>
            <a:r>
              <a:rPr lang="en-US" dirty="0"/>
              <a:t>Language used by RDBMS</a:t>
            </a:r>
          </a:p>
          <a:p>
            <a:pPr lvl="1"/>
            <a:endParaRPr lang="en-US" dirty="0"/>
          </a:p>
          <a:p>
            <a:pPr lvl="1"/>
            <a:r>
              <a:rPr lang="en-US" dirty="0"/>
              <a:t>Programming language for accessing and managing data in relational database.</a:t>
            </a:r>
          </a:p>
          <a:p>
            <a:pPr lvl="1"/>
            <a:endParaRPr lang="en-US" dirty="0"/>
          </a:p>
          <a:p>
            <a:pPr lvl="1"/>
            <a:r>
              <a:rPr lang="en-US" dirty="0"/>
              <a:t>DML</a:t>
            </a:r>
          </a:p>
          <a:p>
            <a:pPr lvl="1"/>
            <a:endParaRPr lang="en-US" dirty="0"/>
          </a:p>
          <a:p>
            <a:pPr lvl="1"/>
            <a:r>
              <a:rPr lang="en-US" dirty="0"/>
              <a:t>DDL</a:t>
            </a:r>
          </a:p>
          <a:p>
            <a:pPr lvl="1"/>
            <a:endParaRPr lang="en-IN" dirty="0"/>
          </a:p>
        </p:txBody>
      </p:sp>
    </p:spTree>
    <p:extLst>
      <p:ext uri="{BB962C8B-B14F-4D97-AF65-F5344CB8AC3E}">
        <p14:creationId xmlns:p14="http://schemas.microsoft.com/office/powerpoint/2010/main" val="1323416389"/>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6AE1-1D06-4E79-B5C0-4CF52228ECDE}"/>
              </a:ext>
            </a:extLst>
          </p:cNvPr>
          <p:cNvSpPr>
            <a:spLocks noGrp="1"/>
          </p:cNvSpPr>
          <p:nvPr>
            <p:ph type="title"/>
          </p:nvPr>
        </p:nvSpPr>
        <p:spPr/>
        <p:txBody>
          <a:bodyPr/>
          <a:lstStyle/>
          <a:p>
            <a:r>
              <a:rPr lang="en-US" dirty="0"/>
              <a:t>Early database systems</a:t>
            </a:r>
            <a:endParaRPr lang="en-IN" dirty="0"/>
          </a:p>
        </p:txBody>
      </p:sp>
      <p:sp>
        <p:nvSpPr>
          <p:cNvPr id="3" name="Content Placeholder 2">
            <a:extLst>
              <a:ext uri="{FF2B5EF4-FFF2-40B4-BE49-F238E27FC236}">
                <a16:creationId xmlns:a16="http://schemas.microsoft.com/office/drawing/2014/main" id="{8EB3298D-2E86-4CEE-B32D-743A5E000E9B}"/>
              </a:ext>
            </a:extLst>
          </p:cNvPr>
          <p:cNvSpPr>
            <a:spLocks noGrp="1"/>
          </p:cNvSpPr>
          <p:nvPr>
            <p:ph idx="1"/>
          </p:nvPr>
        </p:nvSpPr>
        <p:spPr/>
        <p:txBody>
          <a:bodyPr/>
          <a:lstStyle/>
          <a:p>
            <a:r>
              <a:rPr lang="en-US" dirty="0"/>
              <a:t>Hierarchical database model</a:t>
            </a:r>
          </a:p>
          <a:p>
            <a:pPr lvl="1"/>
            <a:r>
              <a:rPr lang="en-US" dirty="0"/>
              <a:t>Links are maintained through physical data pointers which are maintained in the data itself.</a:t>
            </a:r>
          </a:p>
          <a:p>
            <a:pPr lvl="1"/>
            <a:endParaRPr lang="en-US" dirty="0"/>
          </a:p>
          <a:p>
            <a:pPr lvl="1"/>
            <a:endParaRPr lang="en-US" dirty="0"/>
          </a:p>
          <a:p>
            <a:endParaRPr lang="en-US" dirty="0"/>
          </a:p>
          <a:p>
            <a:endParaRPr lang="en-US" dirty="0"/>
          </a:p>
          <a:p>
            <a:endParaRPr lang="en-IN" dirty="0"/>
          </a:p>
        </p:txBody>
      </p:sp>
      <p:pic>
        <p:nvPicPr>
          <p:cNvPr id="6" name="Picture 5">
            <a:extLst>
              <a:ext uri="{FF2B5EF4-FFF2-40B4-BE49-F238E27FC236}">
                <a16:creationId xmlns:a16="http://schemas.microsoft.com/office/drawing/2014/main" id="{F7CDFD00-7E98-4EB7-A804-6870865E925C}"/>
              </a:ext>
            </a:extLst>
          </p:cNvPr>
          <p:cNvPicPr>
            <a:picLocks noChangeAspect="1"/>
          </p:cNvPicPr>
          <p:nvPr/>
        </p:nvPicPr>
        <p:blipFill>
          <a:blip r:embed="rId2"/>
          <a:stretch>
            <a:fillRect/>
          </a:stretch>
        </p:blipFill>
        <p:spPr>
          <a:xfrm>
            <a:off x="1055063" y="2286000"/>
            <a:ext cx="7214879" cy="3124200"/>
          </a:xfrm>
          <a:prstGeom prst="rect">
            <a:avLst/>
          </a:prstGeom>
        </p:spPr>
      </p:pic>
    </p:spTree>
    <p:extLst>
      <p:ext uri="{BB962C8B-B14F-4D97-AF65-F5344CB8AC3E}">
        <p14:creationId xmlns:p14="http://schemas.microsoft.com/office/powerpoint/2010/main" val="4061961862"/>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478A4-AC70-40A4-BD19-109AB749FE97}"/>
              </a:ext>
            </a:extLst>
          </p:cNvPr>
          <p:cNvSpPr>
            <a:spLocks noGrp="1"/>
          </p:cNvSpPr>
          <p:nvPr>
            <p:ph type="title"/>
          </p:nvPr>
        </p:nvSpPr>
        <p:spPr/>
        <p:txBody>
          <a:bodyPr/>
          <a:lstStyle/>
          <a:p>
            <a:r>
              <a:rPr lang="en-US" dirty="0"/>
              <a:t>Early DBMS contd..</a:t>
            </a:r>
            <a:endParaRPr lang="en-IN" dirty="0"/>
          </a:p>
        </p:txBody>
      </p:sp>
      <p:sp>
        <p:nvSpPr>
          <p:cNvPr id="3" name="Content Placeholder 2">
            <a:extLst>
              <a:ext uri="{FF2B5EF4-FFF2-40B4-BE49-F238E27FC236}">
                <a16:creationId xmlns:a16="http://schemas.microsoft.com/office/drawing/2014/main" id="{156994B3-80DC-44DF-9279-25D0D7D9B041}"/>
              </a:ext>
            </a:extLst>
          </p:cNvPr>
          <p:cNvSpPr>
            <a:spLocks noGrp="1"/>
          </p:cNvSpPr>
          <p:nvPr>
            <p:ph idx="1"/>
          </p:nvPr>
        </p:nvSpPr>
        <p:spPr/>
        <p:txBody>
          <a:bodyPr/>
          <a:lstStyle/>
          <a:p>
            <a:r>
              <a:rPr lang="en-US" dirty="0"/>
              <a:t>Network Database Model</a:t>
            </a:r>
          </a:p>
          <a:p>
            <a:endParaRPr lang="en-US" dirty="0"/>
          </a:p>
          <a:p>
            <a:endParaRPr lang="en-US" dirty="0"/>
          </a:p>
          <a:p>
            <a:endParaRPr lang="en-US" dirty="0"/>
          </a:p>
          <a:p>
            <a:endParaRPr lang="en-IN" dirty="0"/>
          </a:p>
        </p:txBody>
      </p:sp>
      <p:pic>
        <p:nvPicPr>
          <p:cNvPr id="4" name="Content Placeholder 3">
            <a:extLst>
              <a:ext uri="{FF2B5EF4-FFF2-40B4-BE49-F238E27FC236}">
                <a16:creationId xmlns:a16="http://schemas.microsoft.com/office/drawing/2014/main" id="{1A7EAFDB-42CF-42EF-989E-FE56241A46B4}"/>
              </a:ext>
            </a:extLst>
          </p:cNvPr>
          <p:cNvPicPr>
            <a:picLocks noChangeAspect="1"/>
          </p:cNvPicPr>
          <p:nvPr/>
        </p:nvPicPr>
        <p:blipFill>
          <a:blip r:embed="rId2"/>
          <a:stretch>
            <a:fillRect/>
          </a:stretch>
        </p:blipFill>
        <p:spPr bwMode="auto">
          <a:xfrm>
            <a:off x="990600" y="1905000"/>
            <a:ext cx="7140509" cy="3657600"/>
          </a:xfrm>
          <a:prstGeom prst="rect">
            <a:avLst/>
          </a:prstGeom>
          <a:noFill/>
          <a:ln w="9525">
            <a:noFill/>
            <a:miter lim="800000"/>
            <a:headEnd/>
            <a:tailEnd/>
          </a:ln>
        </p:spPr>
      </p:pic>
    </p:spTree>
    <p:extLst>
      <p:ext uri="{BB962C8B-B14F-4D97-AF65-F5344CB8AC3E}">
        <p14:creationId xmlns:p14="http://schemas.microsoft.com/office/powerpoint/2010/main" val="3915683122"/>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ABBDE-CD65-45AF-B70C-0208E633D7B4}"/>
              </a:ext>
            </a:extLst>
          </p:cNvPr>
          <p:cNvSpPr>
            <a:spLocks noGrp="1"/>
          </p:cNvSpPr>
          <p:nvPr>
            <p:ph type="title"/>
          </p:nvPr>
        </p:nvSpPr>
        <p:spPr/>
        <p:txBody>
          <a:bodyPr/>
          <a:lstStyle/>
          <a:p>
            <a:r>
              <a:rPr lang="en-US" dirty="0"/>
              <a:t>RDBMS</a:t>
            </a:r>
            <a:endParaRPr lang="en-IN" dirty="0"/>
          </a:p>
        </p:txBody>
      </p:sp>
      <p:sp>
        <p:nvSpPr>
          <p:cNvPr id="3" name="Content Placeholder 2">
            <a:extLst>
              <a:ext uri="{FF2B5EF4-FFF2-40B4-BE49-F238E27FC236}">
                <a16:creationId xmlns:a16="http://schemas.microsoft.com/office/drawing/2014/main" id="{AD75168A-1BA5-4428-BF93-29E412ED45BC}"/>
              </a:ext>
            </a:extLst>
          </p:cNvPr>
          <p:cNvSpPr>
            <a:spLocks noGrp="1"/>
          </p:cNvSpPr>
          <p:nvPr>
            <p:ph idx="1"/>
          </p:nvPr>
        </p:nvSpPr>
        <p:spPr/>
        <p:txBody>
          <a:bodyPr/>
          <a:lstStyle/>
          <a:p>
            <a:r>
              <a:rPr lang="en-US" dirty="0"/>
              <a:t>Most popular database system</a:t>
            </a:r>
          </a:p>
          <a:p>
            <a:r>
              <a:rPr lang="en-US" dirty="0"/>
              <a:t>Model is based on tables, rows and columns and the manipulation of data stored</a:t>
            </a:r>
          </a:p>
          <a:p>
            <a:r>
              <a:rPr lang="en-US" dirty="0"/>
              <a:t>Relational database is a collection of these tables</a:t>
            </a:r>
          </a:p>
          <a:p>
            <a:r>
              <a:rPr lang="en-US" dirty="0"/>
              <a:t>Single database can be spread across several tables</a:t>
            </a:r>
          </a:p>
          <a:p>
            <a:r>
              <a:rPr lang="en-US" dirty="0"/>
              <a:t>Oracle, DB2, Sybase, MySQL and SQL server</a:t>
            </a:r>
            <a:endParaRPr lang="en-IN" dirty="0"/>
          </a:p>
        </p:txBody>
      </p:sp>
    </p:spTree>
    <p:extLst>
      <p:ext uri="{BB962C8B-B14F-4D97-AF65-F5344CB8AC3E}">
        <p14:creationId xmlns:p14="http://schemas.microsoft.com/office/powerpoint/2010/main" val="1393499050"/>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7CF6B-2D4D-4673-B158-1118F4782C2C}"/>
              </a:ext>
            </a:extLst>
          </p:cNvPr>
          <p:cNvSpPr>
            <a:spLocks noGrp="1"/>
          </p:cNvSpPr>
          <p:nvPr>
            <p:ph type="title"/>
          </p:nvPr>
        </p:nvSpPr>
        <p:spPr/>
        <p:txBody>
          <a:bodyPr/>
          <a:lstStyle/>
          <a:p>
            <a:r>
              <a:rPr lang="en-US" dirty="0"/>
              <a:t>Relational Data Model Terminology</a:t>
            </a:r>
            <a:endParaRPr lang="en-IN" dirty="0"/>
          </a:p>
        </p:txBody>
      </p:sp>
      <p:sp>
        <p:nvSpPr>
          <p:cNvPr id="3" name="Content Placeholder 2">
            <a:extLst>
              <a:ext uri="{FF2B5EF4-FFF2-40B4-BE49-F238E27FC236}">
                <a16:creationId xmlns:a16="http://schemas.microsoft.com/office/drawing/2014/main" id="{2215547C-389C-484C-9763-1CC0B92D33E3}"/>
              </a:ext>
            </a:extLst>
          </p:cNvPr>
          <p:cNvSpPr>
            <a:spLocks noGrp="1"/>
          </p:cNvSpPr>
          <p:nvPr>
            <p:ph idx="1"/>
          </p:nvPr>
        </p:nvSpPr>
        <p:spPr/>
        <p:txBody>
          <a:bodyPr/>
          <a:lstStyle/>
          <a:p>
            <a:r>
              <a:rPr lang="en-US" dirty="0"/>
              <a:t>Relation</a:t>
            </a:r>
          </a:p>
          <a:p>
            <a:pPr lvl="1"/>
            <a:r>
              <a:rPr lang="en-US" dirty="0"/>
              <a:t>Table or flat file with columns and rows </a:t>
            </a:r>
          </a:p>
          <a:p>
            <a:r>
              <a:rPr lang="en-US" dirty="0"/>
              <a:t>Tuple</a:t>
            </a:r>
          </a:p>
          <a:p>
            <a:pPr lvl="1"/>
            <a:r>
              <a:rPr lang="en-US" dirty="0"/>
              <a:t>Row of a relation and represents an instance of the relation</a:t>
            </a:r>
          </a:p>
          <a:p>
            <a:r>
              <a:rPr lang="en-US" dirty="0"/>
              <a:t>Attribute</a:t>
            </a:r>
          </a:p>
          <a:p>
            <a:pPr lvl="1"/>
            <a:r>
              <a:rPr lang="en-US" dirty="0"/>
              <a:t>Named column of a relation</a:t>
            </a:r>
          </a:p>
          <a:p>
            <a:r>
              <a:rPr lang="en-US" dirty="0"/>
              <a:t>Cardinality</a:t>
            </a:r>
          </a:p>
          <a:p>
            <a:pPr lvl="1"/>
            <a:r>
              <a:rPr lang="en-US" dirty="0"/>
              <a:t>Number of rows in a table</a:t>
            </a:r>
          </a:p>
          <a:p>
            <a:r>
              <a:rPr lang="en-US" dirty="0"/>
              <a:t>Key Constraints</a:t>
            </a:r>
          </a:p>
          <a:p>
            <a:pPr lvl="1"/>
            <a:r>
              <a:rPr lang="en-US" dirty="0"/>
              <a:t>Primary Key</a:t>
            </a:r>
          </a:p>
          <a:p>
            <a:pPr lvl="2"/>
            <a:r>
              <a:rPr lang="en-US" sz="1600" dirty="0"/>
              <a:t>Unique identifier for the relation</a:t>
            </a:r>
          </a:p>
          <a:p>
            <a:pPr lvl="1"/>
            <a:r>
              <a:rPr lang="en-US" dirty="0"/>
              <a:t>Foreign Key</a:t>
            </a:r>
          </a:p>
          <a:p>
            <a:pPr lvl="2"/>
            <a:r>
              <a:rPr lang="en-US" sz="1600" dirty="0"/>
              <a:t>Attribute in a relation which is also the primary key of another relation</a:t>
            </a:r>
            <a:endParaRPr lang="en-IN" sz="1600" dirty="0"/>
          </a:p>
        </p:txBody>
      </p:sp>
    </p:spTree>
    <p:extLst>
      <p:ext uri="{BB962C8B-B14F-4D97-AF65-F5344CB8AC3E}">
        <p14:creationId xmlns:p14="http://schemas.microsoft.com/office/powerpoint/2010/main" val="2569468549"/>
      </p:ext>
    </p:extLst>
  </p:cSld>
  <p:clrMapOvr>
    <a:masterClrMapping/>
  </p:clrMapOvr>
  <p:transition spd="med">
    <p:fade/>
  </p:transition>
</p:sld>
</file>

<file path=ppt/theme/theme1.xml><?xml version="1.0" encoding="utf-8"?>
<a:theme xmlns:a="http://schemas.openxmlformats.org/drawingml/2006/main" name="SunTec_PPT_template_potx-2014">
  <a:themeElements>
    <a:clrScheme name="SunTec">
      <a:dk1>
        <a:srgbClr val="171717"/>
      </a:dk1>
      <a:lt1>
        <a:srgbClr val="FFFFFF"/>
      </a:lt1>
      <a:dk2>
        <a:srgbClr val="808080"/>
      </a:dk2>
      <a:lt2>
        <a:srgbClr val="B2B2B2"/>
      </a:lt2>
      <a:accent1>
        <a:srgbClr val="FF6309"/>
      </a:accent1>
      <a:accent2>
        <a:srgbClr val="5D6C9A"/>
      </a:accent2>
      <a:accent3>
        <a:srgbClr val="B2B2B2"/>
      </a:accent3>
      <a:accent4>
        <a:srgbClr val="808080"/>
      </a:accent4>
      <a:accent5>
        <a:srgbClr val="E8E3D9"/>
      </a:accent5>
      <a:accent6>
        <a:srgbClr val="941414"/>
      </a:accent6>
      <a:hlink>
        <a:srgbClr val="5D6C9A"/>
      </a:hlink>
      <a:folHlink>
        <a:srgbClr val="008080"/>
      </a:folHlink>
    </a:clrScheme>
    <a:fontScheme name="Corporate Theme">
      <a:majorFont>
        <a:latin typeface="Verdana"/>
        <a:ea typeface=""/>
        <a:cs typeface="Verdana"/>
      </a:majorFont>
      <a:minorFont>
        <a:latin typeface="Verdana"/>
        <a:ea typeface=""/>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ustom Color 1">
      <a:srgbClr val="FFAB7D"/>
    </a:custClr>
    <a:custClr name="Custom Color 2">
      <a:srgbClr val="FF975D"/>
    </a:custClr>
    <a:custClr name="Custom Color 3">
      <a:srgbClr val="FF7E37"/>
    </a:custClr>
    <a:custClr name="Custom Color 4">
      <a:srgbClr val="FF7E37"/>
    </a:custClr>
    <a:custClr name="Custom Color 5">
      <a:srgbClr val="D27970"/>
    </a:custClr>
    <a:custClr name="Custom Color 6">
      <a:srgbClr val="B54539"/>
    </a:custClr>
    <a:custClr name="Custom Color 7">
      <a:srgbClr val="DDDDDD"/>
    </a:custClr>
    <a:custClr name="Custom Color 8">
      <a:srgbClr val="C0C0C0"/>
    </a:custClr>
    <a:custClr name="Custom Color 9">
      <a:srgbClr val="B2B2B2"/>
    </a:custClr>
    <a:custClr name="Custom Color 10">
      <a:srgbClr val="B2B2B2"/>
    </a:custClr>
    <a:custClr name="Custom Color 11">
      <a:srgbClr val="969696"/>
    </a:custClr>
    <a:custClr name="Custom Color 12">
      <a:srgbClr val="777777"/>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A51B5FD46B21488602FC7DE1B8A538" ma:contentTypeVersion="0" ma:contentTypeDescription="Create a new document." ma:contentTypeScope="" ma:versionID="4c03f38f73a025f78f2662486a32e143">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7AEB91-7089-468E-BB4C-231F2CBF57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CE69F84-3DEF-4F14-8077-AEEC1E676955}">
  <ds:schemaRefs>
    <ds:schemaRef ds:uri="http://schemas.microsoft.com/office/2006/documentManagement/types"/>
    <ds:schemaRef ds:uri="http://www.w3.org/XML/1998/namespace"/>
    <ds:schemaRef ds:uri="http://purl.org/dc/terms/"/>
    <ds:schemaRef ds:uri="http://purl.org/dc/dcmitype/"/>
    <ds:schemaRef ds:uri="http://purl.org/dc/elements/1.1/"/>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48853DB1-D798-4141-BE41-92EF17FF67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SunTec_PPT_template_potx-2014</Template>
  <TotalTime>18881</TotalTime>
  <Words>1512</Words>
  <Application>Microsoft Office PowerPoint</Application>
  <PresentationFormat>On-screen Show (4:3)</PresentationFormat>
  <Paragraphs>277</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Verdana</vt:lpstr>
      <vt:lpstr>SunTec_PPT_template_potx-2014</vt:lpstr>
      <vt:lpstr>NoSQL</vt:lpstr>
      <vt:lpstr>Agenda</vt:lpstr>
      <vt:lpstr>PowerPoint Presentation</vt:lpstr>
      <vt:lpstr>Data, Database and DBMS</vt:lpstr>
      <vt:lpstr>Structured Query Language</vt:lpstr>
      <vt:lpstr>Early database systems</vt:lpstr>
      <vt:lpstr>Early DBMS contd..</vt:lpstr>
      <vt:lpstr>RDBMS</vt:lpstr>
      <vt:lpstr>Relational Data Model Terminology</vt:lpstr>
      <vt:lpstr>Value of RDBMS</vt:lpstr>
      <vt:lpstr>Value of RDBMS contd…</vt:lpstr>
      <vt:lpstr>Typical Database Architecture</vt:lpstr>
      <vt:lpstr>Relational Data Model</vt:lpstr>
      <vt:lpstr>RDBMS storage aspects</vt:lpstr>
      <vt:lpstr>Limitations of RDBMS</vt:lpstr>
      <vt:lpstr>Let’s get our Hands Dirty!!</vt:lpstr>
      <vt:lpstr>PowerPoint Presentation</vt:lpstr>
      <vt:lpstr>What is NoSQL?</vt:lpstr>
      <vt:lpstr>NoSQL – Denormalized storage</vt:lpstr>
      <vt:lpstr>Some facts!!!</vt:lpstr>
      <vt:lpstr>NoSQL – Why now?</vt:lpstr>
      <vt:lpstr>NoSQL – Why now?</vt:lpstr>
      <vt:lpstr>Benefits of NoSQL</vt:lpstr>
      <vt:lpstr>CAP Theorem</vt:lpstr>
      <vt:lpstr>CAP Theorem</vt:lpstr>
      <vt:lpstr>CAP Theorem contd..</vt:lpstr>
      <vt:lpstr>Dynamic Schema</vt:lpstr>
      <vt:lpstr>Challenges of NoSQL</vt:lpstr>
      <vt:lpstr>PowerPoint Presentation</vt:lpstr>
      <vt:lpstr>Xelerate and Transaction volume</vt:lpstr>
      <vt:lpstr>Xelerate and Analytics</vt:lpstr>
      <vt:lpstr>Is Xelerate moving away from RDBMS?</vt:lpstr>
      <vt:lpstr>Polyglot persistence</vt:lpstr>
      <vt:lpstr>Xelerate data storage architecture - Scalability</vt:lpstr>
      <vt:lpstr>Xelerate data storage – Functional Overview</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padmanabhan</dc:creator>
  <cp:lastModifiedBy>Manoj Kumar GL</cp:lastModifiedBy>
  <cp:revision>710</cp:revision>
  <dcterms:created xsi:type="dcterms:W3CDTF">2014-07-21T12:28:58Z</dcterms:created>
  <dcterms:modified xsi:type="dcterms:W3CDTF">2017-08-07T06:58:19Z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0x010100D2A51B5FD46B21488602FC7DE1B8A538</vt:lpwstr>
  </property>
</Properties>
</file>