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sldIdLst>
    <p:sldId id="256" r:id="rId2"/>
    <p:sldId id="261" r:id="rId3"/>
    <p:sldId id="262" r:id="rId4"/>
    <p:sldId id="257" r:id="rId5"/>
    <p:sldId id="263" r:id="rId6"/>
    <p:sldId id="260" r:id="rId7"/>
    <p:sldId id="273" r:id="rId8"/>
    <p:sldId id="266" r:id="rId9"/>
    <p:sldId id="275" r:id="rId10"/>
    <p:sldId id="264" r:id="rId11"/>
    <p:sldId id="268" r:id="rId12"/>
    <p:sldId id="265" r:id="rId13"/>
    <p:sldId id="277" r:id="rId14"/>
    <p:sldId id="267" r:id="rId15"/>
    <p:sldId id="269" r:id="rId16"/>
    <p:sldId id="270" r:id="rId17"/>
    <p:sldId id="281" r:id="rId18"/>
    <p:sldId id="282" r:id="rId19"/>
    <p:sldId id="283" r:id="rId20"/>
    <p:sldId id="271" r:id="rId21"/>
    <p:sldId id="278" r:id="rId22"/>
    <p:sldId id="272" r:id="rId23"/>
    <p:sldId id="284" r:id="rId24"/>
    <p:sldId id="285" r:id="rId25"/>
    <p:sldId id="280" r:id="rId26"/>
    <p:sldId id="276" r:id="rId27"/>
    <p:sldId id="25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89" d="100"/>
          <a:sy n="89" d="100"/>
        </p:scale>
        <p:origin x="46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16:24:09.989"/>
    </inkml:context>
    <inkml:brush xml:id="br0">
      <inkml:brushProperty name="width" value="0.35" units="cm"/>
      <inkml:brushProperty name="height" value="0.35" units="cm"/>
      <inkml:brushProperty name="color" value="#FFFFFF"/>
    </inkml:brush>
  </inkml:definitions>
  <inkml:trace contextRef="#ctx0" brushRef="#br0">1678 483 24575,'0'-2'0,"1"1"0,-1-1 0,1 0 0,-1 1 0,1-1 0,0 1 0,0 0 0,0-1 0,0 1 0,0-1 0,0 1 0,0 0 0,0 0 0,0 0 0,0 0 0,1 0 0,-1 0 0,0 0 0,1 0 0,-1 0 0,1 1 0,-1-1 0,1 0 0,1 0 0,47-21 0,1 2 0,67-17 0,119-19 0,292-21-419,7 35-60,-481 39 473,804-47 6,-1004 50 151,-912 57-358,2 43-246,1018-96 452,-939 94 650,937-91 73,117-5-672,-38-3-57,1214-50-611,-1076 40 591,354-2 672,-518 14-645,-19 2 0,-25 4 0,30-7 0,-178 28 0,-254 7 0,-188-32 0,366-6 0,-935 2 0,1179 2 0,0-1 0,0 0 0,0-1 0,0-1 0,0 1 0,-15-6 0,25 7 0,0 0 0,-1 0 0,1 0 0,0 0 0,-1 0 0,1 0 0,0 0 0,-1 0 0,1 0 0,0 0 0,-1-1 0,1 1 0,0 0 0,0 0 0,-1 0 0,1-1 0,0 1 0,0 0 0,-1 0 0,1-1 0,0 1 0,0 0 0,0 0 0,-1-1 0,1 1 0,0 0 0,0-1 0,0 1 0,0 0 0,0-1 0,0 1 0,0 0 0,0-1 0,0 1 0,0 0 0,0-1 0,0 1 0,0 0 0,0-1 0,0 1 0,0 0 0,0-1 0,0 1 0,0 0 0,0-1 0,0 1 0,1 0 0,-1 0 0,0-1 0,0 1 0,0 0 0,1-1 0,-1 1 0,0 0 0,23-15 0,15-3 0,1 2 0,70-18 0,610-119-471,14 58-1,-695 90 484,232-22 494,-194 23-293,116 8-1,-215-4-212,1 1 0,-30 5 0,2 0 0,8-2 0,-1174 79 0,922-72 0,-102 1 0,1078-36 0,-65 1 0,599-22 0,-1178 42 0,-23 1 0,-1 1 0,30 1 0,-55-1 0,0 0 0,0 1 0,-18 2 0,0 0 0,-442 39 0,155-10 0,-9-8 0,-138 12 0,6 27 0,401-52 0,1 2 0,1 2 0,-91 38 0,145-52 0,0 0 0,0 0 0,0 0 0,0 0 0,1 0 0,-1 0 0,0 0 0,0 0 0,0 0 0,0 0 0,0 0 0,0 1 0,1-1 0,-1 0 0,0 0 0,0 0 0,0 0 0,0 0 0,0 0 0,0 0 0,0 1 0,0-1 0,1 0 0,-1 0 0,0 0 0,0 0 0,0 0 0,0 1 0,0-1 0,0 0 0,0 0 0,0 0 0,0 0 0,0 0 0,0 1 0,0-1 0,0 0 0,0 0 0,0 0 0,0 0 0,0 0 0,0 1 0,0-1 0,-1 0 0,1 0 0,0 0 0,0 0 0,0 0 0,0 1 0,0-1 0,0 0 0,0 0 0,0 0 0,-1 0 0,1 0 0,0 0 0,0 0 0,0 0 0,0 0 0,0 1 0,0-1 0,-1 0 0,1 0 0,22 4 0,434 26-7,-317-25-150,1167 30-733,-976-23 846,139-1 1130,-503-9-1081,0 2-1,-37 9 1,18-3-7,-1343 197 2,1160-184 0,-428 62 0,632-79 0,28-3 0,19-5 0,33-4 0,256-39-46,536-73-349,2 37 119,-504 72 396,-590 19 138,-275 16 81,-811 90-339,1144-96 0,-277 23 0,416-44 0,89-6 0,36-2 0,-10 2 0,79-13 0,698-78 0,-820 96 0,-19 2 0,-34 0 0,16 1 0,-967 2 0,663-3 0,791-2-144,640 5-381,-134 50 525,-469-18 0,-192-15 139,430 16 391,-1825-38-530,663 3 0,400-3 0,24-1 0,37-5 0,-32 6 0,705-91 0,-12 56 0,-1 37 0,-682 1 0,-103-1 0,-1763 0 0,1834 0 0,7 0 0,0 0 0,0 0 0,0 0 0,0-1 0,0 0 0,-7-2 0,13 4 0,0-1 0,0 0 0,1 0 0,-1 0 0,0 0 0,0 0 0,0 0 0,0-1 0,0 1 0,0 0 0,1 0 0,-1 0 0,0 0 0,0 0 0,0 0 0,0 0 0,0 0 0,0 0 0,1 0 0,-1 0 0,0 0 0,0 0 0,0 0 0,0-1 0,0 1 0,0 0 0,0 0 0,0 0 0,0 0 0,0 0 0,0 0 0,1 0 0,-1-1 0,0 1 0,0 0 0,0 0 0,0 0 0,0 0 0,0 0 0,0-1 0,0 1 0,0 0 0,0 0 0,0 0 0,0 0 0,0 0 0,0 0 0,-1-1 0,1 1 0,0 0 0,0 0 0,0 0 0,0 0 0,0 0 0,0 0 0,0 0 0,0-1 0,0 1 0,0 0 0,0 0 0,-1 0 0,1 0 0,0 0 0,0 0 0,0 0 0,16-6 0,0 1 0,0 1 0,1 1 0,0 0 0,0 2 0,23-1 0,-6 0 0,504-9 38,3 32-115,-330-11-48,434 41-805,-4 25 1043,-226-25-167,256 5 1088,-902-81-1033,126 11-1,-1079-107 0,1060 110 0,-445-60 0,55 5 0,177 35 0,319 30 0,0-1 0,-23-6 0,40 8 0,0 0 0,1 0 0,-1 0 0,0-1 0,1 1 0,-1 0 0,0 0 0,1-1 0,-1 1 0,1 0 0,-1-1 0,1 1 0,-1 0 0,1-1 0,-1 1 0,1-1 0,-1 1 0,1-1 0,-1 1 0,1-1 0,-1 0 0,1 0 0,1 0 0,-1 1 0,0-1 0,1 1 0,-1-1 0,1 1 0,-1-1 0,1 0 0,-1 1 0,1 0 0,-1-1 0,1 1 0,-1-1 0,1 1 0,0 0 0,-1-1 0,1 1 0,0 0 0,-1 0 0,1-1 0,0 1 0,0 0 0,19-6 0,-1 1 0,1 1 0,31-2 0,-35 4 0,529-35-328,5 30-107,-407 7 406,-1-1 29,491 4 0,2 40 0,-615-40-33,-41-2 198,-378-26 430,264 13-530,-421-35-310,-338-25-257,801 66 525,-441-23 577,482 29-460,29 1-145,0-2 0,-36-5-1,49 3 6,10 0 0,20-6 0,46-12 0,135-24 0,75 11 0,-196 25 0,-16 2 0,629-65 0,4 37 0,-511 38 0,-776 1-332,105-3-172,-400 35 236,71-2 214,853-35 245,1708-26-228,-641 28 860,-1091-1-1060,0 1 0,-1 0 1,1 1-1,18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16:24:15.67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16:24:34.239"/>
    </inkml:context>
    <inkml:brush xml:id="br0">
      <inkml:brushProperty name="width" value="0.35" units="cm"/>
      <inkml:brushProperty name="height" value="0.35" units="cm"/>
      <inkml:brushProperty name="color" value="#FFFFFF"/>
    </inkml:brush>
  </inkml:definitions>
  <inkml:trace contextRef="#ctx0" brushRef="#br0">841 645 24575,'423'0'0,"-439"0"0,-142-1 0,-240 30 0,377-25 0,-21 3 0,-76 2 0,106-10 0,10-3 0,25-7 0,55-15 0,135-26 0,-152 39 0,856-122-1202,11 71-20,-919 63 1222,1422-31-1916,-1410 33 2714,-39 0 206,-225 1 83,-170 7 364,-316 67-1710,1 34-123,431-64 329,-99 11 53,-700 9 0,886-69 579,206 3-563,-1 0 0,1 1 0,0-1 0,0 1 0,0 0 0,0 0 0,0 0 0,-6 3 0,10-4-16,-1 0-1,1 0 1,0 1 0,0-1-1,-1 0 1,1 0 0,0 0-1,0 1 1,-1-1-1,1 0 1,0 0 0,0 1-1,0-1 1,-1 0 0,1 1-1,0-1 1,0 0-1,0 1 1,0-1 0,0 0-1,0 1 1,0-1 0,0 0-1,0 1 1,0-1 0,0 0-1,0 1 1,0-1-1,0 0 1,0 1 0,0-1-1,0 0 1,0 0 0,0 1-1,1-1 1,-1 0-1,0 1 1,0-1 0,2 2-2,0 0 1,0 0-1,0 0 1,0 0-1,0-1 1,0 1 0,0-1-1,1 0 1,2 2-1,28 11 2,0-1 0,1-1 0,1-2 0,42 7 0,294 36-256,12-31-430,837-28-2179,0-74 174,502-137 806,-807 10 3514,-896 202-1413,-10 3-28,1 0 0,-1-1 0,0-1 0,0 1 0,0-1 0,0-1 0,-1 1 0,11-9 0,-19 13-162,1 0-1,-1-1 0,0 1 1,1-1-1,-1 1 0,0-1 1,1 1-1,-1 0 0,0-1 1,0 1-1,0-1 0,1 1 1,-1-1-1,0 1 0,0-1 1,0 1-1,0-1 0,0 1 1,0-1-1,0 0 1,0 1-1,0-1 0,0 1 1,0-1-1,-1 1 0,1-1 1,0 1-1,0-1 0,0 1 1,-1 0-1,1-1 0,0 1 1,0-1-1,-1 1 0,1-1 1,0 1-1,-1 0 0,1-1 1,-1 1-1,1 0 0,0-1 1,-1 1-1,1 0 1,-1 0-1,1-1 0,-1 1 1,1 0-1,-1 0 0,1 0 1,-1-1-1,-30-9 629,31 10-635,-49-10 780,-1 3 0,-88-2 0,69 5-468,-425-12-591,-554 53-1,1015-34 261,-1857 124 0,1549-112 0,-616 16 0,725-22 405,59-2-137,131-8-268,30-4 0,12-1 0,22-9 0,35-10 0,1 4 0,114-28 0,-88 27 0,307-71-964,2 17-1,663-41 0,-219 110 965,-682 19 0,0 6 0,-1 7 0,203 60 0,-335-79-13,-14-5 33,0 2 0,0-1-1,0 1 1,0 0 0,0 1-1,0-1 1,-1 2 0,7 4-1,-13-9-5,-1 1 0,0-1 0,1 0 1,-1 0-1,0 1 0,0-1 0,0 0 0,1 1 0,-1-1 0,0 0 0,0 1 0,0-1 0,0 0 0,0 1 0,1-1 1,-1 0-1,0 1 0,0-1 0,0 1 0,0-1 0,0 0 0,0 1 0,0-1 0,0 0 0,0 1 0,0-1 0,-1 0 0,1 1 1,0-1-1,0 1 0,0-1 0,0 0 0,-1 1 0,1-1 0,0 0 0,0 0 0,0 1 0,-1-1 0,1 0 0,0 1 1,-1-1-1,1 0 0,0 0 0,-1 0 0,1 1 0,0-1 0,-1 0 0,1 0 0,0 0 0,-1 0 0,1 0 0,0 0 0,-1 0 1,1 1-1,0-1 0,-1 0 0,0 0 0,-28 6 188,28-6-181,-213 21 1226,79-11-804,-1033 101-443,942-87 0,1 10 0,-315 89 0,457-99 0,-98 29 0,173-50 0,0 0 0,1 0 0,-1 1 0,1 0 0,-12 7 0,18-10 0,1 0 0,-1-1 0,0 1 0,0 0 0,1-1 0,-1 1 0,1 0 0,-1 0 0,0-1 0,1 1 0,0 0 0,-1 0 0,1 0 0,-1 0 0,1 0 0,0 0 0,0-1 0,-1 1 0,1 0 0,0 0 0,0 0 0,0 2 0,1-1 0,0-1 0,0 1 0,0 0 0,0-1 0,0 1 0,0-1 0,0 0 0,0 1 0,1-1 0,-1 0 0,0 0 0,1 0 0,-1 0 0,1 0 0,-1 0 0,1 0 0,2 1 0,24 9 0,1-1 0,0-1 0,1-1 0,56 7 0,95 9-362,320 0 0,183-57-608,-61-35-134,659-158 0,-939 149 1299,626-127-818,-666 154 343,374-13 0,46 79 1545,-348 0 2360,-474-7-3625,-659 35-670,-43 3-427,-1015 196 498,92-2-6,1613-229 1760,-178 42 1,266-46-673,22-8-481,1 0 0,0 0 0,0 0 0,0 0 0,0 1 0,0-1 0,0 0 0,0 0 0,0 0 0,0 0 0,0 0 0,-1 0 0,1 0 1,0 0-1,0 0 0,0 0 0,0 0 0,0 0 0,0 0 0,0 0 0,0 0 0,0 0 0,0 1 0,0-1 0,0 0 0,0 0 0,0 0 0,0 0 0,0 0 0,0 0 1,0 0-1,0 0 0,0 0 0,0 1 0,0-1 0,0 0 0,0 0 0,0 0 0,0 0 0,0 0 0,0 0 0,0 0 0,0 0 0,0 0 0,0 0 0,0 1 0,0-1 0,0 0 1,0 0-1,0 0 0,0 0 0,0 0 0,0 0 0,0 0 0,1 0 0,-1 0 0,0 0 0,0 0 0,0 0 0,0 0 0,0 0 0,0 0 0,0 0 0,18 3 44,39-2-46,105-13 0,685-135-1458,-615 100 1106,497-105 167,275-53 138,11 71 72,-314 105-314,3 29-331,541-18-142,-542-46 3452,-686 62-2302,-29 5-49,-3 0-177,-534 132-163,-175 39-1484,-770 83-131,532-102 888,-477 86-479,1043-186 754,-198 35 3794,247-11-1083,277-63-2258,70-16 0,0 0 0,0 0 0,0 1 0,0-1 0,0 0 0,0 0 0,0 0 0,0 0 0,0 0 0,0 0 0,0 0 0,0 0 0,0 0 0,1 0 0,-1 0 0,0 0 0,0 0 0,0 0 0,0 0 0,0 0 0,0 0 0,0 0 0,0 0 0,0 0 0,0 0 0,0 1 0,0-1 0,0 0 0,0 0 0,0 0 0,0 0 0,0 0 0,0 0 0,0 0 0,0 0 0,0 0 0,0 0 0,0 0 0,0 0 0,0 0 0,0 0 0,0 1 0,0-1 0,0 0 0,0 0 0,0 0 0,0 0 0,0 0 0,0 0 0,-1 0 0,1 0 0,0 0 0,0 0 0,0 0 0,0 0 0,0 0 0,0 0 0,0 0 0,0 0 0,0 0 0,0 0 0,0 0 0,0 0 0,11 3 0,25 1 0,266-11 0,-31-16-164,79-16-655,888-163-1690,-6-66 506,-499 106 879,2 41 395,-608 109 4336,239 9-1,-351 5-3437,-15 1-186,-12 2 0,-13 1 17,-1-1 0,-44 3 0,47-6 0,-250 24-52,-486 54-403,5 46 137,469-59 296,-329 122 0,542-163 5,20-8 68,1 2 1,-50 28-1,100-47-15,-1 0 1,1 0-1,0-1 1,-1 1-1,1 0 0,0 0 1,0 1-1,0-1 0,-1 0 1,1 0-1,0 1 0,0 1 1,0-3-29,1 0-1,0 1 1,0-1 0,0 1 0,0-1-1,0 1 1,0-1 0,0 1 0,0-1-1,0 1 1,0-1 0,0 1 0,0-1-1,0 1 1,0-1 0,0 1 0,0-1-1,1 1 1,-1-1 0,0 1 0,0-1 0,1 1-1,-1-1 1,0 0 0,1 1 0,2 2-4,0-1 1,0-1-1,-1 1 1,1 0-1,1-1 1,-1 1-1,0-1 1,0 0 0,0 0-1,6 0 1,40 6-4,0-2 1,0-2-1,1-3 1,68-7 0,-74 4-3,169-16-166,-2-9 0,328-88 0,391-203-334,-892 303 501,-24 9 0,0 1 0,1 1 0,25-7 0,-41 13 0,1-1 0,0 0 0,0 0 0,0 0 0,0 0 0,0 1 0,0-1 0,0 0 0,0 0 0,-1 0 0,1 1 0,0-1 0,0 0 0,0 0 0,0 0 0,0 1 0,0-1 0,0 0 0,0 0 0,0 0 0,0 0 0,0 1 0,0-1 0,1 0 0,-1 0 0,0 0 0,0 1 0,0-1 0,0 0 0,0 0 0,0 0 0,0 0 0,0 1 0,1-1 0,-1 0 0,0 0 0,0 0 0,0 0 0,0 0 0,0 1 0,1-1 0,-1 0 0,0 0 0,0 0 0,0 0 0,1 0 0,-1 0 0,0 0 0,0 0 0,0 0 0,1 0 0,-1 0 0,0 0 0,0 0 0,0 0 0,1 0 0,-1 0 0,-12 11-1,0 0 0,-1 0 0,0-2 0,-20 13 0,-2 1 170,-147 92 102,-252 121 0,-226 42 25,345-152-296,293-115 0,18-6 0,42-13 0,147-43 0,436-104 0,-59 55 0,-253 48 0,-307 51 0,43-10 0,-44 11 0,0-1 0,0 1 0,-1-1 0,1 1 0,0-1 0,0 1 0,0-1 0,0 1 0,-1-1 0,1 0 0,0 1 0,-1-1 0,1 0 0,0 0 0,0-1 0,-1 1 0,0 1 0,0-1 0,0 0 0,0 1 0,0-1 0,0 1 0,0-1 0,0 0 0,-1 1 0,1-1 0,0 1 0,0-1 0,-1 0 0,1 1 0,0-1 0,-1 1 0,1-1 0,0 1 0,-1-1 0,1 1 0,-1-1 0,1 1 0,-1 0 0,1-1 0,-1 1 0,1 0 0,-2-1 0,-11-6 0,1 0 0,-2 1 0,1 1 0,0 0 0,-19-4 0,15 4 0,-506-107 0,502 108 0,-139-18-40,0 6 0,-2 8 0,1 6 0,-181 22 0,-639 128-304,254-29 224,107-51 120,571-65 0,41-4 14,14-4 83,15-5 27,2 0-1,0 2 1,30-7-1,-2 1-64,867-227-862,8 36-1,-659 146 666,259-51-253,-609 112 1952,-193 5-1379,-388 15 113,-2 36-197,506-39-98,-29 4 0,-195 49 0,370-69 0,8-2 0,-1 0 0,1 1 0,-1 0 0,1 0 0,0 1 0,-11 5 0,38-8 0,129-22 0,-95 13 0,224-38-49,818-128-712,12 68 187,-1049 104 574,3-2 0,-1 4 0,0 2 0,89 12 0,-148-13 29,0 1 0,-1-1 0,1 0 0,0 1 0,-1 0 0,1 0 0,-1 0 0,1 0 0,-1 0 0,1 0 0,-1 1 0,0-1 0,0 1 0,1-1-1,-1 1 1,0 0 0,0 0 0,-1 0 0,1 0 0,2 4 0,-4-4 4,1 1-1,-1-1 0,0 1 0,0 0 0,0-1 1,0 1-1,-1-1 0,1 1 0,-1 0 1,1-1-1,-1 1 0,0-1 0,0 1 1,0-1-1,-1 0 0,1 1 0,0-1 0,-1 0 1,1 0-1,-1 0 0,-2 2 0,-12 15-18,-1-1 0,-1 0 0,-1-1 0,0-1 0,-30 19 0,-118 58-31,-181 49 17,-14-28 0,288-92 0,-785 201 0,141-149 0,677-72 0,-119 4 0,84-5 0,-1 3 0,-81 16 0,93-11 0,0-2 0,-69-2 0,51-3 0,-36 10 0,-21-1 0,39-10 0,-204-3 0,186-10 0,-44 0 0,-378 13 0,508 1 0,-1 1 0,1 2 0,0 2 0,-36 12 0,34-9 0,0-2 0,0-1 0,-50 4 0,-32-11 0,59-1 0,-96 10 0,61 0 0,-155-5 0,3-2 0,137 10 0,-30 1 0,-78 1 0,123-5 0,-170-7 0,129-4 0,-346 2 0,1016 0 0,-520 1 0,0 0 0,0 1 0,0 1 0,0 0 0,24 9 0,73 36 0,-20-7 0,-9-1 0,-66-30 0,1 0 0,0-2 0,0 0 0,0-1 0,24 5 0,30-3 0,0-4 0,136-6 0,-75-3 0,-17 4 0,0 5 0,122 22 0,-181-19 0,0-2 0,75-2 0,-89-2 0,52 8 0,27 1 0,570-9 0,-337-4 0,-234 4 0,136-5 0,-217-2 0,63-16 0,-3 0 0,73-19 0,-22 4 0,-106 25 0,89-32 0,-22 4 0,116-31 0,38-30 0,-117 39 0,-123 52 0,1 2 0,0 0 0,0 2 0,57-4 0,119 10 0,-87 3 0,74-4 0,-178 2 0,-19 1 0,-27 6 0,-162 22 0,-268 10 0,101-33 0,97-4 0,256-4 0,2 0 0,0 0 0,0 0 0,0 1 0,0 0 0,0 0 0,1 0 0,-1 1 0,-11 5 0,44-1 0,368-1 0,-218-7 0,896 2 0,-967 5 0,154 27 0,-156-16 0,165 5 0,-64-10 0,-21 1 0,-124-13 0,108-13 0,-78 5 0,164 6 0,47-4 0,68-35 0,-64 3 0,155-14 0,-408 50 0,580-51 0,-461 33 0,194 2 0,-196 17 0,190 9 0,-99 26 0,-30-2 0,88 13 0,-157-19 0,225 6 0,-65-18 0,-92 8 0,261 17 0,-227-15 0,112 2 0,65-7 0,22 11 0,244-30 0,-703 1 0,27-1 0,-18-4 0,-11 5 0,0 0 0,0 0 0,0-1 0,0 1 0,0 0 0,0 0 0,0-1 0,0 1 0,0 0 0,0-1 0,0 1 0,0 0 0,0 0 0,0-1 0,0 1 0,0 0 0,0 0 0,0-1 0,0 1 0,0 0 0,0 0 0,0-1 0,0 1 0,-1 0 0,1 0 0,0-1 0,0 1 0,0 0 0,0 0 0,-1-1 0,1 1 0,0 0 0,0 0 0,-1 0 0,1-1 0,-11-7 0,0 0 0,0 0 0,-1 2 0,0-1 0,0 1 0,-19-6 0,-82-23 0,26 14 0,0 5 0,-163-9 0,-182 22 0,263 5 0,-898-1 0,992-4 0,0-3 0,1-3 0,-1-3 0,-90-28 0,-248-60 0,312 81 0,-1 5 0,-118-1 0,-242 26 0,320 1 0,-176 38 0,-222 54 0,275-77 0,133-18 0,79-4 0,14-3 0,-1 3 0,-60 13 0,-14 19 0,62-19 0,-79 16 0,-137 16 0,245-44 0,17 0 0,18 1 0,17-1 0,0-1 0,1-1 0,40-1 0,-32-1 0,795 1-320,5-64-1,-189 12-937,-554 46-5034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16:31:16.00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3T17:23:32.870"/>
    </inkml:context>
    <inkml:brush xml:id="br0">
      <inkml:brushProperty name="width" value="0.35" units="cm"/>
      <inkml:brushProperty name="height" value="0.35" units="cm"/>
      <inkml:brushProperty name="color" value="#FFFFFF"/>
    </inkml:brush>
  </inkml:definitions>
  <inkml:trace contextRef="#ctx0" brushRef="#br0">418 3504 24575,'-1'-34'0,"-1"1"0,-2 0 0,-17-64 0,-40-91 0,37 126 0,4-1 0,-21-106 0,6-55 0,-4 55 0,-90-578 0,96 174 0,28 443 0,2-246 0,4 218 0,2 114 0,2 0 0,2 1 0,1 0 0,19-54 0,-7 24 0,-19 68 0,2-6 0,0 0 0,0 0 0,1 0 0,10-17 0,-14 26 0,1 0 0,0 1 0,0-1 0,0 1 0,0-1 0,1 1 0,-1-1 0,0 1 0,1 0 0,-1-1 0,1 1 0,-1 0 0,1 0 0,-1 0 0,1 0 0,0 1 0,-1-1 0,1 0 0,0 1 0,0-1 0,0 1 0,-1-1 0,1 1 0,0 0 0,0 0 0,0 0 0,0 0 0,0 0 0,0 0 0,-1 1 0,1-1 0,0 1 0,0-1 0,0 1 0,-1 0 0,4 1 0,17 12 0,-1 0 0,-1 1 0,-1 2 0,35 36 0,-8-8 0,-10-12 0,108 109 0,-128-122 0,0 0 0,-1 1 0,-1 1 0,-2 0 0,21 46 0,-12-5 0,-2 0 0,-3 0 0,14 123 0,-12 199 0,-18-343 0,-2-1 0,-2 1 0,-14 66 0,14-89 0,-2-1 0,0 0 0,-1 0 0,-1-1 0,0 0 0,-1 0 0,-1-1 0,-1 0 0,0 0 0,-17 16 0,23-26 0,-1 0 0,1 0 0,-2-1 0,1 0 0,0 0 0,-1 0 0,0-1 0,0 0 0,-1 0 0,1-1 0,-1 1 0,1-2 0,-11 3 0,6-2 0,-24 4 0,-66 5 0,93-12 0,0 1 0,0-1 0,0-1 0,0 0 0,0 0 0,0-1 0,1 0 0,-1 0 0,1-1 0,-1 0 0,1-1 0,0 0 0,-9-6 0,12 6 0,0-1 0,0 0 0,0-1 0,1 1 0,0-1 0,0 0 0,0 0 0,1 0 0,0 0 0,0-1 0,0 1 0,-2-12 0,-2-10 0,-5-49 0,10 64 0,-11-116 0,4-135 0,23-133 0,-1-34 0,-13 292 0,-1 531 0,2 574 0,4-806 0,6 0 0,7-1 0,41 165 0,108 273 0,-131-477 0,-12-60 0,-24-59 0,1-1 0,-1 1 0,0 0 0,1 0 0,-1-1 0,1 1 0,-1 0 0,1-1 0,-1 1 0,1 0 0,-1-1 0,1 1 0,-1-1 0,1 1 0,0-1 0,-1 0 0,1 1 0,0-1 0,0 1 0,-1-1 0,1 0 0,1 1 0,-1-2 0,-1 1 0,1 0 0,0 0 0,-1-1 0,1 1 0,0 0 0,-1-1 0,1 1 0,-1 0 0,1-1 0,-1 1 0,1-1 0,-1 1 0,1-1 0,-1 1 0,1-1 0,-1 0 0,1 1 0,-1-1 0,1 0 0,14-43 0,-15 42 0,20-85 0,12-118 0,-8-99 0,-15 179 0,1-84 0,-11 172 0,-1 0 0,-2 0 0,-14-57 0,-17-23 0,17 62 0,-16-81 0,4-38 0,-65-210 0,93 377 0,-13-32 0,15 38 0,0 1 0,0-1 0,-1 0 0,1 1 0,0-1 0,-1 1 0,1-1 0,-1 1 0,1-1 0,0 1 0,-1-1 0,1 1 0,-1-1 0,1 1 0,-1-1 0,0 1 0,1 0 0,-1-1 0,1 1 0,-1 0 0,0 0 0,1-1 0,-1 1 0,0 0 0,1 0 0,-1 0 0,0 0 0,1 0 0,-1 0 0,0 0 0,1 0 0,-1 0 0,0 0 0,1 0 0,-1 0 0,0 1 0,1-1 0,-1 0 0,1 0 0,-1 1 0,0-1 0,1 0 0,-1 1 0,1-1 0,-1 1 0,1-1 0,-1 1 0,1-1 0,-1 1 0,0 0 0,-4 7 0,0 0 0,0 1 0,0-1 0,1 1 0,1 0 0,0 0 0,0 1 0,0-1 0,-1 13 0,1-8 0,-20 103 0,-16 224 0,29 127 0,14-304 0,46 309 0,56 41 0,-12-70 0,-85-392 0,43 208 0,23 81 0,-32-127 0,-39-184 0,0 1 0,-2 0 0,-2 38 0,-1-38 0,2 0 0,1 0 0,7 37 0,52 252 0,-44-152 0,-9-70 0,34 113 0,-41-206 0,2 0 0,-2-15 0,-4-17 0,-12-30 0,-104-334 0,103 349 0,-35-96 0,-69-130 0,99 237 0,18 26 0,-1 1 0,1-1 0,0 0 0,0 0 0,0 0 0,1 0 0,0-1 0,0 1 0,0 0 0,1-1 0,-2-7 0,2-316 0,3 204 0,-2 137 0,0 21 0,1-1 0,1 0 0,7 31 0,43 302 0,-46-321 0,3 0 0,1-1 0,22 56 0,8 35 0,26 99 0,-42-160 0,-12-36 0,-1 0 0,7 41 0,-4 9 0,-3-26 0,-3 0 0,1 74 0,1 0 0,0-6 0,1 50 0,0 6 0,-10-84 0,-4 190 0,3-289 0,-6 61 0,6-58 0,-1 0 0,-1 0 0,1 1 0,-1-1 0,0 0 0,0-1 0,0 1 0,-1 0 0,-4 6 0,7-11 0,0 1 0,0-1 0,-1 1 0,1-1 0,0 1 0,-1-1 0,1 0 0,0 1 0,-1-1 0,1 1 0,-1-1 0,1 0 0,0 1 0,-1-1 0,1 0 0,-1 0 0,1 1 0,-1-1 0,1 0 0,-1 0 0,1 0 0,-1 0 0,0 1 0,1-1 0,-1 0 0,1 0 0,-1 0 0,1 0 0,-1 0 0,1-1 0,-1 1 0,1 0 0,-1 0 0,1 0 0,-1 0 0,1 0 0,-1-1 0,1 1 0,-1 0 0,1-1 0,-1 1 0,0-1 0,-11-23 0,-9-61 0,3-1 0,-6-96 0,8 56 0,-11-41 0,-7 2 0,-68-200 0,90 333 0,6 18 0,1 0 0,1 0 0,-5-27 0,-42-431 0,51 451 0,5 49 0,-5-28 0,141 702 0,-134-670 0,-3-14 0,0-1 0,2 1 0,0-1 0,10 21 0,8 12 0,-3 1 0,16 56 0,2 5 0,-26-72 0,-2 1 0,11 80 0,-5-17 0,-9-67 0,-3-1 0,-1 1 0,-1 0 0,-3 0 0,-1 0 0,-1 1 0,-2-2 0,-2 1 0,-1 0 0,-2-1 0,-26 66 0,-41 63 0,76-165 0,0-1 0,0 1 0,0 0 0,0 0 0,0-1 0,-1 1 0,1 0 0,0 0 0,0-1 0,0 1 0,0 0 0,0 0 0,-1 0 0,1-1 0,0 1 0,0 0 0,0 0 0,-1 0 0,1-1 0,0 1 0,0 0 0,0 0 0,-1 0 0,1 0 0,0 0 0,0 0 0,-1 0 0,1 0 0,0 0 0,-1-1 0,1 1 0,0 0 0,0 0 0,-1 0 0,1 0 0,0 1 0,0-1 0,-1 0 0,1 0 0,0 0 0,0 0 0,-1 0 0,1 0 0,0 0 0,0 0 0,-1 0 0,1 1 0,0-1 0,0 0 0,0 0 0,-1 0 0,1 1 0,0-1 0,0 0 0,0 0 0,0 0 0,-1 1 0,1-1 0,0 0 0,0 0 0,0 1 0,0-1 0,0 1 0,-7-29 0,6 24 0,-18-107 0,6 33 0,-22-76 0,23 114 0,-49-145 0,56 170 0,1 0 0,1 0 0,0 0 0,0 0 0,1-19 0,3-80 0,1 57 0,-1-186 0,-1 807 0,2-543 0,0 0 0,1 0 0,2 0 0,0-1 0,9 25 0,-6-22 0,-1 1 0,-1-1 0,5 40 0,-9 279 0,-4-176 0,0-137 0,0-1 0,-3 0 0,-7 31 0,5-29 0,1 1 0,-3 43 0,8 530 0,3-294 0,-2-274 0,-1 12 0,1-1 0,3 0 0,17 87 0,-4-52 0,8 111 0,-10-65 0,-5-24 0,-8 149 0,-4-112 0,4 38 0,-15 449 0,-9-266-1365,13-205-5461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7AFFB9B-9FB8-469E-96F9-4D32314110B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65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2673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1676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092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9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31199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27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23448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54865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871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476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11856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92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5BB1C6-BF8F-4481-8AB2-603A1C8A906A}" type="datetimeFigureOut">
              <a:rPr lang="en-US" smtClean="0"/>
              <a:pPr/>
              <a:t>1/4/2023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637112"/>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nyxtruth.com/2020/05/21/why-the-hood-doesnt-do-stocks/"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hyperlink" Target="https://pixabay.com/en/thank-you-thanks-gratitude-2011012/"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2F51-1539-4C83-9CF4-0FF40965AD97}"/>
              </a:ext>
            </a:extLst>
          </p:cNvPr>
          <p:cNvSpPr>
            <a:spLocks noGrp="1"/>
          </p:cNvSpPr>
          <p:nvPr>
            <p:ph type="ctrTitle"/>
          </p:nvPr>
        </p:nvSpPr>
        <p:spPr/>
        <p:txBody>
          <a:bodyPr/>
          <a:lstStyle/>
          <a:p>
            <a:r>
              <a:rPr lang="en-US" dirty="0"/>
              <a:t>Stock market prediction </a:t>
            </a:r>
            <a:endParaRPr lang="en-IN" dirty="0"/>
          </a:p>
        </p:txBody>
      </p:sp>
      <p:sp>
        <p:nvSpPr>
          <p:cNvPr id="3" name="Subtitle 2">
            <a:extLst>
              <a:ext uri="{FF2B5EF4-FFF2-40B4-BE49-F238E27FC236}">
                <a16:creationId xmlns:a16="http://schemas.microsoft.com/office/drawing/2014/main" id="{8DDF6185-77D7-43A3-B3C8-456138B37146}"/>
              </a:ext>
            </a:extLst>
          </p:cNvPr>
          <p:cNvSpPr>
            <a:spLocks noGrp="1"/>
          </p:cNvSpPr>
          <p:nvPr>
            <p:ph type="subTitle" idx="1"/>
          </p:nvPr>
        </p:nvSpPr>
        <p:spPr/>
        <p:txBody>
          <a:bodyPr/>
          <a:lstStyle/>
          <a:p>
            <a:r>
              <a:rPr lang="en-US" dirty="0"/>
              <a:t>Using machine learning</a:t>
            </a:r>
            <a:endParaRPr lang="en-IN" dirty="0"/>
          </a:p>
        </p:txBody>
      </p:sp>
      <p:pic>
        <p:nvPicPr>
          <p:cNvPr id="5" name="Picture 4">
            <a:extLst>
              <a:ext uri="{FF2B5EF4-FFF2-40B4-BE49-F238E27FC236}">
                <a16:creationId xmlns:a16="http://schemas.microsoft.com/office/drawing/2014/main" id="{83B16A99-A87C-5DBA-3A81-7DAFB544F34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18770"/>
            <a:ext cx="12191999" cy="4702345"/>
          </a:xfrm>
          <a:prstGeom prst="rect">
            <a:avLst/>
          </a:prstGeom>
        </p:spPr>
      </p:pic>
    </p:spTree>
    <p:extLst>
      <p:ext uri="{BB962C8B-B14F-4D97-AF65-F5344CB8AC3E}">
        <p14:creationId xmlns:p14="http://schemas.microsoft.com/office/powerpoint/2010/main" val="275415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6781-8D5D-4309-D245-69F20E589F64}"/>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E239B564-09CC-BD02-6E5D-C97FC83683AE}"/>
              </a:ext>
            </a:extLst>
          </p:cNvPr>
          <p:cNvSpPr>
            <a:spLocks noGrp="1"/>
          </p:cNvSpPr>
          <p:nvPr>
            <p:ph idx="1"/>
          </p:nvPr>
        </p:nvSpPr>
        <p:spPr/>
        <p:txBody>
          <a:bodyPr>
            <a:normAutofit/>
          </a:bodyPr>
          <a:lstStyle/>
          <a:p>
            <a:pPr>
              <a:buFont typeface="Wingdings" panose="05000000000000000000" pitchFamily="2" charset="2"/>
              <a:buChar char="Ø"/>
            </a:pPr>
            <a:r>
              <a:rPr lang="en-IN" dirty="0"/>
              <a:t>For our project we have collected the historical stock market data of The Coca-Cola Company.</a:t>
            </a:r>
          </a:p>
          <a:p>
            <a:pPr>
              <a:buFont typeface="Wingdings" panose="05000000000000000000" pitchFamily="2" charset="2"/>
              <a:buChar char="Ø"/>
            </a:pPr>
            <a:r>
              <a:rPr lang="en-IN" dirty="0"/>
              <a:t> We imported data from Yahoo Finance website which is a premier publisher of alternative data for institutional investors.</a:t>
            </a:r>
          </a:p>
          <a:p>
            <a:pPr>
              <a:buFont typeface="Wingdings" panose="05000000000000000000" pitchFamily="2" charset="2"/>
              <a:buChar char="Ø"/>
            </a:pPr>
            <a:r>
              <a:rPr lang="en-IN" dirty="0"/>
              <a:t>We have taken day-wise stock data of the company for five years i.e. from 2018 to 2022.</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4514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52B2-F9C4-8D80-5CAF-4DC939361016}"/>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96112165-D3A7-C508-593D-39EAD02DBD3E}"/>
              </a:ext>
            </a:extLst>
          </p:cNvPr>
          <p:cNvSpPr>
            <a:spLocks noGrp="1"/>
          </p:cNvSpPr>
          <p:nvPr>
            <p:ph idx="1"/>
          </p:nvPr>
        </p:nvSpPr>
        <p:spPr>
          <a:xfrm>
            <a:off x="862642" y="2286000"/>
            <a:ext cx="9881559" cy="4023360"/>
          </a:xfrm>
        </p:spPr>
        <p:txBody>
          <a:bodyPr>
            <a:normAutofit/>
          </a:bodyPr>
          <a:lstStyle/>
          <a:p>
            <a:pPr marL="0" indent="0">
              <a:buNone/>
            </a:pPr>
            <a:r>
              <a:rPr lang="en-IN" sz="2800" b="1" u="sng" dirty="0"/>
              <a:t>Features of our data:</a:t>
            </a:r>
          </a:p>
          <a:p>
            <a:pPr marL="457200" indent="-457200">
              <a:buFont typeface="+mj-lt"/>
              <a:buAutoNum type="arabicPeriod"/>
            </a:pPr>
            <a:r>
              <a:rPr lang="en-IN" dirty="0"/>
              <a:t>Opening Price- It’s the price of the first transaction of the day.</a:t>
            </a:r>
          </a:p>
          <a:p>
            <a:pPr marL="457200" indent="-457200">
              <a:buFont typeface="+mj-lt"/>
              <a:buAutoNum type="arabicPeriod"/>
            </a:pPr>
            <a:r>
              <a:rPr lang="en-IN" dirty="0"/>
              <a:t>Closing Price- It’s the price of the last transaction of the day.</a:t>
            </a:r>
          </a:p>
          <a:p>
            <a:pPr marL="457200" indent="-457200">
              <a:buFont typeface="+mj-lt"/>
              <a:buAutoNum type="arabicPeriod"/>
            </a:pPr>
            <a:r>
              <a:rPr lang="en-IN" dirty="0"/>
              <a:t>High Price- It’s the price of the highest transaction during that day.</a:t>
            </a:r>
          </a:p>
          <a:p>
            <a:pPr marL="457200" indent="-457200">
              <a:buFont typeface="+mj-lt"/>
              <a:buAutoNum type="arabicPeriod"/>
            </a:pPr>
            <a:r>
              <a:rPr lang="en-IN" dirty="0"/>
              <a:t>Low Price- It’s the price of the lowest transaction during that day.</a:t>
            </a:r>
          </a:p>
          <a:p>
            <a:pPr marL="457200" indent="-457200">
              <a:buFont typeface="+mj-lt"/>
              <a:buAutoNum type="arabicPeriod"/>
            </a:pPr>
            <a:r>
              <a:rPr lang="en-IN" dirty="0"/>
              <a:t>Volume- The number of shares or contracts traded in an entire market during a       given period of time.</a:t>
            </a:r>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94715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73895-95FF-B50F-B495-1E554719548A}"/>
              </a:ext>
            </a:extLst>
          </p:cNvPr>
          <p:cNvSpPr>
            <a:spLocks noGrp="1"/>
          </p:cNvSpPr>
          <p:nvPr>
            <p:ph idx="1"/>
          </p:nvPr>
        </p:nvSpPr>
        <p:spPr>
          <a:xfrm>
            <a:off x="1210039" y="897147"/>
            <a:ext cx="9603275" cy="4586452"/>
          </a:xfrm>
        </p:spPr>
        <p:txBody>
          <a:bodyPr>
            <a:normAutofit/>
          </a:bodyPr>
          <a:lstStyle/>
          <a:p>
            <a:endParaRPr lang="en-IN" dirty="0"/>
          </a:p>
          <a:p>
            <a:pPr marL="0" indent="0">
              <a:buNone/>
            </a:pPr>
            <a:r>
              <a:rPr lang="en-IN" b="1" u="sng" dirty="0"/>
              <a:t>Variables Involved:</a:t>
            </a:r>
          </a:p>
          <a:p>
            <a:pPr marL="0" indent="0">
              <a:buNone/>
            </a:pPr>
            <a:r>
              <a:rPr lang="en-IN" dirty="0"/>
              <a:t>1.</a:t>
            </a:r>
            <a:r>
              <a:rPr lang="en-IN" u="sng" dirty="0"/>
              <a:t> Target / Dependent variable-</a:t>
            </a:r>
            <a:r>
              <a:rPr lang="en-IN" dirty="0"/>
              <a:t> </a:t>
            </a:r>
          </a:p>
          <a:p>
            <a:pPr marL="0" indent="0">
              <a:buNone/>
            </a:pPr>
            <a:r>
              <a:rPr lang="en-IN" b="1" dirty="0"/>
              <a:t>‘Close’</a:t>
            </a:r>
            <a:r>
              <a:rPr lang="en-IN" dirty="0"/>
              <a:t>, because they are used to create traditional stock charts and other       technical indicators by the investors.</a:t>
            </a:r>
          </a:p>
          <a:p>
            <a:pPr marL="0" indent="0">
              <a:buNone/>
            </a:pPr>
            <a:r>
              <a:rPr lang="en-IN" dirty="0"/>
              <a:t>2</a:t>
            </a:r>
            <a:r>
              <a:rPr lang="en-IN" u="sng" dirty="0"/>
              <a:t>. Independent variable-</a:t>
            </a:r>
          </a:p>
          <a:p>
            <a:pPr marL="0" indent="0">
              <a:buNone/>
            </a:pPr>
            <a:r>
              <a:rPr lang="en-IN" dirty="0"/>
              <a:t> ‘Open’, ‘High’, ‘Low,’ ‘Volume’.</a:t>
            </a:r>
          </a:p>
          <a:p>
            <a:endParaRPr lang="en-IN" dirty="0"/>
          </a:p>
        </p:txBody>
      </p:sp>
    </p:spTree>
    <p:extLst>
      <p:ext uri="{BB962C8B-B14F-4D97-AF65-F5344CB8AC3E}">
        <p14:creationId xmlns:p14="http://schemas.microsoft.com/office/powerpoint/2010/main" val="214400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C9EF1A-795B-DE07-619F-89E796DF01C8}"/>
              </a:ext>
            </a:extLst>
          </p:cNvPr>
          <p:cNvPicPr>
            <a:picLocks noChangeAspect="1"/>
          </p:cNvPicPr>
          <p:nvPr/>
        </p:nvPicPr>
        <p:blipFill>
          <a:blip r:embed="rId2"/>
          <a:stretch>
            <a:fillRect/>
          </a:stretch>
        </p:blipFill>
        <p:spPr>
          <a:xfrm>
            <a:off x="1856072" y="250642"/>
            <a:ext cx="8117547" cy="6356715"/>
          </a:xfrm>
          <a:prstGeom prst="rect">
            <a:avLst/>
          </a:prstGeom>
        </p:spPr>
      </p:pic>
    </p:spTree>
    <p:extLst>
      <p:ext uri="{BB962C8B-B14F-4D97-AF65-F5344CB8AC3E}">
        <p14:creationId xmlns:p14="http://schemas.microsoft.com/office/powerpoint/2010/main" val="324363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57ED-B867-65BB-3E5B-6E7285506E7C}"/>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12360E0-4B4A-5DA4-691F-8F92F0376218}"/>
              </a:ext>
            </a:extLst>
          </p:cNvPr>
          <p:cNvSpPr>
            <a:spLocks noGrp="1"/>
          </p:cNvSpPr>
          <p:nvPr>
            <p:ph idx="1"/>
          </p:nvPr>
        </p:nvSpPr>
        <p:spPr>
          <a:xfrm>
            <a:off x="1024128" y="2009954"/>
            <a:ext cx="9720073" cy="4262829"/>
          </a:xfrm>
        </p:spPr>
        <p:txBody>
          <a:bodyPr>
            <a:normAutofit fontScale="92500"/>
          </a:bodyPr>
          <a:lstStyle/>
          <a:p>
            <a:r>
              <a:rPr lang="en-IN" b="1" u="sng" dirty="0"/>
              <a:t>Feature Scaling Of Data:</a:t>
            </a:r>
          </a:p>
          <a:p>
            <a:r>
              <a:rPr lang="en-IN" dirty="0"/>
              <a:t>In this we scale all the independent variables into same range. It is done so that the variables with higher magnitude doesn’t impact the model largely as compared to smaller ones.</a:t>
            </a:r>
          </a:p>
          <a:p>
            <a:r>
              <a:rPr lang="en-IN" b="1" u="sng" dirty="0"/>
              <a:t>Treating Outliers:</a:t>
            </a:r>
          </a:p>
          <a:p>
            <a:r>
              <a:rPr lang="en-IN" dirty="0"/>
              <a:t>Outliers are data points that are distant from rest of observations. They can significantly affect the model and may lead to wrong predictions.</a:t>
            </a:r>
          </a:p>
          <a:p>
            <a:r>
              <a:rPr lang="en-IN" dirty="0"/>
              <a:t>There are different ways of treating outliers:</a:t>
            </a:r>
          </a:p>
          <a:p>
            <a:r>
              <a:rPr lang="en-IN" dirty="0"/>
              <a:t>1. Deletion</a:t>
            </a:r>
          </a:p>
          <a:p>
            <a:r>
              <a:rPr lang="en-IN" dirty="0"/>
              <a:t>2. Imputing</a:t>
            </a:r>
          </a:p>
          <a:p>
            <a:r>
              <a:rPr lang="en-IN" dirty="0"/>
              <a:t>3. Data transformation </a:t>
            </a:r>
          </a:p>
          <a:p>
            <a:endParaRPr lang="en-IN" dirty="0"/>
          </a:p>
          <a:p>
            <a:endParaRPr lang="en-IN" dirty="0"/>
          </a:p>
          <a:p>
            <a:endParaRPr lang="en-IN" dirty="0"/>
          </a:p>
        </p:txBody>
      </p:sp>
    </p:spTree>
    <p:extLst>
      <p:ext uri="{BB962C8B-B14F-4D97-AF65-F5344CB8AC3E}">
        <p14:creationId xmlns:p14="http://schemas.microsoft.com/office/powerpoint/2010/main" val="268441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95DBE-3CF8-FA2D-DB83-E66BEEAC2864}"/>
              </a:ext>
            </a:extLst>
          </p:cNvPr>
          <p:cNvSpPr>
            <a:spLocks noGrp="1"/>
          </p:cNvSpPr>
          <p:nvPr>
            <p:ph idx="1"/>
          </p:nvPr>
        </p:nvSpPr>
        <p:spPr>
          <a:xfrm>
            <a:off x="998249" y="888520"/>
            <a:ext cx="9720073" cy="4006107"/>
          </a:xfrm>
        </p:spPr>
        <p:txBody>
          <a:bodyPr/>
          <a:lstStyle/>
          <a:p>
            <a:r>
              <a:rPr lang="en-IN" b="1" u="sng" dirty="0"/>
              <a:t>Filling Missing values:</a:t>
            </a:r>
          </a:p>
          <a:p>
            <a:r>
              <a:rPr lang="en-IN" dirty="0"/>
              <a:t>The missing values can reduce the performance of the model.</a:t>
            </a:r>
          </a:p>
          <a:p>
            <a:r>
              <a:rPr lang="en-IN" dirty="0"/>
              <a:t>There are two ways of treating missing values:</a:t>
            </a:r>
          </a:p>
          <a:p>
            <a:r>
              <a:rPr lang="en-IN" dirty="0"/>
              <a:t>Deletion and Imputation</a:t>
            </a:r>
          </a:p>
          <a:p>
            <a:endParaRPr lang="en-IN" dirty="0"/>
          </a:p>
          <a:p>
            <a:endParaRPr lang="en-IN" dirty="0"/>
          </a:p>
          <a:p>
            <a:endParaRPr lang="en-IN" dirty="0"/>
          </a:p>
        </p:txBody>
      </p:sp>
    </p:spTree>
    <p:extLst>
      <p:ext uri="{BB962C8B-B14F-4D97-AF65-F5344CB8AC3E}">
        <p14:creationId xmlns:p14="http://schemas.microsoft.com/office/powerpoint/2010/main" val="135658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6214-2262-014C-B582-31BC82D1A805}"/>
              </a:ext>
            </a:extLst>
          </p:cNvPr>
          <p:cNvSpPr>
            <a:spLocks noGrp="1"/>
          </p:cNvSpPr>
          <p:nvPr>
            <p:ph type="title"/>
          </p:nvPr>
        </p:nvSpPr>
        <p:spPr/>
        <p:txBody>
          <a:bodyPr/>
          <a:lstStyle/>
          <a:p>
            <a:r>
              <a:rPr lang="en-IN" dirty="0"/>
              <a:t>Training the model:</a:t>
            </a:r>
          </a:p>
        </p:txBody>
      </p:sp>
      <p:sp>
        <p:nvSpPr>
          <p:cNvPr id="3" name="Content Placeholder 2">
            <a:extLst>
              <a:ext uri="{FF2B5EF4-FFF2-40B4-BE49-F238E27FC236}">
                <a16:creationId xmlns:a16="http://schemas.microsoft.com/office/drawing/2014/main" id="{4F3E2ECB-047A-79B6-543D-4B3BE3181C05}"/>
              </a:ext>
            </a:extLst>
          </p:cNvPr>
          <p:cNvSpPr>
            <a:spLocks noGrp="1"/>
          </p:cNvSpPr>
          <p:nvPr>
            <p:ph idx="1"/>
          </p:nvPr>
        </p:nvSpPr>
        <p:spPr>
          <a:xfrm>
            <a:off x="1024127" y="2018581"/>
            <a:ext cx="9720073" cy="4023360"/>
          </a:xfrm>
        </p:spPr>
        <p:txBody>
          <a:bodyPr>
            <a:normAutofit/>
          </a:bodyPr>
          <a:lstStyle/>
          <a:p>
            <a:r>
              <a:rPr lang="en-IN" dirty="0"/>
              <a:t>Splitting the data into train and test datasets:</a:t>
            </a:r>
          </a:p>
          <a:p>
            <a:r>
              <a:rPr lang="en-IN" dirty="0"/>
              <a:t>We have used the train_test_split method, imported from sklearn.model_selection with test size 0.2(i.e. 80% of data for training and 20% for testing)</a:t>
            </a:r>
          </a:p>
          <a:p>
            <a:r>
              <a:rPr lang="en-IN" sz="2400" b="1" u="sng" dirty="0"/>
              <a:t>Algorithms Used:</a:t>
            </a:r>
          </a:p>
          <a:p>
            <a:pPr marL="457200" indent="-457200">
              <a:buFont typeface="+mj-lt"/>
              <a:buAutoNum type="arabicPeriod"/>
            </a:pPr>
            <a:r>
              <a:rPr lang="en-IN" dirty="0"/>
              <a:t> Linear Regression</a:t>
            </a:r>
          </a:p>
          <a:p>
            <a:pPr marL="457200" indent="-457200">
              <a:buFont typeface="+mj-lt"/>
              <a:buAutoNum type="arabicPeriod"/>
            </a:pPr>
            <a:r>
              <a:rPr lang="en-IN" dirty="0"/>
              <a:t>SVR or Support Vector Regression</a:t>
            </a:r>
          </a:p>
          <a:p>
            <a:pPr marL="457200" indent="-457200">
              <a:buFont typeface="+mj-lt"/>
              <a:buAutoNum type="arabicPeriod"/>
            </a:pPr>
            <a:r>
              <a:rPr lang="en-IN" dirty="0"/>
              <a:t>Random Forest</a:t>
            </a:r>
          </a:p>
          <a:p>
            <a:r>
              <a:rPr lang="en-IN" dirty="0"/>
              <a:t> </a:t>
            </a:r>
          </a:p>
        </p:txBody>
      </p:sp>
    </p:spTree>
    <p:extLst>
      <p:ext uri="{BB962C8B-B14F-4D97-AF65-F5344CB8AC3E}">
        <p14:creationId xmlns:p14="http://schemas.microsoft.com/office/powerpoint/2010/main" val="338647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33E1-D3BD-23BD-DBE1-27773E3AE753}"/>
              </a:ext>
            </a:extLst>
          </p:cNvPr>
          <p:cNvSpPr>
            <a:spLocks noGrp="1"/>
          </p:cNvSpPr>
          <p:nvPr>
            <p:ph type="title"/>
          </p:nvPr>
        </p:nvSpPr>
        <p:spPr/>
        <p:txBody>
          <a:bodyPr/>
          <a:lstStyle/>
          <a:p>
            <a:r>
              <a:rPr lang="en-IN" dirty="0"/>
              <a:t>Parameters Used for Comparing the algorithms</a:t>
            </a:r>
          </a:p>
        </p:txBody>
      </p:sp>
      <p:sp>
        <p:nvSpPr>
          <p:cNvPr id="3" name="Content Placeholder 2">
            <a:extLst>
              <a:ext uri="{FF2B5EF4-FFF2-40B4-BE49-F238E27FC236}">
                <a16:creationId xmlns:a16="http://schemas.microsoft.com/office/drawing/2014/main" id="{6992D8A4-BF3A-C55F-DC2B-A197F56B6907}"/>
              </a:ext>
            </a:extLst>
          </p:cNvPr>
          <p:cNvSpPr>
            <a:spLocks noGrp="1"/>
          </p:cNvSpPr>
          <p:nvPr>
            <p:ph idx="1"/>
          </p:nvPr>
        </p:nvSpPr>
        <p:spPr>
          <a:xfrm>
            <a:off x="655981" y="2143779"/>
            <a:ext cx="10730942" cy="4325495"/>
          </a:xfrm>
        </p:spPr>
        <p:txBody>
          <a:bodyPr/>
          <a:lstStyle/>
          <a:p>
            <a:r>
              <a:rPr lang="en-IN" dirty="0"/>
              <a:t>1.Mean Absolute Error(MAE):</a:t>
            </a:r>
          </a:p>
          <a:p>
            <a:r>
              <a:rPr lang="en-US" dirty="0"/>
              <a:t>Mean absolute error gives the mean of absolute difference between model prediction and target value.</a:t>
            </a:r>
          </a:p>
          <a:p>
            <a:endParaRPr lang="en-US" dirty="0"/>
          </a:p>
        </p:txBody>
      </p:sp>
      <p:sp>
        <p:nvSpPr>
          <p:cNvPr id="4" name="Rectangle 3">
            <a:extLst>
              <a:ext uri="{FF2B5EF4-FFF2-40B4-BE49-F238E27FC236}">
                <a16:creationId xmlns:a16="http://schemas.microsoft.com/office/drawing/2014/main" id="{A04E2EEF-B06B-DC41-85B7-5FBF07F2686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Mean Absolute Error = (1/n) * ∑|y</a:t>
            </a:r>
            <a:r>
              <a:rPr kumimoji="0" lang="en-US" altLang="en-US" sz="900" b="0" i="1" u="none" strike="noStrike" cap="none" normalizeH="0" baseline="-30000">
                <a:ln>
                  <a:noFill/>
                </a:ln>
                <a:solidFill>
                  <a:srgbClr val="FFFFFF"/>
                </a:solidFill>
                <a:effectLst/>
                <a:latin typeface="Arial" panose="020B0604020202020204" pitchFamily="34" charset="0"/>
                <a:ea typeface="urw-din"/>
              </a:rPr>
              <a:t>i</a:t>
            </a:r>
            <a:r>
              <a:rPr kumimoji="0" lang="en-US" altLang="en-US" sz="1200" b="0" i="1" u="none" strike="noStrike" cap="none" normalizeH="0" baseline="0">
                <a:ln>
                  <a:noFill/>
                </a:ln>
                <a:solidFill>
                  <a:srgbClr val="FFFFFF"/>
                </a:solidFill>
                <a:effectLst/>
                <a:latin typeface="Arial" panose="020B0604020202020204" pitchFamily="34" charset="0"/>
                <a:ea typeface="urw-din"/>
              </a:rPr>
              <a:t> – x</a:t>
            </a:r>
            <a:r>
              <a:rPr kumimoji="0" lang="en-US" altLang="en-US" sz="900" b="0" i="1" u="none" strike="noStrike" cap="none" normalizeH="0" baseline="-30000">
                <a:ln>
                  <a:noFill/>
                </a:ln>
                <a:solidFill>
                  <a:srgbClr val="FFFFFF"/>
                </a:solidFill>
                <a:effectLst/>
                <a:latin typeface="Arial" panose="020B0604020202020204" pitchFamily="34" charset="0"/>
                <a:ea typeface="urw-din"/>
              </a:rPr>
              <a:t>i</a:t>
            </a:r>
            <a:r>
              <a:rPr kumimoji="0" lang="en-US" altLang="en-US" sz="1200" b="0" i="1" u="none" strike="noStrike" cap="none" normalizeH="0" baseline="0">
                <a:ln>
                  <a:noFill/>
                </a:ln>
                <a:solidFill>
                  <a:srgbClr val="FFFFFF"/>
                </a:solidFill>
                <a:effectLst/>
                <a:latin typeface="Arial" panose="020B0604020202020204" pitchFamily="34" charset="0"/>
                <a:ea typeface="urw-din"/>
              </a:rPr>
              <a:t>|</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where,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Σ: Greek symbol for summation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y</a:t>
            </a:r>
            <a:r>
              <a:rPr kumimoji="0" lang="en-US" altLang="en-US" sz="900" b="0" i="1" u="none" strike="noStrike" cap="none" normalizeH="0" baseline="-30000">
                <a:ln>
                  <a:noFill/>
                </a:ln>
                <a:solidFill>
                  <a:srgbClr val="FFFFFF"/>
                </a:solidFill>
                <a:effectLst/>
                <a:latin typeface="Arial" panose="020B0604020202020204" pitchFamily="34" charset="0"/>
                <a:ea typeface="urw-din"/>
              </a:rPr>
              <a:t>i</a:t>
            </a:r>
            <a:r>
              <a:rPr kumimoji="0" lang="en-US" altLang="en-US" sz="1200" b="0" i="1" u="none" strike="noStrike" cap="none" normalizeH="0" baseline="0">
                <a:ln>
                  <a:noFill/>
                </a:ln>
                <a:solidFill>
                  <a:srgbClr val="FFFFFF"/>
                </a:solidFill>
                <a:effectLst/>
                <a:latin typeface="Arial" panose="020B0604020202020204" pitchFamily="34" charset="0"/>
                <a:ea typeface="urw-din"/>
              </a:rPr>
              <a:t>: Actual value for the ith observation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x</a:t>
            </a:r>
            <a:r>
              <a:rPr kumimoji="0" lang="en-US" altLang="en-US" sz="900" b="0" i="1" u="none" strike="noStrike" cap="none" normalizeH="0" baseline="-30000">
                <a:ln>
                  <a:noFill/>
                </a:ln>
                <a:solidFill>
                  <a:srgbClr val="FFFFFF"/>
                </a:solidFill>
                <a:effectLst/>
                <a:latin typeface="Arial" panose="020B0604020202020204" pitchFamily="34" charset="0"/>
                <a:ea typeface="urw-din"/>
              </a:rPr>
              <a:t>i</a:t>
            </a:r>
            <a:r>
              <a:rPr kumimoji="0" lang="en-US" altLang="en-US" sz="1200" b="0" i="1" u="none" strike="noStrike" cap="none" normalizeH="0" baseline="0">
                <a:ln>
                  <a:noFill/>
                </a:ln>
                <a:solidFill>
                  <a:srgbClr val="FFFFFF"/>
                </a:solidFill>
                <a:effectLst/>
                <a:latin typeface="Arial" panose="020B0604020202020204" pitchFamily="34" charset="0"/>
                <a:ea typeface="urw-din"/>
              </a:rPr>
              <a:t>: Calculated value for the ith observation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1" u="none" strike="noStrike" cap="none" normalizeH="0" baseline="0">
                <a:ln>
                  <a:noFill/>
                </a:ln>
                <a:solidFill>
                  <a:srgbClr val="FFFFFF"/>
                </a:solidFill>
                <a:effectLst/>
                <a:latin typeface="Arial" panose="020B0604020202020204" pitchFamily="34" charset="0"/>
                <a:ea typeface="urw-din"/>
              </a:rPr>
              <a:t>n: Total number of 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5" descr="{\displaystyle \mathrm {MAE} ={\frac {\sum _{i=1}^{n}\left|y_{i}-x_{i}\right|}{n}}={\frac {\sum _{i=1}^{n}\left|e_{i}\right|}{n}}.}">
            <a:extLst>
              <a:ext uri="{FF2B5EF4-FFF2-40B4-BE49-F238E27FC236}">
                <a16:creationId xmlns:a16="http://schemas.microsoft.com/office/drawing/2014/main" id="{B855B2A8-7C18-625D-BAE6-2C276B4EB1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7" descr="{\displaystyle \mathrm {MAE} ={\frac {\sum _{i=1}^{n}\left|y_{i}-x_{i}\right|}{n}}={\frac {\sum _{i=1}^{n}\left|e_{i}\right|}{n}}.}">
            <a:extLst>
              <a:ext uri="{FF2B5EF4-FFF2-40B4-BE49-F238E27FC236}">
                <a16:creationId xmlns:a16="http://schemas.microsoft.com/office/drawing/2014/main" id="{5686BA8B-8403-B2A9-4A97-231E2398F5C9}"/>
              </a:ext>
            </a:extLst>
          </p:cNvPr>
          <p:cNvSpPr>
            <a:spLocks noChangeAspect="1" noChangeArrowheads="1"/>
          </p:cNvSpPr>
          <p:nvPr/>
        </p:nvSpPr>
        <p:spPr bwMode="auto">
          <a:xfrm>
            <a:off x="6095999" y="3428999"/>
            <a:ext cx="2323381" cy="23233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9" descr="{\displaystyle \mathrm {MAE} ={\frac {\sum _{i=1}^{n}\left|y_{i}-x_{i}\right|}{n}}={\frac {\sum _{i=1}^{n}\left|e_{i}\right|}{n}}.}">
            <a:extLst>
              <a:ext uri="{FF2B5EF4-FFF2-40B4-BE49-F238E27FC236}">
                <a16:creationId xmlns:a16="http://schemas.microsoft.com/office/drawing/2014/main" id="{13F95B5A-19D9-83C7-FB45-D67671EA41A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9" name="Picture 17" descr="regression - Standard deviation for mean absolute error (MAE) for gaussian  plot - Stack Overflow">
            <a:extLst>
              <a:ext uri="{FF2B5EF4-FFF2-40B4-BE49-F238E27FC236}">
                <a16:creationId xmlns:a16="http://schemas.microsoft.com/office/drawing/2014/main" id="{CB498B41-C5F7-B699-0041-5C9634BA5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716" y="3489334"/>
            <a:ext cx="5676181" cy="26244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D5F8F1B-664F-7560-C9B4-618DA0EB1869}"/>
                  </a:ext>
                </a:extLst>
              </p14:cNvPr>
              <p14:cNvContentPartPr/>
              <p14:nvPr/>
            </p14:nvContentPartPr>
            <p14:xfrm>
              <a:off x="6167758" y="3561378"/>
              <a:ext cx="2382120" cy="295920"/>
            </p14:xfrm>
          </p:contentPart>
        </mc:Choice>
        <mc:Fallback xmlns="">
          <p:pic>
            <p:nvPicPr>
              <p:cNvPr id="9" name="Ink 8">
                <a:extLst>
                  <a:ext uri="{FF2B5EF4-FFF2-40B4-BE49-F238E27FC236}">
                    <a16:creationId xmlns:a16="http://schemas.microsoft.com/office/drawing/2014/main" id="{FD5F8F1B-664F-7560-C9B4-618DA0EB1869}"/>
                  </a:ext>
                </a:extLst>
              </p:cNvPr>
              <p:cNvPicPr/>
              <p:nvPr/>
            </p:nvPicPr>
            <p:blipFill>
              <a:blip r:embed="rId4"/>
              <a:stretch>
                <a:fillRect/>
              </a:stretch>
            </p:blipFill>
            <p:spPr>
              <a:xfrm>
                <a:off x="6105118" y="3498378"/>
                <a:ext cx="250776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D913C41-C5BD-32CE-3969-5AC02A425930}"/>
                  </a:ext>
                </a:extLst>
              </p14:cNvPr>
              <p14:cNvContentPartPr/>
              <p14:nvPr/>
            </p14:nvContentPartPr>
            <p14:xfrm>
              <a:off x="10446358" y="3795378"/>
              <a:ext cx="360" cy="360"/>
            </p14:xfrm>
          </p:contentPart>
        </mc:Choice>
        <mc:Fallback xmlns="">
          <p:pic>
            <p:nvPicPr>
              <p:cNvPr id="10" name="Ink 9">
                <a:extLst>
                  <a:ext uri="{FF2B5EF4-FFF2-40B4-BE49-F238E27FC236}">
                    <a16:creationId xmlns:a16="http://schemas.microsoft.com/office/drawing/2014/main" id="{2D913C41-C5BD-32CE-3969-5AC02A425930}"/>
                  </a:ext>
                </a:extLst>
              </p:cNvPr>
              <p:cNvPicPr/>
              <p:nvPr/>
            </p:nvPicPr>
            <p:blipFill>
              <a:blip r:embed="rId6"/>
              <a:stretch>
                <a:fillRect/>
              </a:stretch>
            </p:blipFill>
            <p:spPr>
              <a:xfrm>
                <a:off x="10383718" y="373237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88F188C5-D6FB-6117-8CD5-038DA28EF76F}"/>
                  </a:ext>
                </a:extLst>
              </p14:cNvPr>
              <p14:cNvContentPartPr/>
              <p14:nvPr/>
            </p14:nvContentPartPr>
            <p14:xfrm>
              <a:off x="2742358" y="3459858"/>
              <a:ext cx="5853240" cy="613080"/>
            </p14:xfrm>
          </p:contentPart>
        </mc:Choice>
        <mc:Fallback xmlns="">
          <p:pic>
            <p:nvPicPr>
              <p:cNvPr id="11" name="Ink 10">
                <a:extLst>
                  <a:ext uri="{FF2B5EF4-FFF2-40B4-BE49-F238E27FC236}">
                    <a16:creationId xmlns:a16="http://schemas.microsoft.com/office/drawing/2014/main" id="{88F188C5-D6FB-6117-8CD5-038DA28EF76F}"/>
                  </a:ext>
                </a:extLst>
              </p:cNvPr>
              <p:cNvPicPr/>
              <p:nvPr/>
            </p:nvPicPr>
            <p:blipFill>
              <a:blip r:embed="rId8"/>
              <a:stretch>
                <a:fillRect/>
              </a:stretch>
            </p:blipFill>
            <p:spPr>
              <a:xfrm>
                <a:off x="2679718" y="3396858"/>
                <a:ext cx="5978880" cy="738720"/>
              </a:xfrm>
              <a:prstGeom prst="rect">
                <a:avLst/>
              </a:prstGeom>
            </p:spPr>
          </p:pic>
        </mc:Fallback>
      </mc:AlternateContent>
    </p:spTree>
    <p:extLst>
      <p:ext uri="{BB962C8B-B14F-4D97-AF65-F5344CB8AC3E}">
        <p14:creationId xmlns:p14="http://schemas.microsoft.com/office/powerpoint/2010/main" val="411835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4A8415-1FC6-F553-02E9-52F58C81CA8A}"/>
              </a:ext>
            </a:extLst>
          </p:cNvPr>
          <p:cNvSpPr>
            <a:spLocks noGrp="1"/>
          </p:cNvSpPr>
          <p:nvPr>
            <p:ph idx="1"/>
          </p:nvPr>
        </p:nvSpPr>
        <p:spPr>
          <a:xfrm>
            <a:off x="806136" y="1012450"/>
            <a:ext cx="9938065" cy="5296910"/>
          </a:xfrm>
        </p:spPr>
        <p:txBody>
          <a:bodyPr/>
          <a:lstStyle/>
          <a:p>
            <a:r>
              <a:rPr lang="en-IN" dirty="0"/>
              <a:t>2. Mean Squared Error(MSE):</a:t>
            </a:r>
          </a:p>
          <a:p>
            <a:r>
              <a:rPr lang="en-US" dirty="0"/>
              <a:t>Mean squared error (MSE) measures the amount of error in statistical models. It assesses the average squared difference between the actual and predicted values. </a:t>
            </a:r>
          </a:p>
          <a:p>
            <a:endParaRPr lang="en-IN" dirty="0"/>
          </a:p>
        </p:txBody>
      </p:sp>
      <p:pic>
        <p:nvPicPr>
          <p:cNvPr id="4098" name="Picture 2" descr="Not Nice Square Error - Emilia Orellana - Medium">
            <a:extLst>
              <a:ext uri="{FF2B5EF4-FFF2-40B4-BE49-F238E27FC236}">
                <a16:creationId xmlns:a16="http://schemas.microsoft.com/office/drawing/2014/main" id="{DBF50A3C-4BCE-B0E1-1D56-437CCCA74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935" y="2528922"/>
            <a:ext cx="6081257" cy="274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43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6C7DC-E655-0763-4108-0A6640DA0DC5}"/>
              </a:ext>
            </a:extLst>
          </p:cNvPr>
          <p:cNvSpPr>
            <a:spLocks noGrp="1"/>
          </p:cNvSpPr>
          <p:nvPr>
            <p:ph idx="1"/>
          </p:nvPr>
        </p:nvSpPr>
        <p:spPr>
          <a:xfrm>
            <a:off x="1024128" y="534838"/>
            <a:ext cx="9185637" cy="5502136"/>
          </a:xfrm>
        </p:spPr>
        <p:txBody>
          <a:bodyPr/>
          <a:lstStyle/>
          <a:p>
            <a:r>
              <a:rPr lang="en-IN" dirty="0"/>
              <a:t>Root Mean Squared Error(RMSE):</a:t>
            </a:r>
          </a:p>
          <a:p>
            <a:r>
              <a:rPr lang="en-US" dirty="0"/>
              <a:t>Root mean squared error (RMSE) is the square root of the mean of the square of all of the errors. </a:t>
            </a:r>
          </a:p>
          <a:p>
            <a:r>
              <a:rPr lang="en-US" dirty="0"/>
              <a:t>The use of RMSE is very common, and it is considered an excellent general-purpose error metric for numerical predictions.</a:t>
            </a:r>
          </a:p>
          <a:p>
            <a:endParaRPr lang="en-IN" dirty="0"/>
          </a:p>
          <a:p>
            <a:endParaRPr lang="en-IN" dirty="0"/>
          </a:p>
          <a:p>
            <a:endParaRPr lang="en-IN" dirty="0"/>
          </a:p>
          <a:p>
            <a:endParaRPr lang="en-IN" dirty="0"/>
          </a:p>
          <a:p>
            <a:r>
              <a:rPr lang="en-IN" dirty="0"/>
              <a:t>RMSE is the square root of mean squared error or MSE. </a:t>
            </a:r>
          </a:p>
        </p:txBody>
      </p:sp>
      <p:pic>
        <p:nvPicPr>
          <p:cNvPr id="5122" name="Picture 2" descr="What does RMSE really mean?. Root Mean Square Error (RMSE) is a… | by James  Moody | Towards Data Science">
            <a:extLst>
              <a:ext uri="{FF2B5EF4-FFF2-40B4-BE49-F238E27FC236}">
                <a16:creationId xmlns:a16="http://schemas.microsoft.com/office/drawing/2014/main" id="{247A671A-C2AB-1320-4E2A-1963B5EBF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895" y="2658104"/>
            <a:ext cx="5625255" cy="175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50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3216" y="1403828"/>
            <a:ext cx="5088714" cy="3311189"/>
          </a:xfrm>
        </p:spPr>
        <p:txBody>
          <a:bodyPr/>
          <a:lstStyle/>
          <a:p>
            <a:pPr>
              <a:buNone/>
            </a:pPr>
            <a:r>
              <a:rPr lang="en-US" sz="2800" dirty="0"/>
              <a:t> </a:t>
            </a:r>
            <a:r>
              <a:rPr lang="en-US" sz="3200" b="1" dirty="0"/>
              <a:t>Group members</a:t>
            </a:r>
          </a:p>
          <a:p>
            <a:r>
              <a:rPr lang="en-US" sz="2400" dirty="0"/>
              <a:t>Panwar Shivani (190180101038)</a:t>
            </a:r>
          </a:p>
          <a:p>
            <a:r>
              <a:rPr lang="en-US" sz="2400" dirty="0"/>
              <a:t>Priya Joshi (190180101042)</a:t>
            </a:r>
          </a:p>
          <a:p>
            <a:r>
              <a:rPr lang="en-US" sz="2400" dirty="0"/>
              <a:t>Shivani Sharma (190180101051)</a:t>
            </a:r>
          </a:p>
          <a:p>
            <a:r>
              <a:rPr lang="en-US" sz="2400" dirty="0"/>
              <a:t>Yogita (190180101063)</a:t>
            </a:r>
          </a:p>
          <a:p>
            <a:endParaRPr lang="en-US" dirty="0"/>
          </a:p>
        </p:txBody>
      </p:sp>
      <p:sp>
        <p:nvSpPr>
          <p:cNvPr id="4" name="Content Placeholder 3"/>
          <p:cNvSpPr>
            <a:spLocks noGrp="1"/>
          </p:cNvSpPr>
          <p:nvPr>
            <p:ph sz="quarter" idx="14"/>
          </p:nvPr>
        </p:nvSpPr>
        <p:spPr>
          <a:xfrm>
            <a:off x="5901930" y="1403827"/>
            <a:ext cx="5086538" cy="3311189"/>
          </a:xfrm>
        </p:spPr>
        <p:txBody>
          <a:bodyPr>
            <a:normAutofit/>
          </a:bodyPr>
          <a:lstStyle/>
          <a:p>
            <a:pPr>
              <a:buNone/>
            </a:pPr>
            <a:r>
              <a:rPr lang="en-US" sz="3200" b="1" dirty="0"/>
              <a:t>Under the guidance of:</a:t>
            </a:r>
          </a:p>
          <a:p>
            <a:pPr>
              <a:buNone/>
            </a:pPr>
            <a:r>
              <a:rPr lang="en-US" sz="2400" dirty="0"/>
              <a:t>Ms. Swati  Verma</a:t>
            </a:r>
          </a:p>
          <a:p>
            <a:pPr>
              <a:buNone/>
            </a:pPr>
            <a:r>
              <a:rPr lang="en-US" sz="2400" dirty="0"/>
              <a:t>Asst. Professor </a:t>
            </a:r>
          </a:p>
          <a:p>
            <a:pPr>
              <a:buNone/>
            </a:pPr>
            <a:r>
              <a:rPr lang="en-US" sz="2400" dirty="0"/>
              <a:t>CSE Department</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D1CD-F0D5-ADB3-2D77-3743D5F068E6}"/>
              </a:ext>
            </a:extLst>
          </p:cNvPr>
          <p:cNvSpPr>
            <a:spLocks noGrp="1"/>
          </p:cNvSpPr>
          <p:nvPr>
            <p:ph type="title"/>
          </p:nvPr>
        </p:nvSpPr>
        <p:spPr/>
        <p:txBody>
          <a:bodyPr/>
          <a:lstStyle/>
          <a:p>
            <a:r>
              <a:rPr lang="en-IN" dirty="0"/>
              <a:t>Linear regression</a:t>
            </a:r>
          </a:p>
        </p:txBody>
      </p:sp>
      <p:sp>
        <p:nvSpPr>
          <p:cNvPr id="6" name="Text Placeholder 5">
            <a:extLst>
              <a:ext uri="{FF2B5EF4-FFF2-40B4-BE49-F238E27FC236}">
                <a16:creationId xmlns:a16="http://schemas.microsoft.com/office/drawing/2014/main" id="{9E5E4AF0-D782-FFF9-241D-D059422D13FE}"/>
              </a:ext>
            </a:extLst>
          </p:cNvPr>
          <p:cNvSpPr>
            <a:spLocks noGrp="1"/>
          </p:cNvSpPr>
          <p:nvPr>
            <p:ph type="body" sz="half" idx="2"/>
          </p:nvPr>
        </p:nvSpPr>
        <p:spPr>
          <a:xfrm>
            <a:off x="846943" y="1783829"/>
            <a:ext cx="6321608" cy="4602661"/>
          </a:xfrm>
        </p:spPr>
        <p:txBody>
          <a:bodyPr>
            <a:noAutofit/>
          </a:bodyPr>
          <a:lstStyle/>
          <a:p>
            <a:pPr marL="0" indent="0">
              <a:buNone/>
            </a:pPr>
            <a:r>
              <a:rPr lang="en-IN" dirty="0"/>
              <a:t>It is a statistical method used for predictive analysis. It makes predictions for continuous/real variables such as sales, product price, stock prices, etc.</a:t>
            </a:r>
          </a:p>
          <a:p>
            <a:r>
              <a:rPr lang="en-IN" dirty="0"/>
              <a:t>It shows a linear relationship between a dependent and one or more independent variables. </a:t>
            </a:r>
          </a:p>
          <a:p>
            <a:r>
              <a:rPr lang="en-IN" dirty="0"/>
              <a:t>We have used </a:t>
            </a:r>
            <a:r>
              <a:rPr lang="en-IN" dirty="0" err="1"/>
              <a:t>LinearRegression</a:t>
            </a:r>
            <a:r>
              <a:rPr lang="en-IN" dirty="0"/>
              <a:t>() method imported from </a:t>
            </a:r>
            <a:r>
              <a:rPr lang="en-IN" dirty="0" err="1"/>
              <a:t>sklearn</a:t>
            </a:r>
            <a:r>
              <a:rPr lang="en-IN" dirty="0"/>
              <a:t> library.</a:t>
            </a:r>
          </a:p>
          <a:p>
            <a:r>
              <a:rPr lang="en-US" dirty="0"/>
              <a:t>y= a0+a1x+ ε</a:t>
            </a:r>
          </a:p>
          <a:p>
            <a:r>
              <a:rPr lang="en-US" dirty="0"/>
              <a:t>Here,</a:t>
            </a:r>
          </a:p>
          <a:p>
            <a:r>
              <a:rPr lang="en-US" dirty="0"/>
              <a:t>Y=Dependent Variable (Target Variable)</a:t>
            </a:r>
          </a:p>
          <a:p>
            <a:r>
              <a:rPr lang="en-US" dirty="0"/>
              <a:t>X= Independent Variable (predictor Variable)</a:t>
            </a:r>
          </a:p>
          <a:p>
            <a:r>
              <a:rPr lang="en-US" dirty="0"/>
              <a:t>a0= intercept of the line (Gives an additional degree of freedom)</a:t>
            </a:r>
          </a:p>
          <a:p>
            <a:r>
              <a:rPr lang="en-US" dirty="0"/>
              <a:t>a1 = Linear regression coefficient (scale factor to each input value).</a:t>
            </a:r>
          </a:p>
          <a:p>
            <a:r>
              <a:rPr lang="en-US" dirty="0"/>
              <a:t>ε = random error</a:t>
            </a:r>
          </a:p>
          <a:p>
            <a:endParaRPr lang="en-IN" dirty="0"/>
          </a:p>
          <a:p>
            <a:endParaRPr lang="en-IN" dirty="0"/>
          </a:p>
          <a:p>
            <a:endParaRPr lang="en-IN" dirty="0"/>
          </a:p>
          <a:p>
            <a:r>
              <a:rPr lang="en-IN" dirty="0"/>
              <a:t> </a:t>
            </a:r>
          </a:p>
          <a:p>
            <a:endParaRPr lang="en-IN" dirty="0"/>
          </a:p>
        </p:txBody>
      </p:sp>
      <p:pic>
        <p:nvPicPr>
          <p:cNvPr id="7" name="Content Placeholder 6" descr="Linear Regression in Machine Learning">
            <a:extLst>
              <a:ext uri="{FF2B5EF4-FFF2-40B4-BE49-F238E27FC236}">
                <a16:creationId xmlns:a16="http://schemas.microsoft.com/office/drawing/2014/main" id="{37043BE2-2CDE-7916-86CD-A908457007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61389" y="1524000"/>
            <a:ext cx="3810000" cy="3810000"/>
          </a:xfrm>
          <a:prstGeom prst="rect">
            <a:avLst/>
          </a:prstGeom>
          <a:noFill/>
          <a:ln>
            <a:noFill/>
          </a:ln>
        </p:spPr>
      </p:pic>
    </p:spTree>
    <p:extLst>
      <p:ext uri="{BB962C8B-B14F-4D97-AF65-F5344CB8AC3E}">
        <p14:creationId xmlns:p14="http://schemas.microsoft.com/office/powerpoint/2010/main" val="125110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D80CD90-C32C-EFA6-55D4-4DCE0F8E5146}"/>
              </a:ext>
            </a:extLst>
          </p:cNvPr>
          <p:cNvSpPr>
            <a:spLocks noGrp="1"/>
          </p:cNvSpPr>
          <p:nvPr>
            <p:ph type="body" idx="1"/>
          </p:nvPr>
        </p:nvSpPr>
        <p:spPr>
          <a:xfrm>
            <a:off x="1024128" y="902926"/>
            <a:ext cx="4754880" cy="822960"/>
          </a:xfrm>
        </p:spPr>
        <p:txBody>
          <a:bodyPr/>
          <a:lstStyle/>
          <a:p>
            <a:r>
              <a:rPr lang="en-IN" dirty="0"/>
              <a:t>Errors Calculated</a:t>
            </a:r>
          </a:p>
        </p:txBody>
      </p:sp>
      <p:sp>
        <p:nvSpPr>
          <p:cNvPr id="13" name="Text Placeholder 12">
            <a:extLst>
              <a:ext uri="{FF2B5EF4-FFF2-40B4-BE49-F238E27FC236}">
                <a16:creationId xmlns:a16="http://schemas.microsoft.com/office/drawing/2014/main" id="{3CC47D29-62DA-DAED-492C-06ECA6DD67C4}"/>
              </a:ext>
            </a:extLst>
          </p:cNvPr>
          <p:cNvSpPr>
            <a:spLocks noGrp="1"/>
          </p:cNvSpPr>
          <p:nvPr>
            <p:ph type="body" sz="quarter" idx="3"/>
          </p:nvPr>
        </p:nvSpPr>
        <p:spPr>
          <a:xfrm>
            <a:off x="5990888" y="902926"/>
            <a:ext cx="4754880" cy="822960"/>
          </a:xfrm>
        </p:spPr>
        <p:txBody>
          <a:bodyPr/>
          <a:lstStyle/>
          <a:p>
            <a:r>
              <a:rPr lang="en-IN" dirty="0"/>
              <a:t>Actual Vs. Prediction Graph </a:t>
            </a:r>
          </a:p>
        </p:txBody>
      </p:sp>
      <p:pic>
        <p:nvPicPr>
          <p:cNvPr id="18" name="Content Placeholder 17">
            <a:extLst>
              <a:ext uri="{FF2B5EF4-FFF2-40B4-BE49-F238E27FC236}">
                <a16:creationId xmlns:a16="http://schemas.microsoft.com/office/drawing/2014/main" id="{BF1C33C0-0088-F88F-B396-53C214C41BA0}"/>
              </a:ext>
            </a:extLst>
          </p:cNvPr>
          <p:cNvPicPr>
            <a:picLocks noGrp="1" noChangeAspect="1"/>
          </p:cNvPicPr>
          <p:nvPr>
            <p:ph sz="quarter" idx="4"/>
          </p:nvPr>
        </p:nvPicPr>
        <p:blipFill>
          <a:blip r:embed="rId2"/>
          <a:stretch>
            <a:fillRect/>
          </a:stretch>
        </p:blipFill>
        <p:spPr>
          <a:xfrm>
            <a:off x="5991225" y="2191109"/>
            <a:ext cx="5818337" cy="3890513"/>
          </a:xfrm>
        </p:spPr>
      </p:pic>
      <p:graphicFrame>
        <p:nvGraphicFramePr>
          <p:cNvPr id="16" name="Table 16">
            <a:extLst>
              <a:ext uri="{FF2B5EF4-FFF2-40B4-BE49-F238E27FC236}">
                <a16:creationId xmlns:a16="http://schemas.microsoft.com/office/drawing/2014/main" id="{3A37E8D4-30D2-72F5-2220-AC209D5BBDEA}"/>
              </a:ext>
            </a:extLst>
          </p:cNvPr>
          <p:cNvGraphicFramePr>
            <a:graphicFrameLocks noGrp="1"/>
          </p:cNvGraphicFramePr>
          <p:nvPr>
            <p:ph sz="half" idx="2"/>
            <p:extLst>
              <p:ext uri="{D42A27DB-BD31-4B8C-83A1-F6EECF244321}">
                <p14:modId xmlns:p14="http://schemas.microsoft.com/office/powerpoint/2010/main" val="1453222977"/>
              </p:ext>
            </p:extLst>
          </p:nvPr>
        </p:nvGraphicFramePr>
        <p:xfrm>
          <a:off x="1031433" y="2967038"/>
          <a:ext cx="3789602" cy="1483360"/>
        </p:xfrm>
        <a:graphic>
          <a:graphicData uri="http://schemas.openxmlformats.org/drawingml/2006/table">
            <a:tbl>
              <a:tblPr firstRow="1" bandRow="1">
                <a:tableStyleId>{5C22544A-7EE6-4342-B048-85BDC9FD1C3A}</a:tableStyleId>
              </a:tblPr>
              <a:tblGrid>
                <a:gridCol w="1098160">
                  <a:extLst>
                    <a:ext uri="{9D8B030D-6E8A-4147-A177-3AD203B41FA5}">
                      <a16:colId xmlns:a16="http://schemas.microsoft.com/office/drawing/2014/main" val="1515590352"/>
                    </a:ext>
                  </a:extLst>
                </a:gridCol>
                <a:gridCol w="2691442">
                  <a:extLst>
                    <a:ext uri="{9D8B030D-6E8A-4147-A177-3AD203B41FA5}">
                      <a16:colId xmlns:a16="http://schemas.microsoft.com/office/drawing/2014/main" val="1838102681"/>
                    </a:ext>
                  </a:extLst>
                </a:gridCol>
              </a:tblGrid>
              <a:tr h="370840">
                <a:tc>
                  <a:txBody>
                    <a:bodyPr/>
                    <a:lstStyle/>
                    <a:p>
                      <a:r>
                        <a:rPr lang="en-IN" dirty="0"/>
                        <a:t>Error</a:t>
                      </a:r>
                    </a:p>
                  </a:txBody>
                  <a:tcPr/>
                </a:tc>
                <a:tc>
                  <a:txBody>
                    <a:bodyPr/>
                    <a:lstStyle/>
                    <a:p>
                      <a:r>
                        <a:rPr lang="en-IN" dirty="0"/>
                        <a:t>Values</a:t>
                      </a:r>
                    </a:p>
                  </a:txBody>
                  <a:tcPr/>
                </a:tc>
                <a:extLst>
                  <a:ext uri="{0D108BD9-81ED-4DB2-BD59-A6C34878D82A}">
                    <a16:rowId xmlns:a16="http://schemas.microsoft.com/office/drawing/2014/main" val="1942235956"/>
                  </a:ext>
                </a:extLst>
              </a:tr>
              <a:tr h="370840">
                <a:tc>
                  <a:txBody>
                    <a:bodyPr/>
                    <a:lstStyle/>
                    <a:p>
                      <a:r>
                        <a:rPr lang="en-IN" dirty="0"/>
                        <a:t>MAE</a:t>
                      </a:r>
                    </a:p>
                  </a:txBody>
                  <a:tcPr/>
                </a:tc>
                <a:tc>
                  <a:txBody>
                    <a:bodyPr/>
                    <a:lstStyle/>
                    <a:p>
                      <a:r>
                        <a:rPr lang="en-IN" dirty="0"/>
                        <a:t>0.26310764442961015</a:t>
                      </a:r>
                    </a:p>
                  </a:txBody>
                  <a:tcPr/>
                </a:tc>
                <a:extLst>
                  <a:ext uri="{0D108BD9-81ED-4DB2-BD59-A6C34878D82A}">
                    <a16:rowId xmlns:a16="http://schemas.microsoft.com/office/drawing/2014/main" val="1295815342"/>
                  </a:ext>
                </a:extLst>
              </a:tr>
              <a:tr h="370840">
                <a:tc>
                  <a:txBody>
                    <a:bodyPr/>
                    <a:lstStyle/>
                    <a:p>
                      <a:r>
                        <a:rPr lang="en-IN" dirty="0"/>
                        <a:t>MSE</a:t>
                      </a:r>
                    </a:p>
                  </a:txBody>
                  <a:tcPr/>
                </a:tc>
                <a:tc>
                  <a:txBody>
                    <a:bodyPr/>
                    <a:lstStyle/>
                    <a:p>
                      <a:r>
                        <a:rPr lang="en-IN" dirty="0"/>
                        <a:t>0.10568476202580311</a:t>
                      </a:r>
                    </a:p>
                  </a:txBody>
                  <a:tcPr/>
                </a:tc>
                <a:extLst>
                  <a:ext uri="{0D108BD9-81ED-4DB2-BD59-A6C34878D82A}">
                    <a16:rowId xmlns:a16="http://schemas.microsoft.com/office/drawing/2014/main" val="1324268359"/>
                  </a:ext>
                </a:extLst>
              </a:tr>
              <a:tr h="370840">
                <a:tc>
                  <a:txBody>
                    <a:bodyPr/>
                    <a:lstStyle/>
                    <a:p>
                      <a:r>
                        <a:rPr lang="en-IN" dirty="0"/>
                        <a:t>RMSE</a:t>
                      </a:r>
                    </a:p>
                  </a:txBody>
                  <a:tcPr/>
                </a:tc>
                <a:tc>
                  <a:txBody>
                    <a:bodyPr/>
                    <a:lstStyle/>
                    <a:p>
                      <a:r>
                        <a:rPr lang="en-IN" dirty="0"/>
                        <a:t>0.32509192857683056</a:t>
                      </a:r>
                    </a:p>
                  </a:txBody>
                  <a:tcPr/>
                </a:tc>
                <a:extLst>
                  <a:ext uri="{0D108BD9-81ED-4DB2-BD59-A6C34878D82A}">
                    <a16:rowId xmlns:a16="http://schemas.microsoft.com/office/drawing/2014/main" val="1288594029"/>
                  </a:ext>
                </a:extLst>
              </a:tr>
            </a:tbl>
          </a:graphicData>
        </a:graphic>
      </p:graphicFrame>
    </p:spTree>
    <p:extLst>
      <p:ext uri="{BB962C8B-B14F-4D97-AF65-F5344CB8AC3E}">
        <p14:creationId xmlns:p14="http://schemas.microsoft.com/office/powerpoint/2010/main" val="932764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7E1E-4904-D7D1-98E6-9AE16997E28B}"/>
              </a:ext>
            </a:extLst>
          </p:cNvPr>
          <p:cNvSpPr>
            <a:spLocks noGrp="1"/>
          </p:cNvSpPr>
          <p:nvPr>
            <p:ph type="title"/>
          </p:nvPr>
        </p:nvSpPr>
        <p:spPr/>
        <p:txBody>
          <a:bodyPr/>
          <a:lstStyle/>
          <a:p>
            <a:r>
              <a:rPr lang="en-IN" dirty="0"/>
              <a:t>SVR</a:t>
            </a:r>
          </a:p>
        </p:txBody>
      </p:sp>
      <p:sp>
        <p:nvSpPr>
          <p:cNvPr id="10" name="Text Placeholder 9">
            <a:extLst>
              <a:ext uri="{FF2B5EF4-FFF2-40B4-BE49-F238E27FC236}">
                <a16:creationId xmlns:a16="http://schemas.microsoft.com/office/drawing/2014/main" id="{11BE1262-947D-984A-3B18-FF1BFE1FBD48}"/>
              </a:ext>
            </a:extLst>
          </p:cNvPr>
          <p:cNvSpPr>
            <a:spLocks noGrp="1"/>
          </p:cNvSpPr>
          <p:nvPr>
            <p:ph type="body" sz="half" idx="2"/>
          </p:nvPr>
        </p:nvSpPr>
        <p:spPr>
          <a:xfrm>
            <a:off x="1024128" y="1761344"/>
            <a:ext cx="4389120" cy="4258456"/>
          </a:xfrm>
        </p:spPr>
        <p:txBody>
          <a:bodyPr/>
          <a:lstStyle/>
          <a:p>
            <a:r>
              <a:rPr lang="en-US" dirty="0"/>
              <a:t>Support Vector Regression is a supervised learning algorithm that is used to predict discrete values. Support Vector Regression uses the same principle as the SVMs. </a:t>
            </a:r>
          </a:p>
          <a:p>
            <a:r>
              <a:rPr lang="en-US" dirty="0"/>
              <a:t>The basic idea behind SVR is to find the best-fit line. In SVR, the best-fit line is the hyperplane that has the maximum number of points.</a:t>
            </a:r>
            <a:endParaRPr lang="en-IN" dirty="0"/>
          </a:p>
          <a:p>
            <a:r>
              <a:rPr lang="en-IN" dirty="0"/>
              <a:t>We have used the SVR() method from </a:t>
            </a:r>
            <a:r>
              <a:rPr lang="en-IN" dirty="0" err="1"/>
              <a:t>svm</a:t>
            </a:r>
            <a:r>
              <a:rPr lang="en-IN" dirty="0"/>
              <a:t> module imported from the </a:t>
            </a:r>
            <a:r>
              <a:rPr lang="en-IN" dirty="0" err="1"/>
              <a:t>sklearn</a:t>
            </a:r>
            <a:r>
              <a:rPr lang="en-IN" dirty="0"/>
              <a:t> library.</a:t>
            </a:r>
          </a:p>
          <a:p>
            <a:r>
              <a:rPr lang="en-US" dirty="0"/>
              <a:t>Unlike other Regression models that try to minimize the error between the real and predicted value, the SVR tries to fit the best line within a threshold value. The threshold value is the distance between the hyperplane and boundary line. </a:t>
            </a:r>
            <a:endParaRPr lang="en-IN" dirty="0"/>
          </a:p>
          <a:p>
            <a:endParaRPr lang="en-IN" dirty="0"/>
          </a:p>
          <a:p>
            <a:endParaRPr lang="en-IN" dirty="0"/>
          </a:p>
          <a:p>
            <a:pPr marL="0" indent="0">
              <a:buNone/>
            </a:pPr>
            <a:endParaRPr lang="en-IN" dirty="0"/>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EBAE73A-61C7-B441-EFB8-0D6CC2DB2DF7}"/>
                  </a:ext>
                </a:extLst>
              </p14:cNvPr>
              <p14:cNvContentPartPr/>
              <p14:nvPr/>
            </p14:nvContentPartPr>
            <p14:xfrm>
              <a:off x="10265278" y="2078844"/>
              <a:ext cx="360" cy="360"/>
            </p14:xfrm>
          </p:contentPart>
        </mc:Choice>
        <mc:Fallback xmlns="">
          <p:pic>
            <p:nvPicPr>
              <p:cNvPr id="4" name="Ink 3">
                <a:extLst>
                  <a:ext uri="{FF2B5EF4-FFF2-40B4-BE49-F238E27FC236}">
                    <a16:creationId xmlns:a16="http://schemas.microsoft.com/office/drawing/2014/main" id="{AEBAE73A-61C7-B441-EFB8-0D6CC2DB2DF7}"/>
                  </a:ext>
                </a:extLst>
              </p:cNvPr>
              <p:cNvPicPr/>
              <p:nvPr/>
            </p:nvPicPr>
            <p:blipFill>
              <a:blip r:embed="rId3"/>
              <a:stretch>
                <a:fillRect/>
              </a:stretch>
            </p:blipFill>
            <p:spPr>
              <a:xfrm>
                <a:off x="10202278" y="2016204"/>
                <a:ext cx="126000" cy="126000"/>
              </a:xfrm>
              <a:prstGeom prst="rect">
                <a:avLst/>
              </a:prstGeom>
            </p:spPr>
          </p:pic>
        </mc:Fallback>
      </mc:AlternateContent>
      <p:pic>
        <p:nvPicPr>
          <p:cNvPr id="11" name="Content Placeholder 10">
            <a:extLst>
              <a:ext uri="{FF2B5EF4-FFF2-40B4-BE49-F238E27FC236}">
                <a16:creationId xmlns:a16="http://schemas.microsoft.com/office/drawing/2014/main" id="{9DD26011-439F-2BE1-DE07-21B61E35A4D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887244" y="1414462"/>
            <a:ext cx="5334000" cy="4000500"/>
          </a:xfrm>
          <a:prstGeom prst="rect">
            <a:avLst/>
          </a:prstGeom>
          <a:noFill/>
          <a:ln>
            <a:noFill/>
          </a:ln>
        </p:spPr>
      </p:pic>
    </p:spTree>
    <p:extLst>
      <p:ext uri="{BB962C8B-B14F-4D97-AF65-F5344CB8AC3E}">
        <p14:creationId xmlns:p14="http://schemas.microsoft.com/office/powerpoint/2010/main" val="3434637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278886-F672-BFE9-C655-B5641D4A6EB4}"/>
              </a:ext>
            </a:extLst>
          </p:cNvPr>
          <p:cNvSpPr>
            <a:spLocks noGrp="1"/>
          </p:cNvSpPr>
          <p:nvPr>
            <p:ph type="body" idx="1"/>
          </p:nvPr>
        </p:nvSpPr>
        <p:spPr>
          <a:xfrm>
            <a:off x="1023938" y="763065"/>
            <a:ext cx="4754880" cy="822960"/>
          </a:xfrm>
        </p:spPr>
        <p:txBody>
          <a:bodyPr>
            <a:normAutofit fontScale="92500" lnSpcReduction="20000"/>
          </a:bodyPr>
          <a:lstStyle/>
          <a:p>
            <a:r>
              <a:rPr lang="en-IN" dirty="0"/>
              <a:t>Error Calculated</a:t>
            </a:r>
          </a:p>
        </p:txBody>
      </p:sp>
      <p:pic>
        <p:nvPicPr>
          <p:cNvPr id="7" name="Content Placeholder 6">
            <a:extLst>
              <a:ext uri="{FF2B5EF4-FFF2-40B4-BE49-F238E27FC236}">
                <a16:creationId xmlns:a16="http://schemas.microsoft.com/office/drawing/2014/main" id="{0B8120DB-87B3-84DA-DD51-0762DDB0EF6F}"/>
              </a:ext>
            </a:extLst>
          </p:cNvPr>
          <p:cNvPicPr>
            <a:picLocks noGrp="1" noChangeAspect="1"/>
          </p:cNvPicPr>
          <p:nvPr>
            <p:ph sz="half" idx="2"/>
          </p:nvPr>
        </p:nvPicPr>
        <p:blipFill>
          <a:blip r:embed="rId2"/>
          <a:stretch>
            <a:fillRect/>
          </a:stretch>
        </p:blipFill>
        <p:spPr>
          <a:xfrm>
            <a:off x="1038928" y="2288138"/>
            <a:ext cx="4587025" cy="1496878"/>
          </a:xfrm>
          <a:prstGeom prst="rect">
            <a:avLst/>
          </a:prstGeom>
        </p:spPr>
      </p:pic>
      <p:sp>
        <p:nvSpPr>
          <p:cNvPr id="5" name="Text Placeholder 4">
            <a:extLst>
              <a:ext uri="{FF2B5EF4-FFF2-40B4-BE49-F238E27FC236}">
                <a16:creationId xmlns:a16="http://schemas.microsoft.com/office/drawing/2014/main" id="{F085EE62-C50B-1096-C933-8604E04F458B}"/>
              </a:ext>
            </a:extLst>
          </p:cNvPr>
          <p:cNvSpPr>
            <a:spLocks noGrp="1"/>
          </p:cNvSpPr>
          <p:nvPr>
            <p:ph type="body" sz="quarter" idx="3"/>
          </p:nvPr>
        </p:nvSpPr>
        <p:spPr>
          <a:xfrm>
            <a:off x="6096000" y="763065"/>
            <a:ext cx="4754880" cy="822960"/>
          </a:xfrm>
        </p:spPr>
        <p:txBody>
          <a:bodyPr>
            <a:normAutofit fontScale="92500" lnSpcReduction="20000"/>
          </a:bodyPr>
          <a:lstStyle/>
          <a:p>
            <a:endParaRPr lang="en-IN" dirty="0"/>
          </a:p>
          <a:p>
            <a:r>
              <a:rPr lang="en-IN" dirty="0"/>
              <a:t>          Actual Vs. Prediction Graph </a:t>
            </a:r>
          </a:p>
          <a:p>
            <a:r>
              <a:rPr lang="en-IN" dirty="0"/>
              <a:t> </a:t>
            </a:r>
          </a:p>
        </p:txBody>
      </p:sp>
      <p:pic>
        <p:nvPicPr>
          <p:cNvPr id="10" name="Content Placeholder 9">
            <a:extLst>
              <a:ext uri="{FF2B5EF4-FFF2-40B4-BE49-F238E27FC236}">
                <a16:creationId xmlns:a16="http://schemas.microsoft.com/office/drawing/2014/main" id="{6A7C3E55-1AD6-052E-DB13-9A47D3A4BC3E}"/>
              </a:ext>
            </a:extLst>
          </p:cNvPr>
          <p:cNvPicPr>
            <a:picLocks noGrp="1" noChangeAspect="1"/>
          </p:cNvPicPr>
          <p:nvPr>
            <p:ph sz="quarter" idx="4"/>
          </p:nvPr>
        </p:nvPicPr>
        <p:blipFill>
          <a:blip r:embed="rId3"/>
          <a:stretch>
            <a:fillRect/>
          </a:stretch>
        </p:blipFill>
        <p:spPr>
          <a:xfrm>
            <a:off x="6243225" y="1701385"/>
            <a:ext cx="5584013" cy="3987382"/>
          </a:xfrm>
        </p:spPr>
      </p:pic>
    </p:spTree>
    <p:extLst>
      <p:ext uri="{BB962C8B-B14F-4D97-AF65-F5344CB8AC3E}">
        <p14:creationId xmlns:p14="http://schemas.microsoft.com/office/powerpoint/2010/main" val="2657344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8201-2944-F667-5387-BA10854E1D17}"/>
              </a:ext>
            </a:extLst>
          </p:cNvPr>
          <p:cNvSpPr>
            <a:spLocks noGrp="1"/>
          </p:cNvSpPr>
          <p:nvPr>
            <p:ph type="title"/>
          </p:nvPr>
        </p:nvSpPr>
        <p:spPr/>
        <p:txBody>
          <a:bodyPr/>
          <a:lstStyle/>
          <a:p>
            <a:r>
              <a:rPr lang="en-IN" dirty="0"/>
              <a:t>Random forest regressor</a:t>
            </a:r>
          </a:p>
        </p:txBody>
      </p:sp>
      <p:sp>
        <p:nvSpPr>
          <p:cNvPr id="4" name="Text Placeholder 3">
            <a:extLst>
              <a:ext uri="{FF2B5EF4-FFF2-40B4-BE49-F238E27FC236}">
                <a16:creationId xmlns:a16="http://schemas.microsoft.com/office/drawing/2014/main" id="{AF3B4E13-86D1-9FEC-AD75-F76AD2EB91BB}"/>
              </a:ext>
            </a:extLst>
          </p:cNvPr>
          <p:cNvSpPr>
            <a:spLocks noGrp="1"/>
          </p:cNvSpPr>
          <p:nvPr>
            <p:ph type="body" sz="half" idx="2"/>
          </p:nvPr>
        </p:nvSpPr>
        <p:spPr/>
        <p:txBody>
          <a:bodyPr/>
          <a:lstStyle/>
          <a:p>
            <a:r>
              <a:rPr lang="en-US" dirty="0"/>
              <a:t>Random Forest Regression is a supervised learning algorithm that uses ensemble learning method for regression. </a:t>
            </a:r>
          </a:p>
          <a:p>
            <a:r>
              <a:rPr lang="en-US" dirty="0"/>
              <a:t>Ensemble learning method is a technique that combines predictions from multiple machine learning algorithms to make a more accurate prediction than a single model.</a:t>
            </a:r>
          </a:p>
          <a:p>
            <a:r>
              <a:rPr lang="en-US" dirty="0"/>
              <a:t>A Random Forest Regression model is powerful and accurate. It usually performs great on many problems, including features with non-linear relationships. </a:t>
            </a:r>
            <a:endParaRPr lang="en-IN" dirty="0"/>
          </a:p>
        </p:txBody>
      </p:sp>
      <p:pic>
        <p:nvPicPr>
          <p:cNvPr id="5" name="Content Placeholder 4">
            <a:extLst>
              <a:ext uri="{FF2B5EF4-FFF2-40B4-BE49-F238E27FC236}">
                <a16:creationId xmlns:a16="http://schemas.microsoft.com/office/drawing/2014/main" id="{108ADA29-44C8-D9A9-AB1B-AFF309F843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1612961"/>
            <a:ext cx="5678488" cy="3603503"/>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88B2688-0F88-9F36-1CFB-0CDB4EA51D44}"/>
                  </a:ext>
                </a:extLst>
              </p14:cNvPr>
              <p14:cNvContentPartPr/>
              <p14:nvPr/>
            </p14:nvContentPartPr>
            <p14:xfrm>
              <a:off x="5590859" y="1526778"/>
              <a:ext cx="286920" cy="4089600"/>
            </p14:xfrm>
          </p:contentPart>
        </mc:Choice>
        <mc:Fallback xmlns="">
          <p:pic>
            <p:nvPicPr>
              <p:cNvPr id="6" name="Ink 5">
                <a:extLst>
                  <a:ext uri="{FF2B5EF4-FFF2-40B4-BE49-F238E27FC236}">
                    <a16:creationId xmlns:a16="http://schemas.microsoft.com/office/drawing/2014/main" id="{188B2688-0F88-9F36-1CFB-0CDB4EA51D44}"/>
                  </a:ext>
                </a:extLst>
              </p:cNvPr>
              <p:cNvPicPr/>
              <p:nvPr/>
            </p:nvPicPr>
            <p:blipFill>
              <a:blip r:embed="rId4"/>
              <a:stretch>
                <a:fillRect/>
              </a:stretch>
            </p:blipFill>
            <p:spPr>
              <a:xfrm>
                <a:off x="5527859" y="1464138"/>
                <a:ext cx="412560" cy="4215240"/>
              </a:xfrm>
              <a:prstGeom prst="rect">
                <a:avLst/>
              </a:prstGeom>
            </p:spPr>
          </p:pic>
        </mc:Fallback>
      </mc:AlternateContent>
    </p:spTree>
    <p:extLst>
      <p:ext uri="{BB962C8B-B14F-4D97-AF65-F5344CB8AC3E}">
        <p14:creationId xmlns:p14="http://schemas.microsoft.com/office/powerpoint/2010/main" val="383064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3489806-C115-D6A9-5426-894D102CB38F}"/>
              </a:ext>
            </a:extLst>
          </p:cNvPr>
          <p:cNvSpPr>
            <a:spLocks noGrp="1"/>
          </p:cNvSpPr>
          <p:nvPr>
            <p:ph type="body" idx="1"/>
          </p:nvPr>
        </p:nvSpPr>
        <p:spPr>
          <a:xfrm>
            <a:off x="1024128" y="830521"/>
            <a:ext cx="4754880" cy="822960"/>
          </a:xfrm>
        </p:spPr>
        <p:txBody>
          <a:bodyPr/>
          <a:lstStyle/>
          <a:p>
            <a:r>
              <a:rPr lang="en-IN" dirty="0"/>
              <a:t>Error Calculated</a:t>
            </a:r>
          </a:p>
        </p:txBody>
      </p:sp>
      <p:sp>
        <p:nvSpPr>
          <p:cNvPr id="3" name="Content Placeholder 2">
            <a:extLst>
              <a:ext uri="{FF2B5EF4-FFF2-40B4-BE49-F238E27FC236}">
                <a16:creationId xmlns:a16="http://schemas.microsoft.com/office/drawing/2014/main" id="{8E4A0061-6793-A813-9ED7-618FFEA0D581}"/>
              </a:ext>
            </a:extLst>
          </p:cNvPr>
          <p:cNvSpPr>
            <a:spLocks noGrp="1"/>
          </p:cNvSpPr>
          <p:nvPr>
            <p:ph sz="half" idx="2"/>
          </p:nvPr>
        </p:nvSpPr>
        <p:spPr>
          <a:xfrm>
            <a:off x="1024128" y="2053388"/>
            <a:ext cx="4754880" cy="3341572"/>
          </a:xfrm>
        </p:spPr>
        <p:txBody>
          <a:bodyPr/>
          <a:lstStyle/>
          <a:p>
            <a:endParaRPr lang="en-US" dirty="0"/>
          </a:p>
          <a:p>
            <a:endParaRPr lang="en-US" dirty="0"/>
          </a:p>
          <a:p>
            <a:endParaRPr lang="en-IN" dirty="0"/>
          </a:p>
        </p:txBody>
      </p:sp>
      <p:sp>
        <p:nvSpPr>
          <p:cNvPr id="8" name="Text Placeholder 7">
            <a:extLst>
              <a:ext uri="{FF2B5EF4-FFF2-40B4-BE49-F238E27FC236}">
                <a16:creationId xmlns:a16="http://schemas.microsoft.com/office/drawing/2014/main" id="{C94D4987-43D1-4E61-AB1E-09AD9ABF8A9D}"/>
              </a:ext>
            </a:extLst>
          </p:cNvPr>
          <p:cNvSpPr>
            <a:spLocks noGrp="1"/>
          </p:cNvSpPr>
          <p:nvPr>
            <p:ph type="body" sz="quarter" idx="3"/>
          </p:nvPr>
        </p:nvSpPr>
        <p:spPr>
          <a:xfrm>
            <a:off x="5990888" y="830521"/>
            <a:ext cx="4754880" cy="822960"/>
          </a:xfrm>
        </p:spPr>
        <p:txBody>
          <a:bodyPr/>
          <a:lstStyle/>
          <a:p>
            <a:r>
              <a:rPr lang="en-IN" dirty="0"/>
              <a:t>Actual Vs. Prediction Graph</a:t>
            </a:r>
          </a:p>
        </p:txBody>
      </p:sp>
      <p:pic>
        <p:nvPicPr>
          <p:cNvPr id="13" name="Content Placeholder 12">
            <a:extLst>
              <a:ext uri="{FF2B5EF4-FFF2-40B4-BE49-F238E27FC236}">
                <a16:creationId xmlns:a16="http://schemas.microsoft.com/office/drawing/2014/main" id="{830D8CA8-C87E-C629-DD8C-C4F97BD9F317}"/>
              </a:ext>
            </a:extLst>
          </p:cNvPr>
          <p:cNvPicPr>
            <a:picLocks noGrp="1" noChangeAspect="1"/>
          </p:cNvPicPr>
          <p:nvPr>
            <p:ph sz="quarter" idx="4"/>
          </p:nvPr>
        </p:nvPicPr>
        <p:blipFill>
          <a:blip r:embed="rId2"/>
          <a:stretch>
            <a:fillRect/>
          </a:stretch>
        </p:blipFill>
        <p:spPr>
          <a:xfrm>
            <a:off x="6077510" y="1776334"/>
            <a:ext cx="5090362" cy="3617991"/>
          </a:xfrm>
        </p:spPr>
      </p:pic>
      <p:graphicFrame>
        <p:nvGraphicFramePr>
          <p:cNvPr id="6" name="Table 5">
            <a:extLst>
              <a:ext uri="{FF2B5EF4-FFF2-40B4-BE49-F238E27FC236}">
                <a16:creationId xmlns:a16="http://schemas.microsoft.com/office/drawing/2014/main" id="{3B75E0D3-E440-69EA-AB72-F8FBA83839A5}"/>
              </a:ext>
            </a:extLst>
          </p:cNvPr>
          <p:cNvGraphicFramePr>
            <a:graphicFrameLocks noGrp="1"/>
          </p:cNvGraphicFramePr>
          <p:nvPr>
            <p:extLst>
              <p:ext uri="{D42A27DB-BD31-4B8C-83A1-F6EECF244321}">
                <p14:modId xmlns:p14="http://schemas.microsoft.com/office/powerpoint/2010/main" val="3666147303"/>
              </p:ext>
            </p:extLst>
          </p:nvPr>
        </p:nvGraphicFramePr>
        <p:xfrm>
          <a:off x="1024128" y="2433552"/>
          <a:ext cx="4754880" cy="1463040"/>
        </p:xfrm>
        <a:graphic>
          <a:graphicData uri="http://schemas.openxmlformats.org/drawingml/2006/table">
            <a:tbl>
              <a:tblPr firstRow="1" bandRow="1">
                <a:tableStyleId>{5C22544A-7EE6-4342-B048-85BDC9FD1C3A}</a:tableStyleId>
              </a:tblPr>
              <a:tblGrid>
                <a:gridCol w="1234258">
                  <a:extLst>
                    <a:ext uri="{9D8B030D-6E8A-4147-A177-3AD203B41FA5}">
                      <a16:colId xmlns:a16="http://schemas.microsoft.com/office/drawing/2014/main" val="1402907833"/>
                    </a:ext>
                  </a:extLst>
                </a:gridCol>
                <a:gridCol w="3520622">
                  <a:extLst>
                    <a:ext uri="{9D8B030D-6E8A-4147-A177-3AD203B41FA5}">
                      <a16:colId xmlns:a16="http://schemas.microsoft.com/office/drawing/2014/main" val="3413128740"/>
                    </a:ext>
                  </a:extLst>
                </a:gridCol>
              </a:tblGrid>
              <a:tr h="353930">
                <a:tc>
                  <a:txBody>
                    <a:bodyPr/>
                    <a:lstStyle/>
                    <a:p>
                      <a:r>
                        <a:rPr lang="en-IN" dirty="0"/>
                        <a:t>Error </a:t>
                      </a:r>
                    </a:p>
                  </a:txBody>
                  <a:tcPr/>
                </a:tc>
                <a:tc>
                  <a:txBody>
                    <a:bodyPr/>
                    <a:lstStyle/>
                    <a:p>
                      <a:r>
                        <a:rPr lang="en-IN" dirty="0"/>
                        <a:t>Value</a:t>
                      </a:r>
                    </a:p>
                  </a:txBody>
                  <a:tcPr/>
                </a:tc>
                <a:extLst>
                  <a:ext uri="{0D108BD9-81ED-4DB2-BD59-A6C34878D82A}">
                    <a16:rowId xmlns:a16="http://schemas.microsoft.com/office/drawing/2014/main" val="3943463079"/>
                  </a:ext>
                </a:extLst>
              </a:tr>
              <a:tr h="353930">
                <a:tc>
                  <a:txBody>
                    <a:bodyPr/>
                    <a:lstStyle/>
                    <a:p>
                      <a:r>
                        <a:rPr lang="en-IN" dirty="0"/>
                        <a:t>MAE</a:t>
                      </a:r>
                    </a:p>
                  </a:txBody>
                  <a:tcPr/>
                </a:tc>
                <a:tc>
                  <a:txBody>
                    <a:bodyPr/>
                    <a:lstStyle/>
                    <a:p>
                      <a:r>
                        <a:rPr lang="en-IN" dirty="0"/>
                        <a:t>0.35030201559210267</a:t>
                      </a:r>
                    </a:p>
                  </a:txBody>
                  <a:tcPr/>
                </a:tc>
                <a:extLst>
                  <a:ext uri="{0D108BD9-81ED-4DB2-BD59-A6C34878D82A}">
                    <a16:rowId xmlns:a16="http://schemas.microsoft.com/office/drawing/2014/main" val="2718449271"/>
                  </a:ext>
                </a:extLst>
              </a:tr>
              <a:tr h="353930">
                <a:tc>
                  <a:txBody>
                    <a:bodyPr/>
                    <a:lstStyle/>
                    <a:p>
                      <a:r>
                        <a:rPr lang="en-IN" dirty="0"/>
                        <a:t>MSE</a:t>
                      </a:r>
                    </a:p>
                  </a:txBody>
                  <a:tcPr/>
                </a:tc>
                <a:tc>
                  <a:txBody>
                    <a:bodyPr/>
                    <a:lstStyle/>
                    <a:p>
                      <a:r>
                        <a:rPr lang="en-IN" dirty="0"/>
                        <a:t>0.23129640853240352</a:t>
                      </a:r>
                    </a:p>
                  </a:txBody>
                  <a:tcPr/>
                </a:tc>
                <a:extLst>
                  <a:ext uri="{0D108BD9-81ED-4DB2-BD59-A6C34878D82A}">
                    <a16:rowId xmlns:a16="http://schemas.microsoft.com/office/drawing/2014/main" val="1808485868"/>
                  </a:ext>
                </a:extLst>
              </a:tr>
              <a:tr h="353930">
                <a:tc>
                  <a:txBody>
                    <a:bodyPr/>
                    <a:lstStyle/>
                    <a:p>
                      <a:r>
                        <a:rPr lang="en-IN" dirty="0"/>
                        <a:t>RMSE</a:t>
                      </a:r>
                    </a:p>
                  </a:txBody>
                  <a:tcPr/>
                </a:tc>
                <a:tc>
                  <a:txBody>
                    <a:bodyPr/>
                    <a:lstStyle/>
                    <a:p>
                      <a:r>
                        <a:rPr lang="en-IN" dirty="0"/>
                        <a:t>0.48093285241539024</a:t>
                      </a:r>
                    </a:p>
                  </a:txBody>
                  <a:tcPr/>
                </a:tc>
                <a:extLst>
                  <a:ext uri="{0D108BD9-81ED-4DB2-BD59-A6C34878D82A}">
                    <a16:rowId xmlns:a16="http://schemas.microsoft.com/office/drawing/2014/main" val="3060908220"/>
                  </a:ext>
                </a:extLst>
              </a:tr>
            </a:tbl>
          </a:graphicData>
        </a:graphic>
      </p:graphicFrame>
    </p:spTree>
    <p:extLst>
      <p:ext uri="{BB962C8B-B14F-4D97-AF65-F5344CB8AC3E}">
        <p14:creationId xmlns:p14="http://schemas.microsoft.com/office/powerpoint/2010/main" val="3467818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17CA-45B3-60D4-E35B-B57A35E0CBC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2CF78F-9A48-48E9-1E01-C30CF62C61FE}"/>
              </a:ext>
            </a:extLst>
          </p:cNvPr>
          <p:cNvSpPr>
            <a:spLocks noGrp="1"/>
          </p:cNvSpPr>
          <p:nvPr>
            <p:ph idx="1"/>
          </p:nvPr>
        </p:nvSpPr>
        <p:spPr/>
        <p:txBody>
          <a:bodyPr/>
          <a:lstStyle/>
          <a:p>
            <a:r>
              <a:rPr lang="en-US" dirty="0"/>
              <a:t>In this project we studied the use of three supervised learning algorithms namely linear regression, support vector regression and random forest regressor. On comparing all these algos we saw that </a:t>
            </a:r>
            <a:r>
              <a:rPr lang="en-US" b="1" dirty="0"/>
              <a:t>Linear Regression</a:t>
            </a:r>
            <a:r>
              <a:rPr lang="en-US" dirty="0"/>
              <a:t> gave us better results.</a:t>
            </a:r>
          </a:p>
          <a:p>
            <a:r>
              <a:rPr lang="en-US" dirty="0"/>
              <a:t>The random forest regressor’s error were also comparatively low , therefore it can also be used for prediction.</a:t>
            </a:r>
          </a:p>
          <a:p>
            <a:r>
              <a:rPr lang="en-US" dirty="0"/>
              <a:t>However each method has its own strengths and weaknesses. In this project, we have used mainly five features of the stock market data. Also a particular ML algorithm might be better suited to a particular type of stock and may give low accuracy for other types of data.</a:t>
            </a:r>
          </a:p>
          <a:p>
            <a:endParaRPr lang="en-IN" dirty="0"/>
          </a:p>
          <a:p>
            <a:endParaRPr lang="en-IN" dirty="0"/>
          </a:p>
        </p:txBody>
      </p:sp>
    </p:spTree>
    <p:extLst>
      <p:ext uri="{BB962C8B-B14F-4D97-AF65-F5344CB8AC3E}">
        <p14:creationId xmlns:p14="http://schemas.microsoft.com/office/powerpoint/2010/main" val="2265200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697C-F0BA-4D0F-A437-927E6E49139F}"/>
              </a:ext>
            </a:extLst>
          </p:cNvPr>
          <p:cNvSpPr>
            <a:spLocks noGrp="1"/>
          </p:cNvSpPr>
          <p:nvPr>
            <p:ph type="ctrTitle" idx="4294967295"/>
          </p:nvPr>
        </p:nvSpPr>
        <p:spPr>
          <a:xfrm>
            <a:off x="0" y="4959350"/>
            <a:ext cx="7772400" cy="1463675"/>
          </a:xfrm>
        </p:spPr>
        <p:txBody>
          <a:bodyPr/>
          <a:lstStyle/>
          <a:p>
            <a:endParaRPr lang="en-IN" dirty="0"/>
          </a:p>
        </p:txBody>
      </p:sp>
      <p:pic>
        <p:nvPicPr>
          <p:cNvPr id="5" name="Picture 4">
            <a:extLst>
              <a:ext uri="{FF2B5EF4-FFF2-40B4-BE49-F238E27FC236}">
                <a16:creationId xmlns:a16="http://schemas.microsoft.com/office/drawing/2014/main" id="{F24A496F-FB5E-527C-4A09-FE89D16247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24000" y="0"/>
            <a:ext cx="9144000" cy="6858000"/>
          </a:xfrm>
          <a:prstGeom prst="rect">
            <a:avLst/>
          </a:prstGeom>
        </p:spPr>
      </p:pic>
      <p:pic>
        <p:nvPicPr>
          <p:cNvPr id="7" name="Picture 6">
            <a:extLst>
              <a:ext uri="{FF2B5EF4-FFF2-40B4-BE49-F238E27FC236}">
                <a16:creationId xmlns:a16="http://schemas.microsoft.com/office/drawing/2014/main" id="{E0D4B448-1302-A8E7-018D-8CA3BE38CA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98407" y="-230517"/>
            <a:ext cx="12390408" cy="7112000"/>
          </a:xfrm>
          <a:prstGeom prst="rect">
            <a:avLst/>
          </a:prstGeom>
        </p:spPr>
      </p:pic>
    </p:spTree>
    <p:extLst>
      <p:ext uri="{BB962C8B-B14F-4D97-AF65-F5344CB8AC3E}">
        <p14:creationId xmlns:p14="http://schemas.microsoft.com/office/powerpoint/2010/main" val="42054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3"/>
          </p:nvPr>
        </p:nvSpPr>
        <p:spPr/>
        <p:txBody>
          <a:bodyPr>
            <a:normAutofit fontScale="92500" lnSpcReduction="10000"/>
          </a:bodyPr>
          <a:lstStyle/>
          <a:p>
            <a:r>
              <a:rPr lang="en-US" cap="none" dirty="0"/>
              <a:t>The prediction of a stock market direction may serve as an early recommendation system for short-term investors and as an early financial distress warning system for long-term shareholders. Forecasting accuracy is the most important factor in selecting any forecasting method. Research efforts in improving the accuracy of forecasting models are increasing since the last decade. The appropriate stock selections that are suitable for investment is a very difficult task. The key factor for each investor is to earn maximum profits on their investments.</a:t>
            </a:r>
          </a:p>
          <a:p>
            <a:r>
              <a:rPr lang="en-US" cap="none" dirty="0"/>
              <a:t>In this paper, three supervised learning algorithms are used namely Linear Regression, Support Vector Regressor, and Random Forest Regressor. Supervised learning is an approach to creating artificial intelligence (AI), where a computer algorithm is trained on input data that has been labelled for a particular output. In this paper, we are comparing different supervised algorithms to get an efficient predicting model. </a:t>
            </a:r>
          </a:p>
          <a:p>
            <a:endParaRPr lang="en-US"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5B8D-7314-40AE-93FF-3F1B8E1F8D27}"/>
              </a:ext>
            </a:extLst>
          </p:cNvPr>
          <p:cNvSpPr>
            <a:spLocks noGrp="1"/>
          </p:cNvSpPr>
          <p:nvPr>
            <p:ph type="title"/>
          </p:nvPr>
        </p:nvSpPr>
        <p:spPr/>
        <p:txBody>
          <a:bodyPr>
            <a:normAutofit/>
          </a:bodyPr>
          <a:lstStyle/>
          <a:p>
            <a:r>
              <a:rPr lang="en-US" cap="none" dirty="0"/>
              <a:t>Introduction</a:t>
            </a:r>
            <a:endParaRPr lang="en-IN" cap="none" dirty="0"/>
          </a:p>
        </p:txBody>
      </p:sp>
      <p:sp>
        <p:nvSpPr>
          <p:cNvPr id="3" name="Content Placeholder 2">
            <a:extLst>
              <a:ext uri="{FF2B5EF4-FFF2-40B4-BE49-F238E27FC236}">
                <a16:creationId xmlns:a16="http://schemas.microsoft.com/office/drawing/2014/main" id="{B54B8D0B-CD6A-4C68-BA1D-90BF25E7392F}"/>
              </a:ext>
            </a:extLst>
          </p:cNvPr>
          <p:cNvSpPr>
            <a:spLocks noGrp="1"/>
          </p:cNvSpPr>
          <p:nvPr>
            <p:ph sz="quarter" idx="13"/>
          </p:nvPr>
        </p:nvSpPr>
        <p:spPr>
          <a:xfrm>
            <a:off x="685800" y="1645920"/>
            <a:ext cx="10394707" cy="5005046"/>
          </a:xfrm>
        </p:spPr>
        <p:txBody>
          <a:bodyPr>
            <a:normAutofit/>
          </a:bodyPr>
          <a:lstStyle/>
          <a:p>
            <a:pPr>
              <a:buFont typeface="Wingdings" panose="05000000000000000000" pitchFamily="2" charset="2"/>
              <a:buChar char="Ø"/>
            </a:pPr>
            <a:r>
              <a:rPr lang="en-IN" cap="none" dirty="0"/>
              <a:t>What is Trading?</a:t>
            </a:r>
          </a:p>
          <a:p>
            <a:pPr marL="459486" lvl="1" indent="-285750">
              <a:buFont typeface="Arial" panose="020B0604020202020204" pitchFamily="34" charset="0"/>
              <a:buChar char="•"/>
            </a:pPr>
            <a:r>
              <a:rPr lang="en-IN" dirty="0"/>
              <a:t> is the process of buying and selling of financial instruments.</a:t>
            </a:r>
          </a:p>
          <a:p>
            <a:pPr>
              <a:buFont typeface="Wingdings" panose="05000000000000000000" pitchFamily="2" charset="2"/>
              <a:buChar char="Ø"/>
            </a:pPr>
            <a:r>
              <a:rPr lang="en-IN" cap="none" dirty="0"/>
              <a:t>What is Stock Market?</a:t>
            </a:r>
          </a:p>
          <a:p>
            <a:pPr marL="459486" lvl="1" indent="-285750">
              <a:buFont typeface="Arial" panose="020B0604020202020204" pitchFamily="34" charset="0"/>
              <a:buChar char="•"/>
            </a:pPr>
            <a:r>
              <a:rPr lang="en-IN" dirty="0"/>
              <a:t>  It is the market for trading </a:t>
            </a:r>
          </a:p>
          <a:p>
            <a:pPr marL="459486" lvl="1" indent="-285750">
              <a:buFont typeface="Arial" panose="020B0604020202020204" pitchFamily="34" charset="0"/>
              <a:buChar char="•"/>
            </a:pPr>
            <a:r>
              <a:rPr lang="en-IN" cap="none" dirty="0"/>
              <a:t>  One of the main sources for company to raise money</a:t>
            </a:r>
          </a:p>
          <a:p>
            <a:pPr marL="459486" lvl="1" indent="-285750">
              <a:buFont typeface="Arial" panose="020B0604020202020204" pitchFamily="34" charset="0"/>
              <a:buChar char="•"/>
            </a:pPr>
            <a:r>
              <a:rPr lang="en-IN" dirty="0"/>
              <a:t>  Allows businesses to go public</a:t>
            </a:r>
          </a:p>
          <a:p>
            <a:pPr>
              <a:buFont typeface="Wingdings" panose="05000000000000000000" pitchFamily="2" charset="2"/>
              <a:buChar char="Ø"/>
            </a:pPr>
            <a:r>
              <a:rPr lang="en-IN" cap="none" dirty="0"/>
              <a:t>Why we need Stock Prediction methodologies?</a:t>
            </a:r>
          </a:p>
          <a:p>
            <a:pPr marL="459486" lvl="1" indent="-285750">
              <a:buFont typeface="Arial" panose="020B0604020202020204" pitchFamily="34" charset="0"/>
              <a:buChar char="•"/>
            </a:pPr>
            <a:r>
              <a:rPr lang="en-IN" dirty="0"/>
              <a:t>  To assist investors in decision making process for buying and selling of different stocks.</a:t>
            </a:r>
          </a:p>
          <a:p>
            <a:pPr>
              <a:buFont typeface="Wingdings" panose="05000000000000000000" pitchFamily="2" charset="2"/>
              <a:buChar char="Ø"/>
            </a:pPr>
            <a:r>
              <a:rPr lang="en-IN" dirty="0"/>
              <a:t>Technological methods used:</a:t>
            </a:r>
          </a:p>
          <a:p>
            <a:pPr marL="459486" lvl="1" indent="-285750">
              <a:buFont typeface="Arial" panose="020B0604020202020204" pitchFamily="34" charset="0"/>
              <a:buChar char="•"/>
            </a:pPr>
            <a:r>
              <a:rPr lang="en-IN" dirty="0"/>
              <a:t>   Linear Regression(LR)</a:t>
            </a:r>
          </a:p>
          <a:p>
            <a:pPr marL="459486" lvl="1" indent="-285750">
              <a:buFont typeface="Arial" panose="020B0604020202020204" pitchFamily="34" charset="0"/>
              <a:buChar char="•"/>
            </a:pPr>
            <a:r>
              <a:rPr lang="en-IN" dirty="0"/>
              <a:t>   Support Vector Regressor(SVR)</a:t>
            </a:r>
          </a:p>
          <a:p>
            <a:pPr marL="459486" lvl="1" indent="-285750">
              <a:buFont typeface="Arial" panose="020B0604020202020204" pitchFamily="34" charset="0"/>
              <a:buChar char="•"/>
            </a:pPr>
            <a:r>
              <a:rPr lang="en-IN" dirty="0"/>
              <a:t>   Random Forest Regressor(RFR)</a:t>
            </a:r>
          </a:p>
          <a:p>
            <a:pPr marL="0" indent="0">
              <a:buNone/>
            </a:pPr>
            <a:endParaRPr lang="en-IN" cap="none" dirty="0"/>
          </a:p>
          <a:p>
            <a:pPr marL="0" indent="0">
              <a:buNone/>
            </a:pPr>
            <a:endParaRPr lang="en-IN" cap="none" dirty="0"/>
          </a:p>
        </p:txBody>
      </p:sp>
    </p:spTree>
    <p:extLst>
      <p:ext uri="{BB962C8B-B14F-4D97-AF65-F5344CB8AC3E}">
        <p14:creationId xmlns:p14="http://schemas.microsoft.com/office/powerpoint/2010/main" val="241740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a:t>
            </a:r>
          </a:p>
        </p:txBody>
      </p:sp>
      <p:sp>
        <p:nvSpPr>
          <p:cNvPr id="3" name="Content Placeholder 2"/>
          <p:cNvSpPr>
            <a:spLocks noGrp="1"/>
          </p:cNvSpPr>
          <p:nvPr>
            <p:ph sz="quarter" idx="13"/>
          </p:nvPr>
        </p:nvSpPr>
        <p:spPr>
          <a:xfrm>
            <a:off x="685800" y="1841864"/>
            <a:ext cx="10394707" cy="3532722"/>
          </a:xfrm>
        </p:spPr>
        <p:txBody>
          <a:bodyPr>
            <a:normAutofit/>
          </a:bodyPr>
          <a:lstStyle/>
          <a:p>
            <a:pPr>
              <a:buFont typeface="Wingdings" panose="05000000000000000000" pitchFamily="2" charset="2"/>
              <a:buChar char="Ø"/>
            </a:pPr>
            <a:r>
              <a:rPr lang="en-US" dirty="0"/>
              <a:t>   What is Machine Learning?</a:t>
            </a:r>
          </a:p>
          <a:p>
            <a:pPr lvl="1">
              <a:buFont typeface="Arial" panose="020B0604020202020204" pitchFamily="34" charset="0"/>
              <a:buChar char="•"/>
            </a:pPr>
            <a:r>
              <a:rPr lang="en-US" dirty="0"/>
              <a:t>    It is the field of study that gives computers the ability to learn without being explicitly programmed.</a:t>
            </a:r>
          </a:p>
          <a:p>
            <a:pPr>
              <a:buFont typeface="Wingdings" panose="05000000000000000000" pitchFamily="2" charset="2"/>
              <a:buChar char="Ø"/>
            </a:pPr>
            <a:r>
              <a:rPr lang="en-US" dirty="0"/>
              <a:t>   Machine learning in stock prediction:</a:t>
            </a:r>
          </a:p>
          <a:p>
            <a:pPr lvl="1">
              <a:buFont typeface="Arial" panose="020B0604020202020204" pitchFamily="34" charset="0"/>
              <a:buChar char="•"/>
            </a:pPr>
            <a:r>
              <a:rPr lang="en-US" cap="none" dirty="0"/>
              <a:t>   Stock market is totally uncertain as the prices </a:t>
            </a:r>
            <a:r>
              <a:rPr lang="en-US" dirty="0"/>
              <a:t>of stocks keep fluctuating on a daily-basis. This makes the stock prices volatile and very </a:t>
            </a:r>
            <a:r>
              <a:rPr lang="en-IN" dirty="0"/>
              <a:t>difficult to predict with high degree of accuracy. </a:t>
            </a:r>
          </a:p>
          <a:p>
            <a:pPr lvl="1">
              <a:buFont typeface="Arial" panose="020B0604020202020204" pitchFamily="34" charset="0"/>
              <a:buChar char="•"/>
            </a:pPr>
            <a:r>
              <a:rPr lang="en-IN" dirty="0"/>
              <a:t>   The solution is to use Machine Learning. </a:t>
            </a:r>
            <a:endParaRPr lang="en-US" cap="none" dirty="0"/>
          </a:p>
          <a:p>
            <a:pPr lvl="1">
              <a:buFont typeface="Arial" panose="020B0604020202020204" pitchFamily="34" charset="0"/>
              <a:buChar char="•"/>
            </a:pPr>
            <a:r>
              <a:rPr lang="en-US" cap="none" dirty="0"/>
              <a:t>   It works in the same way as  financial analysts ,studying previous stock market prices, their rise and fall, check for trends and using it was predicting future movement of stock.</a:t>
            </a:r>
          </a:p>
          <a:p>
            <a:pPr lvl="1">
              <a:buFont typeface="Arial" panose="020B0604020202020204" pitchFamily="34" charset="0"/>
              <a:buChar char="•"/>
            </a:pPr>
            <a:r>
              <a:rPr lang="en-US" cap="none" dirty="0"/>
              <a:t>  </a:t>
            </a:r>
            <a:r>
              <a:rPr lang="en-US" dirty="0"/>
              <a:t> </a:t>
            </a:r>
            <a:r>
              <a:rPr lang="en-US" cap="none" dirty="0"/>
              <a:t>The more data that is fed to the algorithm ,the better the model performs and thus leading to less risk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FFDA-C761-4DA9-8E56-8405DAC88242}"/>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5149A2ED-DA99-41BA-92E5-A7CC91C35776}"/>
              </a:ext>
            </a:extLst>
          </p:cNvPr>
          <p:cNvSpPr>
            <a:spLocks noGrp="1"/>
          </p:cNvSpPr>
          <p:nvPr>
            <p:ph sz="quarter" idx="13"/>
          </p:nvPr>
        </p:nvSpPr>
        <p:spPr/>
        <p:txBody>
          <a:bodyPr/>
          <a:lstStyle/>
          <a:p>
            <a:pPr>
              <a:buFont typeface="Wingdings" panose="05000000000000000000" pitchFamily="2" charset="2"/>
              <a:buChar char="Ø"/>
            </a:pPr>
            <a:r>
              <a:rPr lang="en-IN" cap="none" dirty="0"/>
              <a:t>To examine a number of different forecasting techniques to predict future stock prices based on past prices.</a:t>
            </a:r>
          </a:p>
          <a:p>
            <a:pPr>
              <a:buFont typeface="Wingdings" panose="05000000000000000000" pitchFamily="2" charset="2"/>
              <a:buChar char="Ø"/>
            </a:pPr>
            <a:r>
              <a:rPr lang="en-IN" dirty="0"/>
              <a:t>To determine values that particular stock will have in near future.</a:t>
            </a:r>
          </a:p>
          <a:p>
            <a:pPr>
              <a:buFont typeface="Wingdings" panose="05000000000000000000" pitchFamily="2" charset="2"/>
              <a:buChar char="Ø"/>
            </a:pPr>
            <a:r>
              <a:rPr lang="en-IN" cap="none" dirty="0"/>
              <a:t>To provide a efficient algorithm in machine learning for predicting stock values.</a:t>
            </a:r>
          </a:p>
        </p:txBody>
      </p:sp>
    </p:spTree>
    <p:extLst>
      <p:ext uri="{BB962C8B-B14F-4D97-AF65-F5344CB8AC3E}">
        <p14:creationId xmlns:p14="http://schemas.microsoft.com/office/powerpoint/2010/main" val="44912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ED06-2DEF-E929-05F0-129F0D02E6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60B6266-07F8-C3CB-CA60-563048756291}"/>
              </a:ext>
            </a:extLst>
          </p:cNvPr>
          <p:cNvSpPr>
            <a:spLocks noGrp="1"/>
          </p:cNvSpPr>
          <p:nvPr>
            <p:ph idx="1"/>
          </p:nvPr>
        </p:nvSpPr>
        <p:spPr/>
        <p:txBody>
          <a:bodyPr/>
          <a:lstStyle/>
          <a:p>
            <a:pPr>
              <a:buFont typeface="Wingdings" panose="05000000000000000000" pitchFamily="2" charset="2"/>
              <a:buChar char="Ø"/>
            </a:pPr>
            <a:r>
              <a:rPr lang="en-IN" dirty="0"/>
              <a:t>To accurately predict the future closing stock price of selected company based on historical data given to the model.</a:t>
            </a:r>
          </a:p>
          <a:p>
            <a:pPr>
              <a:buFont typeface="Wingdings" panose="05000000000000000000" pitchFamily="2" charset="2"/>
              <a:buChar char="Ø"/>
            </a:pPr>
            <a:r>
              <a:rPr lang="en-IN" dirty="0"/>
              <a:t>Use different machine learning models and compare them to get a efficient predicting model.</a:t>
            </a:r>
          </a:p>
          <a:p>
            <a:endParaRPr lang="en-IN" dirty="0"/>
          </a:p>
        </p:txBody>
      </p:sp>
    </p:spTree>
    <p:extLst>
      <p:ext uri="{BB962C8B-B14F-4D97-AF65-F5344CB8AC3E}">
        <p14:creationId xmlns:p14="http://schemas.microsoft.com/office/powerpoint/2010/main" val="156276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F24AD-CDF6-6C45-2FC6-512ACFFC9853}"/>
              </a:ext>
            </a:extLst>
          </p:cNvPr>
          <p:cNvSpPr>
            <a:spLocks noGrp="1"/>
          </p:cNvSpPr>
          <p:nvPr>
            <p:ph idx="1"/>
          </p:nvPr>
        </p:nvSpPr>
        <p:spPr>
          <a:xfrm>
            <a:off x="1024128" y="741873"/>
            <a:ext cx="9720073" cy="5567488"/>
          </a:xfrm>
        </p:spPr>
        <p:txBody>
          <a:bodyPr/>
          <a:lstStyle/>
          <a:p>
            <a:r>
              <a:rPr lang="en-IN" dirty="0"/>
              <a:t>Libraries Used:</a:t>
            </a:r>
          </a:p>
          <a:p>
            <a:r>
              <a:rPr lang="en-IN" dirty="0"/>
              <a:t>1. </a:t>
            </a:r>
            <a:r>
              <a:rPr lang="en-IN" b="1" dirty="0"/>
              <a:t>Pandas</a:t>
            </a:r>
            <a:r>
              <a:rPr lang="en-IN" dirty="0"/>
              <a:t>- It is used for data pre-processing and data preparation. This library will be used to process and structure data, which will be used by ML training model.</a:t>
            </a:r>
          </a:p>
          <a:p>
            <a:r>
              <a:rPr lang="en-IN" dirty="0"/>
              <a:t>2. </a:t>
            </a:r>
            <a:r>
              <a:rPr lang="en-IN" b="1" dirty="0"/>
              <a:t>Numpy</a:t>
            </a:r>
            <a:r>
              <a:rPr lang="en-IN" dirty="0"/>
              <a:t>- This library will allow us to perform efficient computing which is needed for prediction calculations. It is highly optimized to do mathematical tasks of training and scaling the dataset.</a:t>
            </a:r>
          </a:p>
          <a:p>
            <a:r>
              <a:rPr lang="en-IN" dirty="0"/>
              <a:t>3. </a:t>
            </a:r>
            <a:r>
              <a:rPr lang="en-IN" b="1" dirty="0"/>
              <a:t>Matplotlib</a:t>
            </a:r>
            <a:r>
              <a:rPr lang="en-IN" dirty="0"/>
              <a:t>- It is visualization and graphical plotting library for python, used to create 2-D graphs and plots.</a:t>
            </a:r>
          </a:p>
          <a:p>
            <a:r>
              <a:rPr lang="en-IN" dirty="0"/>
              <a:t>4. </a:t>
            </a:r>
            <a:r>
              <a:rPr lang="en-IN" b="1" dirty="0" err="1"/>
              <a:t>Sklearn</a:t>
            </a:r>
            <a:r>
              <a:rPr lang="en-IN" dirty="0"/>
              <a:t>- This library contains a lot of efficient tools for machine learning and statistical modelling including classification, regression and clustering. </a:t>
            </a:r>
          </a:p>
          <a:p>
            <a:endParaRPr lang="en-IN" dirty="0"/>
          </a:p>
          <a:p>
            <a:endParaRPr lang="en-IN" dirty="0"/>
          </a:p>
          <a:p>
            <a:endParaRPr lang="en-IN" dirty="0"/>
          </a:p>
        </p:txBody>
      </p:sp>
    </p:spTree>
    <p:extLst>
      <p:ext uri="{BB962C8B-B14F-4D97-AF65-F5344CB8AC3E}">
        <p14:creationId xmlns:p14="http://schemas.microsoft.com/office/powerpoint/2010/main" val="45235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5D602E-8092-47F8-D3C9-60FD29814078}"/>
              </a:ext>
            </a:extLst>
          </p:cNvPr>
          <p:cNvPicPr>
            <a:picLocks noChangeAspect="1"/>
          </p:cNvPicPr>
          <p:nvPr/>
        </p:nvPicPr>
        <p:blipFill rotWithShape="1">
          <a:blip r:embed="rId2"/>
          <a:srcRect t="24402" b="14340"/>
          <a:stretch/>
        </p:blipFill>
        <p:spPr>
          <a:xfrm>
            <a:off x="1211112" y="2242869"/>
            <a:ext cx="9010650" cy="4201064"/>
          </a:xfrm>
          <a:prstGeom prst="rect">
            <a:avLst/>
          </a:prstGeom>
        </p:spPr>
      </p:pic>
      <p:sp>
        <p:nvSpPr>
          <p:cNvPr id="2" name="Title 1">
            <a:extLst>
              <a:ext uri="{FF2B5EF4-FFF2-40B4-BE49-F238E27FC236}">
                <a16:creationId xmlns:a16="http://schemas.microsoft.com/office/drawing/2014/main" id="{5D198AC7-2A29-847F-4FEE-8F7503E6F83B}"/>
              </a:ext>
            </a:extLst>
          </p:cNvPr>
          <p:cNvSpPr>
            <a:spLocks noGrp="1"/>
          </p:cNvSpPr>
          <p:nvPr>
            <p:ph type="title"/>
          </p:nvPr>
        </p:nvSpPr>
        <p:spPr/>
        <p:txBody>
          <a:bodyPr/>
          <a:lstStyle/>
          <a:p>
            <a:r>
              <a:rPr lang="en-IN" dirty="0"/>
              <a:t>Prediction methodology </a:t>
            </a:r>
          </a:p>
        </p:txBody>
      </p:sp>
      <p:sp>
        <p:nvSpPr>
          <p:cNvPr id="3" name="Content Placeholder 2">
            <a:extLst>
              <a:ext uri="{FF2B5EF4-FFF2-40B4-BE49-F238E27FC236}">
                <a16:creationId xmlns:a16="http://schemas.microsoft.com/office/drawing/2014/main" id="{EC5D437C-0FC4-A38D-FC84-DEBBE89E2B29}"/>
              </a:ext>
            </a:extLst>
          </p:cNvPr>
          <p:cNvSpPr>
            <a:spLocks noGrp="1"/>
          </p:cNvSpPr>
          <p:nvPr>
            <p:ph idx="1"/>
          </p:nvPr>
        </p:nvSpPr>
        <p:spPr>
          <a:xfrm>
            <a:off x="1024128" y="2320504"/>
            <a:ext cx="9720073" cy="4023360"/>
          </a:xfrm>
        </p:spPr>
        <p:txBody>
          <a:bodyPr/>
          <a:lstStyle/>
          <a:p>
            <a:endParaRPr lang="en-IN" dirty="0"/>
          </a:p>
        </p:txBody>
      </p:sp>
    </p:spTree>
    <p:extLst>
      <p:ext uri="{BB962C8B-B14F-4D97-AF65-F5344CB8AC3E}">
        <p14:creationId xmlns:p14="http://schemas.microsoft.com/office/powerpoint/2010/main" val="2326995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1056</TotalTime>
  <Words>1616</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Tw Cen MT</vt:lpstr>
      <vt:lpstr>Tw Cen MT Condensed</vt:lpstr>
      <vt:lpstr>Wingdings</vt:lpstr>
      <vt:lpstr>Wingdings 3</vt:lpstr>
      <vt:lpstr>Integral</vt:lpstr>
      <vt:lpstr>Stock market prediction </vt:lpstr>
      <vt:lpstr>PowerPoint Presentation</vt:lpstr>
      <vt:lpstr>abstract</vt:lpstr>
      <vt:lpstr>Introduction</vt:lpstr>
      <vt:lpstr>Introduction cont.</vt:lpstr>
      <vt:lpstr>objectives</vt:lpstr>
      <vt:lpstr>Problem statement</vt:lpstr>
      <vt:lpstr>PowerPoint Presentation</vt:lpstr>
      <vt:lpstr>Prediction methodology </vt:lpstr>
      <vt:lpstr>Data acquisition</vt:lpstr>
      <vt:lpstr>Data Exploration:</vt:lpstr>
      <vt:lpstr>PowerPoint Presentation</vt:lpstr>
      <vt:lpstr>PowerPoint Presentation</vt:lpstr>
      <vt:lpstr>Data pre-processing:</vt:lpstr>
      <vt:lpstr>PowerPoint Presentation</vt:lpstr>
      <vt:lpstr>Training the model:</vt:lpstr>
      <vt:lpstr>Parameters Used for Comparing the algorithms</vt:lpstr>
      <vt:lpstr>PowerPoint Presentation</vt:lpstr>
      <vt:lpstr>PowerPoint Presentation</vt:lpstr>
      <vt:lpstr>Linear regression</vt:lpstr>
      <vt:lpstr>PowerPoint Presentation</vt:lpstr>
      <vt:lpstr>SVR</vt:lpstr>
      <vt:lpstr>PowerPoint Presentation</vt:lpstr>
      <vt:lpstr>Random forest regressor</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Shivani Panwar</dc:creator>
  <cp:lastModifiedBy>Shivani Panwar</cp:lastModifiedBy>
  <cp:revision>20</cp:revision>
  <dcterms:created xsi:type="dcterms:W3CDTF">2022-10-10T05:02:44Z</dcterms:created>
  <dcterms:modified xsi:type="dcterms:W3CDTF">2023-01-04T04:36:38Z</dcterms:modified>
</cp:coreProperties>
</file>