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5" r:id="rId7"/>
    <p:sldId id="268" r:id="rId8"/>
    <p:sldId id="271" r:id="rId9"/>
    <p:sldId id="272" r:id="rId10"/>
    <p:sldId id="275" r:id="rId11"/>
    <p:sldId id="274" r:id="rId12"/>
    <p:sldId id="261" r:id="rId13"/>
    <p:sldId id="279" r:id="rId14"/>
    <p:sldId id="267" r:id="rId15"/>
    <p:sldId id="277" r:id="rId16"/>
    <p:sldId id="278"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24177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79169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09926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210083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12009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84876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73309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57486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65813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272862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E283B-5FC1-4652-A040-E8E2FAB5D08E}" type="datetimeFigureOut">
              <a:rPr lang="en-IN" smtClean="0"/>
              <a:t>27-07-2020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65706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E283B-5FC1-4652-A040-E8E2FAB5D08E}" type="datetimeFigureOut">
              <a:rPr lang="en-IN" smtClean="0"/>
              <a:t>27-07-2020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874BA-2B81-4777-B8C4-C492CD4680CC}" type="slidenum">
              <a:rPr lang="en-IN" smtClean="0"/>
              <a:t>‹#›</a:t>
            </a:fld>
            <a:endParaRPr lang="en-IN" dirty="0"/>
          </a:p>
        </p:txBody>
      </p:sp>
    </p:spTree>
    <p:extLst>
      <p:ext uri="{BB962C8B-B14F-4D97-AF65-F5344CB8AC3E}">
        <p14:creationId xmlns:p14="http://schemas.microsoft.com/office/powerpoint/2010/main" val="42631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1CE2EA-AB10-4F00-A210-EDA82F427978}"/>
              </a:ext>
            </a:extLst>
          </p:cNvPr>
          <p:cNvSpPr txBox="1">
            <a:spLocks/>
          </p:cNvSpPr>
          <p:nvPr/>
        </p:nvSpPr>
        <p:spPr>
          <a:xfrm>
            <a:off x="1210653" y="991338"/>
            <a:ext cx="10729300" cy="2409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latin typeface="Bahnschrift SemiBold" panose="020B0502040204020203" pitchFamily="34" charset="0"/>
                <a:cs typeface="Arial" panose="020B0604020202020204" pitchFamily="34" charset="0"/>
              </a:rPr>
              <a:t>Hand Drawn Circuit Symbol Detection Using Deep Learning</a:t>
            </a:r>
            <a:r>
              <a:rPr lang="en-US" dirty="0"/>
              <a:t/>
            </a:r>
            <a:br>
              <a:rPr lang="en-US" dirty="0"/>
            </a:br>
            <a:endParaRPr lang="en-US" dirty="0"/>
          </a:p>
        </p:txBody>
      </p:sp>
      <p:pic>
        <p:nvPicPr>
          <p:cNvPr id="7" name="Picture 6">
            <a:extLst>
              <a:ext uri="{FF2B5EF4-FFF2-40B4-BE49-F238E27FC236}">
                <a16:creationId xmlns:a16="http://schemas.microsoft.com/office/drawing/2014/main" id="{0886E72F-2A82-496C-B25C-005FBD09D5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865" y="-388731"/>
            <a:ext cx="4509135" cy="2028190"/>
          </a:xfrm>
          <a:prstGeom prst="rect">
            <a:avLst/>
          </a:prstGeom>
          <a:noFill/>
          <a:ln>
            <a:noFill/>
          </a:ln>
        </p:spPr>
      </p:pic>
      <p:sp>
        <p:nvSpPr>
          <p:cNvPr id="8" name="TextBox 7">
            <a:extLst>
              <a:ext uri="{FF2B5EF4-FFF2-40B4-BE49-F238E27FC236}">
                <a16:creationId xmlns:a16="http://schemas.microsoft.com/office/drawing/2014/main" id="{15518EAF-822A-4AFF-A81D-19186DEC169B}"/>
              </a:ext>
            </a:extLst>
          </p:cNvPr>
          <p:cNvSpPr txBox="1"/>
          <p:nvPr/>
        </p:nvSpPr>
        <p:spPr>
          <a:xfrm>
            <a:off x="3903785" y="2854666"/>
            <a:ext cx="3815862" cy="2031325"/>
          </a:xfrm>
          <a:prstGeom prst="rect">
            <a:avLst/>
          </a:prstGeom>
          <a:noFill/>
        </p:spPr>
        <p:txBody>
          <a:bodyPr wrap="square" rtlCol="0">
            <a:spAutoFit/>
          </a:bodyPr>
          <a:lstStyle/>
          <a:p>
            <a:pPr algn="r"/>
            <a:r>
              <a:rPr lang="en-US" b="1" dirty="0">
                <a:solidFill>
                  <a:srgbClr val="FF0000"/>
                </a:solidFill>
                <a:latin typeface="Calibri" panose="020F0502020204030204" pitchFamily="34" charset="0"/>
                <a:cs typeface="Calibri" panose="020F0502020204030204" pitchFamily="34" charset="0"/>
              </a:rPr>
              <a:t>UNDER THE GUIDANCE OF:</a:t>
            </a:r>
            <a:endParaRPr lang="en-IN" b="1" dirty="0">
              <a:solidFill>
                <a:srgbClr val="FF0000"/>
              </a:solidFill>
              <a:latin typeface="Calibri" panose="020F0502020204030204" pitchFamily="34" charset="0"/>
              <a:cs typeface="Calibri" panose="020F0502020204030204" pitchFamily="34" charset="0"/>
            </a:endParaRPr>
          </a:p>
          <a:p>
            <a:pPr algn="r"/>
            <a:r>
              <a:rPr lang="en-US" b="1" dirty="0">
                <a:latin typeface="Calibri" panose="020F0502020204030204" pitchFamily="34" charset="0"/>
                <a:cs typeface="Calibri" panose="020F0502020204030204" pitchFamily="34" charset="0"/>
              </a:rPr>
              <a:t>Dr. K Indira</a:t>
            </a:r>
          </a:p>
          <a:p>
            <a:pPr algn="r"/>
            <a:r>
              <a:rPr lang="en-US" dirty="0">
                <a:latin typeface="Calibri" panose="020F0502020204030204" pitchFamily="34" charset="0"/>
                <a:cs typeface="Calibri" panose="020F0502020204030204" pitchFamily="34" charset="0"/>
              </a:rPr>
              <a:t> PROFESSOR</a:t>
            </a:r>
            <a:endParaRPr lang="en-IN" dirty="0">
              <a:latin typeface="Calibri" panose="020F0502020204030204" pitchFamily="34" charset="0"/>
              <a:cs typeface="Calibri" panose="020F0502020204030204" pitchFamily="34" charset="0"/>
            </a:endParaRPr>
          </a:p>
          <a:p>
            <a:pPr algn="r"/>
            <a:r>
              <a:rPr lang="en-US" dirty="0">
                <a:latin typeface="Calibri" panose="020F0502020204030204" pitchFamily="34" charset="0"/>
                <a:cs typeface="Calibri" panose="020F0502020204030204" pitchFamily="34" charset="0"/>
              </a:rPr>
              <a:t>DEPARTMENT OF ELECTRONICS AND COMMUNICATION </a:t>
            </a:r>
            <a:endParaRPr lang="en-IN" dirty="0">
              <a:latin typeface="Calibri" panose="020F0502020204030204" pitchFamily="34" charset="0"/>
              <a:cs typeface="Calibri" panose="020F0502020204030204" pitchFamily="34" charset="0"/>
            </a:endParaRPr>
          </a:p>
          <a:p>
            <a:pPr algn="r"/>
            <a:r>
              <a:rPr lang="en-US" dirty="0">
                <a:latin typeface="Calibri" panose="020F0502020204030204" pitchFamily="34" charset="0"/>
                <a:cs typeface="Calibri" panose="020F0502020204030204" pitchFamily="34" charset="0"/>
              </a:rPr>
              <a:t>RAMAIAH INSTITUTE OF TECHNOLOGY</a:t>
            </a:r>
            <a:endParaRPr lang="en-IN" dirty="0">
              <a:latin typeface="Calibri" panose="020F0502020204030204" pitchFamily="34" charset="0"/>
              <a:cs typeface="Calibri" panose="020F0502020204030204" pitchFamily="34" charset="0"/>
            </a:endParaRPr>
          </a:p>
          <a:p>
            <a:endParaRPr lang="en-US" dirty="0"/>
          </a:p>
        </p:txBody>
      </p:sp>
      <p:sp>
        <p:nvSpPr>
          <p:cNvPr id="9" name="TextBox 8">
            <a:extLst>
              <a:ext uri="{FF2B5EF4-FFF2-40B4-BE49-F238E27FC236}">
                <a16:creationId xmlns:a16="http://schemas.microsoft.com/office/drawing/2014/main" id="{414DFFDF-075E-43F8-BC9D-E3B1F2464B78}"/>
              </a:ext>
            </a:extLst>
          </p:cNvPr>
          <p:cNvSpPr txBox="1"/>
          <p:nvPr/>
        </p:nvSpPr>
        <p:spPr>
          <a:xfrm>
            <a:off x="8317524" y="5213839"/>
            <a:ext cx="4220306" cy="1477328"/>
          </a:xfrm>
          <a:prstGeom prst="rect">
            <a:avLst/>
          </a:prstGeom>
          <a:noFill/>
        </p:spPr>
        <p:txBody>
          <a:bodyPr wrap="square" rtlCol="0">
            <a:spAutoFit/>
          </a:bodyPr>
          <a:lstStyle/>
          <a:p>
            <a:r>
              <a:rPr lang="en-IN" b="1" u="sng" dirty="0">
                <a:solidFill>
                  <a:srgbClr val="FF0000"/>
                </a:solidFill>
                <a:latin typeface="Bahnschrift Light" panose="020B0502040204020203" pitchFamily="34" charset="0"/>
              </a:rPr>
              <a:t>Team Members:</a:t>
            </a:r>
          </a:p>
          <a:p>
            <a:r>
              <a:rPr lang="en-IN" dirty="0">
                <a:latin typeface="Bahnschrift Light" panose="020B0502040204020203" pitchFamily="34" charset="0"/>
              </a:rPr>
              <a:t>Devesh Shukla     1MS17EC022</a:t>
            </a:r>
          </a:p>
          <a:p>
            <a:r>
              <a:rPr lang="en-IN" dirty="0">
                <a:latin typeface="Bahnschrift Light" panose="020B0502040204020203" pitchFamily="34" charset="0"/>
              </a:rPr>
              <a:t>Suyash Bhadani   1MS17EC116</a:t>
            </a:r>
          </a:p>
          <a:p>
            <a:r>
              <a:rPr lang="en-IN" dirty="0">
                <a:latin typeface="Bahnschrift Light" panose="020B0502040204020203" pitchFamily="34" charset="0"/>
              </a:rPr>
              <a:t>Ranbir Singh        1MS17EC084</a:t>
            </a:r>
          </a:p>
          <a:p>
            <a:r>
              <a:rPr lang="en-IN" dirty="0">
                <a:latin typeface="Bahnschrift Light" panose="020B0502040204020203" pitchFamily="34" charset="0"/>
              </a:rPr>
              <a:t>Nitin S                  1MS17EC065</a:t>
            </a:r>
            <a:endParaRPr lang="en-US" dirty="0">
              <a:latin typeface="Bahnschrift Light" panose="020B0502040204020203" pitchFamily="34" charset="0"/>
            </a:endParaRPr>
          </a:p>
        </p:txBody>
      </p:sp>
    </p:spTree>
    <p:extLst>
      <p:ext uri="{BB962C8B-B14F-4D97-AF65-F5344CB8AC3E}">
        <p14:creationId xmlns:p14="http://schemas.microsoft.com/office/powerpoint/2010/main" val="23836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36AE-2FB7-4EDA-B805-9FAC74785479}"/>
              </a:ext>
            </a:extLst>
          </p:cNvPr>
          <p:cNvSpPr>
            <a:spLocks noGrp="1"/>
          </p:cNvSpPr>
          <p:nvPr>
            <p:ph type="title"/>
          </p:nvPr>
        </p:nvSpPr>
        <p:spPr/>
        <p:txBody>
          <a:bodyPr/>
          <a:lstStyle/>
          <a:p>
            <a:pPr algn="ctr"/>
            <a:r>
              <a:rPr lang="en-US" u="sng" dirty="0">
                <a:latin typeface="Bahnschrift Condensed" panose="020B0502040204020203" pitchFamily="34" charset="0"/>
              </a:rPr>
              <a:t>METHODOLOGY</a:t>
            </a:r>
          </a:p>
        </p:txBody>
      </p:sp>
      <p:sp>
        <p:nvSpPr>
          <p:cNvPr id="3" name="Content Placeholder 2">
            <a:extLst>
              <a:ext uri="{FF2B5EF4-FFF2-40B4-BE49-F238E27FC236}">
                <a16:creationId xmlns:a16="http://schemas.microsoft.com/office/drawing/2014/main" id="{54BDCE2C-47EE-46EA-8111-569E1C7CEE9D}"/>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IMAGE PREPROCESSING</a:t>
            </a:r>
          </a:p>
          <a:p>
            <a:r>
              <a:rPr lang="en-US" dirty="0">
                <a:latin typeface="Times New Roman" panose="02020603050405020304" pitchFamily="18" charset="0"/>
                <a:cs typeface="Times New Roman" panose="02020603050405020304" pitchFamily="18" charset="0"/>
              </a:rPr>
              <a:t>Thresholding</a:t>
            </a:r>
          </a:p>
          <a:p>
            <a:r>
              <a:rPr lang="en-US" dirty="0">
                <a:latin typeface="Times New Roman" panose="02020603050405020304" pitchFamily="18" charset="0"/>
                <a:cs typeface="Times New Roman" panose="02020603050405020304" pitchFamily="18" charset="0"/>
              </a:rPr>
              <a:t>Morphological operations (erosion, dilation)</a:t>
            </a:r>
          </a:p>
          <a:p>
            <a:r>
              <a:rPr lang="en-US" dirty="0">
                <a:latin typeface="Times New Roman" panose="02020603050405020304" pitchFamily="18" charset="0"/>
                <a:cs typeface="Times New Roman" panose="02020603050405020304" pitchFamily="18" charset="0"/>
              </a:rPr>
              <a:t>Canny edge detection</a:t>
            </a:r>
          </a:p>
          <a:p>
            <a:r>
              <a:rPr lang="en-US" dirty="0">
                <a:latin typeface="Times New Roman" panose="02020603050405020304" pitchFamily="18" charset="0"/>
                <a:cs typeface="Times New Roman" panose="02020603050405020304" pitchFamily="18" charset="0"/>
              </a:rPr>
              <a:t>Removal of lines</a:t>
            </a:r>
          </a:p>
          <a:p>
            <a:r>
              <a:rPr lang="en-US" dirty="0">
                <a:latin typeface="Times New Roman" panose="02020603050405020304" pitchFamily="18" charset="0"/>
                <a:cs typeface="Times New Roman" panose="02020603050405020304" pitchFamily="18" charset="0"/>
              </a:rPr>
              <a:t>Contour detection</a:t>
            </a:r>
          </a:p>
          <a:p>
            <a:r>
              <a:rPr lang="en-US" dirty="0">
                <a:latin typeface="Times New Roman" panose="02020603050405020304" pitchFamily="18" charset="0"/>
                <a:cs typeface="Times New Roman" panose="02020603050405020304" pitchFamily="18" charset="0"/>
              </a:rPr>
              <a:t>Bounding rectangles</a:t>
            </a:r>
          </a:p>
          <a:p>
            <a:r>
              <a:rPr lang="en-US" dirty="0">
                <a:latin typeface="Times New Roman" panose="02020603050405020304" pitchFamily="18" charset="0"/>
                <a:cs typeface="Times New Roman" panose="02020603050405020304" pitchFamily="18" charset="0"/>
              </a:rPr>
              <a:t>K means clustering</a:t>
            </a:r>
          </a:p>
          <a:p>
            <a:r>
              <a:rPr lang="en-US" dirty="0">
                <a:latin typeface="Times New Roman" panose="02020603050405020304" pitchFamily="18" charset="0"/>
                <a:cs typeface="Times New Roman" panose="02020603050405020304" pitchFamily="18" charset="0"/>
              </a:rPr>
              <a:t>Segmentation </a:t>
            </a:r>
          </a:p>
          <a:p>
            <a:endParaRPr lang="en-US" dirty="0"/>
          </a:p>
        </p:txBody>
      </p:sp>
    </p:spTree>
    <p:extLst>
      <p:ext uri="{BB962C8B-B14F-4D97-AF65-F5344CB8AC3E}">
        <p14:creationId xmlns:p14="http://schemas.microsoft.com/office/powerpoint/2010/main" val="206355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7983233-7A7D-4C69-9529-69441AA3A6C8}"/>
              </a:ext>
            </a:extLst>
          </p:cNvPr>
          <p:cNvGrpSpPr/>
          <p:nvPr/>
        </p:nvGrpSpPr>
        <p:grpSpPr>
          <a:xfrm>
            <a:off x="106686" y="130320"/>
            <a:ext cx="1412219" cy="770490"/>
            <a:chOff x="3267268" y="-3187"/>
            <a:chExt cx="1934547" cy="1104420"/>
          </a:xfrm>
        </p:grpSpPr>
        <p:sp>
          <p:nvSpPr>
            <p:cNvPr id="5" name="Rectangle: Rounded Corners 4">
              <a:extLst>
                <a:ext uri="{FF2B5EF4-FFF2-40B4-BE49-F238E27FC236}">
                  <a16:creationId xmlns:a16="http://schemas.microsoft.com/office/drawing/2014/main" id="{655E3304-DB8F-4450-A7A4-3286DE823C40}"/>
                </a:ext>
              </a:extLst>
            </p:cNvPr>
            <p:cNvSpPr/>
            <p:nvPr/>
          </p:nvSpPr>
          <p:spPr>
            <a:xfrm>
              <a:off x="3267268" y="0"/>
              <a:ext cx="1934547" cy="11012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ectangle: Rounded Corners 4">
              <a:extLst>
                <a:ext uri="{FF2B5EF4-FFF2-40B4-BE49-F238E27FC236}">
                  <a16:creationId xmlns:a16="http://schemas.microsoft.com/office/drawing/2014/main" id="{C595F907-01DC-4FA0-A665-5EA4ECFEFC6E}"/>
                </a:ext>
              </a:extLst>
            </p:cNvPr>
            <p:cNvSpPr txBox="1"/>
            <p:nvPr/>
          </p:nvSpPr>
          <p:spPr>
            <a:xfrm>
              <a:off x="3331776" y="-3187"/>
              <a:ext cx="1870039" cy="10367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THRESHOLDING</a:t>
              </a:r>
            </a:p>
          </p:txBody>
        </p:sp>
      </p:grpSp>
      <p:pic>
        <p:nvPicPr>
          <p:cNvPr id="8" name="Picture 7">
            <a:extLst>
              <a:ext uri="{FF2B5EF4-FFF2-40B4-BE49-F238E27FC236}">
                <a16:creationId xmlns:a16="http://schemas.microsoft.com/office/drawing/2014/main" id="{C4247CD6-CF31-4A67-948A-546D8F2A4A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908" y="130320"/>
            <a:ext cx="2009811" cy="1649842"/>
          </a:xfrm>
          <a:prstGeom prst="rect">
            <a:avLst/>
          </a:prstGeom>
          <a:noFill/>
          <a:ln>
            <a:noFill/>
          </a:ln>
        </p:spPr>
      </p:pic>
      <p:grpSp>
        <p:nvGrpSpPr>
          <p:cNvPr id="9" name="Group 8">
            <a:extLst>
              <a:ext uri="{FF2B5EF4-FFF2-40B4-BE49-F238E27FC236}">
                <a16:creationId xmlns:a16="http://schemas.microsoft.com/office/drawing/2014/main" id="{993C1E03-351C-4C8E-A5AF-B603FC8E3962}"/>
              </a:ext>
            </a:extLst>
          </p:cNvPr>
          <p:cNvGrpSpPr/>
          <p:nvPr/>
        </p:nvGrpSpPr>
        <p:grpSpPr>
          <a:xfrm>
            <a:off x="3774722" y="150578"/>
            <a:ext cx="1537903" cy="750232"/>
            <a:chOff x="2685456" y="2486807"/>
            <a:chExt cx="1468525" cy="685135"/>
          </a:xfrm>
        </p:grpSpPr>
        <p:sp>
          <p:nvSpPr>
            <p:cNvPr id="10" name="Rectangle: Rounded Corners 9">
              <a:extLst>
                <a:ext uri="{FF2B5EF4-FFF2-40B4-BE49-F238E27FC236}">
                  <a16:creationId xmlns:a16="http://schemas.microsoft.com/office/drawing/2014/main" id="{37753FE6-1C6A-4A0F-B781-48492B75459C}"/>
                </a:ext>
              </a:extLst>
            </p:cNvPr>
            <p:cNvSpPr/>
            <p:nvPr/>
          </p:nvSpPr>
          <p:spPr>
            <a:xfrm>
              <a:off x="2685456" y="2486807"/>
              <a:ext cx="1468525" cy="6712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ectangle: Rounded Corners 4">
              <a:extLst>
                <a:ext uri="{FF2B5EF4-FFF2-40B4-BE49-F238E27FC236}">
                  <a16:creationId xmlns:a16="http://schemas.microsoft.com/office/drawing/2014/main" id="{6484F22C-1DB7-47A8-BAFD-EB1A040D13F5}"/>
                </a:ext>
              </a:extLst>
            </p:cNvPr>
            <p:cNvSpPr txBox="1"/>
            <p:nvPr/>
          </p:nvSpPr>
          <p:spPr>
            <a:xfrm>
              <a:off x="2694227" y="2539994"/>
              <a:ext cx="1429203" cy="631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MORPHOLOGICAL OPERATIONS</a:t>
              </a:r>
            </a:p>
          </p:txBody>
        </p:sp>
      </p:grpSp>
      <p:pic>
        <p:nvPicPr>
          <p:cNvPr id="12" name="Picture 11">
            <a:extLst>
              <a:ext uri="{FF2B5EF4-FFF2-40B4-BE49-F238E27FC236}">
                <a16:creationId xmlns:a16="http://schemas.microsoft.com/office/drawing/2014/main" id="{C079F3A0-DD7E-460C-B5FC-D44E31BCA4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66090" y="150579"/>
            <a:ext cx="2487642" cy="1629584"/>
          </a:xfrm>
          <a:prstGeom prst="rect">
            <a:avLst/>
          </a:prstGeom>
          <a:noFill/>
          <a:ln>
            <a:noFill/>
          </a:ln>
        </p:spPr>
      </p:pic>
      <p:grpSp>
        <p:nvGrpSpPr>
          <p:cNvPr id="14" name="Group 13">
            <a:extLst>
              <a:ext uri="{FF2B5EF4-FFF2-40B4-BE49-F238E27FC236}">
                <a16:creationId xmlns:a16="http://schemas.microsoft.com/office/drawing/2014/main" id="{E37B2838-8859-4634-AC6C-A206865ED672}"/>
              </a:ext>
            </a:extLst>
          </p:cNvPr>
          <p:cNvGrpSpPr/>
          <p:nvPr/>
        </p:nvGrpSpPr>
        <p:grpSpPr>
          <a:xfrm>
            <a:off x="7985727" y="150579"/>
            <a:ext cx="1279572" cy="750232"/>
            <a:chOff x="4012467" y="2433866"/>
            <a:chExt cx="1261263" cy="576530"/>
          </a:xfrm>
        </p:grpSpPr>
        <p:sp>
          <p:nvSpPr>
            <p:cNvPr id="15" name="Rectangle: Rounded Corners 14">
              <a:extLst>
                <a:ext uri="{FF2B5EF4-FFF2-40B4-BE49-F238E27FC236}">
                  <a16:creationId xmlns:a16="http://schemas.microsoft.com/office/drawing/2014/main" id="{4399E64C-CC7C-4E4B-906D-FED4C611570E}"/>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A5EF908B-277E-4591-901D-6C70100E4F1D}"/>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CANNY EDGE DETECTION</a:t>
              </a:r>
            </a:p>
          </p:txBody>
        </p:sp>
      </p:grpSp>
      <p:pic>
        <p:nvPicPr>
          <p:cNvPr id="17" name="Picture 16">
            <a:extLst>
              <a:ext uri="{FF2B5EF4-FFF2-40B4-BE49-F238E27FC236}">
                <a16:creationId xmlns:a16="http://schemas.microsoft.com/office/drawing/2014/main" id="{316F60A2-2293-4170-B04C-27D662FB6D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82430" y="150578"/>
            <a:ext cx="2662686" cy="1762198"/>
          </a:xfrm>
          <a:prstGeom prst="rect">
            <a:avLst/>
          </a:prstGeom>
          <a:noFill/>
          <a:ln>
            <a:noFill/>
          </a:ln>
        </p:spPr>
      </p:pic>
      <p:grpSp>
        <p:nvGrpSpPr>
          <p:cNvPr id="18" name="Group 17">
            <a:extLst>
              <a:ext uri="{FF2B5EF4-FFF2-40B4-BE49-F238E27FC236}">
                <a16:creationId xmlns:a16="http://schemas.microsoft.com/office/drawing/2014/main" id="{F06F197B-50BE-413C-97FA-A22182CFE4F1}"/>
              </a:ext>
            </a:extLst>
          </p:cNvPr>
          <p:cNvGrpSpPr/>
          <p:nvPr/>
        </p:nvGrpSpPr>
        <p:grpSpPr>
          <a:xfrm>
            <a:off x="8423708" y="2438294"/>
            <a:ext cx="1535222" cy="922789"/>
            <a:chOff x="4012467" y="2433866"/>
            <a:chExt cx="1261263" cy="576530"/>
          </a:xfrm>
        </p:grpSpPr>
        <p:sp>
          <p:nvSpPr>
            <p:cNvPr id="19" name="Rectangle: Rounded Corners 18">
              <a:extLst>
                <a:ext uri="{FF2B5EF4-FFF2-40B4-BE49-F238E27FC236}">
                  <a16:creationId xmlns:a16="http://schemas.microsoft.com/office/drawing/2014/main" id="{7EA8735E-8413-4357-8DEA-EE67ECAC35AD}"/>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Rounded Corners 4">
              <a:extLst>
                <a:ext uri="{FF2B5EF4-FFF2-40B4-BE49-F238E27FC236}">
                  <a16:creationId xmlns:a16="http://schemas.microsoft.com/office/drawing/2014/main" id="{DCDA5B03-4829-4F51-965D-5A0EF729FF6D}"/>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REMOVAL OF LINES</a:t>
              </a:r>
            </a:p>
          </p:txBody>
        </p:sp>
      </p:grpSp>
      <p:pic>
        <p:nvPicPr>
          <p:cNvPr id="21" name="Picture 20" descr="A close up of text on a white background&#10;&#10;Description automatically generated">
            <a:extLst>
              <a:ext uri="{FF2B5EF4-FFF2-40B4-BE49-F238E27FC236}">
                <a16:creationId xmlns:a16="http://schemas.microsoft.com/office/drawing/2014/main" id="{23D834E3-0E3A-469A-9D68-0DE204F4F88C}"/>
              </a:ext>
            </a:extLst>
          </p:cNvPr>
          <p:cNvPicPr/>
          <p:nvPr/>
        </p:nvPicPr>
        <p:blipFill rotWithShape="1">
          <a:blip r:embed="rId5" cstate="print">
            <a:extLst>
              <a:ext uri="{28A0092B-C50C-407E-A947-70E740481C1C}">
                <a14:useLocalDpi xmlns:a14="http://schemas.microsoft.com/office/drawing/2010/main" val="0"/>
              </a:ext>
            </a:extLst>
          </a:blip>
          <a:srcRect l="3908" t="6326" r="10698" b="14791"/>
          <a:stretch/>
        </p:blipFill>
        <p:spPr bwMode="auto">
          <a:xfrm>
            <a:off x="9999019" y="2442534"/>
            <a:ext cx="2119088" cy="1649842"/>
          </a:xfrm>
          <a:prstGeom prst="rect">
            <a:avLst/>
          </a:prstGeom>
          <a:ln>
            <a:noFill/>
          </a:ln>
          <a:extLst>
            <a:ext uri="{53640926-AAD7-44D8-BBD7-CCE9431645EC}">
              <a14:shadowObscured xmlns:a14="http://schemas.microsoft.com/office/drawing/2010/main"/>
            </a:ext>
          </a:extLst>
        </p:spPr>
      </p:pic>
      <p:grpSp>
        <p:nvGrpSpPr>
          <p:cNvPr id="22" name="Group 21">
            <a:extLst>
              <a:ext uri="{FF2B5EF4-FFF2-40B4-BE49-F238E27FC236}">
                <a16:creationId xmlns:a16="http://schemas.microsoft.com/office/drawing/2014/main" id="{D58E9594-491A-4EAB-B1B6-918F13FC70FA}"/>
              </a:ext>
            </a:extLst>
          </p:cNvPr>
          <p:cNvGrpSpPr/>
          <p:nvPr/>
        </p:nvGrpSpPr>
        <p:grpSpPr>
          <a:xfrm>
            <a:off x="4284735" y="2424600"/>
            <a:ext cx="1537904" cy="873725"/>
            <a:chOff x="4012467" y="2433866"/>
            <a:chExt cx="1261263" cy="576530"/>
          </a:xfrm>
        </p:grpSpPr>
        <p:sp>
          <p:nvSpPr>
            <p:cNvPr id="23" name="Rectangle: Rounded Corners 22">
              <a:extLst>
                <a:ext uri="{FF2B5EF4-FFF2-40B4-BE49-F238E27FC236}">
                  <a16:creationId xmlns:a16="http://schemas.microsoft.com/office/drawing/2014/main" id="{CAB6334F-42D8-4F5B-AA99-3B74E86D8F26}"/>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209DE114-3686-4359-9C41-5EA3F6AF9A97}"/>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CONTOUR DETECTION</a:t>
              </a:r>
            </a:p>
          </p:txBody>
        </p:sp>
      </p:grpSp>
      <p:pic>
        <p:nvPicPr>
          <p:cNvPr id="26" name="Picture 25">
            <a:extLst>
              <a:ext uri="{FF2B5EF4-FFF2-40B4-BE49-F238E27FC236}">
                <a16:creationId xmlns:a16="http://schemas.microsoft.com/office/drawing/2014/main" id="{9981B13D-7FD1-4215-B753-CC0F316828F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905472" y="2372452"/>
            <a:ext cx="2395101" cy="1747450"/>
          </a:xfrm>
          <a:prstGeom prst="rect">
            <a:avLst/>
          </a:prstGeom>
          <a:noFill/>
          <a:ln>
            <a:noFill/>
          </a:ln>
        </p:spPr>
      </p:pic>
      <p:pic>
        <p:nvPicPr>
          <p:cNvPr id="27" name="Picture 26">
            <a:extLst>
              <a:ext uri="{FF2B5EF4-FFF2-40B4-BE49-F238E27FC236}">
                <a16:creationId xmlns:a16="http://schemas.microsoft.com/office/drawing/2014/main" id="{D831D508-B25E-4C15-8D3B-A5E2EA9519CB}"/>
              </a:ext>
            </a:extLst>
          </p:cNvPr>
          <p:cNvPicPr/>
          <p:nvPr/>
        </p:nvPicPr>
        <p:blipFill>
          <a:blip r:embed="rId7" cstate="print">
            <a:extLst>
              <a:ext uri="{28A0092B-C50C-407E-A947-70E740481C1C}">
                <a14:useLocalDpi xmlns:a14="http://schemas.microsoft.com/office/drawing/2010/main" val="0"/>
              </a:ext>
            </a:extLst>
          </a:blip>
          <a:srcRect l="19375" t="37677" r="24583" b="32227"/>
          <a:stretch>
            <a:fillRect/>
          </a:stretch>
        </p:blipFill>
        <p:spPr>
          <a:xfrm>
            <a:off x="1586454" y="2401555"/>
            <a:ext cx="2662686" cy="1595336"/>
          </a:xfrm>
          <a:prstGeom prst="rect">
            <a:avLst/>
          </a:prstGeom>
        </p:spPr>
      </p:pic>
      <p:grpSp>
        <p:nvGrpSpPr>
          <p:cNvPr id="30" name="Group 29">
            <a:extLst>
              <a:ext uri="{FF2B5EF4-FFF2-40B4-BE49-F238E27FC236}">
                <a16:creationId xmlns:a16="http://schemas.microsoft.com/office/drawing/2014/main" id="{7B059ECB-0E4D-4AE4-BCE5-6C05F9F1BD3A}"/>
              </a:ext>
            </a:extLst>
          </p:cNvPr>
          <p:cNvGrpSpPr/>
          <p:nvPr/>
        </p:nvGrpSpPr>
        <p:grpSpPr>
          <a:xfrm>
            <a:off x="37562" y="2461690"/>
            <a:ext cx="1481610" cy="872366"/>
            <a:chOff x="4012467" y="2433866"/>
            <a:chExt cx="1261263" cy="576530"/>
          </a:xfrm>
        </p:grpSpPr>
        <p:sp>
          <p:nvSpPr>
            <p:cNvPr id="31" name="Rectangle: Rounded Corners 30">
              <a:extLst>
                <a:ext uri="{FF2B5EF4-FFF2-40B4-BE49-F238E27FC236}">
                  <a16:creationId xmlns:a16="http://schemas.microsoft.com/office/drawing/2014/main" id="{23D9B7ED-C467-4AD6-AC36-40345FC8942E}"/>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ectangle: Rounded Corners 4">
              <a:extLst>
                <a:ext uri="{FF2B5EF4-FFF2-40B4-BE49-F238E27FC236}">
                  <a16:creationId xmlns:a16="http://schemas.microsoft.com/office/drawing/2014/main" id="{5B67956A-EB75-4C08-8900-0A69FA9D8FE8}"/>
                </a:ext>
              </a:extLst>
            </p:cNvPr>
            <p:cNvSpPr txBox="1"/>
            <p:nvPr/>
          </p:nvSpPr>
          <p:spPr>
            <a:xfrm>
              <a:off x="4029354"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BOUNDING RECTANGLES</a:t>
              </a:r>
            </a:p>
          </p:txBody>
        </p:sp>
      </p:grpSp>
      <p:grpSp>
        <p:nvGrpSpPr>
          <p:cNvPr id="36" name="Group 35">
            <a:extLst>
              <a:ext uri="{FF2B5EF4-FFF2-40B4-BE49-F238E27FC236}">
                <a16:creationId xmlns:a16="http://schemas.microsoft.com/office/drawing/2014/main" id="{03FBC3E4-35DF-4BD0-9556-13BD2E3FA629}"/>
              </a:ext>
            </a:extLst>
          </p:cNvPr>
          <p:cNvGrpSpPr/>
          <p:nvPr/>
        </p:nvGrpSpPr>
        <p:grpSpPr>
          <a:xfrm>
            <a:off x="228880" y="4634982"/>
            <a:ext cx="1535222" cy="922789"/>
            <a:chOff x="4012467" y="2433866"/>
            <a:chExt cx="1261263" cy="576530"/>
          </a:xfrm>
        </p:grpSpPr>
        <p:sp>
          <p:nvSpPr>
            <p:cNvPr id="37" name="Rectangle: Rounded Corners 36">
              <a:extLst>
                <a:ext uri="{FF2B5EF4-FFF2-40B4-BE49-F238E27FC236}">
                  <a16:creationId xmlns:a16="http://schemas.microsoft.com/office/drawing/2014/main" id="{3EA11707-0105-48A5-9373-181759E6D5B9}"/>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ectangle: Rounded Corners 4">
              <a:extLst>
                <a:ext uri="{FF2B5EF4-FFF2-40B4-BE49-F238E27FC236}">
                  <a16:creationId xmlns:a16="http://schemas.microsoft.com/office/drawing/2014/main" id="{DE50651D-10D1-4705-86F7-ECD32A2E70D6}"/>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K MEANS CLUSTERING</a:t>
              </a:r>
            </a:p>
          </p:txBody>
        </p:sp>
      </p:grpSp>
      <p:grpSp>
        <p:nvGrpSpPr>
          <p:cNvPr id="39" name="Group 38">
            <a:extLst>
              <a:ext uri="{FF2B5EF4-FFF2-40B4-BE49-F238E27FC236}">
                <a16:creationId xmlns:a16="http://schemas.microsoft.com/office/drawing/2014/main" id="{25C6D74B-C57D-4A4F-9442-EAC9A88762F0}"/>
              </a:ext>
            </a:extLst>
          </p:cNvPr>
          <p:cNvGrpSpPr/>
          <p:nvPr/>
        </p:nvGrpSpPr>
        <p:grpSpPr>
          <a:xfrm>
            <a:off x="5034439" y="4521770"/>
            <a:ext cx="1535222" cy="922789"/>
            <a:chOff x="4012467" y="2433866"/>
            <a:chExt cx="1261263" cy="576530"/>
          </a:xfrm>
        </p:grpSpPr>
        <p:sp>
          <p:nvSpPr>
            <p:cNvPr id="40" name="Rectangle: Rounded Corners 39">
              <a:extLst>
                <a:ext uri="{FF2B5EF4-FFF2-40B4-BE49-F238E27FC236}">
                  <a16:creationId xmlns:a16="http://schemas.microsoft.com/office/drawing/2014/main" id="{8FB448B7-CC83-4298-A75C-17DB15FE90FD}"/>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ectangle: Rounded Corners 4">
              <a:extLst>
                <a:ext uri="{FF2B5EF4-FFF2-40B4-BE49-F238E27FC236}">
                  <a16:creationId xmlns:a16="http://schemas.microsoft.com/office/drawing/2014/main" id="{50BE1DDE-AC1B-40DC-9D3B-25D0BCC2F23A}"/>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SEGMENTATION</a:t>
              </a:r>
            </a:p>
          </p:txBody>
        </p:sp>
      </p:grpSp>
      <p:pic>
        <p:nvPicPr>
          <p:cNvPr id="42" name="Picture 41">
            <a:extLst>
              <a:ext uri="{FF2B5EF4-FFF2-40B4-BE49-F238E27FC236}">
                <a16:creationId xmlns:a16="http://schemas.microsoft.com/office/drawing/2014/main" id="{26694F1A-2374-4481-BD1C-B6D72478600F}"/>
              </a:ext>
            </a:extLst>
          </p:cNvPr>
          <p:cNvPicPr/>
          <p:nvPr/>
        </p:nvPicPr>
        <p:blipFill>
          <a:blip r:embed="rId8">
            <a:extLst>
              <a:ext uri="{28A0092B-C50C-407E-A947-70E740481C1C}">
                <a14:useLocalDpi xmlns:a14="http://schemas.microsoft.com/office/drawing/2010/main" val="0"/>
              </a:ext>
            </a:extLst>
          </a:blip>
          <a:srcRect l="5208" t="6666" r="16458" b="10833"/>
          <a:stretch>
            <a:fillRect/>
          </a:stretch>
        </p:blipFill>
        <p:spPr>
          <a:xfrm rot="21344641">
            <a:off x="2001777" y="4592388"/>
            <a:ext cx="2217708" cy="1840861"/>
          </a:xfrm>
          <a:prstGeom prst="rect">
            <a:avLst/>
          </a:prstGeom>
        </p:spPr>
      </p:pic>
      <p:pic>
        <p:nvPicPr>
          <p:cNvPr id="43" name="Picture 42">
            <a:extLst>
              <a:ext uri="{FF2B5EF4-FFF2-40B4-BE49-F238E27FC236}">
                <a16:creationId xmlns:a16="http://schemas.microsoft.com/office/drawing/2014/main" id="{6387129D-6CBE-4FCB-B966-EDCB113048E7}"/>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6978509" y="4400391"/>
            <a:ext cx="1384458" cy="2415374"/>
          </a:xfrm>
          <a:prstGeom prst="rect">
            <a:avLst/>
          </a:prstGeom>
        </p:spPr>
      </p:pic>
      <p:sp>
        <p:nvSpPr>
          <p:cNvPr id="44" name="Arrow: Right 43">
            <a:extLst>
              <a:ext uri="{FF2B5EF4-FFF2-40B4-BE49-F238E27FC236}">
                <a16:creationId xmlns:a16="http://schemas.microsoft.com/office/drawing/2014/main" id="{6B326A59-7667-4962-93BD-153FAEEF6C48}"/>
              </a:ext>
            </a:extLst>
          </p:cNvPr>
          <p:cNvSpPr/>
          <p:nvPr/>
        </p:nvSpPr>
        <p:spPr>
          <a:xfrm>
            <a:off x="3804497" y="1216462"/>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25A7C5F4-CFFD-4955-BC96-2F58416216AF}"/>
              </a:ext>
            </a:extLst>
          </p:cNvPr>
          <p:cNvSpPr/>
          <p:nvPr/>
        </p:nvSpPr>
        <p:spPr>
          <a:xfrm>
            <a:off x="8062772" y="1175223"/>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E33684E3-26AF-4D16-B179-055C018CE797}"/>
              </a:ext>
            </a:extLst>
          </p:cNvPr>
          <p:cNvSpPr/>
          <p:nvPr/>
        </p:nvSpPr>
        <p:spPr>
          <a:xfrm rot="5400000">
            <a:off x="794687" y="4158421"/>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2FF0F18-D34F-411E-998E-77778119D592}"/>
              </a:ext>
            </a:extLst>
          </p:cNvPr>
          <p:cNvSpPr/>
          <p:nvPr/>
        </p:nvSpPr>
        <p:spPr>
          <a:xfrm rot="10800000">
            <a:off x="8777537" y="3563512"/>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85414FA7-448C-48DD-8584-343CBCC42381}"/>
              </a:ext>
            </a:extLst>
          </p:cNvPr>
          <p:cNvSpPr/>
          <p:nvPr/>
        </p:nvSpPr>
        <p:spPr>
          <a:xfrm rot="10800000">
            <a:off x="4949677" y="3475661"/>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DE78FCC1-B9A9-44D3-8920-86DB1C22B5A3}"/>
              </a:ext>
            </a:extLst>
          </p:cNvPr>
          <p:cNvSpPr/>
          <p:nvPr/>
        </p:nvSpPr>
        <p:spPr>
          <a:xfrm>
            <a:off x="4470085" y="5446534"/>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47A46E52-D312-45B7-98D5-F84CA70A1F58}"/>
              </a:ext>
            </a:extLst>
          </p:cNvPr>
          <p:cNvSpPr/>
          <p:nvPr/>
        </p:nvSpPr>
        <p:spPr>
          <a:xfrm rot="5400000">
            <a:off x="10411968" y="1946367"/>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65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9985EC-0103-47E1-BDBD-77B36C8287C8}"/>
              </a:ext>
            </a:extLst>
          </p:cNvPr>
          <p:cNvPicPr>
            <a:picLocks noGrp="1" noChangeAspect="1"/>
          </p:cNvPicPr>
          <p:nvPr>
            <p:ph idx="1"/>
          </p:nvPr>
        </p:nvPicPr>
        <p:blipFill>
          <a:blip r:embed="rId2"/>
          <a:stretch>
            <a:fillRect/>
          </a:stretch>
        </p:blipFill>
        <p:spPr>
          <a:xfrm>
            <a:off x="2576531" y="668512"/>
            <a:ext cx="6299725" cy="3442389"/>
          </a:xfrm>
          <a:prstGeom prst="rect">
            <a:avLst/>
          </a:prstGeom>
        </p:spPr>
      </p:pic>
      <p:sp>
        <p:nvSpPr>
          <p:cNvPr id="5" name="TextBox 4">
            <a:extLst>
              <a:ext uri="{FF2B5EF4-FFF2-40B4-BE49-F238E27FC236}">
                <a16:creationId xmlns:a16="http://schemas.microsoft.com/office/drawing/2014/main" id="{C768853B-9D14-46E8-8298-8BF077D30571}"/>
              </a:ext>
            </a:extLst>
          </p:cNvPr>
          <p:cNvSpPr txBox="1"/>
          <p:nvPr/>
        </p:nvSpPr>
        <p:spPr>
          <a:xfrm>
            <a:off x="791308" y="4256193"/>
            <a:ext cx="96275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images from the circuit image  are fed to a Convolutional Neural Network (CNN) model which will classify the components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the convolution layer with 32 feature detectors of 3x3 size and we used the Relu activation function.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a MaxPooling layer with a pool size of 2x2.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two more layers of convolution and pooling layers and then we used the flattened function.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Full Connection part is done after this, where we add Dense function along with activation function as Softmax.</a:t>
            </a:r>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708F1037-F280-49B7-AB41-2DD0D8113D92}"/>
              </a:ext>
            </a:extLst>
          </p:cNvPr>
          <p:cNvSpPr txBox="1"/>
          <p:nvPr/>
        </p:nvSpPr>
        <p:spPr>
          <a:xfrm>
            <a:off x="2955202" y="145292"/>
            <a:ext cx="5299787" cy="523220"/>
          </a:xfrm>
          <a:prstGeom prst="rect">
            <a:avLst/>
          </a:prstGeom>
          <a:noFill/>
        </p:spPr>
        <p:txBody>
          <a:bodyPr wrap="square" rtlCol="0">
            <a:spAutoFit/>
          </a:bodyPr>
          <a:lstStyle/>
          <a:p>
            <a:pPr algn="ctr"/>
            <a:r>
              <a:rPr lang="en-US" sz="2800" dirty="0">
                <a:latin typeface="Bahnschrift Condensed" panose="020B0502040204020203" pitchFamily="34" charset="0"/>
              </a:rPr>
              <a:t>CLASSIFICATION</a:t>
            </a:r>
          </a:p>
        </p:txBody>
      </p:sp>
    </p:spTree>
    <p:extLst>
      <p:ext uri="{BB962C8B-B14F-4D97-AF65-F5344CB8AC3E}">
        <p14:creationId xmlns:p14="http://schemas.microsoft.com/office/powerpoint/2010/main" val="379852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7816" y="600562"/>
            <a:ext cx="4001646" cy="2147455"/>
          </a:xfrm>
          <a:prstGeom prst="rect">
            <a:avLst/>
          </a:prstGeom>
        </p:spPr>
      </p:pic>
      <p:sp>
        <p:nvSpPr>
          <p:cNvPr id="5" name="TextBox 4"/>
          <p:cNvSpPr txBox="1"/>
          <p:nvPr/>
        </p:nvSpPr>
        <p:spPr>
          <a:xfrm>
            <a:off x="7543797" y="411316"/>
            <a:ext cx="568037" cy="2403863"/>
          </a:xfrm>
          <a:prstGeom prst="rect">
            <a:avLst/>
          </a:prstGeom>
          <a:noFill/>
        </p:spPr>
        <p:txBody>
          <a:bodyPr wrap="square" rtlCol="0">
            <a:spAutoFit/>
          </a:bodyPr>
          <a:lstStyle/>
          <a:p>
            <a:endParaRPr lang="en-IN" dirty="0" smtClean="0"/>
          </a:p>
          <a:p>
            <a:pPr>
              <a:lnSpc>
                <a:spcPct val="150000"/>
              </a:lnSpc>
            </a:pPr>
            <a:r>
              <a:rPr lang="en-IN" b="1" dirty="0" smtClean="0"/>
              <a:t>D</a:t>
            </a:r>
          </a:p>
          <a:p>
            <a:pPr>
              <a:lnSpc>
                <a:spcPct val="150000"/>
              </a:lnSpc>
            </a:pPr>
            <a:r>
              <a:rPr lang="en-IN" b="1" dirty="0" smtClean="0"/>
              <a:t>R</a:t>
            </a:r>
          </a:p>
          <a:p>
            <a:pPr>
              <a:lnSpc>
                <a:spcPct val="150000"/>
              </a:lnSpc>
            </a:pPr>
            <a:r>
              <a:rPr lang="en-IN" b="1" dirty="0" smtClean="0"/>
              <a:t>I</a:t>
            </a:r>
          </a:p>
          <a:p>
            <a:pPr>
              <a:lnSpc>
                <a:spcPct val="150000"/>
              </a:lnSpc>
            </a:pPr>
            <a:r>
              <a:rPr lang="en-IN" b="1" dirty="0" smtClean="0"/>
              <a:t>G</a:t>
            </a:r>
          </a:p>
          <a:p>
            <a:pPr>
              <a:lnSpc>
                <a:spcPct val="150000"/>
              </a:lnSpc>
            </a:pPr>
            <a:r>
              <a:rPr lang="en-IN" b="1" dirty="0" smtClean="0"/>
              <a:t>V</a:t>
            </a:r>
            <a:endParaRPr lang="en-IN" b="1" dirty="0"/>
          </a:p>
        </p:txBody>
      </p:sp>
      <p:sp>
        <p:nvSpPr>
          <p:cNvPr id="8" name="TextBox 7"/>
          <p:cNvSpPr txBox="1"/>
          <p:nvPr/>
        </p:nvSpPr>
        <p:spPr>
          <a:xfrm>
            <a:off x="720437" y="942109"/>
            <a:ext cx="6463142" cy="507831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This is the Confusion Matrix on the test images.</a:t>
            </a:r>
          </a:p>
          <a:p>
            <a:pPr marL="285750" indent="-285750">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For resistors, it gave  two false negative predictions.</a:t>
            </a:r>
          </a:p>
          <a:p>
            <a:pPr marL="285750" indent="-285750">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For Inductors, it gave two false positive predictions.</a:t>
            </a:r>
          </a:p>
          <a:p>
            <a:pPr marL="285750" indent="-285750">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For Voltage source, it gave a false negative prediction.</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accuracy of  the classification model was found to be 82%.</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combined the pre-processing step and the classification step and we were able to get the component images with their labels.</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considered 4-5 </a:t>
            </a:r>
            <a:r>
              <a:rPr lang="en-US" dirty="0" smtClean="0">
                <a:latin typeface="Times New Roman" panose="02020603050405020304" pitchFamily="18" charset="0"/>
                <a:cs typeface="Times New Roman" panose="02020603050405020304" pitchFamily="18" charset="0"/>
              </a:rPr>
              <a:t>circuits for segmentation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classification </a:t>
            </a:r>
            <a:endParaRPr lang="en-US" dirty="0">
              <a:latin typeface="Times New Roman" panose="02020603050405020304" pitchFamily="18" charset="0"/>
              <a:cs typeface="Times New Roman" panose="02020603050405020304" pitchFamily="18" charset="0"/>
            </a:endParaRPr>
          </a:p>
          <a:p>
            <a:pPr>
              <a:lnSpc>
                <a:spcPct val="200000"/>
              </a:lnSpc>
            </a:pP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911927" y="0"/>
            <a:ext cx="7342909" cy="707886"/>
          </a:xfrm>
          <a:prstGeom prst="rect">
            <a:avLst/>
          </a:prstGeom>
          <a:noFill/>
        </p:spPr>
        <p:txBody>
          <a:bodyPr wrap="square" rtlCol="0">
            <a:spAutoFit/>
          </a:bodyPr>
          <a:lstStyle/>
          <a:p>
            <a:pPr algn="ctr"/>
            <a:r>
              <a:rPr lang="en-IN" sz="4000" u="sng" dirty="0" smtClean="0">
                <a:latin typeface="Bahnschrift Condensed" panose="020B0502040204020203" pitchFamily="34" charset="0"/>
              </a:rPr>
              <a:t>RESULTS</a:t>
            </a:r>
            <a:endParaRPr lang="en-IN" sz="4000" dirty="0">
              <a:latin typeface="Bahnschrift Condensed" panose="020B0502040204020203" pitchFamily="34" charset="0"/>
            </a:endParaRPr>
          </a:p>
        </p:txBody>
      </p:sp>
    </p:spTree>
    <p:extLst>
      <p:ext uri="{BB962C8B-B14F-4D97-AF65-F5344CB8AC3E}">
        <p14:creationId xmlns:p14="http://schemas.microsoft.com/office/powerpoint/2010/main" val="38308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9EA1D-6836-4F62-8CD5-9ED38DE2F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46" y="2456873"/>
            <a:ext cx="4729720" cy="2641599"/>
          </a:xfrm>
        </p:spPr>
      </p:pic>
      <p:sp>
        <p:nvSpPr>
          <p:cNvPr id="6" name="TextBox 5">
            <a:extLst>
              <a:ext uri="{FF2B5EF4-FFF2-40B4-BE49-F238E27FC236}">
                <a16:creationId xmlns:a16="http://schemas.microsoft.com/office/drawing/2014/main" id="{150C91C0-A869-4B27-B20E-CAF0676F95DF}"/>
              </a:ext>
            </a:extLst>
          </p:cNvPr>
          <p:cNvSpPr txBox="1"/>
          <p:nvPr/>
        </p:nvSpPr>
        <p:spPr>
          <a:xfrm>
            <a:off x="1866404" y="1115884"/>
            <a:ext cx="3685309" cy="461665"/>
          </a:xfrm>
          <a:prstGeom prst="rect">
            <a:avLst/>
          </a:prstGeom>
          <a:noFill/>
        </p:spPr>
        <p:txBody>
          <a:bodyPr wrap="square" rtlCol="0">
            <a:spAutoFit/>
          </a:bodyPr>
          <a:lstStyle/>
          <a:p>
            <a:r>
              <a:rPr lang="en-IN" sz="2400" dirty="0"/>
              <a:t>INPUT CIRCUIT</a:t>
            </a:r>
          </a:p>
        </p:txBody>
      </p:sp>
      <p:sp>
        <p:nvSpPr>
          <p:cNvPr id="7" name="TextBox 6">
            <a:extLst>
              <a:ext uri="{FF2B5EF4-FFF2-40B4-BE49-F238E27FC236}">
                <a16:creationId xmlns:a16="http://schemas.microsoft.com/office/drawing/2014/main" id="{5C88BE24-BD7E-45D9-97B9-75989717D317}"/>
              </a:ext>
            </a:extLst>
          </p:cNvPr>
          <p:cNvSpPr txBox="1"/>
          <p:nvPr/>
        </p:nvSpPr>
        <p:spPr>
          <a:xfrm>
            <a:off x="7989454" y="537357"/>
            <a:ext cx="2639971" cy="461665"/>
          </a:xfrm>
          <a:prstGeom prst="rect">
            <a:avLst/>
          </a:prstGeom>
          <a:noFill/>
        </p:spPr>
        <p:txBody>
          <a:bodyPr wrap="square" rtlCol="0">
            <a:spAutoFit/>
          </a:bodyPr>
          <a:lstStyle/>
          <a:p>
            <a:r>
              <a:rPr lang="en-IN" sz="2400" dirty="0"/>
              <a:t>OUTPUT</a:t>
            </a:r>
          </a:p>
        </p:txBody>
      </p:sp>
      <p:pic>
        <p:nvPicPr>
          <p:cNvPr id="9" name="Picture 8">
            <a:extLst>
              <a:ext uri="{FF2B5EF4-FFF2-40B4-BE49-F238E27FC236}">
                <a16:creationId xmlns:a16="http://schemas.microsoft.com/office/drawing/2014/main" id="{DC396CEA-A2C3-4FF3-8D09-46FE8794B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238" y="1476231"/>
            <a:ext cx="2397108" cy="5093855"/>
          </a:xfrm>
          <a:prstGeom prst="rect">
            <a:avLst/>
          </a:prstGeom>
        </p:spPr>
      </p:pic>
    </p:spTree>
    <p:extLst>
      <p:ext uri="{BB962C8B-B14F-4D97-AF65-F5344CB8AC3E}">
        <p14:creationId xmlns:p14="http://schemas.microsoft.com/office/powerpoint/2010/main" val="373488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7C6701F-CE71-44F5-9F72-F1C1B7817D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581844" y="1400497"/>
            <a:ext cx="2869066" cy="381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B2425A4-CDA3-4790-ADC6-B41C70634244}"/>
              </a:ext>
            </a:extLst>
          </p:cNvPr>
          <p:cNvSpPr txBox="1"/>
          <p:nvPr/>
        </p:nvSpPr>
        <p:spPr>
          <a:xfrm>
            <a:off x="1733514" y="735787"/>
            <a:ext cx="3685309" cy="461665"/>
          </a:xfrm>
          <a:prstGeom prst="rect">
            <a:avLst/>
          </a:prstGeom>
          <a:noFill/>
        </p:spPr>
        <p:txBody>
          <a:bodyPr wrap="square" rtlCol="0">
            <a:spAutoFit/>
          </a:bodyPr>
          <a:lstStyle/>
          <a:p>
            <a:r>
              <a:rPr lang="en-IN" sz="2400" dirty="0"/>
              <a:t>INPUT CIRCUIT</a:t>
            </a:r>
          </a:p>
        </p:txBody>
      </p:sp>
      <p:sp>
        <p:nvSpPr>
          <p:cNvPr id="5" name="TextBox 4">
            <a:extLst>
              <a:ext uri="{FF2B5EF4-FFF2-40B4-BE49-F238E27FC236}">
                <a16:creationId xmlns:a16="http://schemas.microsoft.com/office/drawing/2014/main" id="{3A2B329B-96FD-4D86-B378-371A574F39A6}"/>
              </a:ext>
            </a:extLst>
          </p:cNvPr>
          <p:cNvSpPr txBox="1"/>
          <p:nvPr/>
        </p:nvSpPr>
        <p:spPr>
          <a:xfrm>
            <a:off x="7591348" y="735787"/>
            <a:ext cx="2639971" cy="461665"/>
          </a:xfrm>
          <a:prstGeom prst="rect">
            <a:avLst/>
          </a:prstGeom>
          <a:noFill/>
        </p:spPr>
        <p:txBody>
          <a:bodyPr wrap="square" rtlCol="0">
            <a:spAutoFit/>
          </a:bodyPr>
          <a:lstStyle/>
          <a:p>
            <a:r>
              <a:rPr lang="en-IN" sz="2400" dirty="0"/>
              <a:t>OUTPUT</a:t>
            </a:r>
          </a:p>
        </p:txBody>
      </p:sp>
      <p:pic>
        <p:nvPicPr>
          <p:cNvPr id="3" name="Picture 2"/>
          <p:cNvPicPr>
            <a:picLocks noChangeAspect="1"/>
          </p:cNvPicPr>
          <p:nvPr/>
        </p:nvPicPr>
        <p:blipFill>
          <a:blip r:embed="rId3"/>
          <a:stretch>
            <a:fillRect/>
          </a:stretch>
        </p:blipFill>
        <p:spPr>
          <a:xfrm>
            <a:off x="7298145" y="1453392"/>
            <a:ext cx="2358474" cy="4587189"/>
          </a:xfrm>
          <a:prstGeom prst="rect">
            <a:avLst/>
          </a:prstGeom>
        </p:spPr>
      </p:pic>
    </p:spTree>
    <p:extLst>
      <p:ext uri="{BB962C8B-B14F-4D97-AF65-F5344CB8AC3E}">
        <p14:creationId xmlns:p14="http://schemas.microsoft.com/office/powerpoint/2010/main" val="152041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90DA22-BCB6-45CA-80FC-6820472DD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800809" y="781179"/>
            <a:ext cx="3423946" cy="4565261"/>
          </a:xfrm>
          <a:prstGeom prst="rect">
            <a:avLst/>
          </a:prstGeom>
        </p:spPr>
      </p:pic>
      <p:sp>
        <p:nvSpPr>
          <p:cNvPr id="9" name="TextBox 8">
            <a:extLst>
              <a:ext uri="{FF2B5EF4-FFF2-40B4-BE49-F238E27FC236}">
                <a16:creationId xmlns:a16="http://schemas.microsoft.com/office/drawing/2014/main" id="{60C211DA-2AD6-4379-90F1-88EA9C12576E}"/>
              </a:ext>
            </a:extLst>
          </p:cNvPr>
          <p:cNvSpPr txBox="1"/>
          <p:nvPr/>
        </p:nvSpPr>
        <p:spPr>
          <a:xfrm>
            <a:off x="2286282" y="500260"/>
            <a:ext cx="3685309" cy="461665"/>
          </a:xfrm>
          <a:prstGeom prst="rect">
            <a:avLst/>
          </a:prstGeom>
          <a:noFill/>
        </p:spPr>
        <p:txBody>
          <a:bodyPr wrap="square" rtlCol="0">
            <a:spAutoFit/>
          </a:bodyPr>
          <a:lstStyle/>
          <a:p>
            <a:r>
              <a:rPr lang="en-IN" sz="2400" dirty="0"/>
              <a:t>INPUT CIRCUIT</a:t>
            </a:r>
          </a:p>
        </p:txBody>
      </p:sp>
      <p:sp>
        <p:nvSpPr>
          <p:cNvPr id="11" name="TextBox 10">
            <a:extLst>
              <a:ext uri="{FF2B5EF4-FFF2-40B4-BE49-F238E27FC236}">
                <a16:creationId xmlns:a16="http://schemas.microsoft.com/office/drawing/2014/main" id="{0DD4123E-9C87-4373-B795-F8AAC97D402B}"/>
              </a:ext>
            </a:extLst>
          </p:cNvPr>
          <p:cNvSpPr txBox="1"/>
          <p:nvPr/>
        </p:nvSpPr>
        <p:spPr>
          <a:xfrm>
            <a:off x="8017446" y="500260"/>
            <a:ext cx="2639971" cy="461665"/>
          </a:xfrm>
          <a:prstGeom prst="rect">
            <a:avLst/>
          </a:prstGeom>
          <a:noFill/>
        </p:spPr>
        <p:txBody>
          <a:bodyPr wrap="square" rtlCol="0">
            <a:spAutoFit/>
          </a:bodyPr>
          <a:lstStyle/>
          <a:p>
            <a:r>
              <a:rPr lang="en-IN" sz="2400" dirty="0"/>
              <a:t>OUTPUT</a:t>
            </a:r>
          </a:p>
        </p:txBody>
      </p:sp>
      <p:pic>
        <p:nvPicPr>
          <p:cNvPr id="2" name="Picture 1"/>
          <p:cNvPicPr>
            <a:picLocks noChangeAspect="1"/>
          </p:cNvPicPr>
          <p:nvPr/>
        </p:nvPicPr>
        <p:blipFill>
          <a:blip r:embed="rId3"/>
          <a:stretch>
            <a:fillRect/>
          </a:stretch>
        </p:blipFill>
        <p:spPr>
          <a:xfrm>
            <a:off x="7702694" y="1351836"/>
            <a:ext cx="2162175" cy="4743450"/>
          </a:xfrm>
          <a:prstGeom prst="rect">
            <a:avLst/>
          </a:prstGeom>
        </p:spPr>
      </p:pic>
    </p:spTree>
    <p:extLst>
      <p:ext uri="{BB962C8B-B14F-4D97-AF65-F5344CB8AC3E}">
        <p14:creationId xmlns:p14="http://schemas.microsoft.com/office/powerpoint/2010/main" val="1247485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EDE6-4F95-4C0D-9EAC-AA75B8F0A8BA}"/>
              </a:ext>
            </a:extLst>
          </p:cNvPr>
          <p:cNvSpPr>
            <a:spLocks noGrp="1"/>
          </p:cNvSpPr>
          <p:nvPr>
            <p:ph type="title"/>
          </p:nvPr>
        </p:nvSpPr>
        <p:spPr/>
        <p:txBody>
          <a:bodyPr/>
          <a:lstStyle/>
          <a:p>
            <a:pPr algn="ctr"/>
            <a:r>
              <a:rPr lang="en-US" u="sng" dirty="0">
                <a:latin typeface="Bahnschrift Condensed" panose="020B0502040204020203" pitchFamily="34" charset="0"/>
              </a:rPr>
              <a:t>FUTURE WORK</a:t>
            </a:r>
          </a:p>
        </p:txBody>
      </p:sp>
      <p:sp>
        <p:nvSpPr>
          <p:cNvPr id="3" name="Content Placeholder 2">
            <a:extLst>
              <a:ext uri="{FF2B5EF4-FFF2-40B4-BE49-F238E27FC236}">
                <a16:creationId xmlns:a16="http://schemas.microsoft.com/office/drawing/2014/main" id="{9CC7D849-4FAD-416A-B3B8-A155DF753B06}"/>
              </a:ext>
            </a:extLst>
          </p:cNvPr>
          <p:cNvSpPr>
            <a:spLocks noGrp="1"/>
          </p:cNvSpPr>
          <p:nvPr>
            <p:ph idx="1"/>
          </p:nvPr>
        </p:nvSpPr>
        <p:spPr/>
        <p:txBody>
          <a:bodyPr/>
          <a:lstStyle/>
          <a:p>
            <a:pPr lvl="0" fontAlgn="base"/>
            <a:r>
              <a:rPr lang="en-US" dirty="0">
                <a:latin typeface="Times New Roman" panose="02020603050405020304" pitchFamily="18" charset="0"/>
                <a:cs typeface="Times New Roman" panose="02020603050405020304" pitchFamily="18" charset="0"/>
              </a:rPr>
              <a:t>To improve accuracy of the CNN model.</a:t>
            </a:r>
          </a:p>
          <a:p>
            <a:pPr lvl="0" fontAlgn="base"/>
            <a:r>
              <a:rPr lang="en-US" dirty="0">
                <a:latin typeface="Times New Roman" panose="02020603050405020304" pitchFamily="18" charset="0"/>
                <a:cs typeface="Times New Roman" panose="02020603050405020304" pitchFamily="18" charset="0"/>
              </a:rPr>
              <a:t>Recognition of more components.</a:t>
            </a:r>
          </a:p>
          <a:p>
            <a:pPr lvl="0" fontAlgn="base"/>
            <a:r>
              <a:rPr lang="en-US" dirty="0">
                <a:latin typeface="Times New Roman" panose="02020603050405020304" pitchFamily="18" charset="0"/>
                <a:cs typeface="Times New Roman" panose="02020603050405020304" pitchFamily="18" charset="0"/>
              </a:rPr>
              <a:t>Develop a platform to perform simulations on circuits.</a:t>
            </a:r>
          </a:p>
          <a:p>
            <a:pPr lvl="0" fontAlgn="base"/>
            <a:r>
              <a:rPr lang="en-US" dirty="0">
                <a:latin typeface="Times New Roman" panose="02020603050405020304" pitchFamily="18" charset="0"/>
                <a:cs typeface="Times New Roman" panose="02020603050405020304" pitchFamily="18" charset="0"/>
              </a:rPr>
              <a:t>Identification of different types of circuits.</a:t>
            </a:r>
          </a:p>
          <a:p>
            <a:pPr lvl="0" fontAlgn="base"/>
            <a:r>
              <a:rPr lang="en-US" dirty="0">
                <a:latin typeface="Times New Roman" panose="02020603050405020304" pitchFamily="18" charset="0"/>
                <a:cs typeface="Times New Roman" panose="02020603050405020304" pitchFamily="18" charset="0"/>
              </a:rPr>
              <a:t>Use CNN for extraction of the components from the circuit.</a:t>
            </a:r>
          </a:p>
          <a:p>
            <a:endParaRPr lang="en-US" dirty="0"/>
          </a:p>
        </p:txBody>
      </p:sp>
    </p:spTree>
    <p:extLst>
      <p:ext uri="{BB962C8B-B14F-4D97-AF65-F5344CB8AC3E}">
        <p14:creationId xmlns:p14="http://schemas.microsoft.com/office/powerpoint/2010/main" val="385625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7DB2-E093-4CD3-BF86-1D646EC19D60}"/>
              </a:ext>
            </a:extLst>
          </p:cNvPr>
          <p:cNvSpPr>
            <a:spLocks noGrp="1"/>
          </p:cNvSpPr>
          <p:nvPr>
            <p:ph type="title"/>
          </p:nvPr>
        </p:nvSpPr>
        <p:spPr>
          <a:xfrm>
            <a:off x="413327" y="180397"/>
            <a:ext cx="10515600" cy="1325563"/>
          </a:xfrm>
        </p:spPr>
        <p:txBody>
          <a:bodyPr>
            <a:normAutofit/>
          </a:bodyPr>
          <a:lstStyle/>
          <a:p>
            <a:pPr algn="ctr"/>
            <a:r>
              <a:rPr lang="en-IN" sz="4000" u="sng" dirty="0">
                <a:latin typeface="Bahnschrift Condensed" panose="020B0502040204020203" pitchFamily="34" charset="0"/>
              </a:rPr>
              <a:t>REFERENCES</a:t>
            </a:r>
          </a:p>
        </p:txBody>
      </p:sp>
      <p:sp>
        <p:nvSpPr>
          <p:cNvPr id="3" name="Content Placeholder 2">
            <a:extLst>
              <a:ext uri="{FF2B5EF4-FFF2-40B4-BE49-F238E27FC236}">
                <a16:creationId xmlns:a16="http://schemas.microsoft.com/office/drawing/2014/main" id="{EB3F748A-D2BA-4705-ACF2-F42A7B27363A}"/>
              </a:ext>
            </a:extLst>
          </p:cNvPr>
          <p:cNvSpPr>
            <a:spLocks noGrp="1"/>
          </p:cNvSpPr>
          <p:nvPr>
            <p:ph idx="1"/>
          </p:nvPr>
        </p:nvSpPr>
        <p:spPr>
          <a:xfrm>
            <a:off x="699654" y="1505960"/>
            <a:ext cx="10515600" cy="4351338"/>
          </a:xfrm>
        </p:spPr>
        <p:txBody>
          <a:bodyPr/>
          <a:lstStyle/>
          <a:p>
            <a:r>
              <a:rPr lang="en-US" sz="1800" dirty="0">
                <a:latin typeface="Times New Roman" panose="02020603050405020304" pitchFamily="18" charset="0"/>
                <a:cs typeface="Times New Roman" panose="02020603050405020304" pitchFamily="18" charset="0"/>
              </a:rPr>
              <a:t>Mahdi Rabbani, Reza Khoshkangini, H.S.Nagendraswamy, Mauro Conti “Hand Drawn Optical Circuit Recognition”. 7</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International Conference on Intelligent Human Computer Interaction, IHCI 2015.</a:t>
            </a:r>
          </a:p>
          <a:p>
            <a:r>
              <a:rPr lang="en-US" sz="1800" dirty="0">
                <a:latin typeface="Times New Roman" panose="02020603050405020304" pitchFamily="18" charset="0"/>
                <a:cs typeface="Times New Roman" panose="02020603050405020304" pitchFamily="18" charset="0"/>
              </a:rPr>
              <a:t>Lakshman Naika R, Dinesh R, and Prabhanjan S “Handwritten Electric Circuit Diagram Recognition: An Approach Based on Finite State Machine”</a:t>
            </a:r>
            <a:r>
              <a:rPr lang="en-US" sz="1800" i="1" dirty="0">
                <a:latin typeface="Times New Roman" panose="02020603050405020304" pitchFamily="18" charset="0"/>
                <a:cs typeface="Times New Roman" panose="02020603050405020304" pitchFamily="18" charset="0"/>
              </a:rPr>
              <a:t> International Journal of Machine Learning and Computing, Vol. 9, No. 3, June 2019</a:t>
            </a:r>
          </a:p>
          <a:p>
            <a:r>
              <a:rPr lang="en-US" sz="1800" dirty="0">
                <a:latin typeface="Times New Roman" panose="02020603050405020304" pitchFamily="18" charset="0"/>
                <a:cs typeface="Times New Roman" panose="02020603050405020304" pitchFamily="18" charset="0"/>
              </a:rPr>
              <a:t>Srikant Sridar and Krishnan Subramanian “Circuit Recognition using Netlist”. Proceedings of the 2013 IEEE Second International Conference on Image Information Processing (ICIIP-2013)</a:t>
            </a:r>
          </a:p>
          <a:p>
            <a:r>
              <a:rPr lang="en-US" sz="1800" dirty="0">
                <a:latin typeface="Times New Roman" panose="02020603050405020304" pitchFamily="18" charset="0"/>
                <a:cs typeface="Times New Roman" panose="02020603050405020304" pitchFamily="18" charset="0"/>
              </a:rPr>
              <a:t>Shriram K. Vasudevan, Karthik Venkatachalam, S. </a:t>
            </a:r>
            <a:r>
              <a:rPr lang="en-US" sz="1800" dirty="0" err="1">
                <a:latin typeface="Times New Roman" panose="02020603050405020304" pitchFamily="18" charset="0"/>
                <a:cs typeface="Times New Roman" panose="02020603050405020304" pitchFamily="18" charset="0"/>
              </a:rPr>
              <a:t>Anandaram</a:t>
            </a:r>
            <a:r>
              <a:rPr lang="en-US" sz="1800" dirty="0">
                <a:latin typeface="Times New Roman" panose="02020603050405020304" pitchFamily="18" charset="0"/>
                <a:cs typeface="Times New Roman" panose="02020603050405020304" pitchFamily="18" charset="0"/>
              </a:rPr>
              <a:t> and Anish J. Menon. “A Novel Method for Circuit Recognition Through Image Processing Techniques”. </a:t>
            </a:r>
            <a:r>
              <a:rPr lang="en-US" sz="1800" dirty="0" err="1">
                <a:latin typeface="Times New Roman" panose="02020603050405020304" pitchFamily="18" charset="0"/>
                <a:cs typeface="Times New Roman" panose="02020603050405020304" pitchFamily="18" charset="0"/>
              </a:rPr>
              <a:t>Medwell</a:t>
            </a:r>
            <a:r>
              <a:rPr lang="en-US" sz="1800" dirty="0">
                <a:latin typeface="Times New Roman" panose="02020603050405020304" pitchFamily="18" charset="0"/>
                <a:cs typeface="Times New Roman" panose="02020603050405020304" pitchFamily="18" charset="0"/>
              </a:rPr>
              <a:t> Journals,2016</a:t>
            </a:r>
            <a:endParaRPr lang="en-IN" sz="1800" dirty="0">
              <a:latin typeface="Times New Roman" panose="02020603050405020304" pitchFamily="18" charset="0"/>
              <a:cs typeface="Times New Roman" panose="02020603050405020304" pitchFamily="18" charset="0"/>
            </a:endParaRPr>
          </a:p>
          <a:p>
            <a:endParaRPr lang="en-US" sz="1800" dirty="0"/>
          </a:p>
          <a:p>
            <a:endParaRPr lang="en-IN" dirty="0"/>
          </a:p>
        </p:txBody>
      </p:sp>
    </p:spTree>
    <p:extLst>
      <p:ext uri="{BB962C8B-B14F-4D97-AF65-F5344CB8AC3E}">
        <p14:creationId xmlns:p14="http://schemas.microsoft.com/office/powerpoint/2010/main" val="27883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055" y="318943"/>
            <a:ext cx="3124200" cy="1325563"/>
          </a:xfrm>
        </p:spPr>
        <p:txBody>
          <a:bodyPr/>
          <a:lstStyle/>
          <a:p>
            <a:pPr algn="ctr"/>
            <a:r>
              <a:rPr lang="en-US" u="sng" dirty="0">
                <a:latin typeface="Bahnschrift Condensed" panose="020B0502040204020203" pitchFamily="34" charset="0"/>
              </a:rPr>
              <a:t>INTRODUCTION</a:t>
            </a:r>
            <a:endParaRPr lang="en-IN" u="sng" dirty="0">
              <a:latin typeface="Bahnschrift Condensed" panose="020B0502040204020203" pitchFamily="34" charset="0"/>
            </a:endParaRPr>
          </a:p>
        </p:txBody>
      </p:sp>
      <p:sp>
        <p:nvSpPr>
          <p:cNvPr id="3" name="Content Placeholder 2"/>
          <p:cNvSpPr>
            <a:spLocks noGrp="1"/>
          </p:cNvSpPr>
          <p:nvPr>
            <p:ph idx="1"/>
          </p:nvPr>
        </p:nvSpPr>
        <p:spPr>
          <a:xfrm>
            <a:off x="385618" y="1557769"/>
            <a:ext cx="10515600" cy="5023139"/>
          </a:xfrm>
        </p:spPr>
        <p:txBody>
          <a:bodyPr>
            <a:normAutofit/>
          </a:bodyPr>
          <a:lstStyle/>
          <a:p>
            <a:r>
              <a:rPr lang="en-US" dirty="0">
                <a:latin typeface="Times New Roman" panose="02020603050405020304" pitchFamily="18" charset="0"/>
                <a:cs typeface="Times New Roman" panose="02020603050405020304" pitchFamily="18" charset="0"/>
              </a:rPr>
              <a:t>Human computer interaction is one area which has a lot of boom and attention these days.</a:t>
            </a:r>
          </a:p>
          <a:p>
            <a:r>
              <a:rPr lang="en-US" dirty="0">
                <a:latin typeface="Times New Roman" panose="02020603050405020304" pitchFamily="18" charset="0"/>
                <a:cs typeface="Times New Roman" panose="02020603050405020304" pitchFamily="18" charset="0"/>
              </a:rPr>
              <a:t>It provides a possibility for a computer to see and analyze and conclude a result like a human.</a:t>
            </a:r>
          </a:p>
          <a:p>
            <a:r>
              <a:rPr lang="en-US" dirty="0">
                <a:latin typeface="Times New Roman" panose="02020603050405020304" pitchFamily="18" charset="0"/>
                <a:cs typeface="Times New Roman" panose="02020603050405020304" pitchFamily="18" charset="0"/>
              </a:rPr>
              <a:t>If a machine could recognize what a human write, it would be a value add and could lead to more innovations and inventions.</a:t>
            </a:r>
          </a:p>
          <a:p>
            <a:pPr lvl="0"/>
            <a:r>
              <a:rPr lang="en-US" dirty="0">
                <a:latin typeface="Times New Roman" panose="02020603050405020304" pitchFamily="18" charset="0"/>
                <a:cs typeface="Times New Roman" panose="02020603050405020304" pitchFamily="18" charset="0"/>
              </a:rPr>
              <a:t>Considering this aspect, we are working on creating an application for recognizing the electronic components present in a circuit drawn by the user by hand in a paper.</a:t>
            </a:r>
          </a:p>
          <a:p>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IN" dirty="0"/>
          </a:p>
        </p:txBody>
      </p:sp>
    </p:spTree>
    <p:extLst>
      <p:ext uri="{BB962C8B-B14F-4D97-AF65-F5344CB8AC3E}">
        <p14:creationId xmlns:p14="http://schemas.microsoft.com/office/powerpoint/2010/main" val="160273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EE6EE-1125-46C1-90AB-A49179FB7F86}"/>
              </a:ext>
            </a:extLst>
          </p:cNvPr>
          <p:cNvSpPr>
            <a:spLocks noGrp="1"/>
          </p:cNvSpPr>
          <p:nvPr>
            <p:ph idx="1"/>
          </p:nvPr>
        </p:nvSpPr>
        <p:spPr>
          <a:xfrm>
            <a:off x="465726" y="355001"/>
            <a:ext cx="10515600" cy="633290"/>
          </a:xfrm>
        </p:spPr>
        <p:txBody>
          <a:bodyPr>
            <a:normAutofit lnSpcReduction="10000"/>
          </a:bodyPr>
          <a:lstStyle/>
          <a:p>
            <a:pPr marL="0" indent="0" algn="ctr">
              <a:buNone/>
            </a:pPr>
            <a:r>
              <a:rPr lang="en-IN" sz="4400" u="sng" dirty="0">
                <a:latin typeface="Bahnschrift Condensed" panose="020B0502040204020203" pitchFamily="34" charset="0"/>
              </a:rPr>
              <a:t>OBJECTIVES</a:t>
            </a:r>
          </a:p>
          <a:p>
            <a:endParaRPr lang="en-IN" dirty="0"/>
          </a:p>
          <a:p>
            <a:endParaRPr lang="en-IN" dirty="0"/>
          </a:p>
        </p:txBody>
      </p:sp>
      <p:sp>
        <p:nvSpPr>
          <p:cNvPr id="4" name="TextBox 3">
            <a:extLst>
              <a:ext uri="{FF2B5EF4-FFF2-40B4-BE49-F238E27FC236}">
                <a16:creationId xmlns:a16="http://schemas.microsoft.com/office/drawing/2014/main" id="{3170D504-F2E4-48D8-A9FB-DC00E9740246}"/>
              </a:ext>
            </a:extLst>
          </p:cNvPr>
          <p:cNvSpPr txBox="1"/>
          <p:nvPr/>
        </p:nvSpPr>
        <p:spPr>
          <a:xfrm>
            <a:off x="1108364" y="1625600"/>
            <a:ext cx="9956800" cy="4739759"/>
          </a:xfrm>
          <a:prstGeom prst="rect">
            <a:avLst/>
          </a:prstGeom>
          <a:noFill/>
        </p:spPr>
        <p:txBody>
          <a:bodyPr wrap="square" rtlCol="0">
            <a:spAutoFit/>
          </a:bodyPr>
          <a:lstStyle/>
          <a:p>
            <a:pPr marL="342900" marR="153035" lvl="0" indent="-342900">
              <a:spcBef>
                <a:spcPts val="0"/>
              </a:spcBef>
              <a:spcAft>
                <a:spcPts val="0"/>
              </a:spcAft>
              <a:buFont typeface="Symbol" panose="05050102010706020507" pitchFamily="18" charset="2"/>
              <a:buChar char=""/>
            </a:pPr>
            <a:endParaRPr lang="en-US" sz="2400" dirty="0">
              <a:cs typeface="Times New Roman" panose="02020603050405020304" pitchFamily="18" charset="0"/>
            </a:endParaRP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standardization algorithm for the purpose of cleaning hand drawn images.</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generalized preprocessing pipeline that provides extra accuracy to the ML models to predict the right classes.</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Evaluation of utility of this system and achieving acceptable accuracy. </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Make a netlist available.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Make it easy for people to use these netlists to build further software on top of.</a:t>
            </a:r>
          </a:p>
          <a:p>
            <a:endParaRPr lang="en-IN" sz="2600" dirty="0"/>
          </a:p>
        </p:txBody>
      </p:sp>
    </p:spTree>
    <p:extLst>
      <p:ext uri="{BB962C8B-B14F-4D97-AF65-F5344CB8AC3E}">
        <p14:creationId xmlns:p14="http://schemas.microsoft.com/office/powerpoint/2010/main" val="3901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ED4-ED2A-4247-9ACB-4FFABECFE345}"/>
              </a:ext>
            </a:extLst>
          </p:cNvPr>
          <p:cNvSpPr>
            <a:spLocks noGrp="1"/>
          </p:cNvSpPr>
          <p:nvPr>
            <p:ph type="title"/>
          </p:nvPr>
        </p:nvSpPr>
        <p:spPr/>
        <p:txBody>
          <a:bodyPr/>
          <a:lstStyle/>
          <a:p>
            <a:pPr algn="ctr"/>
            <a:r>
              <a:rPr lang="en-US" u="sng" dirty="0">
                <a:latin typeface="Bahnschrift Condensed" panose="020B0502040204020203" pitchFamily="34" charset="0"/>
              </a:rPr>
              <a:t>PROPOSED SOLUTION</a:t>
            </a:r>
          </a:p>
        </p:txBody>
      </p:sp>
      <p:sp>
        <p:nvSpPr>
          <p:cNvPr id="3" name="Content Placeholder 2">
            <a:extLst>
              <a:ext uri="{FF2B5EF4-FFF2-40B4-BE49-F238E27FC236}">
                <a16:creationId xmlns:a16="http://schemas.microsoft.com/office/drawing/2014/main" id="{5B6F37F6-F28C-4E33-9001-A576BF914AEB}"/>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main aim is to detect the circuit components from an image of hand-drawn circuit diagram. </a:t>
            </a:r>
          </a:p>
          <a:p>
            <a:r>
              <a:rPr lang="en-US" dirty="0">
                <a:latin typeface="Times New Roman" panose="02020603050405020304" pitchFamily="18" charset="0"/>
                <a:cs typeface="Times New Roman" panose="02020603050405020304" pitchFamily="18" charset="0"/>
              </a:rPr>
              <a:t>In order to achieve this, a deterministic technique is employed in which ,the circuit diagrams are closed morphologically, followed by the removal of wires, and finally the localization of circuit components using rectangular bounding box is done. </a:t>
            </a:r>
          </a:p>
          <a:p>
            <a:r>
              <a:rPr lang="en-US" dirty="0">
                <a:latin typeface="Times New Roman" panose="02020603050405020304" pitchFamily="18" charset="0"/>
                <a:cs typeface="Times New Roman" panose="02020603050405020304" pitchFamily="18" charset="0"/>
              </a:rPr>
              <a:t>The use of Artificial Intelligence for the detection of circuit components and their positions in hand drawn circuits results in a better accuracy in the detection of components.</a:t>
            </a:r>
          </a:p>
          <a:p>
            <a:r>
              <a:rPr lang="en-US" dirty="0">
                <a:latin typeface="Times New Roman" panose="02020603050405020304" pitchFamily="18" charset="0"/>
                <a:cs typeface="Times New Roman" panose="02020603050405020304" pitchFamily="18" charset="0"/>
              </a:rPr>
              <a:t> Machine Learning models can be trained and designed to detect the presence of circuits with the help of hand drawn images. Line detection is crucial for this purpose. It allows accurate extraction of circuit element positions. </a:t>
            </a:r>
          </a:p>
          <a:p>
            <a:r>
              <a:rPr lang="en-US" dirty="0">
                <a:latin typeface="Times New Roman" panose="02020603050405020304" pitchFamily="18" charset="0"/>
                <a:cs typeface="Times New Roman" panose="02020603050405020304" pitchFamily="18" charset="0"/>
              </a:rPr>
              <a:t>A dataset with sufficient number of images can also be passed through a well-defined convolutional neural network for proper extraction of features and for classification of the extracted elements. </a:t>
            </a:r>
          </a:p>
          <a:p>
            <a:endParaRPr lang="en-US" dirty="0"/>
          </a:p>
        </p:txBody>
      </p:sp>
    </p:spTree>
    <p:extLst>
      <p:ext uri="{BB962C8B-B14F-4D97-AF65-F5344CB8AC3E}">
        <p14:creationId xmlns:p14="http://schemas.microsoft.com/office/powerpoint/2010/main" val="166742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789F-10CF-49D7-A454-E3C4033187C3}"/>
              </a:ext>
            </a:extLst>
          </p:cNvPr>
          <p:cNvSpPr>
            <a:spLocks noGrp="1"/>
          </p:cNvSpPr>
          <p:nvPr>
            <p:ph type="title"/>
          </p:nvPr>
        </p:nvSpPr>
        <p:spPr>
          <a:xfrm>
            <a:off x="3210657" y="357623"/>
            <a:ext cx="5002823" cy="874590"/>
          </a:xfrm>
        </p:spPr>
        <p:txBody>
          <a:bodyPr/>
          <a:lstStyle/>
          <a:p>
            <a:pPr algn="ctr"/>
            <a:r>
              <a:rPr lang="en-IN" u="sng" dirty="0">
                <a:latin typeface="Bahnschrift Condensed" panose="020B0502040204020203" pitchFamily="34" charset="0"/>
              </a:rPr>
              <a:t>LITERATURE REVIEW</a:t>
            </a:r>
          </a:p>
        </p:txBody>
      </p:sp>
      <p:sp>
        <p:nvSpPr>
          <p:cNvPr id="3" name="Content Placeholder 2">
            <a:extLst>
              <a:ext uri="{FF2B5EF4-FFF2-40B4-BE49-F238E27FC236}">
                <a16:creationId xmlns:a16="http://schemas.microsoft.com/office/drawing/2014/main" id="{3B46B89E-2486-4C5C-835A-846AF6F1FBBB}"/>
              </a:ext>
            </a:extLst>
          </p:cNvPr>
          <p:cNvSpPr>
            <a:spLocks noGrp="1"/>
          </p:cNvSpPr>
          <p:nvPr>
            <p:ph idx="1"/>
          </p:nvPr>
        </p:nvSpPr>
        <p:spPr>
          <a:xfrm>
            <a:off x="334108" y="1232213"/>
            <a:ext cx="10755923" cy="1566405"/>
          </a:xfrm>
        </p:spPr>
        <p:txBody>
          <a:bodyPr>
            <a:normAutofit fontScale="77500" lnSpcReduction="20000"/>
          </a:bodyPr>
          <a:lstStyle/>
          <a:p>
            <a:pPr marL="0" indent="0">
              <a:lnSpc>
                <a:spcPct val="50000"/>
              </a:lnSpc>
              <a:buNone/>
            </a:pPr>
            <a:endParaRPr lang="en-US" sz="1400" b="1" dirty="0"/>
          </a:p>
          <a:p>
            <a:pPr marL="0" indent="0">
              <a:lnSpc>
                <a:spcPct val="110000"/>
              </a:lnSpc>
              <a:buNone/>
            </a:pPr>
            <a:r>
              <a:rPr lang="en-US" sz="2900" b="1" dirty="0">
                <a:latin typeface="Arial" panose="020B0604020202020204" pitchFamily="34" charset="0"/>
                <a:cs typeface="Arial" panose="020B0604020202020204" pitchFamily="34" charset="0"/>
              </a:rPr>
              <a:t>Paper 1:</a:t>
            </a:r>
            <a:r>
              <a:rPr lang="en-US" sz="2900" b="1" i="1" dirty="0">
                <a:latin typeface="Arial" panose="020B0604020202020204" pitchFamily="34" charset="0"/>
                <a:cs typeface="Arial" panose="020B0604020202020204" pitchFamily="34" charset="0"/>
              </a:rPr>
              <a:t>Mahdi Rabbani ,Reza Khoshkangini,H.S.Nagendraswamy,Mauro Conti.</a:t>
            </a:r>
            <a:r>
              <a:rPr lang="en-US" sz="2900" b="1" dirty="0">
                <a:latin typeface="Arial" panose="020B0604020202020204" pitchFamily="34" charset="0"/>
                <a:cs typeface="Arial" panose="020B0604020202020204" pitchFamily="34" charset="0"/>
              </a:rPr>
              <a:t> “Hand Drawn Optical Circuit Recognition”.</a:t>
            </a:r>
            <a:r>
              <a:rPr lang="en-US" sz="2900" b="1" i="1" dirty="0">
                <a:latin typeface="Arial" panose="020B0604020202020204" pitchFamily="34" charset="0"/>
                <a:cs typeface="Arial" panose="020B0604020202020204" pitchFamily="34" charset="0"/>
              </a:rPr>
              <a:t>7th International conference on Intelligent Human Computer Interaction, IHCI 2015</a:t>
            </a:r>
            <a:r>
              <a:rPr lang="en-IN" sz="2900" b="1" dirty="0">
                <a:latin typeface="Arial" panose="020B0604020202020204" pitchFamily="34" charset="0"/>
                <a:cs typeface="Arial" panose="020B0604020202020204" pitchFamily="34" charset="0"/>
              </a:rPr>
              <a:t>.</a:t>
            </a:r>
          </a:p>
          <a:p>
            <a:pPr marL="0" indent="0">
              <a:lnSpc>
                <a:spcPct val="50000"/>
              </a:lnSpc>
              <a:buNone/>
            </a:pPr>
            <a:r>
              <a:rPr lang="en-US" sz="2900" b="1" dirty="0"/>
              <a:t> </a:t>
            </a:r>
            <a:endParaRPr lang="en-IN" sz="2900" b="1" dirty="0"/>
          </a:p>
          <a:p>
            <a:pPr marL="0" indent="0">
              <a:buNone/>
            </a:pPr>
            <a:endParaRPr lang="en-IN" dirty="0"/>
          </a:p>
        </p:txBody>
      </p:sp>
      <p:sp>
        <p:nvSpPr>
          <p:cNvPr id="11" name="TextBox 10">
            <a:extLst>
              <a:ext uri="{FF2B5EF4-FFF2-40B4-BE49-F238E27FC236}">
                <a16:creationId xmlns:a16="http://schemas.microsoft.com/office/drawing/2014/main" id="{5AEE0887-A11B-45D7-BA3A-666AE3DE8B99}"/>
              </a:ext>
            </a:extLst>
          </p:cNvPr>
          <p:cNvSpPr txBox="1"/>
          <p:nvPr/>
        </p:nvSpPr>
        <p:spPr>
          <a:xfrm>
            <a:off x="334108" y="2339730"/>
            <a:ext cx="5651056" cy="5632311"/>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1" dirty="0">
                <a:latin typeface="Times New Roman" panose="02020603050405020304" pitchFamily="18" charset="0"/>
                <a:cs typeface="Times New Roman" panose="02020603050405020304" pitchFamily="18" charset="0"/>
              </a:rPr>
              <a:t>Image Pre-processing and Feature Extraction:</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Firstly, the interesting patterns are segmented from the background.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it involves </a:t>
            </a:r>
            <a:r>
              <a:rPr lang="en-US" i="1" dirty="0">
                <a:latin typeface="Times New Roman" panose="02020603050405020304" pitchFamily="18" charset="0"/>
                <a:cs typeface="Times New Roman" panose="02020603050405020304" pitchFamily="18" charset="0"/>
              </a:rPr>
              <a:t>noise filtering, smoothing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normalization </a:t>
            </a:r>
            <a:r>
              <a:rPr lang="en-US" dirty="0">
                <a:latin typeface="Times New Roman" panose="02020603050405020304" pitchFamily="18" charset="0"/>
                <a:cs typeface="Times New Roman" panose="02020603050405020304" pitchFamily="18" charset="0"/>
              </a:rPr>
              <a:t>of isolated components.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binarization.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normalization.</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p>
          <a:p>
            <a:endParaRPr lang="en-US" b="1" dirty="0"/>
          </a:p>
          <a:p>
            <a:endParaRPr lang="en-US" b="1" dirty="0"/>
          </a:p>
          <a:p>
            <a:endParaRPr lang="en-US" b="1" dirty="0"/>
          </a:p>
          <a:p>
            <a:endParaRPr lang="en-US" b="1" dirty="0"/>
          </a:p>
          <a:p>
            <a:endParaRPr lang="en-IN" b="1" dirty="0"/>
          </a:p>
        </p:txBody>
      </p:sp>
      <p:sp>
        <p:nvSpPr>
          <p:cNvPr id="5" name="TextBox 4"/>
          <p:cNvSpPr txBox="1"/>
          <p:nvPr/>
        </p:nvSpPr>
        <p:spPr>
          <a:xfrm>
            <a:off x="6774873" y="2339730"/>
            <a:ext cx="5320145" cy="7294305"/>
          </a:xfrm>
          <a:prstGeom prst="rect">
            <a:avLst/>
          </a:prstGeom>
          <a:noFill/>
        </p:spPr>
        <p:txBody>
          <a:bodyPr wrap="square" rtlCol="0">
            <a:spAutoFit/>
          </a:bodyPr>
          <a:lstStyle/>
          <a:p>
            <a:endParaRPr lang="en-IN" b="1" dirty="0"/>
          </a:p>
          <a:p>
            <a:endParaRPr lang="en-IN" b="1" dirty="0"/>
          </a:p>
          <a:p>
            <a:r>
              <a:rPr lang="en-IN" b="1" dirty="0">
                <a:latin typeface="Times New Roman" panose="02020603050405020304" pitchFamily="18" charset="0"/>
                <a:cs typeface="Times New Roman" panose="02020603050405020304" pitchFamily="18" charset="0"/>
              </a:rPr>
              <a:t>Training an Artificial Neural Network:</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ANN in this study involves </a:t>
            </a:r>
            <a:r>
              <a:rPr lang="en-US" i="1"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parts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classifies the test set by the generated model in order to show the result.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the Back Propagation algorithm to reduce misclassification errors.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4764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5A0-DAAD-4B42-BCF6-33B194A22027}"/>
              </a:ext>
            </a:extLst>
          </p:cNvPr>
          <p:cNvSpPr>
            <a:spLocks noGrp="1"/>
          </p:cNvSpPr>
          <p:nvPr>
            <p:ph type="title"/>
          </p:nvPr>
        </p:nvSpPr>
        <p:spPr>
          <a:xfrm>
            <a:off x="415636" y="618698"/>
            <a:ext cx="10846777" cy="1255858"/>
          </a:xfrm>
        </p:spPr>
        <p:txBody>
          <a:bodyPr>
            <a:normAutofit fontScale="90000"/>
          </a:bodyPr>
          <a:lstStyle/>
          <a:p>
            <a:r>
              <a:rPr lang="en-US" sz="2200" b="1" dirty="0"/>
              <a:t/>
            </a:r>
            <a:br>
              <a:rPr lang="en-US" sz="2200" b="1" dirty="0"/>
            </a:br>
            <a:r>
              <a:rPr lang="en-IN" dirty="0"/>
              <a:t/>
            </a:r>
            <a:br>
              <a:rPr lang="en-IN" dirty="0"/>
            </a:br>
            <a:r>
              <a:rPr lang="en-IN" dirty="0"/>
              <a:t/>
            </a:r>
            <a:br>
              <a:rPr lang="en-IN" dirty="0"/>
            </a:br>
            <a:endParaRPr lang="en-IN" dirty="0"/>
          </a:p>
        </p:txBody>
      </p:sp>
      <p:sp>
        <p:nvSpPr>
          <p:cNvPr id="6" name="TextBox 5">
            <a:extLst>
              <a:ext uri="{FF2B5EF4-FFF2-40B4-BE49-F238E27FC236}">
                <a16:creationId xmlns:a16="http://schemas.microsoft.com/office/drawing/2014/main" id="{00DF30B2-C2B6-418D-B44F-AF15322C3C0A}"/>
              </a:ext>
            </a:extLst>
          </p:cNvPr>
          <p:cNvSpPr txBox="1"/>
          <p:nvPr/>
        </p:nvSpPr>
        <p:spPr>
          <a:xfrm>
            <a:off x="397164" y="1431636"/>
            <a:ext cx="11287812" cy="1514764"/>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C3CCA0A0-69BC-4DF9-B01B-D6CBB24AA482}"/>
              </a:ext>
            </a:extLst>
          </p:cNvPr>
          <p:cNvSpPr txBox="1"/>
          <p:nvPr/>
        </p:nvSpPr>
        <p:spPr>
          <a:xfrm>
            <a:off x="415637" y="1216427"/>
            <a:ext cx="11287811" cy="5016758"/>
          </a:xfrm>
          <a:prstGeom prst="rect">
            <a:avLst/>
          </a:prstGeom>
          <a:noFill/>
        </p:spPr>
        <p:txBody>
          <a:bodyPr wrap="square" rtlCol="0">
            <a:spAutoFit/>
          </a:bodyPr>
          <a:lstStyle/>
          <a:p>
            <a:endParaRPr lang="en-US" sz="2000" b="1" dirty="0">
              <a:latin typeface="Arial" panose="020B0604020202020204" pitchFamily="34" charset="0"/>
              <a:cs typeface="Arial" panose="020B0604020202020204" pitchFamily="34" charset="0"/>
            </a:endParaRPr>
          </a:p>
          <a:p>
            <a:endParaRPr lang="en-US" sz="1400" b="1"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has two major stages: (I) Training Stage and (ii) Testing Stage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uses SVM classifier for recognition.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have considered 1000 hand-drawn electronics components which were gathered from 9 different classes.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the SVM classifier is trained, we tested the trained SVM model on large set of images about 1000 component images and was able to recognize the component with recognition accuracy of over 99% for the testing images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a:p>
          <a:p>
            <a:endParaRPr lang="en-IN" dirty="0"/>
          </a:p>
        </p:txBody>
      </p:sp>
      <p:sp>
        <p:nvSpPr>
          <p:cNvPr id="3" name="TextBox 2"/>
          <p:cNvSpPr txBox="1"/>
          <p:nvPr/>
        </p:nvSpPr>
        <p:spPr>
          <a:xfrm>
            <a:off x="415636" y="200764"/>
            <a:ext cx="1126934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Paper 2: Lakshman Naika R, Dinesh R, and Prabhanjan S</a:t>
            </a:r>
            <a:r>
              <a:rPr lang="en-IN"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Handwritten Electric Circuit Diagram Recognition: An Approach Based on Finite State Machine”.</a:t>
            </a:r>
            <a:r>
              <a:rPr lang="en-US" sz="2000" b="1" i="1" dirty="0">
                <a:latin typeface="Arial" panose="020B0604020202020204" pitchFamily="34" charset="0"/>
                <a:cs typeface="Arial" panose="020B0604020202020204" pitchFamily="34" charset="0"/>
              </a:rPr>
              <a:t> International Journal of Machine Learning and Computing, Vol. 9, No. 3, June 2019</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4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639026"/>
            <a:ext cx="7130392"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proposed method has following steps as shown in figure 1 i.e. preprocessing, feature extraction and classification.</a:t>
            </a:r>
          </a:p>
          <a:p>
            <a:pPr>
              <a:lnSpc>
                <a:spcPct val="150000"/>
              </a:lnSpc>
            </a:pPr>
            <a:r>
              <a:rPr lang="en-US" sz="1800" dirty="0">
                <a:latin typeface="Times New Roman" panose="02020603050405020304" pitchFamily="18" charset="0"/>
                <a:cs typeface="Times New Roman" panose="02020603050405020304" pitchFamily="18" charset="0"/>
              </a:rPr>
              <a:t>In preprocessing, the scanned gray image is converted into binary level by adjusting threshold using Otsu’s approach .</a:t>
            </a:r>
          </a:p>
          <a:p>
            <a:pPr>
              <a:lnSpc>
                <a:spcPct val="150000"/>
              </a:lnSpc>
            </a:pPr>
            <a:r>
              <a:rPr lang="en-US" sz="1800" dirty="0">
                <a:latin typeface="Times New Roman" panose="02020603050405020304" pitchFamily="18" charset="0"/>
                <a:cs typeface="Times New Roman" panose="02020603050405020304" pitchFamily="18" charset="0"/>
              </a:rPr>
              <a:t>Image is inverted so that back ground becomes black and objects into white using binary inversion technique .</a:t>
            </a:r>
          </a:p>
          <a:p>
            <a:pPr>
              <a:lnSpc>
                <a:spcPct val="150000"/>
              </a:lnSpc>
            </a:pPr>
            <a:r>
              <a:rPr lang="en-US" sz="1800" dirty="0">
                <a:latin typeface="Times New Roman" panose="02020603050405020304" pitchFamily="18" charset="0"/>
                <a:cs typeface="Times New Roman" panose="02020603050405020304" pitchFamily="18" charset="0"/>
              </a:rPr>
              <a:t>For Feature extraction , Histogram of oriented gradient feature extraction technique(HOG) is used.</a:t>
            </a:r>
          </a:p>
          <a:p>
            <a:endParaRPr lang="en-IN" sz="1800" dirty="0"/>
          </a:p>
        </p:txBody>
      </p:sp>
      <p:sp>
        <p:nvSpPr>
          <p:cNvPr id="4" name="TextBox 3"/>
          <p:cNvSpPr txBox="1"/>
          <p:nvPr/>
        </p:nvSpPr>
        <p:spPr>
          <a:xfrm>
            <a:off x="838200" y="124691"/>
            <a:ext cx="10370127" cy="1292662"/>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Paper 3: </a:t>
            </a:r>
            <a:r>
              <a:rPr lang="en-US" sz="2000" b="1" dirty="0">
                <a:latin typeface="Arial" panose="020B0604020202020204" pitchFamily="34" charset="0"/>
                <a:cs typeface="Arial" panose="020B0604020202020204" pitchFamily="34" charset="0"/>
              </a:rPr>
              <a:t>LAKSHMAN NAIKA R, R DINESH, </a:t>
            </a:r>
            <a:r>
              <a:rPr lang="en-US" sz="2000" b="1" baseline="30000" dirty="0">
                <a:latin typeface="Arial" panose="020B0604020202020204" pitchFamily="34" charset="0"/>
                <a:cs typeface="Arial" panose="020B0604020202020204" pitchFamily="34" charset="0"/>
              </a:rPr>
              <a:t>3</a:t>
            </a:r>
            <a:r>
              <a:rPr lang="en-US" sz="2000" b="1" dirty="0">
                <a:latin typeface="Arial" panose="020B0604020202020204" pitchFamily="34" charset="0"/>
                <a:cs typeface="Arial" panose="020B0604020202020204" pitchFamily="34" charset="0"/>
              </a:rPr>
              <a:t>SANTOSHNAIK. “HANDWRITTEN ELECTRONIC COMPONENTS RECOGNITION: AN APPROACH BASED ON</a:t>
            </a:r>
            <a:r>
              <a:rPr lang="en-IN"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HOG + SVM”. Journal of Theoretical and Applied Information Technology</a:t>
            </a:r>
            <a:endParaRPr lang="en-IN" sz="2000" b="1"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1061DBC4-FE96-485C-8F83-EF883AD3C325}"/>
              </a:ext>
            </a:extLst>
          </p:cNvPr>
          <p:cNvPicPr>
            <a:picLocks noChangeAspect="1"/>
          </p:cNvPicPr>
          <p:nvPr/>
        </p:nvPicPr>
        <p:blipFill>
          <a:blip r:embed="rId2"/>
          <a:stretch>
            <a:fillRect/>
          </a:stretch>
        </p:blipFill>
        <p:spPr>
          <a:xfrm>
            <a:off x="7781017" y="1456608"/>
            <a:ext cx="3914447" cy="4208031"/>
          </a:xfrm>
          <a:prstGeom prst="rect">
            <a:avLst/>
          </a:prstGeom>
        </p:spPr>
      </p:pic>
    </p:spTree>
    <p:extLst>
      <p:ext uri="{BB962C8B-B14F-4D97-AF65-F5344CB8AC3E}">
        <p14:creationId xmlns:p14="http://schemas.microsoft.com/office/powerpoint/2010/main" val="220157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7AFE-A92A-4092-851C-AB6832DC5343}"/>
              </a:ext>
            </a:extLst>
          </p:cNvPr>
          <p:cNvSpPr>
            <a:spLocks noGrp="1"/>
          </p:cNvSpPr>
          <p:nvPr>
            <p:ph type="title"/>
          </p:nvPr>
        </p:nvSpPr>
        <p:spPr/>
        <p:txBody>
          <a:bodyPr/>
          <a:lstStyle/>
          <a:p>
            <a:pPr algn="ctr"/>
            <a:r>
              <a:rPr lang="en-US" u="sng" dirty="0">
                <a:latin typeface="Bahnschrift Condensed" panose="020B0502040204020203" pitchFamily="34" charset="0"/>
              </a:rPr>
              <a:t>DATASET</a:t>
            </a:r>
          </a:p>
        </p:txBody>
      </p:sp>
      <p:sp>
        <p:nvSpPr>
          <p:cNvPr id="3" name="Content Placeholder 2">
            <a:extLst>
              <a:ext uri="{FF2B5EF4-FFF2-40B4-BE49-F238E27FC236}">
                <a16:creationId xmlns:a16="http://schemas.microsoft.com/office/drawing/2014/main" id="{DEE2075C-6469-4E20-BD58-C381C4AB73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component comprises of up to 100 hand drawn images.</a:t>
            </a:r>
          </a:p>
          <a:p>
            <a:r>
              <a:rPr lang="en-US" dirty="0">
                <a:latin typeface="Times New Roman" panose="02020603050405020304" pitchFamily="18" charset="0"/>
                <a:cs typeface="Times New Roman" panose="02020603050405020304" pitchFamily="18" charset="0"/>
              </a:rPr>
              <a:t> A total of </a:t>
            </a:r>
            <a:r>
              <a:rPr lang="en-US" dirty="0" smtClean="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components are recognized in the project. </a:t>
            </a:r>
          </a:p>
          <a:p>
            <a:r>
              <a:rPr lang="en-US" dirty="0">
                <a:latin typeface="Times New Roman" panose="02020603050405020304" pitchFamily="18" charset="0"/>
                <a:cs typeface="Times New Roman" panose="02020603050405020304" pitchFamily="18" charset="0"/>
              </a:rPr>
              <a:t>The data set consists of 5 components i.e. inductor, resistor, diode, ground and voltage source. </a:t>
            </a:r>
          </a:p>
          <a:p>
            <a:r>
              <a:rPr lang="en-US" dirty="0">
                <a:latin typeface="Times New Roman" panose="02020603050405020304" pitchFamily="18" charset="0"/>
                <a:cs typeface="Times New Roman" panose="02020603050405020304" pitchFamily="18" charset="0"/>
              </a:rPr>
              <a:t>Among the dataset of 100 images, each component has 80 images in the training set and 20 images in the test set.</a:t>
            </a:r>
          </a:p>
        </p:txBody>
      </p:sp>
    </p:spTree>
    <p:extLst>
      <p:ext uri="{BB962C8B-B14F-4D97-AF65-F5344CB8AC3E}">
        <p14:creationId xmlns:p14="http://schemas.microsoft.com/office/powerpoint/2010/main" val="249619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DEB5D-88B2-4971-92FB-687A99BE85DD}"/>
              </a:ext>
            </a:extLst>
          </p:cNvPr>
          <p:cNvPicPr/>
          <p:nvPr/>
        </p:nvPicPr>
        <p:blipFill>
          <a:blip r:embed="rId2">
            <a:extLst>
              <a:ext uri="{28A0092B-C50C-407E-A947-70E740481C1C}">
                <a14:useLocalDpi xmlns:a14="http://schemas.microsoft.com/office/drawing/2010/main" val="0"/>
              </a:ext>
            </a:extLst>
          </a:blip>
          <a:stretch>
            <a:fillRect/>
          </a:stretch>
        </p:blipFill>
        <p:spPr>
          <a:xfrm>
            <a:off x="497535" y="257079"/>
            <a:ext cx="3209925" cy="2238375"/>
          </a:xfrm>
          <a:prstGeom prst="rect">
            <a:avLst/>
          </a:prstGeom>
        </p:spPr>
      </p:pic>
      <p:pic>
        <p:nvPicPr>
          <p:cNvPr id="5" name="Picture 4">
            <a:extLst>
              <a:ext uri="{FF2B5EF4-FFF2-40B4-BE49-F238E27FC236}">
                <a16:creationId xmlns:a16="http://schemas.microsoft.com/office/drawing/2014/main" id="{50DF6C94-0F57-4699-9365-B3DBD533EA36}"/>
              </a:ext>
            </a:extLst>
          </p:cNvPr>
          <p:cNvPicPr/>
          <p:nvPr/>
        </p:nvPicPr>
        <p:blipFill>
          <a:blip r:embed="rId3">
            <a:extLst>
              <a:ext uri="{28A0092B-C50C-407E-A947-70E740481C1C}">
                <a14:useLocalDpi xmlns:a14="http://schemas.microsoft.com/office/drawing/2010/main" val="0"/>
              </a:ext>
            </a:extLst>
          </a:blip>
          <a:stretch>
            <a:fillRect/>
          </a:stretch>
        </p:blipFill>
        <p:spPr>
          <a:xfrm>
            <a:off x="4153337" y="257079"/>
            <a:ext cx="3181350" cy="2190750"/>
          </a:xfrm>
          <a:prstGeom prst="rect">
            <a:avLst/>
          </a:prstGeom>
        </p:spPr>
      </p:pic>
      <p:pic>
        <p:nvPicPr>
          <p:cNvPr id="6" name="Picture 5">
            <a:extLst>
              <a:ext uri="{FF2B5EF4-FFF2-40B4-BE49-F238E27FC236}">
                <a16:creationId xmlns:a16="http://schemas.microsoft.com/office/drawing/2014/main" id="{8D9B5E67-1D8C-4B9A-9C9E-41E0C7007D38}"/>
              </a:ext>
            </a:extLst>
          </p:cNvPr>
          <p:cNvPicPr/>
          <p:nvPr/>
        </p:nvPicPr>
        <p:blipFill>
          <a:blip r:embed="rId4">
            <a:extLst>
              <a:ext uri="{28A0092B-C50C-407E-A947-70E740481C1C}">
                <a14:useLocalDpi xmlns:a14="http://schemas.microsoft.com/office/drawing/2010/main" val="0"/>
              </a:ext>
            </a:extLst>
          </a:blip>
          <a:stretch>
            <a:fillRect/>
          </a:stretch>
        </p:blipFill>
        <p:spPr>
          <a:xfrm>
            <a:off x="7967177" y="295179"/>
            <a:ext cx="3162300" cy="2200275"/>
          </a:xfrm>
          <a:prstGeom prst="rect">
            <a:avLst/>
          </a:prstGeom>
        </p:spPr>
      </p:pic>
      <p:pic>
        <p:nvPicPr>
          <p:cNvPr id="7" name="Picture 6">
            <a:extLst>
              <a:ext uri="{FF2B5EF4-FFF2-40B4-BE49-F238E27FC236}">
                <a16:creationId xmlns:a16="http://schemas.microsoft.com/office/drawing/2014/main" id="{80AC5DC2-0299-4628-987B-0318BF66F6A8}"/>
              </a:ext>
            </a:extLst>
          </p:cNvPr>
          <p:cNvPicPr>
            <a:picLocks noChangeAspect="1"/>
          </p:cNvPicPr>
          <p:nvPr/>
        </p:nvPicPr>
        <p:blipFill>
          <a:blip r:embed="rId5"/>
          <a:stretch>
            <a:fillRect/>
          </a:stretch>
        </p:blipFill>
        <p:spPr>
          <a:xfrm>
            <a:off x="424640" y="3219352"/>
            <a:ext cx="3282820" cy="2349392"/>
          </a:xfrm>
          <a:prstGeom prst="rect">
            <a:avLst/>
          </a:prstGeom>
        </p:spPr>
      </p:pic>
      <p:pic>
        <p:nvPicPr>
          <p:cNvPr id="8" name="Picture 7">
            <a:extLst>
              <a:ext uri="{FF2B5EF4-FFF2-40B4-BE49-F238E27FC236}">
                <a16:creationId xmlns:a16="http://schemas.microsoft.com/office/drawing/2014/main" id="{0329B1C7-FB53-4B42-9621-75CAF279C45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53337" y="3181179"/>
            <a:ext cx="3282820" cy="2349392"/>
          </a:xfrm>
          <a:prstGeom prst="rect">
            <a:avLst/>
          </a:prstGeom>
          <a:noFill/>
          <a:ln>
            <a:noFill/>
          </a:ln>
        </p:spPr>
      </p:pic>
      <p:sp>
        <p:nvSpPr>
          <p:cNvPr id="12" name="TextBox 11">
            <a:extLst>
              <a:ext uri="{FF2B5EF4-FFF2-40B4-BE49-F238E27FC236}">
                <a16:creationId xmlns:a16="http://schemas.microsoft.com/office/drawing/2014/main" id="{D50BF94E-9FE8-4342-992F-5307D8785E41}"/>
              </a:ext>
            </a:extLst>
          </p:cNvPr>
          <p:cNvSpPr txBox="1"/>
          <p:nvPr/>
        </p:nvSpPr>
        <p:spPr>
          <a:xfrm>
            <a:off x="4450167" y="2565918"/>
            <a:ext cx="2587689" cy="369332"/>
          </a:xfrm>
          <a:prstGeom prst="rect">
            <a:avLst/>
          </a:prstGeom>
          <a:noFill/>
        </p:spPr>
        <p:txBody>
          <a:bodyPr wrap="square" rtlCol="0">
            <a:spAutoFit/>
          </a:bodyPr>
          <a:lstStyle/>
          <a:p>
            <a:pPr algn="ctr"/>
            <a:r>
              <a:rPr lang="en-US" dirty="0"/>
              <a:t>RESISTOR</a:t>
            </a:r>
          </a:p>
        </p:txBody>
      </p:sp>
      <p:sp>
        <p:nvSpPr>
          <p:cNvPr id="14" name="TextBox 13">
            <a:extLst>
              <a:ext uri="{FF2B5EF4-FFF2-40B4-BE49-F238E27FC236}">
                <a16:creationId xmlns:a16="http://schemas.microsoft.com/office/drawing/2014/main" id="{2EE8C6F3-2004-4C4E-B7E8-6F36EA0DB26E}"/>
              </a:ext>
            </a:extLst>
          </p:cNvPr>
          <p:cNvSpPr txBox="1"/>
          <p:nvPr/>
        </p:nvSpPr>
        <p:spPr>
          <a:xfrm>
            <a:off x="808652" y="2679274"/>
            <a:ext cx="2587689" cy="369332"/>
          </a:xfrm>
          <a:prstGeom prst="rect">
            <a:avLst/>
          </a:prstGeom>
          <a:noFill/>
        </p:spPr>
        <p:txBody>
          <a:bodyPr wrap="square" rtlCol="0">
            <a:spAutoFit/>
          </a:bodyPr>
          <a:lstStyle/>
          <a:p>
            <a:pPr algn="ctr"/>
            <a:r>
              <a:rPr lang="en-US" dirty="0"/>
              <a:t>DIODE</a:t>
            </a:r>
          </a:p>
        </p:txBody>
      </p:sp>
      <p:sp>
        <p:nvSpPr>
          <p:cNvPr id="16" name="TextBox 15">
            <a:extLst>
              <a:ext uri="{FF2B5EF4-FFF2-40B4-BE49-F238E27FC236}">
                <a16:creationId xmlns:a16="http://schemas.microsoft.com/office/drawing/2014/main" id="{C79A689A-B6AA-46ED-8752-B72DF586742F}"/>
              </a:ext>
            </a:extLst>
          </p:cNvPr>
          <p:cNvSpPr txBox="1"/>
          <p:nvPr/>
        </p:nvSpPr>
        <p:spPr>
          <a:xfrm>
            <a:off x="8254482" y="2573302"/>
            <a:ext cx="2587689" cy="369332"/>
          </a:xfrm>
          <a:prstGeom prst="rect">
            <a:avLst/>
          </a:prstGeom>
          <a:noFill/>
        </p:spPr>
        <p:txBody>
          <a:bodyPr wrap="square" rtlCol="0">
            <a:spAutoFit/>
          </a:bodyPr>
          <a:lstStyle/>
          <a:p>
            <a:pPr algn="ctr"/>
            <a:r>
              <a:rPr lang="en-US" dirty="0"/>
              <a:t>INDUCTOR</a:t>
            </a:r>
          </a:p>
        </p:txBody>
      </p:sp>
      <p:sp>
        <p:nvSpPr>
          <p:cNvPr id="18" name="TextBox 17">
            <a:extLst>
              <a:ext uri="{FF2B5EF4-FFF2-40B4-BE49-F238E27FC236}">
                <a16:creationId xmlns:a16="http://schemas.microsoft.com/office/drawing/2014/main" id="{85B9E431-208C-4ACE-AF0A-9096AA5B4638}"/>
              </a:ext>
            </a:extLst>
          </p:cNvPr>
          <p:cNvSpPr txBox="1"/>
          <p:nvPr/>
        </p:nvSpPr>
        <p:spPr>
          <a:xfrm>
            <a:off x="808652" y="5708771"/>
            <a:ext cx="2587689" cy="369332"/>
          </a:xfrm>
          <a:prstGeom prst="rect">
            <a:avLst/>
          </a:prstGeom>
          <a:noFill/>
        </p:spPr>
        <p:txBody>
          <a:bodyPr wrap="square" rtlCol="0">
            <a:spAutoFit/>
          </a:bodyPr>
          <a:lstStyle/>
          <a:p>
            <a:pPr algn="ctr"/>
            <a:r>
              <a:rPr lang="en-US" dirty="0"/>
              <a:t>GROUND</a:t>
            </a:r>
          </a:p>
        </p:txBody>
      </p:sp>
      <p:sp>
        <p:nvSpPr>
          <p:cNvPr id="20" name="TextBox 19">
            <a:extLst>
              <a:ext uri="{FF2B5EF4-FFF2-40B4-BE49-F238E27FC236}">
                <a16:creationId xmlns:a16="http://schemas.microsoft.com/office/drawing/2014/main" id="{6CC93CEA-A3F7-460F-B44D-E4EEE026259C}"/>
              </a:ext>
            </a:extLst>
          </p:cNvPr>
          <p:cNvSpPr txBox="1"/>
          <p:nvPr/>
        </p:nvSpPr>
        <p:spPr>
          <a:xfrm>
            <a:off x="4450166" y="5708771"/>
            <a:ext cx="2587689" cy="369332"/>
          </a:xfrm>
          <a:prstGeom prst="rect">
            <a:avLst/>
          </a:prstGeom>
          <a:noFill/>
        </p:spPr>
        <p:txBody>
          <a:bodyPr wrap="square" rtlCol="0">
            <a:spAutoFit/>
          </a:bodyPr>
          <a:lstStyle/>
          <a:p>
            <a:pPr algn="ctr"/>
            <a:r>
              <a:rPr lang="en-US" dirty="0"/>
              <a:t>VOLTAGE SOURCE</a:t>
            </a:r>
          </a:p>
        </p:txBody>
      </p:sp>
    </p:spTree>
    <p:extLst>
      <p:ext uri="{BB962C8B-B14F-4D97-AF65-F5344CB8AC3E}">
        <p14:creationId xmlns:p14="http://schemas.microsoft.com/office/powerpoint/2010/main" val="10910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2097</TotalTime>
  <Words>1179</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 Condensed</vt:lpstr>
      <vt:lpstr>Bahnschrift Light</vt:lpstr>
      <vt:lpstr>Bahnschrift SemiBold</vt:lpstr>
      <vt:lpstr>Calibri</vt:lpstr>
      <vt:lpstr>Calibri Light</vt:lpstr>
      <vt:lpstr>Symbol</vt:lpstr>
      <vt:lpstr>Times New Roman</vt:lpstr>
      <vt:lpstr>Wingdings</vt:lpstr>
      <vt:lpstr>Office Theme</vt:lpstr>
      <vt:lpstr>PowerPoint Presentation</vt:lpstr>
      <vt:lpstr>INTRODUCTION</vt:lpstr>
      <vt:lpstr>PowerPoint Presentation</vt:lpstr>
      <vt:lpstr>PROPOSED SOLUTION</vt:lpstr>
      <vt:lpstr>LITERATURE REVIEW</vt:lpstr>
      <vt:lpstr>   </vt:lpstr>
      <vt:lpstr>PowerPoint Presentation</vt:lpstr>
      <vt:lpstr>DATASET</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FUTURE WORK</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 Bhadani</dc:creator>
  <cp:lastModifiedBy>Suyash Bhadani</cp:lastModifiedBy>
  <cp:revision>71</cp:revision>
  <dcterms:created xsi:type="dcterms:W3CDTF">2020-05-17T13:37:29Z</dcterms:created>
  <dcterms:modified xsi:type="dcterms:W3CDTF">2020-07-28T02:22:45Z</dcterms:modified>
</cp:coreProperties>
</file>