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97" r:id="rId31"/>
  </p:sldIdLst>
  <p:sldSz cx="9144000" cy="5143500" type="screen16x9"/>
  <p:notesSz cx="6858000" cy="9144000"/>
  <p:embeddedFontLst>
    <p:embeddedFont>
      <p:font typeface="Alfa Slab One" panose="020B0604020202020204" charset="0"/>
      <p:regular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Proxima Nova" panose="020B0604020202020204" charset="0"/>
      <p:regular r:id="rId38"/>
      <p:bold r:id="rId39"/>
      <p:italic r:id="rId40"/>
      <p:boldItalic r:id="rId41"/>
    </p:embeddedFont>
    <p:embeddedFont>
      <p:font typeface="Roboto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9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34540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690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e7779db0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e7779db0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994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9c3d0b7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9c3d0b7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356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e7779db0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e7779db0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85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e7779db0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e7779db0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299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e7779db0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e7779db0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574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e7779db0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e7779db0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033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e7779db0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e7779db0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043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e7779db0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e7779db0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612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e7779db0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e7779db0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989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e7779db0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e7779db0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318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e7779db0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e7779db0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642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e7779db0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e7779db0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401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e7779db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6e7779db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991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e7779db0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6e7779db0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570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e7779db0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6e7779db0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179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e7779db0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6e7779db0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25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6e7779db0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6e7779db0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64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e7779db0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6e7779db0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8008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e7779db0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6e7779db0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190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6e7779db0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6e7779db0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735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645babf3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645babf3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630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e7779db0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e7779db0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96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6e7779db0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6e7779db0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945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80ec917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80ec917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719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e7779db0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e7779db0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974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e7779db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e7779db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79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e7779db0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e7779db0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49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e7779db0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e7779db0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19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e7779db0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e7779db0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57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9838"/>
                </a:solidFill>
              </a:rPr>
              <a:t>CSS Grid Basics</a:t>
            </a:r>
            <a:endParaRPr dirty="0">
              <a:solidFill>
                <a:srgbClr val="3D9838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Shay </a:t>
            </a:r>
            <a:r>
              <a:rPr lang="en-US" dirty="0" err="1"/>
              <a:t>Nadav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9838"/>
                </a:solidFill>
              </a:rPr>
              <a:t>Grid Gap</a:t>
            </a:r>
            <a:endParaRPr dirty="0">
              <a:solidFill>
                <a:srgbClr val="3D9838"/>
              </a:solidFill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4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Empty space between grid cells/areas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761D"/>
                </a:solidFill>
              </a:rPr>
              <a:t>grid-column-gap:10px;</a:t>
            </a:r>
            <a:endParaRPr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761D"/>
                </a:solidFill>
              </a:rPr>
              <a:t>grid-row-gap:10px;</a:t>
            </a:r>
            <a:endParaRPr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    </a:t>
            </a:r>
            <a:r>
              <a:rPr lang="en" b="1" dirty="0"/>
              <a:t> </a:t>
            </a:r>
            <a:r>
              <a:rPr lang="en" sz="3000" b="1" dirty="0">
                <a:solidFill>
                  <a:srgbClr val="073763"/>
                </a:solidFill>
              </a:rPr>
              <a:t>=</a:t>
            </a:r>
            <a:endParaRPr sz="3000" b="1" dirty="0">
              <a:solidFill>
                <a:srgbClr val="07376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38761D"/>
                </a:solidFill>
              </a:rPr>
              <a:t>grid-gap:10px;</a:t>
            </a:r>
            <a:endParaRPr dirty="0">
              <a:solidFill>
                <a:srgbClr val="38761D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000" y="1017725"/>
            <a:ext cx="368690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9838"/>
                </a:solidFill>
              </a:rPr>
              <a:t>Grid Gap</a:t>
            </a:r>
            <a:endParaRPr dirty="0">
              <a:solidFill>
                <a:srgbClr val="3D9838"/>
              </a:solidFill>
            </a:endParaRPr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4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space between grid tracks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column-gap:10px;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row-gap:10px;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 b="1"/>
              <a:t> </a:t>
            </a:r>
            <a:r>
              <a:rPr lang="en" sz="3000" b="1">
                <a:solidFill>
                  <a:srgbClr val="073763"/>
                </a:solidFill>
              </a:rPr>
              <a:t>=</a:t>
            </a:r>
            <a:endParaRPr sz="3000" b="1">
              <a:solidFill>
                <a:srgbClr val="07376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8761D"/>
                </a:solidFill>
              </a:rPr>
              <a:t>gap:10px;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000" y="1017725"/>
            <a:ext cx="368690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9838"/>
                </a:solidFill>
              </a:rPr>
              <a:t>Let’s Start Gridding</a:t>
            </a:r>
            <a:endParaRPr dirty="0">
              <a:solidFill>
                <a:srgbClr val="3D983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9838"/>
                </a:solidFill>
              </a:rPr>
              <a:t>Grid-Template</a:t>
            </a:r>
            <a:endParaRPr dirty="0">
              <a:solidFill>
                <a:srgbClr val="3D9838"/>
              </a:solidFill>
            </a:endParaRPr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0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66666"/>
                </a:solidFill>
              </a:rPr>
              <a:t>.site {</a:t>
            </a:r>
            <a:endParaRPr b="1" dirty="0"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</a:rPr>
              <a:t>display: grid;</a:t>
            </a:r>
            <a:endParaRPr dirty="0"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73763"/>
                </a:solidFill>
              </a:rPr>
              <a:t>grid-template-columns</a:t>
            </a:r>
            <a:r>
              <a:rPr lang="en" dirty="0"/>
              <a:t>: 2fr 1fr 1fr;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}</a:t>
            </a:r>
            <a:endParaRPr dirty="0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925" y="195100"/>
            <a:ext cx="3718849" cy="460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9838"/>
                </a:solidFill>
              </a:rPr>
              <a:t>Grid-Template</a:t>
            </a:r>
            <a:endParaRPr dirty="0">
              <a:solidFill>
                <a:srgbClr val="3D9838"/>
              </a:solidFill>
            </a:endParaRPr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0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.site {</a:t>
            </a:r>
            <a:endParaRPr b="1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display: grid;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3763"/>
                </a:solidFill>
              </a:rPr>
              <a:t>grid-template-columns</a:t>
            </a:r>
            <a:r>
              <a:rPr lang="en" dirty="0"/>
              <a:t>: 2fr 1fr 1fr;</a:t>
            </a:r>
            <a:endParaRPr dirty="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grid-template-rows</a:t>
            </a:r>
            <a:r>
              <a:rPr lang="en" dirty="0">
                <a:solidFill>
                  <a:srgbClr val="B45F06"/>
                </a:solidFill>
              </a:rPr>
              <a:t>: auto 1fr 3fr;</a:t>
            </a:r>
            <a:endParaRPr dirty="0">
              <a:solidFill>
                <a:srgbClr val="B45F0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}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600" y="292625"/>
            <a:ext cx="3788403" cy="45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9838"/>
                </a:solidFill>
              </a:rPr>
              <a:t>CSS Grid Methods</a:t>
            </a:r>
            <a:endParaRPr dirty="0">
              <a:solidFill>
                <a:srgbClr val="3D983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9838"/>
                </a:solidFill>
              </a:rPr>
              <a:t>Base method</a:t>
            </a:r>
            <a:endParaRPr dirty="0">
              <a:solidFill>
                <a:srgbClr val="3D9838"/>
              </a:solidFill>
            </a:endParaRPr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52100" cy="3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.site {</a:t>
            </a:r>
            <a:endParaRPr sz="1400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display: grid;</a:t>
            </a:r>
            <a:endParaRPr sz="1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73763"/>
                </a:solidFill>
              </a:rPr>
              <a:t>grid-template-columns</a:t>
            </a:r>
            <a:r>
              <a:rPr lang="en" sz="1400" dirty="0"/>
              <a:t>: 2fr 1fr 1fr;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}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&lt;div class=”site”&gt;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74EA7"/>
                </a:solidFill>
              </a:rPr>
              <a:t>&lt;header class=”mastheader”&gt;&lt;/header&gt;</a:t>
            </a:r>
            <a:endParaRPr sz="1200" dirty="0">
              <a:solidFill>
                <a:srgbClr val="674EA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D9EEB"/>
                </a:solidFill>
              </a:rPr>
              <a:t>&lt;h1 class=”page-title”&gt;&lt;/h1&gt;</a:t>
            </a:r>
            <a:endParaRPr sz="1200" dirty="0">
              <a:solidFill>
                <a:srgbClr val="6D9EEB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AA84F"/>
                </a:solidFill>
              </a:rPr>
              <a:t>&lt;main class=”main-content”&gt;&lt;/main&gt;</a:t>
            </a:r>
            <a:endParaRPr sz="1200" dirty="0">
              <a:solidFill>
                <a:srgbClr val="6AA84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E69138"/>
                </a:solidFill>
              </a:rPr>
              <a:t>&lt;aside class=”sidebar”&gt;&lt;/aside&gt;</a:t>
            </a:r>
            <a:endParaRPr sz="1200" dirty="0">
              <a:solidFill>
                <a:srgbClr val="E69138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B5394"/>
                </a:solidFill>
              </a:rPr>
              <a:t>&lt;footer class=”footer”&gt;&lt;/footer&gt;</a:t>
            </a:r>
            <a:endParaRPr sz="1200" dirty="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&lt;/div&gt;</a:t>
            </a:r>
            <a:endParaRPr sz="1200" dirty="0">
              <a:solidFill>
                <a:srgbClr val="000000"/>
              </a:solidFill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200" y="1170125"/>
            <a:ext cx="3875401" cy="226816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/>
        </p:nvSpPr>
        <p:spPr>
          <a:xfrm>
            <a:off x="5044275" y="4340900"/>
            <a:ext cx="39474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</a:t>
            </a:r>
            <a:endParaRPr dirty="0"/>
          </a:p>
          <a:p>
            <a:pPr lvl="0"/>
            <a:r>
              <a:rPr lang="en-US" u="sng" dirty="0">
                <a:solidFill>
                  <a:schemeClr val="hlink"/>
                </a:solidFill>
              </a:rPr>
              <a:t>http://127.0.0.1:5500/cg1.html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ctrTitle"/>
          </p:nvPr>
        </p:nvSpPr>
        <p:spPr>
          <a:xfrm>
            <a:off x="311700" y="811454"/>
            <a:ext cx="8520600" cy="16272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D9838"/>
                </a:solidFill>
              </a:rPr>
              <a:t>Say hello to the</a:t>
            </a:r>
            <a:endParaRPr sz="2400" dirty="0">
              <a:solidFill>
                <a:srgbClr val="3D983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9838"/>
                </a:solidFill>
              </a:rPr>
              <a:t> repeat function</a:t>
            </a:r>
            <a:endParaRPr dirty="0">
              <a:solidFill>
                <a:srgbClr val="3D9838"/>
              </a:solidFill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1"/>
          </p:nvPr>
        </p:nvSpPr>
        <p:spPr>
          <a:xfrm>
            <a:off x="311700" y="3056826"/>
            <a:ext cx="8520600" cy="15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grid-template-columns: 1fr 1fr 1fr 1fr 1fr;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=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grid-template-columns:</a:t>
            </a:r>
            <a:r>
              <a:rPr lang="en" b="1" dirty="0">
                <a:solidFill>
                  <a:srgbClr val="073763"/>
                </a:solidFill>
              </a:rPr>
              <a:t>repeat(5 , 1fr)</a:t>
            </a:r>
            <a:r>
              <a:rPr lang="en" dirty="0"/>
              <a:t>;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9838"/>
                </a:solidFill>
              </a:rPr>
              <a:t>List Method</a:t>
            </a:r>
            <a:endParaRPr dirty="0">
              <a:solidFill>
                <a:srgbClr val="3D9838"/>
              </a:solidFill>
            </a:endParaRPr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311700" y="1159175"/>
            <a:ext cx="376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the </a:t>
            </a:r>
            <a:r>
              <a:rPr lang="en" b="1" dirty="0"/>
              <a:t>“base method”</a:t>
            </a:r>
            <a:r>
              <a:rPr lang="en" dirty="0"/>
              <a:t>and the </a:t>
            </a:r>
            <a:r>
              <a:rPr lang="en" b="1" dirty="0"/>
              <a:t>“repeat function”</a:t>
            </a:r>
            <a:r>
              <a:rPr lang="en" dirty="0"/>
              <a:t> we can easily achieve list sequence of items. 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 dirty="0"/>
              <a:t>.site {</a:t>
            </a:r>
            <a:endParaRPr sz="1400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display: grid;</a:t>
            </a:r>
            <a:endParaRPr sz="1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666666"/>
                </a:solidFill>
              </a:rPr>
              <a:t>grid-template-columns: </a:t>
            </a:r>
            <a:r>
              <a:rPr lang="en" sz="1400" b="1" dirty="0">
                <a:solidFill>
                  <a:srgbClr val="38761D"/>
                </a:solidFill>
              </a:rPr>
              <a:t>repeat(3, 1fr)</a:t>
            </a:r>
            <a:r>
              <a:rPr lang="en" sz="1400" b="1" dirty="0">
                <a:solidFill>
                  <a:srgbClr val="666666"/>
                </a:solidFill>
              </a:rPr>
              <a:t>;</a:t>
            </a:r>
            <a:endParaRPr sz="1400" b="1" dirty="0"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66666"/>
                </a:solidFill>
              </a:rPr>
              <a:t>grid-gap: 10px;</a:t>
            </a:r>
            <a:endParaRPr sz="14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}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&lt;ul class=”common-list”&gt;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&lt;li class=”common-list-item”&gt;1&lt;/li&gt;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&lt;li class=”common-list-item”&gt;2&lt;/li&gt;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&lt;li class=”common-list-item”&gt;3&lt;/li&gt;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…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&lt;/ul&gt;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700" y="560525"/>
            <a:ext cx="426613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 txBox="1"/>
          <p:nvPr/>
        </p:nvSpPr>
        <p:spPr>
          <a:xfrm>
            <a:off x="4548550" y="4494975"/>
            <a:ext cx="42807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</a:t>
            </a:r>
            <a:endParaRPr dirty="0"/>
          </a:p>
          <a:p>
            <a:pPr lvl="0"/>
            <a:r>
              <a:rPr lang="en-US" u="sng" dirty="0">
                <a:solidFill>
                  <a:schemeClr val="hlink"/>
                </a:solidFill>
              </a:rPr>
              <a:t>http://127.0.0.1:5500/cg2.html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311700" y="48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3D9838"/>
                </a:solidFill>
              </a:rPr>
              <a:t>Positioning Method</a:t>
            </a:r>
            <a:endParaRPr sz="3200" dirty="0">
              <a:solidFill>
                <a:srgbClr val="3D9838"/>
              </a:solidFill>
            </a:endParaRPr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>
            <a:off x="311700" y="1199014"/>
            <a:ext cx="4487400" cy="3745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Position </a:t>
            </a:r>
            <a:r>
              <a:rPr lang="en" sz="1600" b="1" dirty="0"/>
              <a:t>grid item</a:t>
            </a:r>
            <a:r>
              <a:rPr lang="en" sz="1600" dirty="0"/>
              <a:t> according the </a:t>
            </a:r>
            <a:r>
              <a:rPr lang="en" sz="1600" b="1" dirty="0"/>
              <a:t>grid lines</a:t>
            </a:r>
            <a:r>
              <a:rPr lang="en" sz="1600" dirty="0"/>
              <a:t>.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666666"/>
                </a:solidFill>
              </a:rPr>
              <a:t>.site {</a:t>
            </a:r>
            <a:endParaRPr sz="900" dirty="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666666"/>
                </a:solidFill>
              </a:rPr>
              <a:t>              display: grid;</a:t>
            </a:r>
            <a:endParaRPr sz="900" dirty="0"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666666"/>
                </a:solidFill>
              </a:rPr>
              <a:t>grid-template-columns: </a:t>
            </a:r>
            <a:r>
              <a:rPr lang="en" sz="900" b="1" dirty="0">
                <a:solidFill>
                  <a:srgbClr val="666666"/>
                </a:solidFill>
              </a:rPr>
              <a:t>2fr 1fr 1fr</a:t>
            </a:r>
            <a:r>
              <a:rPr lang="en" sz="900" dirty="0">
                <a:solidFill>
                  <a:srgbClr val="666666"/>
                </a:solidFill>
              </a:rPr>
              <a:t>;</a:t>
            </a:r>
            <a:endParaRPr sz="900" dirty="0"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666666"/>
                </a:solidFill>
              </a:rPr>
              <a:t>grid-template-rows: </a:t>
            </a:r>
            <a:r>
              <a:rPr lang="en" sz="900" b="1" dirty="0">
                <a:solidFill>
                  <a:srgbClr val="666666"/>
                </a:solidFill>
              </a:rPr>
              <a:t>auto 1fr 3fr</a:t>
            </a:r>
            <a:r>
              <a:rPr lang="en" sz="900" dirty="0">
                <a:solidFill>
                  <a:srgbClr val="666666"/>
                </a:solidFill>
              </a:rPr>
              <a:t>;</a:t>
            </a:r>
            <a:endParaRPr sz="900" dirty="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666666"/>
                </a:solidFill>
              </a:rPr>
              <a:t>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666666"/>
              </a:solidFill>
            </a:endParaRPr>
          </a:p>
          <a:p>
            <a:pPr marL="0" lvl="0" indent="0">
              <a:buNone/>
            </a:pPr>
            <a:r>
              <a:rPr lang="en-US" sz="1000" dirty="0"/>
              <a:t>.</a:t>
            </a:r>
            <a:r>
              <a:rPr lang="en-US" sz="1000" dirty="0">
                <a:solidFill>
                  <a:srgbClr val="674EA7"/>
                </a:solidFill>
              </a:rPr>
              <a:t>masthead </a:t>
            </a:r>
            <a:r>
              <a:rPr lang="en-US" sz="1000" dirty="0"/>
              <a:t>{</a:t>
            </a:r>
          </a:p>
          <a:p>
            <a:pPr marL="0" lvl="0" indent="0">
              <a:buNone/>
            </a:pPr>
            <a:r>
              <a:rPr lang="en-US" sz="1000" dirty="0"/>
              <a:t>	</a:t>
            </a:r>
            <a:r>
              <a:rPr lang="en-US" sz="1000" dirty="0">
                <a:solidFill>
                  <a:srgbClr val="073763"/>
                </a:solidFill>
              </a:rPr>
              <a:t>grid-column-start</a:t>
            </a:r>
            <a:r>
              <a:rPr lang="en-US" sz="1000" dirty="0"/>
              <a:t>: 2;</a:t>
            </a:r>
          </a:p>
          <a:p>
            <a:pPr marL="0" lvl="0" indent="457200">
              <a:buNone/>
            </a:pPr>
            <a:r>
              <a:rPr lang="en-US" sz="1000" dirty="0">
                <a:solidFill>
                  <a:srgbClr val="073763"/>
                </a:solidFill>
              </a:rPr>
              <a:t>              grid-column-end</a:t>
            </a:r>
            <a:r>
              <a:rPr lang="en-US" sz="1000" dirty="0"/>
              <a:t>: 4;</a:t>
            </a:r>
          </a:p>
          <a:p>
            <a:pPr marL="0" lvl="0" indent="0">
              <a:buNone/>
            </a:pPr>
            <a:r>
              <a:rPr lang="en-US" sz="1000" dirty="0"/>
              <a:t>	</a:t>
            </a:r>
            <a:r>
              <a:rPr lang="en-US" sz="1000" dirty="0">
                <a:solidFill>
                  <a:srgbClr val="274E13"/>
                </a:solidFill>
              </a:rPr>
              <a:t>grid-row-start</a:t>
            </a:r>
            <a:r>
              <a:rPr lang="en-US" sz="1000" dirty="0"/>
              <a:t>: 2;</a:t>
            </a:r>
          </a:p>
          <a:p>
            <a:pPr marL="0" lvl="0" indent="0">
              <a:buNone/>
            </a:pPr>
            <a:r>
              <a:rPr lang="en-US" sz="1000" dirty="0"/>
              <a:t>	</a:t>
            </a:r>
            <a:r>
              <a:rPr lang="en-US" sz="1000" dirty="0">
                <a:solidFill>
                  <a:srgbClr val="274E13"/>
                </a:solidFill>
              </a:rPr>
              <a:t>grid-row-end</a:t>
            </a:r>
            <a:r>
              <a:rPr lang="en-US" sz="1000" dirty="0"/>
              <a:t>: 3;</a:t>
            </a:r>
          </a:p>
          <a:p>
            <a:pPr marL="0" lvl="0" indent="0">
              <a:buNone/>
            </a:pPr>
            <a:r>
              <a:rPr lang="en-US" sz="10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solidFill>
                  <a:srgbClr val="666666"/>
                </a:solidFill>
              </a:rPr>
              <a:t>     	</a:t>
            </a:r>
            <a:r>
              <a:rPr lang="en-US" sz="1400" b="1" dirty="0">
                <a:solidFill>
                  <a:srgbClr val="6AA84F"/>
                </a:solidFill>
              </a:rPr>
              <a:t>same as:</a:t>
            </a:r>
            <a:endParaRPr sz="1000" b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.</a:t>
            </a:r>
            <a:r>
              <a:rPr lang="en" sz="1200" b="1" dirty="0">
                <a:solidFill>
                  <a:srgbClr val="674EA7"/>
                </a:solidFill>
              </a:rPr>
              <a:t>masthead </a:t>
            </a:r>
            <a:r>
              <a:rPr lang="en" sz="1200" b="1" dirty="0"/>
              <a:t>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274E13"/>
                </a:solidFill>
              </a:rPr>
              <a:t>	grid-row</a:t>
            </a:r>
            <a:r>
              <a:rPr lang="en-US" sz="1200" b="1" dirty="0"/>
              <a:t>: 2 / 3;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	</a:t>
            </a:r>
            <a:r>
              <a:rPr lang="en" sz="1200" b="1" dirty="0">
                <a:solidFill>
                  <a:srgbClr val="073763"/>
                </a:solidFill>
              </a:rPr>
              <a:t>grid-column</a:t>
            </a:r>
            <a:r>
              <a:rPr lang="en" sz="1200" b="1" dirty="0"/>
              <a:t>: 2 / 4;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}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6AA84F"/>
                </a:solidFill>
              </a:rPr>
              <a:t>	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07" name="Google Shape;207;p34"/>
          <p:cNvSpPr txBox="1"/>
          <p:nvPr/>
        </p:nvSpPr>
        <p:spPr>
          <a:xfrm>
            <a:off x="5258625" y="4613025"/>
            <a:ext cx="37179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Example:</a:t>
            </a:r>
            <a:endParaRPr sz="1200" dirty="0"/>
          </a:p>
          <a:p>
            <a:pPr lvl="0"/>
            <a:r>
              <a:rPr lang="en-US" sz="1200" u="sng" dirty="0">
                <a:solidFill>
                  <a:schemeClr val="hlink"/>
                </a:solidFill>
              </a:rPr>
              <a:t>http://127.0.0.1:5500/cg3.html</a:t>
            </a:r>
            <a:endParaRPr sz="1200" dirty="0"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950" y="185500"/>
            <a:ext cx="3848226" cy="44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9838"/>
                </a:solidFill>
              </a:rPr>
              <a:t>Before CSS Grid</a:t>
            </a:r>
            <a:endParaRPr dirty="0">
              <a:solidFill>
                <a:srgbClr val="3D9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974" y="1133700"/>
            <a:ext cx="4920501" cy="380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9838"/>
                </a:solidFill>
              </a:rPr>
              <a:t>Positioning Method</a:t>
            </a:r>
            <a:endParaRPr dirty="0">
              <a:solidFill>
                <a:srgbClr val="3D9838"/>
              </a:solidFill>
            </a:endParaRPr>
          </a:p>
        </p:txBody>
      </p:sp>
      <p:sp>
        <p:nvSpPr>
          <p:cNvPr id="214" name="Google Shape;21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761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syntax options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73763"/>
                </a:solidFill>
              </a:rPr>
              <a:t>       </a:t>
            </a:r>
            <a:r>
              <a:rPr lang="en" sz="1400" b="1" dirty="0"/>
              <a:t>	</a:t>
            </a:r>
            <a:r>
              <a:rPr lang="en" sz="1400" b="1" dirty="0">
                <a:solidFill>
                  <a:srgbClr val="666666"/>
                </a:solidFill>
              </a:rPr>
              <a:t>grid-row</a:t>
            </a:r>
            <a:r>
              <a:rPr lang="en" sz="1400" b="1" dirty="0"/>
              <a:t>: 2 / 3;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                     =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          </a:t>
            </a:r>
            <a:r>
              <a:rPr lang="en" sz="1400" b="1" dirty="0">
                <a:solidFill>
                  <a:srgbClr val="134F5C"/>
                </a:solidFill>
              </a:rPr>
              <a:t>grid-row</a:t>
            </a:r>
            <a:r>
              <a:rPr lang="en" sz="1400" b="1" dirty="0"/>
              <a:t>: </a:t>
            </a:r>
            <a:r>
              <a:rPr lang="en" sz="1400" b="1" dirty="0">
                <a:solidFill>
                  <a:srgbClr val="38761D"/>
                </a:solidFill>
              </a:rPr>
              <a:t>2</a:t>
            </a:r>
            <a:r>
              <a:rPr lang="en" sz="1400" b="1" dirty="0"/>
              <a:t>; /*will take one cell*/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          </a:t>
            </a:r>
            <a:r>
              <a:rPr lang="en" sz="1400" b="1" dirty="0">
                <a:solidFill>
                  <a:srgbClr val="666666"/>
                </a:solidFill>
              </a:rPr>
              <a:t>grid-column: 2 / 4;</a:t>
            </a:r>
            <a:endParaRPr sz="1400" b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666666"/>
                </a:solidFill>
              </a:rPr>
              <a:t>		   =</a:t>
            </a:r>
            <a:endParaRPr sz="1400" b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          </a:t>
            </a:r>
            <a:r>
              <a:rPr lang="en" sz="1400" b="1" dirty="0">
                <a:solidFill>
                  <a:srgbClr val="134F5C"/>
                </a:solidFill>
              </a:rPr>
              <a:t>grid-column</a:t>
            </a:r>
            <a:r>
              <a:rPr lang="en" sz="1400" b="1" dirty="0"/>
              <a:t>: </a:t>
            </a:r>
            <a:r>
              <a:rPr lang="en" sz="1400" b="1" dirty="0">
                <a:solidFill>
                  <a:srgbClr val="38761D"/>
                </a:solidFill>
              </a:rPr>
              <a:t>2 / span 2</a:t>
            </a:r>
            <a:r>
              <a:rPr lang="en" sz="1400" b="1" dirty="0"/>
              <a:t>; /*will take 2 cells;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buNone/>
            </a:pPr>
            <a:r>
              <a:rPr lang="en-US" sz="1400" b="1" dirty="0">
                <a:solidFill>
                  <a:srgbClr val="6AA84F"/>
                </a:solidFill>
              </a:rPr>
              <a:t>	area is another option:</a:t>
            </a:r>
            <a:endParaRPr lang="en" sz="1400" b="1" dirty="0"/>
          </a:p>
          <a:p>
            <a:pPr marL="0" lvl="0" indent="0">
              <a:buNone/>
            </a:pPr>
            <a:r>
              <a:rPr lang="en-US" sz="1400" dirty="0"/>
              <a:t>.</a:t>
            </a:r>
            <a:r>
              <a:rPr lang="en-US" sz="1400" dirty="0">
                <a:solidFill>
                  <a:srgbClr val="674EA7"/>
                </a:solidFill>
              </a:rPr>
              <a:t>masthead </a:t>
            </a:r>
            <a:r>
              <a:rPr lang="en-US" sz="1400" dirty="0"/>
              <a:t>{</a:t>
            </a:r>
          </a:p>
          <a:p>
            <a:pPr marL="0" lvl="0" indent="0">
              <a:buNone/>
            </a:pPr>
            <a:r>
              <a:rPr lang="en-US" sz="1400" dirty="0"/>
              <a:t>	</a:t>
            </a:r>
            <a:r>
              <a:rPr lang="en-US" sz="1400" b="1" dirty="0">
                <a:solidFill>
                  <a:srgbClr val="073763"/>
                </a:solidFill>
              </a:rPr>
              <a:t>grid-area</a:t>
            </a:r>
            <a:r>
              <a:rPr lang="en-US" sz="1400" dirty="0"/>
              <a:t>:  2 / 2 / 3 / 4;</a:t>
            </a:r>
          </a:p>
          <a:p>
            <a:pPr marL="0" lvl="0" indent="0">
              <a:buNone/>
            </a:pPr>
            <a:r>
              <a:rPr lang="en-US" sz="1400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15" name="Google Shape;215;p35"/>
          <p:cNvSpPr txBox="1"/>
          <p:nvPr/>
        </p:nvSpPr>
        <p:spPr>
          <a:xfrm>
            <a:off x="5258625" y="4613025"/>
            <a:ext cx="37179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Example:</a:t>
            </a:r>
            <a:endParaRPr sz="1200" dirty="0"/>
          </a:p>
          <a:p>
            <a:pPr lvl="0"/>
            <a:r>
              <a:rPr lang="en-US" sz="1200" u="sng" dirty="0">
                <a:solidFill>
                  <a:schemeClr val="hlink"/>
                </a:solidFill>
              </a:rPr>
              <a:t>http://127.0.0.1:5500/cg3.html</a:t>
            </a:r>
            <a:endParaRPr sz="1200" dirty="0"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225" y="193300"/>
            <a:ext cx="3717900" cy="432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311700" y="-459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9838"/>
                </a:solidFill>
              </a:rPr>
              <a:t>Areas/</a:t>
            </a:r>
            <a:r>
              <a:rPr lang="en-US" dirty="0">
                <a:solidFill>
                  <a:srgbClr val="3D9838"/>
                </a:solidFill>
              </a:rPr>
              <a:t>Mapping</a:t>
            </a:r>
            <a:r>
              <a:rPr lang="en" dirty="0">
                <a:solidFill>
                  <a:srgbClr val="3D9838"/>
                </a:solidFill>
              </a:rPr>
              <a:t> Method</a:t>
            </a:r>
            <a:endParaRPr dirty="0">
              <a:solidFill>
                <a:srgbClr val="3D9838"/>
              </a:solidFill>
            </a:endParaRPr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311700" y="484325"/>
            <a:ext cx="3647400" cy="46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Positioning </a:t>
            </a:r>
            <a:r>
              <a:rPr lang="en" sz="1400" b="1" dirty="0"/>
              <a:t>grid items</a:t>
            </a:r>
            <a:r>
              <a:rPr lang="en" sz="1400" dirty="0"/>
              <a:t> according grid map.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&lt;div class="site"&gt;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00FF"/>
                </a:solidFill>
              </a:rPr>
              <a:t>  &lt;header class="mastheader"&gt;main header&lt;/header&gt;</a:t>
            </a:r>
            <a:endParaRPr sz="1000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</a:t>
            </a:r>
            <a:r>
              <a:rPr lang="en" sz="1000" dirty="0">
                <a:solidFill>
                  <a:srgbClr val="3C78D8"/>
                </a:solidFill>
              </a:rPr>
              <a:t>&lt;h1 class="page-title"&gt;page title&lt;/h1&gt;</a:t>
            </a:r>
            <a:endParaRPr sz="1000" dirty="0"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</a:t>
            </a:r>
            <a:r>
              <a:rPr lang="en" sz="1000" dirty="0">
                <a:solidFill>
                  <a:srgbClr val="6AA84F"/>
                </a:solidFill>
              </a:rPr>
              <a:t>&lt;main class="main-content"&gt;MAIN CONTENT&lt;/main&gt;</a:t>
            </a:r>
            <a:endParaRPr sz="1000" dirty="0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</a:t>
            </a:r>
            <a:r>
              <a:rPr lang="en" sz="1000" dirty="0">
                <a:solidFill>
                  <a:srgbClr val="B45F06"/>
                </a:solidFill>
              </a:rPr>
              <a:t>&lt;aside class="sidebar"&gt;sidebar&lt;/aside&gt;</a:t>
            </a:r>
            <a:endParaRPr sz="1000" dirty="0">
              <a:solidFill>
                <a:srgbClr val="B45F0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</a:t>
            </a:r>
            <a:r>
              <a:rPr lang="en" sz="1000" dirty="0">
                <a:solidFill>
                  <a:srgbClr val="073763"/>
                </a:solidFill>
              </a:rPr>
              <a:t>&lt;footer class="footer"&gt;main footer&lt;/footer&gt;</a:t>
            </a:r>
            <a:endParaRPr sz="1000" dirty="0">
              <a:solidFill>
                <a:srgbClr val="07376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&lt;/div&gt;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.site 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display: grid;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grid-template-columns: 2fr 1fr; grid-gap: 10px;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</a:t>
            </a:r>
            <a:r>
              <a:rPr lang="en" sz="1200" b="1" dirty="0"/>
              <a:t>grid-template-areas:"</a:t>
            </a:r>
            <a:r>
              <a:rPr lang="en" sz="1200" b="1" dirty="0">
                <a:solidFill>
                  <a:srgbClr val="9900FF"/>
                </a:solidFill>
              </a:rPr>
              <a:t>header header</a:t>
            </a:r>
            <a:r>
              <a:rPr lang="en" sz="1200" b="1" dirty="0"/>
              <a:t>"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                                     "</a:t>
            </a:r>
            <a:r>
              <a:rPr lang="en" sz="1200" b="1" dirty="0">
                <a:solidFill>
                  <a:srgbClr val="3D85C6"/>
                </a:solidFill>
              </a:rPr>
              <a:t>title       </a:t>
            </a:r>
            <a:r>
              <a:rPr lang="en" sz="1200" b="1" dirty="0">
                <a:solidFill>
                  <a:srgbClr val="B45F06"/>
                </a:solidFill>
              </a:rPr>
              <a:t>sidebar</a:t>
            </a:r>
            <a:r>
              <a:rPr lang="en" sz="1200" b="1" dirty="0"/>
              <a:t>"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                                     "</a:t>
            </a:r>
            <a:r>
              <a:rPr lang="en" sz="1200" b="1" dirty="0">
                <a:solidFill>
                  <a:srgbClr val="6AA84F"/>
                </a:solidFill>
              </a:rPr>
              <a:t>main     </a:t>
            </a:r>
            <a:r>
              <a:rPr lang="en" sz="1200" b="1" dirty="0">
                <a:solidFill>
                  <a:srgbClr val="B45F06"/>
                </a:solidFill>
              </a:rPr>
              <a:t>sidebar</a:t>
            </a:r>
            <a:r>
              <a:rPr lang="en" sz="1200" b="1" dirty="0"/>
              <a:t>"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                                     "</a:t>
            </a:r>
            <a:r>
              <a:rPr lang="en" sz="1200" b="1" dirty="0">
                <a:solidFill>
                  <a:srgbClr val="073763"/>
                </a:solidFill>
              </a:rPr>
              <a:t>footer   footer</a:t>
            </a:r>
            <a:r>
              <a:rPr lang="en" sz="1200" b="1" dirty="0"/>
              <a:t>";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}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.</a:t>
            </a:r>
            <a:r>
              <a:rPr lang="en" sz="1000" dirty="0">
                <a:solidFill>
                  <a:srgbClr val="9900FF"/>
                </a:solidFill>
              </a:rPr>
              <a:t>mastheader </a:t>
            </a:r>
            <a:r>
              <a:rPr lang="en" sz="1000" dirty="0"/>
              <a:t>{ background: #b46ae3; </a:t>
            </a:r>
            <a:r>
              <a:rPr lang="en" sz="1000" b="1" dirty="0"/>
              <a:t>grid-area: </a:t>
            </a:r>
            <a:r>
              <a:rPr lang="en" sz="1000" b="1" dirty="0">
                <a:solidFill>
                  <a:srgbClr val="9900FF"/>
                </a:solidFill>
              </a:rPr>
              <a:t>header</a:t>
            </a:r>
            <a:r>
              <a:rPr lang="en" sz="1000" dirty="0"/>
              <a:t>; }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.</a:t>
            </a:r>
            <a:r>
              <a:rPr lang="en" sz="1000" dirty="0">
                <a:solidFill>
                  <a:srgbClr val="3C78D8"/>
                </a:solidFill>
              </a:rPr>
              <a:t>page-title </a:t>
            </a:r>
            <a:r>
              <a:rPr lang="en" sz="1000" dirty="0"/>
              <a:t>{ background: #51a7fa; </a:t>
            </a:r>
            <a:r>
              <a:rPr lang="en" sz="1000" b="1" dirty="0"/>
              <a:t>grid-area: </a:t>
            </a:r>
            <a:r>
              <a:rPr lang="en" sz="1000" b="1" dirty="0">
                <a:solidFill>
                  <a:srgbClr val="3C78D8"/>
                </a:solidFill>
              </a:rPr>
              <a:t>title</a:t>
            </a:r>
            <a:r>
              <a:rPr lang="en" sz="1000" dirty="0"/>
              <a:t>; }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.</a:t>
            </a:r>
            <a:r>
              <a:rPr lang="en" sz="1000" dirty="0">
                <a:solidFill>
                  <a:srgbClr val="38761D"/>
                </a:solidFill>
              </a:rPr>
              <a:t>main-content </a:t>
            </a:r>
            <a:r>
              <a:rPr lang="en" sz="1000" dirty="0"/>
              <a:t>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background: #70bf40; </a:t>
            </a:r>
            <a:r>
              <a:rPr lang="en" sz="1000" b="1" dirty="0"/>
              <a:t>grid-area: </a:t>
            </a:r>
            <a:r>
              <a:rPr lang="en" sz="1000" b="1" dirty="0">
                <a:solidFill>
                  <a:srgbClr val="38761D"/>
                </a:solidFill>
              </a:rPr>
              <a:t>main</a:t>
            </a:r>
            <a:r>
              <a:rPr lang="en" sz="1000" dirty="0"/>
              <a:t>; min-height: 500px;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}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.</a:t>
            </a:r>
            <a:r>
              <a:rPr lang="en" sz="1000" dirty="0">
                <a:solidFill>
                  <a:srgbClr val="B45F06"/>
                </a:solidFill>
              </a:rPr>
              <a:t>sidebar </a:t>
            </a:r>
            <a:r>
              <a:rPr lang="en" sz="1000" dirty="0"/>
              <a:t>{ background: #f49018; </a:t>
            </a:r>
            <a:r>
              <a:rPr lang="en" sz="1000" b="1" dirty="0"/>
              <a:t>grid-area: </a:t>
            </a:r>
            <a:r>
              <a:rPr lang="en" sz="1000" b="1" dirty="0">
                <a:solidFill>
                  <a:srgbClr val="B45F06"/>
                </a:solidFill>
              </a:rPr>
              <a:t>sidebar</a:t>
            </a:r>
            <a:r>
              <a:rPr lang="en" sz="1000" dirty="0"/>
              <a:t>; }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.</a:t>
            </a:r>
            <a:r>
              <a:rPr lang="en" sz="1000" dirty="0">
                <a:solidFill>
                  <a:srgbClr val="073763"/>
                </a:solidFill>
              </a:rPr>
              <a:t>footer </a:t>
            </a:r>
            <a:r>
              <a:rPr lang="en" sz="1000" dirty="0"/>
              <a:t>{ background: #0265c0; </a:t>
            </a:r>
            <a:r>
              <a:rPr lang="en" sz="1000" b="1" dirty="0"/>
              <a:t>grid-area: </a:t>
            </a:r>
            <a:r>
              <a:rPr lang="en" sz="1000" b="1" dirty="0">
                <a:solidFill>
                  <a:srgbClr val="073763"/>
                </a:solidFill>
              </a:rPr>
              <a:t>footer</a:t>
            </a:r>
            <a:r>
              <a:rPr lang="en" sz="1000" dirty="0"/>
              <a:t>; }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500" y="560525"/>
            <a:ext cx="4880100" cy="423444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6"/>
          <p:cNvSpPr txBox="1"/>
          <p:nvPr/>
        </p:nvSpPr>
        <p:spPr>
          <a:xfrm>
            <a:off x="4017600" y="4687057"/>
            <a:ext cx="4756200" cy="31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Example: </a:t>
            </a:r>
            <a:r>
              <a:rPr lang="en-US" u="sng" dirty="0">
                <a:solidFill>
                  <a:schemeClr val="hlink"/>
                </a:solidFill>
              </a:rPr>
              <a:t>http://127.0.0.1:5500/cg4.html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311700" y="-3387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3D9838"/>
                </a:solidFill>
              </a:rPr>
              <a:t>Areas/</a:t>
            </a:r>
            <a:r>
              <a:rPr lang="en-US" dirty="0">
                <a:solidFill>
                  <a:srgbClr val="3D9838"/>
                </a:solidFill>
              </a:rPr>
              <a:t>Mapping</a:t>
            </a:r>
            <a:r>
              <a:rPr lang="en" dirty="0">
                <a:solidFill>
                  <a:srgbClr val="3D9838"/>
                </a:solidFill>
              </a:rPr>
              <a:t> Method</a:t>
            </a:r>
            <a:endParaRPr dirty="0">
              <a:solidFill>
                <a:srgbClr val="3D9838"/>
              </a:solidFill>
            </a:endParaRPr>
          </a:p>
        </p:txBody>
      </p:sp>
      <p:sp>
        <p:nvSpPr>
          <p:cNvPr id="230" name="Google Shape;230;p37"/>
          <p:cNvSpPr txBox="1">
            <a:spLocks noGrp="1"/>
          </p:cNvSpPr>
          <p:nvPr>
            <p:ph type="body" idx="1"/>
          </p:nvPr>
        </p:nvSpPr>
        <p:spPr>
          <a:xfrm>
            <a:off x="311700" y="636725"/>
            <a:ext cx="3647400" cy="4282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Saving EMPTY space with dot(.)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.site 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display: grid;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grid-template-columns: 1fr 1fr 1fr; grid-gap: 10px;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</a:t>
            </a:r>
            <a:r>
              <a:rPr lang="en" sz="1200" b="1" dirty="0"/>
              <a:t>grid-template-areas:"</a:t>
            </a:r>
            <a:r>
              <a:rPr lang="en" sz="1200" b="1" dirty="0">
                <a:solidFill>
                  <a:srgbClr val="9900FF"/>
                </a:solidFill>
              </a:rPr>
              <a:t>header header header</a:t>
            </a:r>
            <a:r>
              <a:rPr lang="en" sz="1200" b="1" dirty="0"/>
              <a:t>"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                                     "</a:t>
            </a:r>
            <a:r>
              <a:rPr lang="en" sz="1200" b="1" dirty="0">
                <a:solidFill>
                  <a:srgbClr val="3D85C6"/>
                </a:solidFill>
              </a:rPr>
              <a:t>title </a:t>
            </a:r>
            <a:r>
              <a:rPr lang="en" b="1" dirty="0">
                <a:solidFill>
                  <a:srgbClr val="990000"/>
                </a:solidFill>
              </a:rPr>
              <a:t>.</a:t>
            </a:r>
            <a:r>
              <a:rPr lang="en" sz="1200" b="1" dirty="0">
                <a:solidFill>
                  <a:srgbClr val="3D85C6"/>
                </a:solidFill>
              </a:rPr>
              <a:t> </a:t>
            </a:r>
            <a:r>
              <a:rPr lang="en" sz="1200" b="1" dirty="0">
                <a:solidFill>
                  <a:srgbClr val="B45F06"/>
                </a:solidFill>
              </a:rPr>
              <a:t>sidebar</a:t>
            </a:r>
            <a:r>
              <a:rPr lang="en" sz="1200" b="1" dirty="0"/>
              <a:t>"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                                     "</a:t>
            </a:r>
            <a:r>
              <a:rPr lang="en" sz="1200" b="1" dirty="0">
                <a:solidFill>
                  <a:srgbClr val="6AA84F"/>
                </a:solidFill>
              </a:rPr>
              <a:t>main main </a:t>
            </a:r>
            <a:r>
              <a:rPr lang="en" sz="1200" b="1" dirty="0">
                <a:solidFill>
                  <a:srgbClr val="B45F06"/>
                </a:solidFill>
              </a:rPr>
              <a:t>sidebar</a:t>
            </a:r>
            <a:r>
              <a:rPr lang="en" sz="1200" b="1" dirty="0"/>
              <a:t>"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                                     "</a:t>
            </a:r>
            <a:r>
              <a:rPr lang="en" sz="1200" b="1" dirty="0">
                <a:solidFill>
                  <a:srgbClr val="073763"/>
                </a:solidFill>
              </a:rPr>
              <a:t>footer footer footer</a:t>
            </a:r>
            <a:r>
              <a:rPr lang="en" sz="1200" b="1" dirty="0"/>
              <a:t>";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}</a:t>
            </a:r>
            <a:endParaRPr sz="1000" dirty="0"/>
          </a:p>
        </p:txBody>
      </p:sp>
      <p:sp>
        <p:nvSpPr>
          <p:cNvPr id="231" name="Google Shape;231;p37"/>
          <p:cNvSpPr txBox="1"/>
          <p:nvPr/>
        </p:nvSpPr>
        <p:spPr>
          <a:xfrm>
            <a:off x="4041100" y="4767100"/>
            <a:ext cx="47562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Example: </a:t>
            </a:r>
            <a:r>
              <a:rPr lang="en-US" u="sng" dirty="0">
                <a:solidFill>
                  <a:schemeClr val="hlink"/>
                </a:solidFill>
              </a:rPr>
              <a:t>http://127.0.0.1:5500/cg5.html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500" y="636725"/>
            <a:ext cx="4643493" cy="397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9838"/>
                </a:solidFill>
              </a:rPr>
              <a:t>Overlapping Grid items</a:t>
            </a:r>
            <a:endParaRPr dirty="0">
              <a:solidFill>
                <a:srgbClr val="3D9838"/>
              </a:solidFill>
            </a:endParaRPr>
          </a:p>
        </p:txBody>
      </p:sp>
      <p:sp>
        <p:nvSpPr>
          <p:cNvPr id="238" name="Google Shape;23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434346"/>
                </a:solidFill>
                <a:latin typeface="Roboto"/>
                <a:ea typeface="Roboto"/>
                <a:cs typeface="Roboto"/>
                <a:sym typeface="Roboto"/>
              </a:rPr>
              <a:t>Grid items can be layered/stacked by properly positioning them (and assig</a:t>
            </a:r>
            <a:r>
              <a:rPr lang="en-US" sz="1300" dirty="0">
                <a:solidFill>
                  <a:srgbClr val="434346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300" dirty="0">
                <a:solidFill>
                  <a:srgbClr val="4343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 dirty="0">
                <a:solidFill>
                  <a:srgbClr val="5C6BC0"/>
                </a:solidFill>
                <a:latin typeface="Consolas"/>
                <a:ea typeface="Consolas"/>
                <a:cs typeface="Consolas"/>
                <a:sym typeface="Consolas"/>
              </a:rPr>
              <a:t>z-index</a:t>
            </a:r>
            <a:r>
              <a:rPr lang="en" sz="1300" dirty="0">
                <a:solidFill>
                  <a:srgbClr val="434346"/>
                </a:solidFill>
                <a:latin typeface="Roboto"/>
                <a:ea typeface="Roboto"/>
                <a:cs typeface="Roboto"/>
                <a:sym typeface="Roboto"/>
              </a:rPr>
              <a:t> when necessary).</a:t>
            </a:r>
            <a:endParaRPr dirty="0"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200" y="1441375"/>
            <a:ext cx="4323025" cy="296787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8"/>
          <p:cNvSpPr txBox="1"/>
          <p:nvPr/>
        </p:nvSpPr>
        <p:spPr>
          <a:xfrm>
            <a:off x="2106900" y="4488149"/>
            <a:ext cx="49302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Example: </a:t>
            </a:r>
            <a:r>
              <a:rPr lang="en-US" u="sng" dirty="0">
                <a:solidFill>
                  <a:schemeClr val="hlink"/>
                </a:solidFill>
              </a:rPr>
              <a:t>http://127.0.0.1:5500/cg6.html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D9838"/>
                </a:solidFill>
              </a:rPr>
              <a:t>Done with</a:t>
            </a:r>
            <a:r>
              <a:rPr lang="en" dirty="0">
                <a:solidFill>
                  <a:srgbClr val="3D9838"/>
                </a:solidFill>
              </a:rPr>
              <a:t> the Basics</a:t>
            </a:r>
            <a:endParaRPr dirty="0">
              <a:solidFill>
                <a:srgbClr val="3D9838"/>
              </a:solidFill>
            </a:endParaRPr>
          </a:p>
        </p:txBody>
      </p:sp>
      <p:sp>
        <p:nvSpPr>
          <p:cNvPr id="255" name="Google Shape;255;p40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9838"/>
                </a:solidFill>
              </a:rPr>
              <a:t>Some More Stuff</a:t>
            </a:r>
            <a:endParaRPr dirty="0">
              <a:solidFill>
                <a:srgbClr val="3D9838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D9838"/>
                </a:solidFill>
              </a:rPr>
              <a:t>grid-auto-rows/columns</a:t>
            </a:r>
            <a:endParaRPr sz="2400" dirty="0">
              <a:solidFill>
                <a:srgbClr val="3D9838"/>
              </a:solidFill>
            </a:endParaRPr>
          </a:p>
        </p:txBody>
      </p:sp>
      <p:sp>
        <p:nvSpPr>
          <p:cNvPr id="267" name="Google Shape;267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columns or rows aren't declared you can use this property to declare fix height/width to undeclared columns or rows.</a:t>
            </a:r>
            <a:endParaRPr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018150"/>
            <a:ext cx="8591151" cy="22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9838"/>
                </a:solidFill>
              </a:rPr>
              <a:t>MinMax Function</a:t>
            </a:r>
            <a:endParaRPr dirty="0">
              <a:solidFill>
                <a:srgbClr val="3D9838"/>
              </a:solidFill>
            </a:endParaRPr>
          </a:p>
        </p:txBody>
      </p:sp>
      <p:sp>
        <p:nvSpPr>
          <p:cNvPr id="274" name="Google Shape;27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91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.site {  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 display: grid;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 grid-template-columns: 1fr 1fr 1fr;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 grid-auto-rows: </a:t>
            </a:r>
            <a:r>
              <a:rPr lang="en" b="1" dirty="0">
                <a:solidFill>
                  <a:schemeClr val="accent3"/>
                </a:solidFill>
              </a:rPr>
              <a:t>minmax(100px, auto)</a:t>
            </a:r>
            <a:r>
              <a:rPr lang="en" sz="1200" dirty="0">
                <a:solidFill>
                  <a:schemeClr val="accent3"/>
                </a:solidFill>
              </a:rPr>
              <a:t>;</a:t>
            </a:r>
            <a:endParaRPr sz="12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 grid-gap: 10px; 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}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5200C"/>
                </a:solidFill>
              </a:rPr>
              <a:t>Minimum height of 100px</a:t>
            </a:r>
            <a:endParaRPr b="1" dirty="0">
              <a:solidFill>
                <a:srgbClr val="85200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275" name="Google Shape;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700" y="1170125"/>
            <a:ext cx="4335900" cy="301938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3"/>
          <p:cNvSpPr txBox="1"/>
          <p:nvPr/>
        </p:nvSpPr>
        <p:spPr>
          <a:xfrm>
            <a:off x="4675275" y="4179525"/>
            <a:ext cx="4335900" cy="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</a:t>
            </a:r>
            <a:endParaRPr dirty="0"/>
          </a:p>
          <a:p>
            <a:pPr lvl="0"/>
            <a:r>
              <a:rPr lang="en-US" u="sng" dirty="0">
                <a:solidFill>
                  <a:schemeClr val="hlink"/>
                </a:solidFill>
              </a:rPr>
              <a:t>http://127.0.0.1:5500/cg7.html</a:t>
            </a:r>
            <a:endParaRPr u="sng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4"/>
          <p:cNvPicPr preferRelativeResize="0"/>
          <p:nvPr/>
        </p:nvPicPr>
        <p:blipFill rotWithShape="1">
          <a:blip r:embed="rId3">
            <a:alphaModFix/>
          </a:blip>
          <a:srcRect l="1427" r="1437"/>
          <a:stretch/>
        </p:blipFill>
        <p:spPr>
          <a:xfrm>
            <a:off x="3332947" y="2278072"/>
            <a:ext cx="5811051" cy="28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default flow (direction) of a grid is </a:t>
            </a:r>
            <a:r>
              <a:rPr lang="en" b="1" dirty="0"/>
              <a:t>row</a:t>
            </a:r>
            <a:r>
              <a:rPr lang="en" dirty="0"/>
              <a:t>, It means if there isn’t more space the left item will drop to new row. But like every definition it is changeable.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.site {  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 display: grid;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 grid-template-columns: repeat(3, 1fr);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 grid-template-rows: repeat(3, 1fr);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}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83" name="Google Shape;283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9838"/>
                </a:solidFill>
              </a:rPr>
              <a:t>grid-auto-flow</a:t>
            </a:r>
            <a:endParaRPr dirty="0">
              <a:solidFill>
                <a:srgbClr val="3D9838"/>
              </a:solidFill>
            </a:endParaRPr>
          </a:p>
        </p:txBody>
      </p:sp>
      <p:sp>
        <p:nvSpPr>
          <p:cNvPr id="284" name="Google Shape;284;p44"/>
          <p:cNvSpPr txBox="1"/>
          <p:nvPr/>
        </p:nvSpPr>
        <p:spPr>
          <a:xfrm>
            <a:off x="283575" y="4568875"/>
            <a:ext cx="3611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u="sng" dirty="0">
                <a:solidFill>
                  <a:schemeClr val="hlink"/>
                </a:solidFill>
              </a:rPr>
              <a:t>http://127.0.0.1:5500/cg8.html</a:t>
            </a:r>
            <a:endParaRPr sz="1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9838"/>
                </a:solidFill>
              </a:rPr>
              <a:t>grid-auto-flow</a:t>
            </a:r>
            <a:endParaRPr dirty="0">
              <a:solidFill>
                <a:srgbClr val="3D9838"/>
              </a:solidFill>
            </a:endParaRPr>
          </a:p>
        </p:txBody>
      </p:sp>
      <p:sp>
        <p:nvSpPr>
          <p:cNvPr id="290" name="Google Shape;290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default flow (direction) of a grid is </a:t>
            </a:r>
            <a:r>
              <a:rPr lang="en" b="1"/>
              <a:t>row</a:t>
            </a:r>
            <a:r>
              <a:rPr lang="en"/>
              <a:t>, It means if there isn’t more space the left item will drop to new row. But like every definition it is changeable.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.site{ 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display:grid;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grid-template-columns:repeat(3,1fr);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grid-template-rows:repeat(3,1fr);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</a:t>
            </a:r>
            <a:r>
              <a:rPr lang="en" sz="1400" b="1"/>
              <a:t>grid-auto-flow:</a:t>
            </a:r>
            <a:r>
              <a:rPr lang="en" sz="1400" b="1">
                <a:solidFill>
                  <a:srgbClr val="274E13"/>
                </a:solidFill>
              </a:rPr>
              <a:t>column</a:t>
            </a:r>
            <a:r>
              <a:rPr lang="en" sz="1400" b="1"/>
              <a:t>;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91" name="Google Shape;291;p45"/>
          <p:cNvSpPr txBox="1"/>
          <p:nvPr/>
        </p:nvSpPr>
        <p:spPr>
          <a:xfrm>
            <a:off x="5481075" y="4647325"/>
            <a:ext cx="35775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2" name="Google Shape;292;p45"/>
          <p:cNvPicPr preferRelativeResize="0"/>
          <p:nvPr/>
        </p:nvPicPr>
        <p:blipFill rotWithShape="1">
          <a:blip r:embed="rId3">
            <a:alphaModFix/>
          </a:blip>
          <a:srcRect l="1427" r="1437"/>
          <a:stretch/>
        </p:blipFill>
        <p:spPr>
          <a:xfrm>
            <a:off x="3332947" y="2278072"/>
            <a:ext cx="5811051" cy="28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5"/>
          <p:cNvSpPr txBox="1"/>
          <p:nvPr/>
        </p:nvSpPr>
        <p:spPr>
          <a:xfrm>
            <a:off x="277950" y="4568875"/>
            <a:ext cx="37395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u="sng" dirty="0">
                <a:solidFill>
                  <a:schemeClr val="hlink"/>
                </a:solidFill>
              </a:rPr>
              <a:t>http://127.0.0.1:5500/cg9.html</a:t>
            </a: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9838"/>
                </a:solidFill>
              </a:rPr>
              <a:t>Advantage of CSS Grid</a:t>
            </a:r>
            <a:endParaRPr dirty="0">
              <a:solidFill>
                <a:srgbClr val="3D9838"/>
              </a:solidFill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945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Has the advantages of flexbox, and works in 2 dimensions.</a:t>
            </a:r>
            <a:endParaRPr dirty="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775" y="2005625"/>
            <a:ext cx="4627826" cy="27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D9838"/>
                </a:solidFill>
              </a:rPr>
              <a:t>We’re done</a:t>
            </a:r>
            <a:endParaRPr dirty="0">
              <a:solidFill>
                <a:srgbClr val="3D983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9838"/>
                </a:solidFill>
              </a:rPr>
              <a:t>Grid Terminology</a:t>
            </a:r>
            <a:endParaRPr dirty="0">
              <a:solidFill>
                <a:srgbClr val="3D983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9838"/>
                </a:solidFill>
              </a:rPr>
              <a:t>Grid Container</a:t>
            </a:r>
            <a:endParaRPr dirty="0">
              <a:solidFill>
                <a:srgbClr val="3D9838"/>
              </a:solidFill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42500" cy="3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&lt;div class=”</a:t>
            </a:r>
            <a:r>
              <a:rPr lang="en" b="1" dirty="0">
                <a:solidFill>
                  <a:srgbClr val="073763"/>
                </a:solidFill>
              </a:rPr>
              <a:t>site</a:t>
            </a:r>
            <a:r>
              <a:rPr lang="en" dirty="0">
                <a:solidFill>
                  <a:srgbClr val="000000"/>
                </a:solidFill>
              </a:rPr>
              <a:t>”&gt;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&lt;header class=”</a:t>
            </a:r>
            <a:r>
              <a:rPr lang="en" b="1" dirty="0">
                <a:solidFill>
                  <a:srgbClr val="00A17F"/>
                </a:solidFill>
              </a:rPr>
              <a:t>child</a:t>
            </a:r>
            <a:r>
              <a:rPr lang="en" dirty="0"/>
              <a:t>”&gt;&lt;/header&gt;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&lt;main class=”</a:t>
            </a:r>
            <a:r>
              <a:rPr lang="en" b="1" dirty="0">
                <a:solidFill>
                  <a:srgbClr val="00A17F"/>
                </a:solidFill>
              </a:rPr>
              <a:t>child</a:t>
            </a:r>
            <a:r>
              <a:rPr lang="en" dirty="0"/>
              <a:t>”&gt;&lt;/main&gt;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&lt;aside class=”</a:t>
            </a:r>
            <a:r>
              <a:rPr lang="en" b="1" dirty="0">
                <a:solidFill>
                  <a:srgbClr val="00A17F"/>
                </a:solidFill>
              </a:rPr>
              <a:t>child</a:t>
            </a:r>
            <a:r>
              <a:rPr lang="en" dirty="0"/>
              <a:t>”&gt;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1000" dirty="0"/>
              <a:t>&lt;div class=”</a:t>
            </a:r>
            <a:r>
              <a:rPr lang="en" sz="1000" b="1" dirty="0">
                <a:solidFill>
                  <a:srgbClr val="85200C"/>
                </a:solidFill>
              </a:rPr>
              <a:t>child-of-child</a:t>
            </a:r>
            <a:r>
              <a:rPr lang="en" sz="1000" dirty="0"/>
              <a:t>”&gt;&lt;/div&gt;</a:t>
            </a:r>
            <a:endParaRPr sz="10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	</a:t>
            </a:r>
            <a:r>
              <a:rPr lang="en" sz="1000" dirty="0">
                <a:solidFill>
                  <a:srgbClr val="980000"/>
                </a:solidFill>
              </a:rPr>
              <a:t>&lt;!-- doesn’t get effected--&gt;</a:t>
            </a:r>
            <a:endParaRPr sz="1000" dirty="0">
              <a:solidFill>
                <a:srgbClr val="98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&lt;/aside&gt;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&lt;footer class=”</a:t>
            </a:r>
            <a:r>
              <a:rPr lang="en" b="1" dirty="0">
                <a:solidFill>
                  <a:srgbClr val="00A17F"/>
                </a:solidFill>
              </a:rPr>
              <a:t>child</a:t>
            </a:r>
            <a:r>
              <a:rPr lang="en" dirty="0"/>
              <a:t>”&gt;&lt;/footer&gt;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&lt;/div&gt;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238525" y="1245175"/>
            <a:ext cx="3000000" cy="1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CSS</a:t>
            </a: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>
                <a:solidFill>
                  <a:srgbClr val="073763"/>
                </a:solidFill>
              </a:rPr>
              <a:t>site </a:t>
            </a:r>
            <a:r>
              <a:rPr lang="en"/>
              <a:t>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b="1" dirty="0">
                <a:solidFill>
                  <a:srgbClr val="00A17F"/>
                </a:solidFill>
              </a:rPr>
              <a:t>display:</a:t>
            </a:r>
            <a:r>
              <a:rPr lang="en" b="1" dirty="0">
                <a:solidFill>
                  <a:srgbClr val="073763"/>
                </a:solidFill>
              </a:rPr>
              <a:t>grid</a:t>
            </a:r>
            <a:r>
              <a:rPr lang="en" b="1" dirty="0">
                <a:solidFill>
                  <a:srgbClr val="00A17F"/>
                </a:solidFill>
              </a:rPr>
              <a:t>;</a:t>
            </a:r>
            <a:endParaRPr b="1" dirty="0">
              <a:solidFill>
                <a:srgbClr val="00A17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}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9838"/>
                </a:solidFill>
              </a:rPr>
              <a:t>Grid Item</a:t>
            </a:r>
            <a:endParaRPr dirty="0">
              <a:solidFill>
                <a:srgbClr val="3D9838"/>
              </a:solidFill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30619" y="1456734"/>
            <a:ext cx="4042500" cy="3384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</a:rPr>
              <a:t>&lt;div class=”</a:t>
            </a:r>
            <a:r>
              <a:rPr lang="en" b="1" dirty="0">
                <a:solidFill>
                  <a:srgbClr val="00A17F"/>
                </a:solidFill>
              </a:rPr>
              <a:t>site</a:t>
            </a:r>
            <a:r>
              <a:rPr lang="en" dirty="0">
                <a:solidFill>
                  <a:srgbClr val="666666"/>
                </a:solidFill>
              </a:rPr>
              <a:t>”&gt;</a:t>
            </a:r>
            <a:endParaRPr dirty="0">
              <a:solidFill>
                <a:srgbClr val="666666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D966"/>
                </a:highlight>
              </a:rPr>
              <a:t>&lt;header class=”</a:t>
            </a:r>
            <a:r>
              <a:rPr lang="en" b="1" dirty="0">
                <a:solidFill>
                  <a:srgbClr val="073763"/>
                </a:solidFill>
                <a:highlight>
                  <a:srgbClr val="FFD966"/>
                </a:highlight>
              </a:rPr>
              <a:t>child</a:t>
            </a:r>
            <a:r>
              <a:rPr lang="en" dirty="0">
                <a:solidFill>
                  <a:srgbClr val="000000"/>
                </a:solidFill>
                <a:highlight>
                  <a:srgbClr val="FFD966"/>
                </a:highlight>
              </a:rPr>
              <a:t>”&gt;&lt;/header&gt;</a:t>
            </a:r>
            <a:endParaRPr dirty="0">
              <a:solidFill>
                <a:srgbClr val="000000"/>
              </a:solidFill>
              <a:highlight>
                <a:srgbClr val="FFD966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D966"/>
                </a:highlight>
              </a:rPr>
              <a:t>&lt;main class=”</a:t>
            </a:r>
            <a:r>
              <a:rPr lang="en" b="1" dirty="0">
                <a:solidFill>
                  <a:srgbClr val="073763"/>
                </a:solidFill>
                <a:highlight>
                  <a:srgbClr val="FFD966"/>
                </a:highlight>
              </a:rPr>
              <a:t>child</a:t>
            </a:r>
            <a:r>
              <a:rPr lang="en" dirty="0">
                <a:solidFill>
                  <a:srgbClr val="000000"/>
                </a:solidFill>
                <a:highlight>
                  <a:srgbClr val="FFD966"/>
                </a:highlight>
              </a:rPr>
              <a:t>”&gt;&lt;/main&gt;</a:t>
            </a:r>
            <a:endParaRPr dirty="0">
              <a:solidFill>
                <a:srgbClr val="000000"/>
              </a:solidFill>
              <a:highlight>
                <a:srgbClr val="FFD966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D966"/>
                </a:highlight>
              </a:rPr>
              <a:t>&lt;aside class=”</a:t>
            </a:r>
            <a:r>
              <a:rPr lang="en" b="1" dirty="0">
                <a:solidFill>
                  <a:srgbClr val="073763"/>
                </a:solidFill>
                <a:highlight>
                  <a:srgbClr val="FFD966"/>
                </a:highlight>
              </a:rPr>
              <a:t>child</a:t>
            </a:r>
            <a:r>
              <a:rPr lang="en" dirty="0">
                <a:solidFill>
                  <a:srgbClr val="000000"/>
                </a:solidFill>
                <a:highlight>
                  <a:srgbClr val="FFD966"/>
                </a:highlight>
              </a:rPr>
              <a:t>”&gt;</a:t>
            </a:r>
            <a:endParaRPr dirty="0">
              <a:solidFill>
                <a:srgbClr val="000000"/>
              </a:solidFill>
              <a:highlight>
                <a:srgbClr val="FFD966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D966"/>
                </a:highlight>
              </a:rPr>
              <a:t>	</a:t>
            </a:r>
            <a:r>
              <a:rPr lang="en" sz="1000" dirty="0">
                <a:highlight>
                  <a:srgbClr val="FFD966"/>
                </a:highlight>
              </a:rPr>
              <a:t>&lt;div class=”</a:t>
            </a:r>
            <a:r>
              <a:rPr lang="en" sz="1000" b="1" dirty="0">
                <a:solidFill>
                  <a:srgbClr val="85200C"/>
                </a:solidFill>
                <a:highlight>
                  <a:srgbClr val="FFD966"/>
                </a:highlight>
              </a:rPr>
              <a:t>child-of-child</a:t>
            </a:r>
            <a:r>
              <a:rPr lang="en" sz="1000" dirty="0">
                <a:highlight>
                  <a:srgbClr val="FFD966"/>
                </a:highlight>
              </a:rPr>
              <a:t>”&gt;&lt;/div&gt;</a:t>
            </a:r>
            <a:endParaRPr sz="1000" dirty="0">
              <a:highlight>
                <a:srgbClr val="FFD966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highlight>
                  <a:srgbClr val="FFD966"/>
                </a:highlight>
              </a:rPr>
              <a:t>	</a:t>
            </a:r>
            <a:r>
              <a:rPr lang="en" sz="1000" dirty="0">
                <a:solidFill>
                  <a:srgbClr val="980000"/>
                </a:solidFill>
                <a:highlight>
                  <a:srgbClr val="FFD966"/>
                </a:highlight>
              </a:rPr>
              <a:t>&lt;!-- doesn’t get effected--&gt;</a:t>
            </a:r>
            <a:endParaRPr sz="1000" dirty="0">
              <a:solidFill>
                <a:srgbClr val="980000"/>
              </a:solidFill>
              <a:highlight>
                <a:srgbClr val="FFD966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D966"/>
                </a:highlight>
              </a:rPr>
              <a:t>&lt;/aside&gt;</a:t>
            </a:r>
            <a:endParaRPr dirty="0">
              <a:solidFill>
                <a:srgbClr val="000000"/>
              </a:solidFill>
              <a:highlight>
                <a:srgbClr val="FFD966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D966"/>
                </a:highlight>
              </a:rPr>
              <a:t>&lt;footer class=”</a:t>
            </a:r>
            <a:r>
              <a:rPr lang="en" b="1" dirty="0">
                <a:solidFill>
                  <a:srgbClr val="073763"/>
                </a:solidFill>
                <a:highlight>
                  <a:srgbClr val="FFD966"/>
                </a:highlight>
              </a:rPr>
              <a:t>child</a:t>
            </a:r>
            <a:r>
              <a:rPr lang="en" dirty="0">
                <a:solidFill>
                  <a:srgbClr val="000000"/>
                </a:solidFill>
                <a:highlight>
                  <a:srgbClr val="FFD966"/>
                </a:highlight>
              </a:rPr>
              <a:t>”&gt;&lt;/footer&gt;</a:t>
            </a:r>
            <a:endParaRPr dirty="0">
              <a:solidFill>
                <a:srgbClr val="000000"/>
              </a:solidFill>
              <a:highlight>
                <a:srgbClr val="FFD966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</a:rPr>
              <a:t>&lt;/div&gt;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289852" y="1162926"/>
            <a:ext cx="4213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666666"/>
                </a:solidFill>
              </a:rPr>
              <a:t>Any element that is a direct descendant of the grid.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9838"/>
                </a:solidFill>
              </a:rPr>
              <a:t>Grid Line</a:t>
            </a:r>
            <a:endParaRPr dirty="0">
              <a:solidFill>
                <a:srgbClr val="3D9838"/>
              </a:solidFill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7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horizontal and vertical lines that make up the grid.</a:t>
            </a:r>
            <a:endParaRPr dirty="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200" y="1159781"/>
            <a:ext cx="412263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9838"/>
                </a:solidFill>
              </a:rPr>
              <a:t>Grid Cell</a:t>
            </a:r>
            <a:endParaRPr dirty="0">
              <a:solidFill>
                <a:srgbClr val="3D9838"/>
              </a:solidFill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87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smallest space between four grid lines</a:t>
            </a:r>
            <a:endParaRPr dirty="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300" y="1017725"/>
            <a:ext cx="414352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9838"/>
                </a:solidFill>
              </a:rPr>
              <a:t>Grid Area</a:t>
            </a:r>
            <a:endParaRPr dirty="0">
              <a:solidFill>
                <a:srgbClr val="3D9838"/>
              </a:solidFill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0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area between four grid lines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That can contain multiple Grid Cells.</a:t>
            </a:r>
            <a:endParaRPr dirty="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300" y="712925"/>
            <a:ext cx="39821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15063</TotalTime>
  <Words>1168</Words>
  <Application>Microsoft Office PowerPoint</Application>
  <PresentationFormat>‫הצגה על המסך (16:9)</PresentationFormat>
  <Paragraphs>212</Paragraphs>
  <Slides>30</Slides>
  <Notes>30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30</vt:i4>
      </vt:variant>
    </vt:vector>
  </HeadingPairs>
  <TitlesOfParts>
    <vt:vector size="36" baseType="lpstr">
      <vt:lpstr>Arial</vt:lpstr>
      <vt:lpstr>Proxima Nova</vt:lpstr>
      <vt:lpstr>Alfa Slab One</vt:lpstr>
      <vt:lpstr>Consolas</vt:lpstr>
      <vt:lpstr>Roboto</vt:lpstr>
      <vt:lpstr>Gameday</vt:lpstr>
      <vt:lpstr>CSS Grid Basics</vt:lpstr>
      <vt:lpstr>Before CSS Grid </vt:lpstr>
      <vt:lpstr>Advantage of CSS Grid</vt:lpstr>
      <vt:lpstr>Grid Terminology </vt:lpstr>
      <vt:lpstr>Grid Container</vt:lpstr>
      <vt:lpstr>Grid Item</vt:lpstr>
      <vt:lpstr>Grid Line</vt:lpstr>
      <vt:lpstr>Grid Cell</vt:lpstr>
      <vt:lpstr>Grid Area</vt:lpstr>
      <vt:lpstr>Grid Gap</vt:lpstr>
      <vt:lpstr>Grid Gap</vt:lpstr>
      <vt:lpstr>Let’s Start Gridding</vt:lpstr>
      <vt:lpstr>Grid-Template</vt:lpstr>
      <vt:lpstr>Grid-Template</vt:lpstr>
      <vt:lpstr>CSS Grid Methods</vt:lpstr>
      <vt:lpstr>Base method</vt:lpstr>
      <vt:lpstr>Say hello to the  repeat function</vt:lpstr>
      <vt:lpstr>List Method</vt:lpstr>
      <vt:lpstr>Positioning Method</vt:lpstr>
      <vt:lpstr>Positioning Method</vt:lpstr>
      <vt:lpstr>Areas/Mapping Method</vt:lpstr>
      <vt:lpstr>Areas/Mapping Method</vt:lpstr>
      <vt:lpstr>Overlapping Grid items</vt:lpstr>
      <vt:lpstr>Done with the Basics</vt:lpstr>
      <vt:lpstr>Some More Stuff</vt:lpstr>
      <vt:lpstr>grid-auto-rows/columns</vt:lpstr>
      <vt:lpstr>MinMax Function</vt:lpstr>
      <vt:lpstr>grid-auto-flow</vt:lpstr>
      <vt:lpstr>grid-auto-flow</vt:lpstr>
      <vt:lpstr>We’re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Grid Basics</dc:title>
  <dc:creator>Dexter</dc:creator>
  <cp:lastModifiedBy>GH3021</cp:lastModifiedBy>
  <cp:revision>63</cp:revision>
  <dcterms:modified xsi:type="dcterms:W3CDTF">2021-10-06T14:58:25Z</dcterms:modified>
</cp:coreProperties>
</file>