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F562D8C-61F8-46DE-BFDC-01EFAC8CF301}">
  <a:tblStyle styleId="{EF562D8C-61F8-46DE-BFDC-01EFAC8CF30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b8bc42874_0_9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b8bc42874_0_9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6b8bc42874_0_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b8bc42874_0_11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b8bc42874_0_1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6b8bc42874_0_1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b8bc42874_0_4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6b8bc42874_0_4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b8bc42874_0_4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6b8bc42874_0_48: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742950" y="1122363"/>
            <a:ext cx="8420100" cy="2387600"/>
          </a:xfrm>
          <a:prstGeom prst="rect">
            <a:avLst/>
          </a:prstGeom>
          <a:noFill/>
          <a:ln>
            <a:noFill/>
          </a:ln>
        </p:spPr>
        <p:txBody>
          <a:bodyPr anchorCtr="0" anchor="b" bIns="91425" lIns="91425" spcFirstLastPara="1" rIns="91425" wrap="square" tIns="91425">
            <a:noAutofit/>
          </a:bodyPr>
          <a:lstStyle>
            <a:lvl1pPr indent="0" lvl="0" marL="0" marR="0" rtl="0" algn="ctr">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7" name="Google Shape;17;p2"/>
          <p:cNvSpPr txBox="1"/>
          <p:nvPr>
            <p:ph idx="1" type="subTitle"/>
          </p:nvPr>
        </p:nvSpPr>
        <p:spPr>
          <a:xfrm>
            <a:off x="1238250" y="3602038"/>
            <a:ext cx="7429500" cy="1655762"/>
          </a:xfrm>
          <a:prstGeom prst="rect">
            <a:avLst/>
          </a:prstGeom>
          <a:noFill/>
          <a:ln>
            <a:noFill/>
          </a:ln>
        </p:spPr>
        <p:txBody>
          <a:bodyPr anchorCtr="0" anchor="t" bIns="91425" lIns="91425" spcFirstLastPara="1" rIns="91425" wrap="square" tIns="91425">
            <a:noAutofit/>
          </a:bodyPr>
          <a:lstStyle>
            <a:lvl1pPr indent="0" lvl="0" marL="0" marR="0" rtl="0" algn="ctr">
              <a:lnSpc>
                <a:spcPct val="90000"/>
              </a:lnSpc>
              <a:spcBef>
                <a:spcPts val="1000"/>
              </a:spcBef>
              <a:spcAft>
                <a:spcPts val="0"/>
              </a:spcAft>
              <a:buClr>
                <a:schemeClr val="dk1"/>
              </a:buClr>
              <a:buSzPts val="2800"/>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spcAft>
                <a:spcPts val="0"/>
              </a:spcAft>
              <a:buClr>
                <a:schemeClr val="dk1"/>
              </a:buClr>
              <a:buSzPts val="2400"/>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681038" y="6356352"/>
            <a:ext cx="222885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281363" y="6356352"/>
            <a:ext cx="3343275"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81038" y="365127"/>
            <a:ext cx="8543925"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4" name="Google Shape;74;p11"/>
          <p:cNvSpPr txBox="1"/>
          <p:nvPr>
            <p:ph idx="1" type="body"/>
          </p:nvPr>
        </p:nvSpPr>
        <p:spPr>
          <a:xfrm rot="5400000">
            <a:off x="2777332" y="-270669"/>
            <a:ext cx="4351338" cy="8543925"/>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681038" y="6356352"/>
            <a:ext cx="222885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3281363" y="6356352"/>
            <a:ext cx="3343275"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5251054" y="2203053"/>
            <a:ext cx="5811838" cy="2135981"/>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0" name="Google Shape;80;p12"/>
          <p:cNvSpPr txBox="1"/>
          <p:nvPr>
            <p:ph idx="1" type="body"/>
          </p:nvPr>
        </p:nvSpPr>
        <p:spPr>
          <a:xfrm rot="5400000">
            <a:off x="917179" y="128985"/>
            <a:ext cx="5811838" cy="6284119"/>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681038" y="6356352"/>
            <a:ext cx="222885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3281363" y="6356352"/>
            <a:ext cx="3343275"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81038" y="365127"/>
            <a:ext cx="8543925"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3" name="Google Shape;23;p3"/>
          <p:cNvSpPr txBox="1"/>
          <p:nvPr>
            <p:ph idx="1" type="body"/>
          </p:nvPr>
        </p:nvSpPr>
        <p:spPr>
          <a:xfrm>
            <a:off x="681038" y="1825625"/>
            <a:ext cx="8543925"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681038" y="6356352"/>
            <a:ext cx="222885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3281363" y="6356352"/>
            <a:ext cx="3343275"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675879" y="1709740"/>
            <a:ext cx="8543925" cy="2852737"/>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9" name="Google Shape;29;p4"/>
          <p:cNvSpPr txBox="1"/>
          <p:nvPr>
            <p:ph idx="1" type="body"/>
          </p:nvPr>
        </p:nvSpPr>
        <p:spPr>
          <a:xfrm>
            <a:off x="675879" y="4589465"/>
            <a:ext cx="8543925" cy="1500187"/>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800"/>
              <a:buFont typeface="Arial"/>
              <a:buNone/>
              <a:defRPr b="0"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4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20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681038" y="6356352"/>
            <a:ext cx="222885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3281363" y="6356352"/>
            <a:ext cx="3343275"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81038" y="365127"/>
            <a:ext cx="8543925"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5" name="Google Shape;35;p5"/>
          <p:cNvSpPr txBox="1"/>
          <p:nvPr>
            <p:ph idx="1" type="body"/>
          </p:nvPr>
        </p:nvSpPr>
        <p:spPr>
          <a:xfrm>
            <a:off x="681038" y="1825625"/>
            <a:ext cx="421005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5014913" y="1825625"/>
            <a:ext cx="421005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681038" y="6356352"/>
            <a:ext cx="222885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3281363" y="6356352"/>
            <a:ext cx="3343275"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682328" y="365127"/>
            <a:ext cx="8543925"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2" name="Google Shape;42;p6"/>
          <p:cNvSpPr txBox="1"/>
          <p:nvPr>
            <p:ph idx="1" type="body"/>
          </p:nvPr>
        </p:nvSpPr>
        <p:spPr>
          <a:xfrm>
            <a:off x="682329" y="1681163"/>
            <a:ext cx="4190702" cy="82391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682329" y="2505075"/>
            <a:ext cx="4190702" cy="368458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5014913" y="1681163"/>
            <a:ext cx="4211340" cy="82391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5014913" y="2505075"/>
            <a:ext cx="4211340" cy="368458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681038" y="6356352"/>
            <a:ext cx="222885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3281363" y="6356352"/>
            <a:ext cx="3343275"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681038" y="365127"/>
            <a:ext cx="8543925"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1" name="Google Shape;51;p7"/>
          <p:cNvSpPr txBox="1"/>
          <p:nvPr>
            <p:ph idx="10" type="dt"/>
          </p:nvPr>
        </p:nvSpPr>
        <p:spPr>
          <a:xfrm>
            <a:off x="681038" y="6356352"/>
            <a:ext cx="222885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3281363" y="6356352"/>
            <a:ext cx="3343275"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681038" y="6356352"/>
            <a:ext cx="222885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3281363" y="6356352"/>
            <a:ext cx="3343275"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82328" y="457200"/>
            <a:ext cx="3194943" cy="16002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0" name="Google Shape;60;p9"/>
          <p:cNvSpPr txBox="1"/>
          <p:nvPr>
            <p:ph idx="1" type="body"/>
          </p:nvPr>
        </p:nvSpPr>
        <p:spPr>
          <a:xfrm>
            <a:off x="4211340" y="987427"/>
            <a:ext cx="5014913" cy="4873625"/>
          </a:xfrm>
          <a:prstGeom prst="rect">
            <a:avLst/>
          </a:prstGeom>
          <a:noFill/>
          <a:ln>
            <a:noFill/>
          </a:ln>
        </p:spPr>
        <p:txBody>
          <a:bodyPr anchorCtr="0" anchor="t" bIns="91425" lIns="91425" spcFirstLastPara="1" rIns="91425" wrap="square" tIns="91425">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682328" y="2057400"/>
            <a:ext cx="3194943" cy="3811588"/>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681038" y="6356352"/>
            <a:ext cx="222885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3281363" y="6356352"/>
            <a:ext cx="3343275"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82328" y="457200"/>
            <a:ext cx="3194943" cy="16002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7" name="Google Shape;67;p10"/>
          <p:cNvSpPr/>
          <p:nvPr>
            <p:ph idx="2" type="pic"/>
          </p:nvPr>
        </p:nvSpPr>
        <p:spPr>
          <a:xfrm>
            <a:off x="4211340" y="987427"/>
            <a:ext cx="5014913" cy="4873625"/>
          </a:xfrm>
          <a:prstGeom prst="rect">
            <a:avLst/>
          </a:prstGeom>
          <a:noFill/>
          <a:ln>
            <a:noFill/>
          </a:ln>
        </p:spPr>
        <p:txBody>
          <a:bodyPr anchorCtr="0" anchor="t" bIns="91425" lIns="91425" spcFirstLastPara="1" rIns="91425" wrap="square" tIns="91425">
            <a:noAutofit/>
          </a:bodyPr>
          <a:lstStyle>
            <a:lvl1pPr indent="0" lvl="0" marL="0" marR="0" rtl="0" algn="l">
              <a:lnSpc>
                <a:spcPct val="90000"/>
              </a:lnSpc>
              <a:spcBef>
                <a:spcPts val="100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682328" y="2057400"/>
            <a:ext cx="3194943" cy="3811588"/>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681038" y="6356352"/>
            <a:ext cx="222885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3281363" y="6356352"/>
            <a:ext cx="3343275"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1038" y="365127"/>
            <a:ext cx="8543925"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Google Shape;11;p1"/>
          <p:cNvSpPr txBox="1"/>
          <p:nvPr>
            <p:ph idx="1" type="body"/>
          </p:nvPr>
        </p:nvSpPr>
        <p:spPr>
          <a:xfrm>
            <a:off x="681038" y="1825625"/>
            <a:ext cx="8543925"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81038" y="6356352"/>
            <a:ext cx="222885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281363" y="6356352"/>
            <a:ext cx="3343275"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hyperlink" Target="https://www.geeksforgeeks.org/process-schedulers-in-operating-system/" TargetMode="External"/><Relationship Id="rId5" Type="http://schemas.openxmlformats.org/officeDocument/2006/relationships/hyperlink" Target="https://www.geeksforgeeks.org/cpu-scheduling-in-operating-systems/" TargetMode="External"/><Relationship Id="rId6" Type="http://schemas.openxmlformats.org/officeDocument/2006/relationships/hyperlink" Target="https://www.tutorialspoint.com/operating_system/os_process_scheduling_algorithms.htm" TargetMode="External"/><Relationship Id="rId7" Type="http://schemas.openxmlformats.org/officeDocument/2006/relationships/hyperlink" Target="https://www.geeksforgeeks.org/program-round-robin-scheduling-set-1/" TargetMode="External"/><Relationship Id="rId8" Type="http://schemas.openxmlformats.org/officeDocument/2006/relationships/hyperlink" Target="https://www.geeksforgeeks.org/program-for-fcfs-cpu-scheduling-set-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hyperlink" Target="http://www.youtube.com/watch?v=1Pi9JHq0q8Q" TargetMode="External"/><Relationship Id="rId6"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hyperlink" Target="http://www.youtube.com/watch?v=3O8Xv9EdmsU" TargetMode="External"/><Relationship Id="rId6"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b="0" l="0" r="0" t="0"/>
          <a:stretch/>
        </p:blipFill>
        <p:spPr>
          <a:xfrm>
            <a:off x="0" y="6752027"/>
            <a:ext cx="9906000" cy="115572"/>
          </a:xfrm>
          <a:prstGeom prst="rect">
            <a:avLst/>
          </a:prstGeom>
          <a:noFill/>
          <a:ln>
            <a:noFill/>
          </a:ln>
        </p:spPr>
      </p:pic>
      <p:sp>
        <p:nvSpPr>
          <p:cNvPr id="89" name="Google Shape;89;p13"/>
          <p:cNvSpPr/>
          <p:nvPr/>
        </p:nvSpPr>
        <p:spPr>
          <a:xfrm>
            <a:off x="669875" y="2336163"/>
            <a:ext cx="8566230" cy="910381"/>
          </a:xfrm>
          <a:prstGeom prst="rect">
            <a:avLst/>
          </a:prstGeom>
        </p:spPr>
        <p:txBody>
          <a:bodyPr>
            <a:prstTxWarp prst="textPlain"/>
          </a:bodyPr>
          <a:lstStyle/>
          <a:p>
            <a:pPr lvl="0" algn="ctr"/>
            <a:r>
              <a:rPr b="0" i="1">
                <a:ln cap="flat" cmpd="sng" w="9525">
                  <a:solidFill>
                    <a:schemeClr val="dk2"/>
                  </a:solidFill>
                  <a:prstDash val="solid"/>
                  <a:round/>
                  <a:headEnd len="sm" w="sm" type="none"/>
                  <a:tailEnd len="sm" w="sm" type="none"/>
                </a:ln>
                <a:solidFill>
                  <a:srgbClr val="000000"/>
                </a:solidFill>
                <a:latin typeface="Arial"/>
              </a:rPr>
              <a:t>Operating Systems</a:t>
            </a:r>
          </a:p>
        </p:txBody>
      </p:sp>
      <p:sp>
        <p:nvSpPr>
          <p:cNvPr id="90" name="Google Shape;90;p13"/>
          <p:cNvSpPr/>
          <p:nvPr/>
        </p:nvSpPr>
        <p:spPr>
          <a:xfrm>
            <a:off x="447438" y="3936550"/>
            <a:ext cx="9011097" cy="51872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6AA84F"/>
                </a:solidFill>
                <a:latin typeface="Oswald"/>
              </a:rPr>
              <a:t>CPU Scheduling Algorithms Implementation In Java</a:t>
            </a:r>
          </a:p>
        </p:txBody>
      </p:sp>
      <p:sp>
        <p:nvSpPr>
          <p:cNvPr id="91" name="Google Shape;91;p13"/>
          <p:cNvSpPr/>
          <p:nvPr/>
        </p:nvSpPr>
        <p:spPr>
          <a:xfrm>
            <a:off x="5449317" y="5541875"/>
            <a:ext cx="4140833" cy="783907"/>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B45F06"/>
                </a:solidFill>
                <a:latin typeface="Arial"/>
              </a:rPr>
              <a:t>Ratnam Parikh(1741036)</a:t>
            </a:r>
            <a:br>
              <a:rPr b="0" i="0">
                <a:ln cap="flat" cmpd="sng" w="9525">
                  <a:solidFill>
                    <a:schemeClr val="dk2"/>
                  </a:solidFill>
                  <a:prstDash val="solid"/>
                  <a:round/>
                  <a:headEnd len="sm" w="sm" type="none"/>
                  <a:tailEnd len="sm" w="sm" type="none"/>
                </a:ln>
                <a:solidFill>
                  <a:srgbClr val="B45F06"/>
                </a:solidFill>
                <a:latin typeface="Arial"/>
              </a:rPr>
            </a:br>
            <a:r>
              <a:rPr b="0" i="0">
                <a:ln cap="flat" cmpd="sng" w="9525">
                  <a:solidFill>
                    <a:schemeClr val="dk2"/>
                  </a:solidFill>
                  <a:prstDash val="solid"/>
                  <a:round/>
                  <a:headEnd len="sm" w="sm" type="none"/>
                  <a:tailEnd len="sm" w="sm" type="none"/>
                </a:ln>
                <a:solidFill>
                  <a:srgbClr val="B45F06"/>
                </a:solidFill>
                <a:latin typeface="Arial"/>
              </a:rPr>
              <a:t>Devshree Patel(1741075)</a:t>
            </a:r>
          </a:p>
        </p:txBody>
      </p:sp>
      <p:sp>
        <p:nvSpPr>
          <p:cNvPr id="92" name="Google Shape;92;p13"/>
          <p:cNvSpPr txBox="1"/>
          <p:nvPr>
            <p:ph idx="12" type="sldNum"/>
          </p:nvPr>
        </p:nvSpPr>
        <p:spPr>
          <a:xfrm>
            <a:off x="6996113" y="6356352"/>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93" name="Google Shape;93;p13"/>
          <p:cNvPicPr preferRelativeResize="0"/>
          <p:nvPr/>
        </p:nvPicPr>
        <p:blipFill>
          <a:blip r:embed="rId4">
            <a:alphaModFix/>
          </a:blip>
          <a:stretch>
            <a:fillRect/>
          </a:stretch>
        </p:blipFill>
        <p:spPr>
          <a:xfrm>
            <a:off x="1905025" y="258575"/>
            <a:ext cx="5843075" cy="1527975"/>
          </a:xfrm>
          <a:prstGeom prst="rect">
            <a:avLst/>
          </a:prstGeom>
          <a:noFill/>
          <a:ln>
            <a:noFill/>
          </a:ln>
        </p:spPr>
      </p:pic>
      <p:sp>
        <p:nvSpPr>
          <p:cNvPr id="94" name="Google Shape;94;p13"/>
          <p:cNvSpPr/>
          <p:nvPr/>
        </p:nvSpPr>
        <p:spPr>
          <a:xfrm>
            <a:off x="178450" y="5145274"/>
            <a:ext cx="3811269" cy="1299748"/>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B45F06"/>
                </a:solidFill>
                <a:latin typeface="Arial"/>
              </a:rPr>
              <a:t>Instructors:</a:t>
            </a:r>
            <a:br>
              <a:rPr b="0" i="0">
                <a:ln cap="flat" cmpd="sng" w="9525">
                  <a:solidFill>
                    <a:schemeClr val="dk2"/>
                  </a:solidFill>
                  <a:prstDash val="solid"/>
                  <a:round/>
                  <a:headEnd len="sm" w="sm" type="none"/>
                  <a:tailEnd len="sm" w="sm" type="none"/>
                </a:ln>
                <a:solidFill>
                  <a:srgbClr val="B45F06"/>
                </a:solidFill>
                <a:latin typeface="Arial"/>
              </a:rPr>
            </a:br>
            <a:r>
              <a:rPr b="0" i="0">
                <a:ln cap="flat" cmpd="sng" w="9525">
                  <a:solidFill>
                    <a:schemeClr val="dk2"/>
                  </a:solidFill>
                  <a:prstDash val="solid"/>
                  <a:round/>
                  <a:headEnd len="sm" w="sm" type="none"/>
                  <a:tailEnd len="sm" w="sm" type="none"/>
                </a:ln>
                <a:solidFill>
                  <a:srgbClr val="B45F06"/>
                </a:solidFill>
                <a:latin typeface="Arial"/>
              </a:rPr>
              <a:t>Prof. Mansukh Savaliya</a:t>
            </a:r>
            <a:br>
              <a:rPr b="0" i="0">
                <a:ln cap="flat" cmpd="sng" w="9525">
                  <a:solidFill>
                    <a:schemeClr val="dk2"/>
                  </a:solidFill>
                  <a:prstDash val="solid"/>
                  <a:round/>
                  <a:headEnd len="sm" w="sm" type="none"/>
                  <a:tailEnd len="sm" w="sm" type="none"/>
                </a:ln>
                <a:solidFill>
                  <a:srgbClr val="B45F06"/>
                </a:solidFill>
                <a:latin typeface="Arial"/>
              </a:rPr>
            </a:br>
            <a:r>
              <a:rPr b="0" i="0">
                <a:ln cap="flat" cmpd="sng" w="9525">
                  <a:solidFill>
                    <a:schemeClr val="dk2"/>
                  </a:solidFill>
                  <a:prstDash val="solid"/>
                  <a:round/>
                  <a:headEnd len="sm" w="sm" type="none"/>
                  <a:tailEnd len="sm" w="sm" type="none"/>
                </a:ln>
                <a:solidFill>
                  <a:srgbClr val="B45F06"/>
                </a:solidFill>
                <a:latin typeface="Arial"/>
              </a:rPr>
              <a:t>Prof. Siddhi Shah</a:t>
            </a:r>
          </a:p>
        </p:txBody>
      </p:sp>
      <p:sp>
        <p:nvSpPr>
          <p:cNvPr id="95" name="Google Shape;95;p13"/>
          <p:cNvSpPr txBox="1"/>
          <p:nvPr/>
        </p:nvSpPr>
        <p:spPr>
          <a:xfrm>
            <a:off x="5557900" y="4777850"/>
            <a:ext cx="2665200" cy="5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0000"/>
                </a:solidFill>
                <a:latin typeface="Calibri"/>
                <a:ea typeface="Calibri"/>
                <a:cs typeface="Calibri"/>
                <a:sym typeface="Calibri"/>
              </a:rPr>
              <a:t>GROUP 20</a:t>
            </a:r>
            <a:endParaRPr sz="2400">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Google Shape;172;p22"/>
          <p:cNvPicPr preferRelativeResize="0"/>
          <p:nvPr/>
        </p:nvPicPr>
        <p:blipFill rotWithShape="1">
          <a:blip r:embed="rId3">
            <a:alphaModFix/>
          </a:blip>
          <a:srcRect b="0" l="0" r="0" t="0"/>
          <a:stretch/>
        </p:blipFill>
        <p:spPr>
          <a:xfrm>
            <a:off x="0" y="6752027"/>
            <a:ext cx="9906000" cy="115572"/>
          </a:xfrm>
          <a:prstGeom prst="rect">
            <a:avLst/>
          </a:prstGeom>
          <a:noFill/>
          <a:ln>
            <a:noFill/>
          </a:ln>
        </p:spPr>
      </p:pic>
      <p:sp>
        <p:nvSpPr>
          <p:cNvPr id="173" name="Google Shape;173;p22"/>
          <p:cNvSpPr txBox="1"/>
          <p:nvPr>
            <p:ph idx="12" type="sldNum"/>
          </p:nvPr>
        </p:nvSpPr>
        <p:spPr>
          <a:xfrm>
            <a:off x="6996113" y="6356352"/>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74" name="Google Shape;174;p22"/>
          <p:cNvPicPr preferRelativeResize="0"/>
          <p:nvPr/>
        </p:nvPicPr>
        <p:blipFill>
          <a:blip r:embed="rId4">
            <a:alphaModFix/>
          </a:blip>
          <a:stretch>
            <a:fillRect/>
          </a:stretch>
        </p:blipFill>
        <p:spPr>
          <a:xfrm>
            <a:off x="8340400" y="122600"/>
            <a:ext cx="1324975" cy="1064500"/>
          </a:xfrm>
          <a:prstGeom prst="rect">
            <a:avLst/>
          </a:prstGeom>
          <a:noFill/>
          <a:ln>
            <a:noFill/>
          </a:ln>
        </p:spPr>
      </p:pic>
      <p:sp>
        <p:nvSpPr>
          <p:cNvPr id="175" name="Google Shape;175;p22"/>
          <p:cNvSpPr txBox="1"/>
          <p:nvPr/>
        </p:nvSpPr>
        <p:spPr>
          <a:xfrm>
            <a:off x="-815825" y="122650"/>
            <a:ext cx="8132700" cy="106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000">
                <a:solidFill>
                  <a:srgbClr val="0B5394"/>
                </a:solidFill>
                <a:latin typeface="Calibri"/>
                <a:ea typeface="Calibri"/>
                <a:cs typeface="Calibri"/>
                <a:sym typeface="Calibri"/>
              </a:rPr>
              <a:t>Screenshots Of Analysis(RR):</a:t>
            </a:r>
            <a:endParaRPr b="1" sz="4000">
              <a:solidFill>
                <a:srgbClr val="0B5394"/>
              </a:solidFill>
              <a:latin typeface="Calibri"/>
              <a:ea typeface="Calibri"/>
              <a:cs typeface="Calibri"/>
              <a:sym typeface="Calibri"/>
            </a:endParaRPr>
          </a:p>
          <a:p>
            <a:pPr indent="0" lvl="0" marL="0" rtl="0" algn="ctr">
              <a:spcBef>
                <a:spcPts val="0"/>
              </a:spcBef>
              <a:spcAft>
                <a:spcPts val="0"/>
              </a:spcAft>
              <a:buNone/>
            </a:pPr>
            <a:r>
              <a:t/>
            </a:r>
            <a:endParaRPr b="1" sz="4000">
              <a:solidFill>
                <a:srgbClr val="0B5394"/>
              </a:solidFill>
              <a:latin typeface="Calibri"/>
              <a:ea typeface="Calibri"/>
              <a:cs typeface="Calibri"/>
              <a:sym typeface="Calibri"/>
            </a:endParaRPr>
          </a:p>
        </p:txBody>
      </p:sp>
      <p:pic>
        <p:nvPicPr>
          <p:cNvPr id="176" name="Google Shape;176;p22"/>
          <p:cNvPicPr preferRelativeResize="0"/>
          <p:nvPr/>
        </p:nvPicPr>
        <p:blipFill>
          <a:blip r:embed="rId5">
            <a:alphaModFix/>
          </a:blip>
          <a:stretch>
            <a:fillRect/>
          </a:stretch>
        </p:blipFill>
        <p:spPr>
          <a:xfrm>
            <a:off x="152400" y="1447413"/>
            <a:ext cx="9072725" cy="39631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23"/>
          <p:cNvPicPr preferRelativeResize="0"/>
          <p:nvPr/>
        </p:nvPicPr>
        <p:blipFill rotWithShape="1">
          <a:blip r:embed="rId3">
            <a:alphaModFix/>
          </a:blip>
          <a:srcRect b="0" l="0" r="0" t="0"/>
          <a:stretch/>
        </p:blipFill>
        <p:spPr>
          <a:xfrm>
            <a:off x="0" y="6752027"/>
            <a:ext cx="9906000" cy="115572"/>
          </a:xfrm>
          <a:prstGeom prst="rect">
            <a:avLst/>
          </a:prstGeom>
          <a:noFill/>
          <a:ln>
            <a:noFill/>
          </a:ln>
        </p:spPr>
      </p:pic>
      <p:sp>
        <p:nvSpPr>
          <p:cNvPr id="182" name="Google Shape;182;p23"/>
          <p:cNvSpPr txBox="1"/>
          <p:nvPr>
            <p:ph idx="12" type="sldNum"/>
          </p:nvPr>
        </p:nvSpPr>
        <p:spPr>
          <a:xfrm>
            <a:off x="6996113" y="6356352"/>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83" name="Google Shape;183;p23"/>
          <p:cNvPicPr preferRelativeResize="0"/>
          <p:nvPr/>
        </p:nvPicPr>
        <p:blipFill>
          <a:blip r:embed="rId4">
            <a:alphaModFix/>
          </a:blip>
          <a:stretch>
            <a:fillRect/>
          </a:stretch>
        </p:blipFill>
        <p:spPr>
          <a:xfrm>
            <a:off x="8340400" y="122600"/>
            <a:ext cx="1324975" cy="1064500"/>
          </a:xfrm>
          <a:prstGeom prst="rect">
            <a:avLst/>
          </a:prstGeom>
          <a:noFill/>
          <a:ln>
            <a:noFill/>
          </a:ln>
        </p:spPr>
      </p:pic>
      <p:sp>
        <p:nvSpPr>
          <p:cNvPr id="184" name="Google Shape;184;p23"/>
          <p:cNvSpPr txBox="1"/>
          <p:nvPr/>
        </p:nvSpPr>
        <p:spPr>
          <a:xfrm>
            <a:off x="-458925" y="122650"/>
            <a:ext cx="7954200" cy="106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000">
                <a:solidFill>
                  <a:srgbClr val="0B5394"/>
                </a:solidFill>
                <a:latin typeface="Calibri"/>
                <a:ea typeface="Calibri"/>
                <a:cs typeface="Calibri"/>
                <a:sym typeface="Calibri"/>
              </a:rPr>
              <a:t>Screenshots Of Analysis(FCFS):</a:t>
            </a:r>
            <a:endParaRPr/>
          </a:p>
        </p:txBody>
      </p:sp>
      <p:pic>
        <p:nvPicPr>
          <p:cNvPr id="185" name="Google Shape;185;p23"/>
          <p:cNvPicPr preferRelativeResize="0"/>
          <p:nvPr/>
        </p:nvPicPr>
        <p:blipFill>
          <a:blip r:embed="rId5">
            <a:alphaModFix/>
          </a:blip>
          <a:stretch>
            <a:fillRect/>
          </a:stretch>
        </p:blipFill>
        <p:spPr>
          <a:xfrm>
            <a:off x="152400" y="1613051"/>
            <a:ext cx="9072725" cy="3868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id="190" name="Google Shape;190;p24"/>
          <p:cNvPicPr preferRelativeResize="0"/>
          <p:nvPr/>
        </p:nvPicPr>
        <p:blipFill rotWithShape="1">
          <a:blip r:embed="rId3">
            <a:alphaModFix/>
          </a:blip>
          <a:srcRect b="0" l="0" r="0" t="0"/>
          <a:stretch/>
        </p:blipFill>
        <p:spPr>
          <a:xfrm>
            <a:off x="0" y="6752027"/>
            <a:ext cx="9906000" cy="115572"/>
          </a:xfrm>
          <a:prstGeom prst="rect">
            <a:avLst/>
          </a:prstGeom>
          <a:noFill/>
          <a:ln>
            <a:noFill/>
          </a:ln>
        </p:spPr>
      </p:pic>
      <p:sp>
        <p:nvSpPr>
          <p:cNvPr id="191" name="Google Shape;191;p24"/>
          <p:cNvSpPr txBox="1"/>
          <p:nvPr>
            <p:ph idx="12" type="sldNum"/>
          </p:nvPr>
        </p:nvSpPr>
        <p:spPr>
          <a:xfrm>
            <a:off x="6996113" y="6356352"/>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92" name="Google Shape;192;p24"/>
          <p:cNvSpPr txBox="1"/>
          <p:nvPr/>
        </p:nvSpPr>
        <p:spPr>
          <a:xfrm>
            <a:off x="-385025" y="122650"/>
            <a:ext cx="8900700" cy="106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000">
                <a:solidFill>
                  <a:srgbClr val="0B5394"/>
                </a:solidFill>
                <a:latin typeface="Calibri"/>
                <a:ea typeface="Calibri"/>
                <a:cs typeface="Calibri"/>
                <a:sym typeface="Calibri"/>
              </a:rPr>
              <a:t>Results for various no. of processes</a:t>
            </a:r>
            <a:endParaRPr b="1" sz="4000">
              <a:solidFill>
                <a:srgbClr val="0B5394"/>
              </a:solidFill>
              <a:latin typeface="Calibri"/>
              <a:ea typeface="Calibri"/>
              <a:cs typeface="Calibri"/>
              <a:sym typeface="Calibri"/>
            </a:endParaRPr>
          </a:p>
          <a:p>
            <a:pPr indent="0" lvl="0" marL="0" rtl="0" algn="ctr">
              <a:spcBef>
                <a:spcPts val="0"/>
              </a:spcBef>
              <a:spcAft>
                <a:spcPts val="0"/>
              </a:spcAft>
              <a:buNone/>
            </a:pPr>
            <a:r>
              <a:t/>
            </a:r>
            <a:endParaRPr b="1" sz="4000">
              <a:solidFill>
                <a:srgbClr val="0B5394"/>
              </a:solidFill>
              <a:latin typeface="Calibri"/>
              <a:ea typeface="Calibri"/>
              <a:cs typeface="Calibri"/>
              <a:sym typeface="Calibri"/>
            </a:endParaRPr>
          </a:p>
        </p:txBody>
      </p:sp>
      <p:pic>
        <p:nvPicPr>
          <p:cNvPr id="193" name="Google Shape;193;p24"/>
          <p:cNvPicPr preferRelativeResize="0"/>
          <p:nvPr/>
        </p:nvPicPr>
        <p:blipFill>
          <a:blip r:embed="rId4">
            <a:alphaModFix/>
          </a:blip>
          <a:stretch>
            <a:fillRect/>
          </a:stretch>
        </p:blipFill>
        <p:spPr>
          <a:xfrm>
            <a:off x="8340400" y="122600"/>
            <a:ext cx="1324975" cy="1064500"/>
          </a:xfrm>
          <a:prstGeom prst="rect">
            <a:avLst/>
          </a:prstGeom>
          <a:noFill/>
          <a:ln>
            <a:noFill/>
          </a:ln>
        </p:spPr>
      </p:pic>
      <p:graphicFrame>
        <p:nvGraphicFramePr>
          <p:cNvPr id="194" name="Google Shape;194;p24"/>
          <p:cNvGraphicFramePr/>
          <p:nvPr/>
        </p:nvGraphicFramePr>
        <p:xfrm>
          <a:off x="424350" y="2101775"/>
          <a:ext cx="3000000" cy="3000000"/>
        </p:xfrm>
        <a:graphic>
          <a:graphicData uri="http://schemas.openxmlformats.org/drawingml/2006/table">
            <a:tbl>
              <a:tblPr>
                <a:noFill/>
                <a:tableStyleId>{EF562D8C-61F8-46DE-BFDC-01EFAC8CF301}</a:tableStyleId>
              </a:tblPr>
              <a:tblGrid>
                <a:gridCol w="2264325"/>
                <a:gridCol w="2264325"/>
                <a:gridCol w="2264325"/>
                <a:gridCol w="2264325"/>
              </a:tblGrid>
              <a:tr h="377375">
                <a:tc>
                  <a:txBody>
                    <a:bodyPr/>
                    <a:lstStyle/>
                    <a:p>
                      <a:pPr indent="0" lvl="0" marL="0" rtl="0" algn="l">
                        <a:spcBef>
                          <a:spcPts val="0"/>
                        </a:spcBef>
                        <a:spcAft>
                          <a:spcPts val="0"/>
                        </a:spcAft>
                        <a:buNone/>
                      </a:pPr>
                      <a:r>
                        <a:rPr lang="en-US"/>
                        <a:t>No.of processes</a:t>
                      </a:r>
                      <a:endParaRPr/>
                    </a:p>
                  </a:txBody>
                  <a:tcPr marT="91425" marB="91425" marR="91425" marL="91425"/>
                </a:tc>
                <a:tc>
                  <a:txBody>
                    <a:bodyPr/>
                    <a:lstStyle/>
                    <a:p>
                      <a:pPr indent="0" lvl="0" marL="0" rtl="0" algn="l">
                        <a:spcBef>
                          <a:spcPts val="0"/>
                        </a:spcBef>
                        <a:spcAft>
                          <a:spcPts val="0"/>
                        </a:spcAft>
                        <a:buNone/>
                      </a:pPr>
                      <a:r>
                        <a:rPr lang="en-US"/>
                        <a:t>Avg. Turnaround Time</a:t>
                      </a:r>
                      <a:endParaRPr/>
                    </a:p>
                  </a:txBody>
                  <a:tcPr marT="91425" marB="91425" marR="91425" marL="91425"/>
                </a:tc>
                <a:tc>
                  <a:txBody>
                    <a:bodyPr/>
                    <a:lstStyle/>
                    <a:p>
                      <a:pPr indent="0" lvl="0" marL="0" rtl="0" algn="l">
                        <a:spcBef>
                          <a:spcPts val="0"/>
                        </a:spcBef>
                        <a:spcAft>
                          <a:spcPts val="0"/>
                        </a:spcAft>
                        <a:buNone/>
                      </a:pPr>
                      <a:r>
                        <a:rPr lang="en-US"/>
                        <a:t>Avg. Burst Time</a:t>
                      </a:r>
                      <a:endParaRPr/>
                    </a:p>
                  </a:txBody>
                  <a:tcPr marT="91425" marB="91425" marR="91425" marL="91425"/>
                </a:tc>
                <a:tc>
                  <a:txBody>
                    <a:bodyPr/>
                    <a:lstStyle/>
                    <a:p>
                      <a:pPr indent="0" lvl="0" marL="0" rtl="0" algn="l">
                        <a:spcBef>
                          <a:spcPts val="0"/>
                        </a:spcBef>
                        <a:spcAft>
                          <a:spcPts val="0"/>
                        </a:spcAft>
                        <a:buNone/>
                      </a:pPr>
                      <a:r>
                        <a:rPr lang="en-US"/>
                        <a:t>Avg. Waiting Time</a:t>
                      </a:r>
                      <a:endParaRPr/>
                    </a:p>
                  </a:txBody>
                  <a:tcPr marT="91425" marB="91425" marR="91425" marL="91425"/>
                </a:tc>
              </a:tr>
              <a:tr h="981975">
                <a:tc>
                  <a:txBody>
                    <a:bodyPr/>
                    <a:lstStyle/>
                    <a:p>
                      <a:pPr indent="0" lvl="0" marL="0" rtl="0" algn="l">
                        <a:spcBef>
                          <a:spcPts val="0"/>
                        </a:spcBef>
                        <a:spcAft>
                          <a:spcPts val="0"/>
                        </a:spcAft>
                        <a:buNone/>
                      </a:pPr>
                      <a:r>
                        <a:rPr lang="en-US"/>
                        <a:t>5</a:t>
                      </a:r>
                      <a:endParaRPr/>
                    </a:p>
                    <a:p>
                      <a:pPr indent="0" lvl="0" marL="0" rtl="0" algn="l">
                        <a:spcBef>
                          <a:spcPts val="0"/>
                        </a:spcBef>
                        <a:spcAft>
                          <a:spcPts val="0"/>
                        </a:spcAft>
                        <a:buNone/>
                      </a:pPr>
                      <a:r>
                        <a:rPr lang="en-US"/>
                        <a:t>10</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28</a:t>
                      </a:r>
                      <a:endParaRPr/>
                    </a:p>
                    <a:p>
                      <a:pPr indent="0" lvl="0" marL="0" rtl="0" algn="l">
                        <a:spcBef>
                          <a:spcPts val="0"/>
                        </a:spcBef>
                        <a:spcAft>
                          <a:spcPts val="0"/>
                        </a:spcAft>
                        <a:buNone/>
                      </a:pPr>
                      <a:r>
                        <a:rPr lang="en-US"/>
                        <a:t>47</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7</a:t>
                      </a:r>
                      <a:endParaRPr/>
                    </a:p>
                    <a:p>
                      <a:pPr indent="0" lvl="0" marL="0" rtl="0" algn="l">
                        <a:spcBef>
                          <a:spcPts val="0"/>
                        </a:spcBef>
                        <a:spcAft>
                          <a:spcPts val="0"/>
                        </a:spcAft>
                        <a:buNone/>
                      </a:pPr>
                      <a:r>
                        <a:rPr lang="en-US"/>
                        <a:t>7</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21</a:t>
                      </a:r>
                      <a:endParaRPr/>
                    </a:p>
                    <a:p>
                      <a:pPr indent="0" lvl="0" marL="0" rtl="0" algn="l">
                        <a:spcBef>
                          <a:spcPts val="0"/>
                        </a:spcBef>
                        <a:spcAft>
                          <a:spcPts val="0"/>
                        </a:spcAft>
                        <a:buNone/>
                      </a:pPr>
                      <a:r>
                        <a:rPr lang="en-US"/>
                        <a:t>40</a:t>
                      </a:r>
                      <a:endParaRPr/>
                    </a:p>
                    <a:p>
                      <a:pPr indent="0" lvl="0" marL="0" rtl="0" algn="l">
                        <a:spcBef>
                          <a:spcPts val="0"/>
                        </a:spcBef>
                        <a:spcAft>
                          <a:spcPts val="0"/>
                        </a:spcAft>
                        <a:buNone/>
                      </a:pPr>
                      <a:r>
                        <a:t/>
                      </a:r>
                      <a:endParaRPr/>
                    </a:p>
                  </a:txBody>
                  <a:tcPr marT="91425" marB="91425" marR="91425" marL="91425"/>
                </a:tc>
              </a:tr>
            </a:tbl>
          </a:graphicData>
        </a:graphic>
      </p:graphicFrame>
      <p:sp>
        <p:nvSpPr>
          <p:cNvPr id="195" name="Google Shape;195;p24"/>
          <p:cNvSpPr txBox="1"/>
          <p:nvPr/>
        </p:nvSpPr>
        <p:spPr>
          <a:xfrm>
            <a:off x="-2367675" y="1187050"/>
            <a:ext cx="8900700" cy="1064400"/>
          </a:xfrm>
          <a:prstGeom prst="rect">
            <a:avLst/>
          </a:prstGeom>
          <a:noFill/>
          <a:ln>
            <a:noFill/>
          </a:ln>
        </p:spPr>
        <p:txBody>
          <a:bodyPr anchorCtr="0" anchor="t" bIns="91425" lIns="91425" spcFirstLastPara="1" rIns="91425" wrap="square" tIns="91425">
            <a:noAutofit/>
          </a:bodyPr>
          <a:lstStyle/>
          <a:p>
            <a:pPr indent="-482600" lvl="0" marL="457200" rtl="0" algn="ctr">
              <a:spcBef>
                <a:spcPts val="0"/>
              </a:spcBef>
              <a:spcAft>
                <a:spcPts val="0"/>
              </a:spcAft>
              <a:buClr>
                <a:srgbClr val="0B5394"/>
              </a:buClr>
              <a:buSzPts val="4000"/>
              <a:buFont typeface="Calibri"/>
              <a:buAutoNum type="alphaUcPeriod"/>
            </a:pPr>
            <a:r>
              <a:rPr b="1" lang="en-US" sz="4000">
                <a:solidFill>
                  <a:srgbClr val="0B5394"/>
                </a:solidFill>
                <a:latin typeface="Calibri"/>
                <a:ea typeface="Calibri"/>
                <a:cs typeface="Calibri"/>
                <a:sym typeface="Calibri"/>
              </a:rPr>
              <a:t>Round Robin</a:t>
            </a:r>
            <a:endParaRPr b="1" sz="4000">
              <a:solidFill>
                <a:srgbClr val="0B5394"/>
              </a:solidFill>
              <a:latin typeface="Calibri"/>
              <a:ea typeface="Calibri"/>
              <a:cs typeface="Calibri"/>
              <a:sym typeface="Calibri"/>
            </a:endParaRPr>
          </a:p>
          <a:p>
            <a:pPr indent="0" lvl="0" marL="0" rtl="0" algn="ctr">
              <a:spcBef>
                <a:spcPts val="0"/>
              </a:spcBef>
              <a:spcAft>
                <a:spcPts val="0"/>
              </a:spcAft>
              <a:buNone/>
            </a:pPr>
            <a:r>
              <a:t/>
            </a:r>
            <a:endParaRPr b="1" sz="4000">
              <a:solidFill>
                <a:srgbClr val="0B5394"/>
              </a:solidFill>
              <a:latin typeface="Calibri"/>
              <a:ea typeface="Calibri"/>
              <a:cs typeface="Calibri"/>
              <a:sym typeface="Calibri"/>
            </a:endParaRPr>
          </a:p>
          <a:p>
            <a:pPr indent="0" lvl="0" marL="0" rtl="0" algn="ctr">
              <a:spcBef>
                <a:spcPts val="0"/>
              </a:spcBef>
              <a:spcAft>
                <a:spcPts val="0"/>
              </a:spcAft>
              <a:buNone/>
            </a:pPr>
            <a:r>
              <a:t/>
            </a:r>
            <a:endParaRPr b="1" sz="4000">
              <a:solidFill>
                <a:srgbClr val="0B5394"/>
              </a:solidFill>
              <a:latin typeface="Calibri"/>
              <a:ea typeface="Calibri"/>
              <a:cs typeface="Calibri"/>
              <a:sym typeface="Calibri"/>
            </a:endParaRPr>
          </a:p>
        </p:txBody>
      </p:sp>
      <p:sp>
        <p:nvSpPr>
          <p:cNvPr id="196" name="Google Shape;196;p24"/>
          <p:cNvSpPr txBox="1"/>
          <p:nvPr/>
        </p:nvSpPr>
        <p:spPr>
          <a:xfrm>
            <a:off x="-226450" y="3771700"/>
            <a:ext cx="8900700" cy="1064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4000">
                <a:solidFill>
                  <a:srgbClr val="0B5394"/>
                </a:solidFill>
                <a:latin typeface="Calibri"/>
                <a:ea typeface="Calibri"/>
                <a:cs typeface="Calibri"/>
                <a:sym typeface="Calibri"/>
              </a:rPr>
              <a:t>B. First Come First Serve</a:t>
            </a:r>
            <a:endParaRPr b="1" sz="4000">
              <a:solidFill>
                <a:srgbClr val="0B5394"/>
              </a:solidFill>
              <a:latin typeface="Calibri"/>
              <a:ea typeface="Calibri"/>
              <a:cs typeface="Calibri"/>
              <a:sym typeface="Calibri"/>
            </a:endParaRPr>
          </a:p>
          <a:p>
            <a:pPr indent="0" lvl="0" marL="457200" rtl="0" algn="l">
              <a:spcBef>
                <a:spcPts val="0"/>
              </a:spcBef>
              <a:spcAft>
                <a:spcPts val="0"/>
              </a:spcAft>
              <a:buNone/>
            </a:pPr>
            <a:r>
              <a:t/>
            </a:r>
            <a:endParaRPr b="1" sz="4000">
              <a:solidFill>
                <a:srgbClr val="0B5394"/>
              </a:solidFill>
              <a:latin typeface="Calibri"/>
              <a:ea typeface="Calibri"/>
              <a:cs typeface="Calibri"/>
              <a:sym typeface="Calibri"/>
            </a:endParaRPr>
          </a:p>
          <a:p>
            <a:pPr indent="0" lvl="0" marL="0" rtl="0" algn="ctr">
              <a:spcBef>
                <a:spcPts val="0"/>
              </a:spcBef>
              <a:spcAft>
                <a:spcPts val="0"/>
              </a:spcAft>
              <a:buNone/>
            </a:pPr>
            <a:r>
              <a:t/>
            </a:r>
            <a:endParaRPr b="1" sz="4000">
              <a:solidFill>
                <a:srgbClr val="0B5394"/>
              </a:solidFill>
              <a:latin typeface="Calibri"/>
              <a:ea typeface="Calibri"/>
              <a:cs typeface="Calibri"/>
              <a:sym typeface="Calibri"/>
            </a:endParaRPr>
          </a:p>
          <a:p>
            <a:pPr indent="0" lvl="0" marL="0" rtl="0" algn="ctr">
              <a:spcBef>
                <a:spcPts val="0"/>
              </a:spcBef>
              <a:spcAft>
                <a:spcPts val="0"/>
              </a:spcAft>
              <a:buNone/>
            </a:pPr>
            <a:r>
              <a:t/>
            </a:r>
            <a:endParaRPr b="1" sz="4000">
              <a:solidFill>
                <a:srgbClr val="0B5394"/>
              </a:solidFill>
              <a:latin typeface="Calibri"/>
              <a:ea typeface="Calibri"/>
              <a:cs typeface="Calibri"/>
              <a:sym typeface="Calibri"/>
            </a:endParaRPr>
          </a:p>
        </p:txBody>
      </p:sp>
      <p:graphicFrame>
        <p:nvGraphicFramePr>
          <p:cNvPr id="197" name="Google Shape;197;p24"/>
          <p:cNvGraphicFramePr/>
          <p:nvPr/>
        </p:nvGraphicFramePr>
        <p:xfrm>
          <a:off x="424350" y="4660250"/>
          <a:ext cx="3000000" cy="3000000"/>
        </p:xfrm>
        <a:graphic>
          <a:graphicData uri="http://schemas.openxmlformats.org/drawingml/2006/table">
            <a:tbl>
              <a:tblPr>
                <a:noFill/>
                <a:tableStyleId>{EF562D8C-61F8-46DE-BFDC-01EFAC8CF301}</a:tableStyleId>
              </a:tblPr>
              <a:tblGrid>
                <a:gridCol w="2264325"/>
                <a:gridCol w="2264325"/>
                <a:gridCol w="2264325"/>
                <a:gridCol w="2264325"/>
              </a:tblGrid>
              <a:tr h="349700">
                <a:tc>
                  <a:txBody>
                    <a:bodyPr/>
                    <a:lstStyle/>
                    <a:p>
                      <a:pPr indent="0" lvl="0" marL="0" rtl="0" algn="l">
                        <a:spcBef>
                          <a:spcPts val="0"/>
                        </a:spcBef>
                        <a:spcAft>
                          <a:spcPts val="0"/>
                        </a:spcAft>
                        <a:buNone/>
                      </a:pPr>
                      <a:r>
                        <a:rPr lang="en-US"/>
                        <a:t>No.of processes</a:t>
                      </a:r>
                      <a:endParaRPr/>
                    </a:p>
                  </a:txBody>
                  <a:tcPr marT="91425" marB="91425" marR="91425" marL="91425"/>
                </a:tc>
                <a:tc>
                  <a:txBody>
                    <a:bodyPr/>
                    <a:lstStyle/>
                    <a:p>
                      <a:pPr indent="0" lvl="0" marL="0" rtl="0" algn="l">
                        <a:spcBef>
                          <a:spcPts val="0"/>
                        </a:spcBef>
                        <a:spcAft>
                          <a:spcPts val="0"/>
                        </a:spcAft>
                        <a:buNone/>
                      </a:pPr>
                      <a:r>
                        <a:rPr lang="en-US"/>
                        <a:t>Avg. Turnaround Time</a:t>
                      </a:r>
                      <a:endParaRPr/>
                    </a:p>
                  </a:txBody>
                  <a:tcPr marT="91425" marB="91425" marR="91425" marL="91425"/>
                </a:tc>
                <a:tc>
                  <a:txBody>
                    <a:bodyPr/>
                    <a:lstStyle/>
                    <a:p>
                      <a:pPr indent="0" lvl="0" marL="0" rtl="0" algn="l">
                        <a:spcBef>
                          <a:spcPts val="0"/>
                        </a:spcBef>
                        <a:spcAft>
                          <a:spcPts val="0"/>
                        </a:spcAft>
                        <a:buNone/>
                      </a:pPr>
                      <a:r>
                        <a:rPr lang="en-US"/>
                        <a:t>Avg. Burst Time</a:t>
                      </a:r>
                      <a:endParaRPr/>
                    </a:p>
                  </a:txBody>
                  <a:tcPr marT="91425" marB="91425" marR="91425" marL="91425"/>
                </a:tc>
                <a:tc>
                  <a:txBody>
                    <a:bodyPr/>
                    <a:lstStyle/>
                    <a:p>
                      <a:pPr indent="0" lvl="0" marL="0" rtl="0" algn="l">
                        <a:spcBef>
                          <a:spcPts val="0"/>
                        </a:spcBef>
                        <a:spcAft>
                          <a:spcPts val="0"/>
                        </a:spcAft>
                        <a:buNone/>
                      </a:pPr>
                      <a:r>
                        <a:rPr lang="en-US"/>
                        <a:t>Avg. Waiting Time</a:t>
                      </a:r>
                      <a:endParaRPr/>
                    </a:p>
                  </a:txBody>
                  <a:tcPr marT="91425" marB="91425" marR="91425" marL="91425"/>
                </a:tc>
              </a:tr>
              <a:tr h="1024675">
                <a:tc>
                  <a:txBody>
                    <a:bodyPr/>
                    <a:lstStyle/>
                    <a:p>
                      <a:pPr indent="0" lvl="0" marL="0" rtl="0" algn="l">
                        <a:spcBef>
                          <a:spcPts val="0"/>
                        </a:spcBef>
                        <a:spcAft>
                          <a:spcPts val="0"/>
                        </a:spcAft>
                        <a:buNone/>
                      </a:pPr>
                      <a:r>
                        <a:rPr lang="en-US"/>
                        <a:t>5</a:t>
                      </a:r>
                      <a:endParaRPr/>
                    </a:p>
                    <a:p>
                      <a:pPr indent="0" lvl="0" marL="0" rtl="0" algn="l">
                        <a:spcBef>
                          <a:spcPts val="0"/>
                        </a:spcBef>
                        <a:spcAft>
                          <a:spcPts val="0"/>
                        </a:spcAft>
                        <a:buNone/>
                      </a:pPr>
                      <a:r>
                        <a:rPr lang="en-US"/>
                        <a:t>10</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63</a:t>
                      </a:r>
                      <a:endParaRPr/>
                    </a:p>
                    <a:p>
                      <a:pPr indent="0" lvl="0" marL="0" rtl="0" algn="l">
                        <a:spcBef>
                          <a:spcPts val="0"/>
                        </a:spcBef>
                        <a:spcAft>
                          <a:spcPts val="0"/>
                        </a:spcAft>
                        <a:buNone/>
                      </a:pPr>
                      <a:r>
                        <a:rPr lang="en-US"/>
                        <a:t>113</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8</a:t>
                      </a:r>
                      <a:endParaRPr/>
                    </a:p>
                    <a:p>
                      <a:pPr indent="0" lvl="0" marL="0" rtl="0" algn="l">
                        <a:spcBef>
                          <a:spcPts val="0"/>
                        </a:spcBef>
                        <a:spcAft>
                          <a:spcPts val="0"/>
                        </a:spcAft>
                        <a:buNone/>
                      </a:pPr>
                      <a:r>
                        <a:rPr lang="en-US"/>
                        <a:t>7</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54</a:t>
                      </a:r>
                      <a:endParaRPr/>
                    </a:p>
                    <a:p>
                      <a:pPr indent="0" lvl="0" marL="0" rtl="0" algn="l">
                        <a:spcBef>
                          <a:spcPts val="0"/>
                        </a:spcBef>
                        <a:spcAft>
                          <a:spcPts val="0"/>
                        </a:spcAft>
                        <a:buNone/>
                      </a:pPr>
                      <a:r>
                        <a:rPr lang="en-US"/>
                        <a:t>105</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5"/>
          <p:cNvSpPr txBox="1"/>
          <p:nvPr>
            <p:ph idx="12" type="sldNum"/>
          </p:nvPr>
        </p:nvSpPr>
        <p:spPr>
          <a:xfrm>
            <a:off x="6996113" y="6356352"/>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04" name="Google Shape;204;p25"/>
          <p:cNvPicPr preferRelativeResize="0"/>
          <p:nvPr/>
        </p:nvPicPr>
        <p:blipFill rotWithShape="1">
          <a:blip r:embed="rId3">
            <a:alphaModFix/>
          </a:blip>
          <a:srcRect b="0" l="0" r="0" t="0"/>
          <a:stretch/>
        </p:blipFill>
        <p:spPr>
          <a:xfrm>
            <a:off x="0" y="6752027"/>
            <a:ext cx="9906000" cy="115500"/>
          </a:xfrm>
          <a:prstGeom prst="rect">
            <a:avLst/>
          </a:prstGeom>
          <a:noFill/>
          <a:ln>
            <a:noFill/>
          </a:ln>
        </p:spPr>
      </p:pic>
      <p:pic>
        <p:nvPicPr>
          <p:cNvPr id="205" name="Google Shape;205;p25"/>
          <p:cNvPicPr preferRelativeResize="0"/>
          <p:nvPr/>
        </p:nvPicPr>
        <p:blipFill>
          <a:blip r:embed="rId4">
            <a:alphaModFix/>
          </a:blip>
          <a:stretch>
            <a:fillRect/>
          </a:stretch>
        </p:blipFill>
        <p:spPr>
          <a:xfrm>
            <a:off x="8340400" y="122600"/>
            <a:ext cx="1324975" cy="1064500"/>
          </a:xfrm>
          <a:prstGeom prst="rect">
            <a:avLst/>
          </a:prstGeom>
          <a:noFill/>
          <a:ln>
            <a:noFill/>
          </a:ln>
        </p:spPr>
      </p:pic>
      <p:sp>
        <p:nvSpPr>
          <p:cNvPr id="206" name="Google Shape;206;p25"/>
          <p:cNvSpPr txBox="1"/>
          <p:nvPr/>
        </p:nvSpPr>
        <p:spPr>
          <a:xfrm>
            <a:off x="-2345500" y="0"/>
            <a:ext cx="7852200" cy="89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000">
                <a:solidFill>
                  <a:srgbClr val="0B5394"/>
                </a:solidFill>
                <a:latin typeface="Calibri"/>
                <a:ea typeface="Calibri"/>
                <a:cs typeface="Calibri"/>
                <a:sym typeface="Calibri"/>
              </a:rPr>
              <a:t>References:</a:t>
            </a:r>
            <a:endParaRPr b="1" sz="4000">
              <a:solidFill>
                <a:srgbClr val="0B5394"/>
              </a:solidFill>
              <a:latin typeface="Calibri"/>
              <a:ea typeface="Calibri"/>
              <a:cs typeface="Calibri"/>
              <a:sym typeface="Calibri"/>
            </a:endParaRPr>
          </a:p>
          <a:p>
            <a:pPr indent="0" lvl="0" marL="0" rtl="0" algn="ctr">
              <a:spcBef>
                <a:spcPts val="0"/>
              </a:spcBef>
              <a:spcAft>
                <a:spcPts val="0"/>
              </a:spcAft>
              <a:buNone/>
            </a:pPr>
            <a:r>
              <a:t/>
            </a:r>
            <a:endParaRPr b="1" sz="4000">
              <a:solidFill>
                <a:srgbClr val="0B5394"/>
              </a:solidFill>
              <a:latin typeface="Calibri"/>
              <a:ea typeface="Calibri"/>
              <a:cs typeface="Calibri"/>
              <a:sym typeface="Calibri"/>
            </a:endParaRPr>
          </a:p>
        </p:txBody>
      </p:sp>
      <p:sp>
        <p:nvSpPr>
          <p:cNvPr id="207" name="Google Shape;207;p25"/>
          <p:cNvSpPr txBox="1"/>
          <p:nvPr>
            <p:ph idx="1" type="body"/>
          </p:nvPr>
        </p:nvSpPr>
        <p:spPr>
          <a:xfrm>
            <a:off x="382425" y="1187100"/>
            <a:ext cx="8842500" cy="49896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1000"/>
              </a:spcBef>
              <a:spcAft>
                <a:spcPts val="0"/>
              </a:spcAft>
              <a:buSzPts val="2000"/>
              <a:buChar char="➢"/>
            </a:pPr>
            <a:r>
              <a:rPr lang="en-US" sz="2000" u="sng">
                <a:solidFill>
                  <a:srgbClr val="1155CC"/>
                </a:solidFill>
                <a:hlinkClick r:id="rId5"/>
              </a:rPr>
              <a:t>https://www.geeksforgeeks.org/cpu-scheduling-in-operating-systems/</a:t>
            </a:r>
            <a:endParaRPr sz="2000">
              <a:solidFill>
                <a:srgbClr val="666666"/>
              </a:solidFill>
            </a:endParaRPr>
          </a:p>
          <a:p>
            <a:pPr indent="-355600" lvl="0" marL="457200" rtl="0" algn="l">
              <a:lnSpc>
                <a:spcPct val="115000"/>
              </a:lnSpc>
              <a:spcBef>
                <a:spcPts val="0"/>
              </a:spcBef>
              <a:spcAft>
                <a:spcPts val="0"/>
              </a:spcAft>
              <a:buSzPts val="2000"/>
              <a:buChar char="➢"/>
            </a:pPr>
            <a:r>
              <a:rPr lang="en-US" sz="2000" u="sng">
                <a:solidFill>
                  <a:srgbClr val="1155CC"/>
                </a:solidFill>
                <a:hlinkClick r:id="rId6"/>
              </a:rPr>
              <a:t>https://www.tutorialspoint.com/operating_system/os_process_scheduling_algorithms.htm</a:t>
            </a:r>
            <a:endParaRPr sz="2000">
              <a:solidFill>
                <a:srgbClr val="666666"/>
              </a:solidFill>
            </a:endParaRPr>
          </a:p>
          <a:p>
            <a:pPr indent="-355600" lvl="0" marL="457200" rtl="0" algn="l">
              <a:lnSpc>
                <a:spcPct val="115000"/>
              </a:lnSpc>
              <a:spcBef>
                <a:spcPts val="0"/>
              </a:spcBef>
              <a:spcAft>
                <a:spcPts val="0"/>
              </a:spcAft>
              <a:buSzPts val="2000"/>
              <a:buChar char="➢"/>
            </a:pPr>
            <a:r>
              <a:rPr lang="en-US" sz="2000" u="sng">
                <a:solidFill>
                  <a:srgbClr val="1155CC"/>
                </a:solidFill>
                <a:hlinkClick r:id="rId7"/>
              </a:rPr>
              <a:t>https://www.geeksforgeeks.org/program-round-robin-scheduling-set-1/</a:t>
            </a:r>
            <a:endParaRPr sz="2000">
              <a:solidFill>
                <a:srgbClr val="666666"/>
              </a:solidFill>
            </a:endParaRPr>
          </a:p>
          <a:p>
            <a:pPr indent="-355600" lvl="0" marL="457200" rtl="0" algn="l">
              <a:lnSpc>
                <a:spcPct val="115000"/>
              </a:lnSpc>
              <a:spcBef>
                <a:spcPts val="0"/>
              </a:spcBef>
              <a:spcAft>
                <a:spcPts val="0"/>
              </a:spcAft>
              <a:buSzPts val="2000"/>
              <a:buChar char="➢"/>
            </a:pPr>
            <a:r>
              <a:rPr lang="en-US" sz="2000" u="sng">
                <a:solidFill>
                  <a:srgbClr val="1155CC"/>
                </a:solidFill>
                <a:hlinkClick r:id="rId8"/>
              </a:rPr>
              <a:t>https://www.geeksforgeeks.org/program-for-fcfs-cpu-scheduling-set-1/</a:t>
            </a:r>
            <a:endParaRPr sz="2000">
              <a:solidFill>
                <a:srgbClr val="666666"/>
              </a:solidFill>
            </a:endParaRPr>
          </a:p>
          <a:p>
            <a:pPr indent="-355600" lvl="0" marL="457200" rtl="0" algn="l">
              <a:lnSpc>
                <a:spcPct val="115000"/>
              </a:lnSpc>
              <a:spcBef>
                <a:spcPts val="0"/>
              </a:spcBef>
              <a:spcAft>
                <a:spcPts val="0"/>
              </a:spcAft>
              <a:buSzPts val="2000"/>
              <a:buChar char="➢"/>
            </a:pPr>
            <a:r>
              <a:rPr lang="en-US" sz="2000" u="sng">
                <a:solidFill>
                  <a:srgbClr val="1155CC"/>
                </a:solidFill>
                <a:hlinkClick r:id="rId9"/>
              </a:rPr>
              <a:t>https://www.geeksforgeeks.org/process-schedulers-in-operating-system/</a:t>
            </a:r>
            <a:endParaRPr sz="2000">
              <a:solidFill>
                <a:srgbClr val="666666"/>
              </a:solidFill>
            </a:endParaRPr>
          </a:p>
          <a:p>
            <a:pPr indent="-355600" lvl="0" marL="457200" rtl="0" algn="l">
              <a:lnSpc>
                <a:spcPct val="115000"/>
              </a:lnSpc>
              <a:spcBef>
                <a:spcPts val="0"/>
              </a:spcBef>
              <a:spcAft>
                <a:spcPts val="0"/>
              </a:spcAft>
              <a:buClr>
                <a:srgbClr val="666666"/>
              </a:buClr>
              <a:buSzPts val="2000"/>
              <a:buChar char="➢"/>
            </a:pPr>
            <a:r>
              <a:rPr lang="en-US" sz="1050">
                <a:solidFill>
                  <a:srgbClr val="545454"/>
                </a:solidFill>
                <a:highlight>
                  <a:srgbClr val="FFFFFF"/>
                </a:highlight>
                <a:latin typeface="Arial"/>
                <a:ea typeface="Arial"/>
                <a:cs typeface="Arial"/>
                <a:sym typeface="Arial"/>
              </a:rPr>
              <a:t> </a:t>
            </a:r>
            <a:r>
              <a:rPr lang="en-US" sz="2000">
                <a:solidFill>
                  <a:srgbClr val="000000"/>
                </a:solidFill>
                <a:highlight>
                  <a:srgbClr val="FFFFFF"/>
                </a:highlight>
                <a:latin typeface="Arial"/>
                <a:ea typeface="Arial"/>
                <a:cs typeface="Arial"/>
                <a:sym typeface="Arial"/>
              </a:rPr>
              <a:t>Internals and Design Principles, Seventh Edition, by </a:t>
            </a:r>
            <a:r>
              <a:rPr b="1" lang="en-US" sz="2000">
                <a:solidFill>
                  <a:srgbClr val="000000"/>
                </a:solidFill>
                <a:highlight>
                  <a:srgbClr val="FFFFFF"/>
                </a:highlight>
                <a:latin typeface="Arial"/>
                <a:ea typeface="Arial"/>
                <a:cs typeface="Arial"/>
                <a:sym typeface="Arial"/>
              </a:rPr>
              <a:t>William Stallings</a:t>
            </a:r>
            <a:endParaRPr sz="2000">
              <a:solidFill>
                <a:srgbClr val="000000"/>
              </a:solidFill>
            </a:endParaRPr>
          </a:p>
          <a:p>
            <a:pPr indent="0" lvl="0" marL="0" rtl="0" algn="l">
              <a:spcBef>
                <a:spcPts val="1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6"/>
          <p:cNvSpPr txBox="1"/>
          <p:nvPr>
            <p:ph idx="12" type="sldNum"/>
          </p:nvPr>
        </p:nvSpPr>
        <p:spPr>
          <a:xfrm>
            <a:off x="6996113" y="6356352"/>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14" name="Google Shape;214;p26"/>
          <p:cNvPicPr preferRelativeResize="0"/>
          <p:nvPr/>
        </p:nvPicPr>
        <p:blipFill>
          <a:blip r:embed="rId3">
            <a:alphaModFix/>
          </a:blip>
          <a:stretch>
            <a:fillRect/>
          </a:stretch>
        </p:blipFill>
        <p:spPr>
          <a:xfrm>
            <a:off x="8340400" y="122600"/>
            <a:ext cx="1324975" cy="1064500"/>
          </a:xfrm>
          <a:prstGeom prst="rect">
            <a:avLst/>
          </a:prstGeom>
          <a:noFill/>
          <a:ln>
            <a:noFill/>
          </a:ln>
        </p:spPr>
      </p:pic>
      <p:pic>
        <p:nvPicPr>
          <p:cNvPr id="215" name="Google Shape;215;p26"/>
          <p:cNvPicPr preferRelativeResize="0"/>
          <p:nvPr/>
        </p:nvPicPr>
        <p:blipFill rotWithShape="1">
          <a:blip r:embed="rId4">
            <a:alphaModFix/>
          </a:blip>
          <a:srcRect b="0" l="0" r="0" t="0"/>
          <a:stretch/>
        </p:blipFill>
        <p:spPr>
          <a:xfrm>
            <a:off x="0" y="6752027"/>
            <a:ext cx="9906000" cy="115500"/>
          </a:xfrm>
          <a:prstGeom prst="rect">
            <a:avLst/>
          </a:prstGeom>
          <a:noFill/>
          <a:ln>
            <a:noFill/>
          </a:ln>
        </p:spPr>
      </p:pic>
      <p:sp>
        <p:nvSpPr>
          <p:cNvPr id="216" name="Google Shape;216;p26"/>
          <p:cNvSpPr/>
          <p:nvPr/>
        </p:nvSpPr>
        <p:spPr>
          <a:xfrm>
            <a:off x="1072426" y="2819400"/>
            <a:ext cx="7760572" cy="1219973"/>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accent5"/>
                </a:solidFill>
                <a:latin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Google Shape;100;p14"/>
          <p:cNvPicPr preferRelativeResize="0"/>
          <p:nvPr/>
        </p:nvPicPr>
        <p:blipFill rotWithShape="1">
          <a:blip r:embed="rId3">
            <a:alphaModFix/>
          </a:blip>
          <a:srcRect b="0" l="0" r="0" t="0"/>
          <a:stretch/>
        </p:blipFill>
        <p:spPr>
          <a:xfrm>
            <a:off x="0" y="6752027"/>
            <a:ext cx="9906000" cy="115572"/>
          </a:xfrm>
          <a:prstGeom prst="rect">
            <a:avLst/>
          </a:prstGeom>
          <a:noFill/>
          <a:ln>
            <a:noFill/>
          </a:ln>
        </p:spPr>
      </p:pic>
      <p:sp>
        <p:nvSpPr>
          <p:cNvPr id="101" name="Google Shape;101;p14"/>
          <p:cNvSpPr txBox="1"/>
          <p:nvPr/>
        </p:nvSpPr>
        <p:spPr>
          <a:xfrm>
            <a:off x="-840253" y="220916"/>
            <a:ext cx="7704300" cy="708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a:solidFill>
                  <a:srgbClr val="0B5394"/>
                </a:solidFill>
                <a:latin typeface="Calibri"/>
                <a:ea typeface="Calibri"/>
                <a:cs typeface="Calibri"/>
                <a:sym typeface="Calibri"/>
              </a:rPr>
              <a:t>Algorithms Implemented:</a:t>
            </a:r>
            <a:endParaRPr b="1" i="0" sz="4000" u="none" cap="none" strike="noStrike">
              <a:solidFill>
                <a:srgbClr val="0B5394"/>
              </a:solidFill>
              <a:latin typeface="Calibri"/>
              <a:ea typeface="Calibri"/>
              <a:cs typeface="Calibri"/>
              <a:sym typeface="Calibri"/>
            </a:endParaRPr>
          </a:p>
        </p:txBody>
      </p:sp>
      <p:sp>
        <p:nvSpPr>
          <p:cNvPr id="102" name="Google Shape;102;p14"/>
          <p:cNvSpPr txBox="1"/>
          <p:nvPr/>
        </p:nvSpPr>
        <p:spPr>
          <a:xfrm>
            <a:off x="269075" y="1275875"/>
            <a:ext cx="9071100" cy="4498200"/>
          </a:xfrm>
          <a:prstGeom prst="rect">
            <a:avLst/>
          </a:prstGeom>
          <a:noFill/>
          <a:ln>
            <a:noFill/>
          </a:ln>
        </p:spPr>
        <p:txBody>
          <a:bodyPr anchorCtr="0" anchor="t" bIns="45700" lIns="91425" spcFirstLastPara="1" rIns="91425" wrap="square" tIns="45700">
            <a:noAutofit/>
          </a:bodyPr>
          <a:lstStyle/>
          <a:p>
            <a:pPr indent="-609600" lvl="0" marL="571500" marR="0" rtl="0" algn="l">
              <a:spcBef>
                <a:spcPts val="0"/>
              </a:spcBef>
              <a:spcAft>
                <a:spcPts val="0"/>
              </a:spcAft>
              <a:buClr>
                <a:srgbClr val="7F7F7F"/>
              </a:buClr>
              <a:buSzPts val="3000"/>
              <a:buFont typeface="Calibri"/>
              <a:buChar char="➢"/>
            </a:pPr>
            <a:r>
              <a:rPr b="1" lang="en-US" sz="3000">
                <a:solidFill>
                  <a:srgbClr val="7F7F7F"/>
                </a:solidFill>
                <a:latin typeface="Calibri"/>
                <a:ea typeface="Calibri"/>
                <a:cs typeface="Calibri"/>
                <a:sym typeface="Calibri"/>
              </a:rPr>
              <a:t>Round Robin Algorithm:</a:t>
            </a:r>
            <a:r>
              <a:rPr lang="en-US" sz="3000">
                <a:solidFill>
                  <a:srgbClr val="7F7F7F"/>
                </a:solidFill>
                <a:latin typeface="Calibri"/>
                <a:ea typeface="Calibri"/>
                <a:cs typeface="Calibri"/>
                <a:sym typeface="Calibri"/>
              </a:rPr>
              <a:t> </a:t>
            </a:r>
            <a:r>
              <a:rPr lang="en-US" sz="2500">
                <a:latin typeface="Calibri"/>
                <a:ea typeface="Calibri"/>
                <a:cs typeface="Calibri"/>
                <a:sym typeface="Calibri"/>
              </a:rPr>
              <a:t>It is a </a:t>
            </a:r>
            <a:r>
              <a:rPr lang="en-US" sz="2500">
                <a:latin typeface="Calibri"/>
                <a:ea typeface="Calibri"/>
                <a:cs typeface="Calibri"/>
                <a:sym typeface="Calibri"/>
              </a:rPr>
              <a:t>preemptive</a:t>
            </a:r>
            <a:r>
              <a:rPr lang="en-US" sz="2500">
                <a:latin typeface="Calibri"/>
                <a:ea typeface="Calibri"/>
                <a:cs typeface="Calibri"/>
                <a:sym typeface="Calibri"/>
              </a:rPr>
              <a:t> algorithm where each process is assigned a fixed time in a cyclic way. It eradicates the problem of starvation faced by processes in FCFS. Only disadvantage of this method is the overhead of context switching.</a:t>
            </a:r>
            <a:endParaRPr sz="2500">
              <a:latin typeface="Calibri"/>
              <a:ea typeface="Calibri"/>
              <a:cs typeface="Calibri"/>
              <a:sym typeface="Calibri"/>
            </a:endParaRPr>
          </a:p>
          <a:p>
            <a:pPr indent="-609600" lvl="0" marL="571500" marR="0" rtl="0" algn="l">
              <a:spcBef>
                <a:spcPts val="0"/>
              </a:spcBef>
              <a:spcAft>
                <a:spcPts val="0"/>
              </a:spcAft>
              <a:buClr>
                <a:srgbClr val="7F7F7F"/>
              </a:buClr>
              <a:buSzPts val="3000"/>
              <a:buFont typeface="Calibri"/>
              <a:buChar char="➢"/>
            </a:pPr>
            <a:r>
              <a:rPr b="1" lang="en-US" sz="3000">
                <a:solidFill>
                  <a:srgbClr val="7F7F7F"/>
                </a:solidFill>
                <a:latin typeface="Calibri"/>
                <a:ea typeface="Calibri"/>
                <a:cs typeface="Calibri"/>
                <a:sym typeface="Calibri"/>
              </a:rPr>
              <a:t>First Come First Serve Algorithm: </a:t>
            </a:r>
            <a:r>
              <a:rPr lang="en-US" sz="2500">
                <a:latin typeface="Calibri"/>
                <a:ea typeface="Calibri"/>
                <a:cs typeface="Calibri"/>
                <a:sym typeface="Calibri"/>
              </a:rPr>
              <a:t>is the simplest scheduling algorithm. FIFO simply queues processes in the order that they arrive in the ready queue.In this, the process that comes first will be executed first and next process starts only after the previous gets fully executed.</a:t>
            </a:r>
            <a:endParaRPr b="1" sz="2500">
              <a:latin typeface="Calibri"/>
              <a:ea typeface="Calibri"/>
              <a:cs typeface="Calibri"/>
              <a:sym typeface="Calibri"/>
            </a:endParaRPr>
          </a:p>
        </p:txBody>
      </p:sp>
      <p:sp>
        <p:nvSpPr>
          <p:cNvPr id="103" name="Google Shape;103;p14"/>
          <p:cNvSpPr txBox="1"/>
          <p:nvPr>
            <p:ph idx="12" type="sldNum"/>
          </p:nvPr>
        </p:nvSpPr>
        <p:spPr>
          <a:xfrm>
            <a:off x="6996113" y="6356352"/>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04" name="Google Shape;104;p14"/>
          <p:cNvPicPr preferRelativeResize="0"/>
          <p:nvPr/>
        </p:nvPicPr>
        <p:blipFill>
          <a:blip r:embed="rId4">
            <a:alphaModFix/>
          </a:blip>
          <a:stretch>
            <a:fillRect/>
          </a:stretch>
        </p:blipFill>
        <p:spPr>
          <a:xfrm>
            <a:off x="8340400" y="122600"/>
            <a:ext cx="1324975" cy="1064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15"/>
          <p:cNvPicPr preferRelativeResize="0"/>
          <p:nvPr/>
        </p:nvPicPr>
        <p:blipFill rotWithShape="1">
          <a:blip r:embed="rId3">
            <a:alphaModFix/>
          </a:blip>
          <a:srcRect b="0" l="0" r="0" t="0"/>
          <a:stretch/>
        </p:blipFill>
        <p:spPr>
          <a:xfrm>
            <a:off x="0" y="6752027"/>
            <a:ext cx="9906000" cy="115572"/>
          </a:xfrm>
          <a:prstGeom prst="rect">
            <a:avLst/>
          </a:prstGeom>
          <a:noFill/>
          <a:ln>
            <a:noFill/>
          </a:ln>
        </p:spPr>
      </p:pic>
      <p:sp>
        <p:nvSpPr>
          <p:cNvPr id="110" name="Google Shape;110;p15"/>
          <p:cNvSpPr txBox="1"/>
          <p:nvPr>
            <p:ph idx="12" type="sldNum"/>
          </p:nvPr>
        </p:nvSpPr>
        <p:spPr>
          <a:xfrm>
            <a:off x="6996113" y="6356352"/>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11" name="Google Shape;111;p15"/>
          <p:cNvSpPr txBox="1"/>
          <p:nvPr>
            <p:ph type="title"/>
          </p:nvPr>
        </p:nvSpPr>
        <p:spPr>
          <a:xfrm>
            <a:off x="-2336687" y="197177"/>
            <a:ext cx="8544000" cy="1325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US" sz="4000">
                <a:solidFill>
                  <a:srgbClr val="0B5394"/>
                </a:solidFill>
              </a:rPr>
              <a:t>Assumptions:</a:t>
            </a:r>
            <a:endParaRPr b="1" sz="4000">
              <a:solidFill>
                <a:srgbClr val="0B5394"/>
              </a:solidFill>
            </a:endParaRPr>
          </a:p>
          <a:p>
            <a:pPr indent="0" lvl="0" marL="0" rtl="0" algn="ctr">
              <a:lnSpc>
                <a:spcPct val="100000"/>
              </a:lnSpc>
              <a:spcBef>
                <a:spcPts val="0"/>
              </a:spcBef>
              <a:spcAft>
                <a:spcPts val="0"/>
              </a:spcAft>
              <a:buClr>
                <a:schemeClr val="dk1"/>
              </a:buClr>
              <a:buFont typeface="Arial"/>
              <a:buNone/>
            </a:pPr>
            <a:r>
              <a:t/>
            </a:r>
            <a:endParaRPr b="1" sz="4000">
              <a:solidFill>
                <a:srgbClr val="0B5394"/>
              </a:solidFill>
            </a:endParaRPr>
          </a:p>
        </p:txBody>
      </p:sp>
      <p:sp>
        <p:nvSpPr>
          <p:cNvPr id="112" name="Google Shape;112;p15"/>
          <p:cNvSpPr txBox="1"/>
          <p:nvPr>
            <p:ph idx="1" type="body"/>
          </p:nvPr>
        </p:nvSpPr>
        <p:spPr>
          <a:xfrm>
            <a:off x="525850" y="1084463"/>
            <a:ext cx="8699100" cy="5092500"/>
          </a:xfrm>
          <a:prstGeom prst="rect">
            <a:avLst/>
          </a:prstGeom>
        </p:spPr>
        <p:txBody>
          <a:bodyPr anchorCtr="0" anchor="t" bIns="91425" lIns="91425" spcFirstLastPara="1" rIns="91425" wrap="square" tIns="91425">
            <a:noAutofit/>
          </a:bodyPr>
          <a:lstStyle/>
          <a:p>
            <a:pPr indent="-342900" lvl="0" marL="457200" rtl="0" algn="l">
              <a:lnSpc>
                <a:spcPct val="130000"/>
              </a:lnSpc>
              <a:spcBef>
                <a:spcPts val="1000"/>
              </a:spcBef>
              <a:spcAft>
                <a:spcPts val="0"/>
              </a:spcAft>
              <a:buClr>
                <a:srgbClr val="000000"/>
              </a:buClr>
              <a:buSzPts val="1800"/>
              <a:buFont typeface="Droid Serif"/>
              <a:buChar char="➢"/>
            </a:pPr>
            <a:r>
              <a:rPr lang="en-US" sz="1800">
                <a:solidFill>
                  <a:srgbClr val="000000"/>
                </a:solidFill>
                <a:latin typeface="Droid Serif"/>
                <a:ea typeface="Droid Serif"/>
                <a:cs typeface="Droid Serif"/>
                <a:sym typeface="Droid Serif"/>
              </a:rPr>
              <a:t>In our case, the processes are shifted to ready queue only when the new queue size is greater than or equal to 5. This is done in order to show a transition of a process from new queue to the ready queue(task of long term scheduler). </a:t>
            </a:r>
            <a:endParaRPr sz="1800">
              <a:solidFill>
                <a:srgbClr val="000000"/>
              </a:solidFill>
              <a:latin typeface="Droid Serif"/>
              <a:ea typeface="Droid Serif"/>
              <a:cs typeface="Droid Serif"/>
              <a:sym typeface="Droid Serif"/>
            </a:endParaRPr>
          </a:p>
          <a:p>
            <a:pPr indent="-342900" lvl="0" marL="457200" rtl="0" algn="l">
              <a:lnSpc>
                <a:spcPct val="130000"/>
              </a:lnSpc>
              <a:spcBef>
                <a:spcPts val="0"/>
              </a:spcBef>
              <a:spcAft>
                <a:spcPts val="0"/>
              </a:spcAft>
              <a:buClr>
                <a:srgbClr val="000000"/>
              </a:buClr>
              <a:buSzPts val="1800"/>
              <a:buFont typeface="Droid Serif"/>
              <a:buChar char="➢"/>
            </a:pPr>
            <a:r>
              <a:rPr lang="en-US" sz="1800">
                <a:solidFill>
                  <a:srgbClr val="000000"/>
                </a:solidFill>
                <a:latin typeface="Droid Serif"/>
                <a:ea typeface="Droid Serif"/>
                <a:cs typeface="Droid Serif"/>
                <a:sym typeface="Droid Serif"/>
              </a:rPr>
              <a:t>A new process is generated only when a random number generated in the range of 5-10 gives a number which is either 8,9 or 10. Also another random number is used to decide for “Processor Bound” or “I/O Bound”.</a:t>
            </a:r>
            <a:endParaRPr sz="1800">
              <a:solidFill>
                <a:srgbClr val="000000"/>
              </a:solidFill>
              <a:latin typeface="Droid Serif"/>
              <a:ea typeface="Droid Serif"/>
              <a:cs typeface="Droid Serif"/>
              <a:sym typeface="Droid Serif"/>
            </a:endParaRPr>
          </a:p>
          <a:p>
            <a:pPr indent="-342900" lvl="0" marL="457200" rtl="0" algn="l">
              <a:lnSpc>
                <a:spcPct val="130000"/>
              </a:lnSpc>
              <a:spcBef>
                <a:spcPts val="0"/>
              </a:spcBef>
              <a:spcAft>
                <a:spcPts val="0"/>
              </a:spcAft>
              <a:buClr>
                <a:srgbClr val="000000"/>
              </a:buClr>
              <a:buSzPts val="1800"/>
              <a:buFont typeface="Droid Serif"/>
              <a:buChar char="➢"/>
            </a:pPr>
            <a:r>
              <a:rPr lang="en-US" sz="1800">
                <a:solidFill>
                  <a:srgbClr val="000000"/>
                </a:solidFill>
                <a:latin typeface="Droid Serif"/>
                <a:ea typeface="Droid Serif"/>
                <a:cs typeface="Droid Serif"/>
                <a:sym typeface="Droid Serif"/>
              </a:rPr>
              <a:t>A process is shifted from block queue to ready queue only when a random number generated in the range of 5-10 gives 10.</a:t>
            </a:r>
            <a:endParaRPr sz="1800">
              <a:solidFill>
                <a:srgbClr val="000000"/>
              </a:solidFill>
              <a:latin typeface="Droid Serif"/>
              <a:ea typeface="Droid Serif"/>
              <a:cs typeface="Droid Serif"/>
              <a:sym typeface="Droid Serif"/>
            </a:endParaRPr>
          </a:p>
          <a:p>
            <a:pPr indent="-342900" lvl="0" marL="457200" rtl="0" algn="l">
              <a:lnSpc>
                <a:spcPct val="130000"/>
              </a:lnSpc>
              <a:spcBef>
                <a:spcPts val="0"/>
              </a:spcBef>
              <a:spcAft>
                <a:spcPts val="0"/>
              </a:spcAft>
              <a:buClr>
                <a:srgbClr val="000000"/>
              </a:buClr>
              <a:buSzPts val="1800"/>
              <a:buFont typeface="Droid Serif"/>
              <a:buChar char="➢"/>
            </a:pPr>
            <a:r>
              <a:rPr lang="en-US" sz="1800">
                <a:solidFill>
                  <a:srgbClr val="000000"/>
                </a:solidFill>
                <a:latin typeface="Droid Serif"/>
                <a:ea typeface="Droid Serif"/>
                <a:cs typeface="Droid Serif"/>
                <a:sym typeface="Droid Serif"/>
              </a:rPr>
              <a:t>The system works for 20 processes along with GUI display and can work for any number of processes without GUI display.</a:t>
            </a:r>
            <a:endParaRPr sz="1800">
              <a:solidFill>
                <a:srgbClr val="000000"/>
              </a:solidFill>
              <a:latin typeface="Droid Serif"/>
              <a:ea typeface="Droid Serif"/>
              <a:cs typeface="Droid Serif"/>
              <a:sym typeface="Droid Serif"/>
            </a:endParaRPr>
          </a:p>
          <a:p>
            <a:pPr indent="-342900" lvl="0" marL="457200" rtl="0" algn="l">
              <a:lnSpc>
                <a:spcPct val="130000"/>
              </a:lnSpc>
              <a:spcBef>
                <a:spcPts val="0"/>
              </a:spcBef>
              <a:spcAft>
                <a:spcPts val="0"/>
              </a:spcAft>
              <a:buClr>
                <a:srgbClr val="000000"/>
              </a:buClr>
              <a:buSzPts val="1800"/>
              <a:buFont typeface="Droid Serif"/>
              <a:buChar char="➢"/>
            </a:pPr>
            <a:r>
              <a:rPr lang="en-US" sz="1800">
                <a:solidFill>
                  <a:srgbClr val="000000"/>
                </a:solidFill>
                <a:latin typeface="Droid Serif"/>
                <a:ea typeface="Droid Serif"/>
                <a:cs typeface="Droid Serif"/>
                <a:sym typeface="Droid Serif"/>
              </a:rPr>
              <a:t>Whenever an I/O bound process moves to ready queue from the block queue it is directly sent for running.</a:t>
            </a:r>
            <a:endParaRPr sz="1800">
              <a:solidFill>
                <a:srgbClr val="000000"/>
              </a:solidFill>
              <a:latin typeface="Droid Serif"/>
              <a:ea typeface="Droid Serif"/>
              <a:cs typeface="Droid Serif"/>
              <a:sym typeface="Droid Serif"/>
            </a:endParaRPr>
          </a:p>
          <a:p>
            <a:pPr indent="-342900" lvl="0" marL="457200" rtl="0" algn="l">
              <a:lnSpc>
                <a:spcPct val="130000"/>
              </a:lnSpc>
              <a:spcBef>
                <a:spcPts val="0"/>
              </a:spcBef>
              <a:spcAft>
                <a:spcPts val="0"/>
              </a:spcAft>
              <a:buClr>
                <a:srgbClr val="000000"/>
              </a:buClr>
              <a:buSzPts val="1800"/>
              <a:buFont typeface="Droid Serif"/>
              <a:buChar char="➢"/>
            </a:pPr>
            <a:r>
              <a:rPr lang="en-US" sz="1800">
                <a:solidFill>
                  <a:srgbClr val="000000"/>
                </a:solidFill>
                <a:latin typeface="Droid Serif"/>
                <a:ea typeface="Droid Serif"/>
                <a:cs typeface="Droid Serif"/>
                <a:sym typeface="Droid Serif"/>
              </a:rPr>
              <a:t>The size of the ready queue is fixed which is 6.</a:t>
            </a:r>
            <a:endParaRPr sz="1800">
              <a:solidFill>
                <a:srgbClr val="000000"/>
              </a:solidFill>
              <a:latin typeface="Droid Serif"/>
              <a:ea typeface="Droid Serif"/>
              <a:cs typeface="Droid Serif"/>
              <a:sym typeface="Droid Serif"/>
            </a:endParaRPr>
          </a:p>
          <a:p>
            <a:pPr indent="0" lvl="0" marL="0" rtl="0" algn="l">
              <a:spcBef>
                <a:spcPts val="1000"/>
              </a:spcBef>
              <a:spcAft>
                <a:spcPts val="0"/>
              </a:spcAft>
              <a:buNone/>
            </a:pPr>
            <a:r>
              <a:t/>
            </a:r>
            <a:endParaRPr/>
          </a:p>
        </p:txBody>
      </p:sp>
      <p:pic>
        <p:nvPicPr>
          <p:cNvPr id="113" name="Google Shape;113;p15"/>
          <p:cNvPicPr preferRelativeResize="0"/>
          <p:nvPr/>
        </p:nvPicPr>
        <p:blipFill>
          <a:blip r:embed="rId4">
            <a:alphaModFix/>
          </a:blip>
          <a:stretch>
            <a:fillRect/>
          </a:stretch>
        </p:blipFill>
        <p:spPr>
          <a:xfrm>
            <a:off x="8340400" y="122600"/>
            <a:ext cx="1324975" cy="1064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Google Shape;118;p16"/>
          <p:cNvPicPr preferRelativeResize="0"/>
          <p:nvPr/>
        </p:nvPicPr>
        <p:blipFill rotWithShape="1">
          <a:blip r:embed="rId3">
            <a:alphaModFix/>
          </a:blip>
          <a:srcRect b="0" l="0" r="0" t="0"/>
          <a:stretch/>
        </p:blipFill>
        <p:spPr>
          <a:xfrm>
            <a:off x="0" y="6752027"/>
            <a:ext cx="9906000" cy="115572"/>
          </a:xfrm>
          <a:prstGeom prst="rect">
            <a:avLst/>
          </a:prstGeom>
          <a:noFill/>
          <a:ln>
            <a:noFill/>
          </a:ln>
        </p:spPr>
      </p:pic>
      <p:sp>
        <p:nvSpPr>
          <p:cNvPr id="119" name="Google Shape;119;p16"/>
          <p:cNvSpPr txBox="1"/>
          <p:nvPr/>
        </p:nvSpPr>
        <p:spPr>
          <a:xfrm>
            <a:off x="-309178" y="220900"/>
            <a:ext cx="7704300" cy="708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a:solidFill>
                  <a:srgbClr val="0B5394"/>
                </a:solidFill>
                <a:latin typeface="Calibri"/>
                <a:ea typeface="Calibri"/>
                <a:cs typeface="Calibri"/>
                <a:sym typeface="Calibri"/>
              </a:rPr>
              <a:t>Working Flow of Round Robin:</a:t>
            </a:r>
            <a:endParaRPr b="1" sz="4000">
              <a:solidFill>
                <a:srgbClr val="0B5394"/>
              </a:solidFill>
              <a:latin typeface="Calibri"/>
              <a:ea typeface="Calibri"/>
              <a:cs typeface="Calibri"/>
              <a:sym typeface="Calibri"/>
            </a:endParaRPr>
          </a:p>
          <a:p>
            <a:pPr indent="0" lvl="0" marL="0" marR="0" rtl="0" algn="ctr">
              <a:spcBef>
                <a:spcPts val="0"/>
              </a:spcBef>
              <a:spcAft>
                <a:spcPts val="0"/>
              </a:spcAft>
              <a:buNone/>
            </a:pPr>
            <a:r>
              <a:t/>
            </a:r>
            <a:endParaRPr b="1" sz="4000">
              <a:solidFill>
                <a:srgbClr val="0B5394"/>
              </a:solidFill>
              <a:latin typeface="Calibri"/>
              <a:ea typeface="Calibri"/>
              <a:cs typeface="Calibri"/>
              <a:sym typeface="Calibri"/>
            </a:endParaRPr>
          </a:p>
        </p:txBody>
      </p:sp>
      <p:sp>
        <p:nvSpPr>
          <p:cNvPr id="120" name="Google Shape;120;p16"/>
          <p:cNvSpPr txBox="1"/>
          <p:nvPr>
            <p:ph idx="12" type="sldNum"/>
          </p:nvPr>
        </p:nvSpPr>
        <p:spPr>
          <a:xfrm>
            <a:off x="6996113" y="6356352"/>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21" name="Google Shape;121;p16"/>
          <p:cNvPicPr preferRelativeResize="0"/>
          <p:nvPr/>
        </p:nvPicPr>
        <p:blipFill>
          <a:blip r:embed="rId4">
            <a:alphaModFix/>
          </a:blip>
          <a:stretch>
            <a:fillRect/>
          </a:stretch>
        </p:blipFill>
        <p:spPr>
          <a:xfrm>
            <a:off x="1073625" y="830425"/>
            <a:ext cx="7405750" cy="5891026"/>
          </a:xfrm>
          <a:prstGeom prst="rect">
            <a:avLst/>
          </a:prstGeom>
          <a:noFill/>
          <a:ln>
            <a:noFill/>
          </a:ln>
        </p:spPr>
      </p:pic>
      <p:pic>
        <p:nvPicPr>
          <p:cNvPr id="122" name="Google Shape;122;p16"/>
          <p:cNvPicPr preferRelativeResize="0"/>
          <p:nvPr/>
        </p:nvPicPr>
        <p:blipFill>
          <a:blip r:embed="rId5">
            <a:alphaModFix/>
          </a:blip>
          <a:stretch>
            <a:fillRect/>
          </a:stretch>
        </p:blipFill>
        <p:spPr>
          <a:xfrm>
            <a:off x="8340400" y="122600"/>
            <a:ext cx="1324975" cy="1064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17"/>
          <p:cNvPicPr preferRelativeResize="0"/>
          <p:nvPr/>
        </p:nvPicPr>
        <p:blipFill rotWithShape="1">
          <a:blip r:embed="rId3">
            <a:alphaModFix/>
          </a:blip>
          <a:srcRect b="0" l="0" r="0" t="0"/>
          <a:stretch/>
        </p:blipFill>
        <p:spPr>
          <a:xfrm>
            <a:off x="0" y="6752027"/>
            <a:ext cx="9906000" cy="115572"/>
          </a:xfrm>
          <a:prstGeom prst="rect">
            <a:avLst/>
          </a:prstGeom>
          <a:noFill/>
          <a:ln>
            <a:noFill/>
          </a:ln>
        </p:spPr>
      </p:pic>
      <p:sp>
        <p:nvSpPr>
          <p:cNvPr id="128" name="Google Shape;128;p17"/>
          <p:cNvSpPr txBox="1"/>
          <p:nvPr>
            <p:ph idx="12" type="sldNum"/>
          </p:nvPr>
        </p:nvSpPr>
        <p:spPr>
          <a:xfrm>
            <a:off x="6996113" y="6356352"/>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29" name="Google Shape;129;p17"/>
          <p:cNvSpPr txBox="1"/>
          <p:nvPr>
            <p:ph type="title"/>
          </p:nvPr>
        </p:nvSpPr>
        <p:spPr>
          <a:xfrm>
            <a:off x="-268624" y="52325"/>
            <a:ext cx="8116800" cy="10452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Font typeface="Arial"/>
              <a:buNone/>
            </a:pPr>
            <a:r>
              <a:rPr b="1" lang="en-US" sz="4000">
                <a:solidFill>
                  <a:srgbClr val="0B5394"/>
                </a:solidFill>
              </a:rPr>
              <a:t>Classes Implemented In The Code:</a:t>
            </a:r>
            <a:endParaRPr/>
          </a:p>
        </p:txBody>
      </p:sp>
      <p:sp>
        <p:nvSpPr>
          <p:cNvPr id="130" name="Google Shape;130;p17"/>
          <p:cNvSpPr txBox="1"/>
          <p:nvPr>
            <p:ph idx="1" type="body"/>
          </p:nvPr>
        </p:nvSpPr>
        <p:spPr>
          <a:xfrm>
            <a:off x="358325" y="902400"/>
            <a:ext cx="8866800" cy="50532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1000"/>
              </a:spcBef>
              <a:spcAft>
                <a:spcPts val="0"/>
              </a:spcAft>
              <a:buClr>
                <a:srgbClr val="666666"/>
              </a:buClr>
              <a:buSzPts val="2000"/>
              <a:buFont typeface="Calibri"/>
              <a:buChar char="➢"/>
            </a:pPr>
            <a:r>
              <a:rPr b="1" lang="en-US" sz="2000">
                <a:solidFill>
                  <a:srgbClr val="666666"/>
                </a:solidFill>
              </a:rPr>
              <a:t>Process Creation</a:t>
            </a:r>
            <a:endParaRPr b="1" sz="2000">
              <a:solidFill>
                <a:srgbClr val="666666"/>
              </a:solidFill>
            </a:endParaRPr>
          </a:p>
          <a:p>
            <a:pPr indent="-355600" lvl="1" marL="914400" rtl="0" algn="l">
              <a:lnSpc>
                <a:spcPct val="100000"/>
              </a:lnSpc>
              <a:spcBef>
                <a:spcPts val="0"/>
              </a:spcBef>
              <a:spcAft>
                <a:spcPts val="0"/>
              </a:spcAft>
              <a:buClr>
                <a:srgbClr val="000000"/>
              </a:buClr>
              <a:buSzPts val="2000"/>
              <a:buFont typeface="Calibri"/>
              <a:buChar char="○"/>
            </a:pPr>
            <a:r>
              <a:rPr lang="en-US" sz="2000">
                <a:solidFill>
                  <a:srgbClr val="000000"/>
                </a:solidFill>
              </a:rPr>
              <a:t>A random number is generated between 5 to 10. Now, a decision over the number is taken for creating a process or not.</a:t>
            </a:r>
            <a:endParaRPr sz="2000">
              <a:solidFill>
                <a:srgbClr val="000000"/>
              </a:solidFill>
            </a:endParaRPr>
          </a:p>
          <a:p>
            <a:pPr indent="-355600" lvl="1" marL="914400" rtl="0" algn="l">
              <a:lnSpc>
                <a:spcPct val="100000"/>
              </a:lnSpc>
              <a:spcBef>
                <a:spcPts val="0"/>
              </a:spcBef>
              <a:spcAft>
                <a:spcPts val="0"/>
              </a:spcAft>
              <a:buClr>
                <a:srgbClr val="000000"/>
              </a:buClr>
              <a:buSzPts val="2000"/>
              <a:buFont typeface="Calibri"/>
              <a:buChar char="○"/>
            </a:pPr>
            <a:r>
              <a:rPr lang="en-US" sz="2000">
                <a:solidFill>
                  <a:srgbClr val="000000"/>
                </a:solidFill>
              </a:rPr>
              <a:t>Once that decision is taken a new process is then created which is added to new queue.</a:t>
            </a:r>
            <a:endParaRPr sz="2000">
              <a:solidFill>
                <a:srgbClr val="000000"/>
              </a:solidFill>
            </a:endParaRPr>
          </a:p>
          <a:p>
            <a:pPr indent="-355600" lvl="1" marL="914400" rtl="0" algn="l">
              <a:lnSpc>
                <a:spcPct val="100000"/>
              </a:lnSpc>
              <a:spcBef>
                <a:spcPts val="0"/>
              </a:spcBef>
              <a:spcAft>
                <a:spcPts val="0"/>
              </a:spcAft>
              <a:buClr>
                <a:srgbClr val="000000"/>
              </a:buClr>
              <a:buSzPts val="2000"/>
              <a:buFont typeface="Calibri"/>
              <a:buChar char="○"/>
            </a:pPr>
            <a:r>
              <a:rPr lang="en-US" sz="2000">
                <a:solidFill>
                  <a:srgbClr val="000000"/>
                </a:solidFill>
              </a:rPr>
              <a:t>When number of processes is greater than a threshold the long term scheduler is invoked for further execution of program. This is done so that once processes are generated the execution will not have to remain idle.</a:t>
            </a:r>
            <a:endParaRPr sz="2000">
              <a:solidFill>
                <a:srgbClr val="000000"/>
              </a:solidFill>
            </a:endParaRPr>
          </a:p>
          <a:p>
            <a:pPr indent="-355600" lvl="0" marL="457200" rtl="0" algn="l">
              <a:lnSpc>
                <a:spcPct val="100000"/>
              </a:lnSpc>
              <a:spcBef>
                <a:spcPts val="0"/>
              </a:spcBef>
              <a:spcAft>
                <a:spcPts val="0"/>
              </a:spcAft>
              <a:buClr>
                <a:srgbClr val="666666"/>
              </a:buClr>
              <a:buSzPts val="2000"/>
              <a:buFont typeface="Calibri"/>
              <a:buChar char="➢"/>
            </a:pPr>
            <a:r>
              <a:rPr b="1" lang="en-US" sz="2000">
                <a:solidFill>
                  <a:srgbClr val="666666"/>
                </a:solidFill>
              </a:rPr>
              <a:t>Long Term Scheduler</a:t>
            </a:r>
            <a:endParaRPr b="1" sz="2000">
              <a:solidFill>
                <a:srgbClr val="666666"/>
              </a:solidFill>
            </a:endParaRPr>
          </a:p>
          <a:p>
            <a:pPr indent="-355600" lvl="1" marL="914400" rtl="0" algn="l">
              <a:lnSpc>
                <a:spcPct val="100000"/>
              </a:lnSpc>
              <a:spcBef>
                <a:spcPts val="0"/>
              </a:spcBef>
              <a:spcAft>
                <a:spcPts val="0"/>
              </a:spcAft>
              <a:buClr>
                <a:srgbClr val="000000"/>
              </a:buClr>
              <a:buSzPts val="2000"/>
              <a:buFont typeface="Calibri"/>
              <a:buChar char="○"/>
            </a:pPr>
            <a:r>
              <a:rPr lang="en-US" sz="2000">
                <a:solidFill>
                  <a:srgbClr val="000000"/>
                </a:solidFill>
              </a:rPr>
              <a:t>After the new processes are generated the work of long term scheduler is to shift the new processes to ready queue.</a:t>
            </a:r>
            <a:endParaRPr sz="2000">
              <a:solidFill>
                <a:srgbClr val="000000"/>
              </a:solidFill>
            </a:endParaRPr>
          </a:p>
          <a:p>
            <a:pPr indent="-355600" lvl="1" marL="914400" rtl="0" algn="l">
              <a:lnSpc>
                <a:spcPct val="100000"/>
              </a:lnSpc>
              <a:spcBef>
                <a:spcPts val="0"/>
              </a:spcBef>
              <a:spcAft>
                <a:spcPts val="0"/>
              </a:spcAft>
              <a:buClr>
                <a:srgbClr val="000000"/>
              </a:buClr>
              <a:buSzPts val="2000"/>
              <a:buFont typeface="Calibri"/>
              <a:buChar char="○"/>
            </a:pPr>
            <a:r>
              <a:rPr lang="en-US" sz="2000">
                <a:solidFill>
                  <a:srgbClr val="000000"/>
                </a:solidFill>
              </a:rPr>
              <a:t>After every space that is created in ready queue the long term scheduler checks for process in new queue and shifts to ready queue.</a:t>
            </a:r>
            <a:endParaRPr sz="2000">
              <a:solidFill>
                <a:srgbClr val="000000"/>
              </a:solidFill>
            </a:endParaRPr>
          </a:p>
          <a:p>
            <a:pPr indent="-355600" lvl="1" marL="914400" rtl="0" algn="l">
              <a:lnSpc>
                <a:spcPct val="100000"/>
              </a:lnSpc>
              <a:spcBef>
                <a:spcPts val="0"/>
              </a:spcBef>
              <a:spcAft>
                <a:spcPts val="0"/>
              </a:spcAft>
              <a:buClr>
                <a:srgbClr val="000000"/>
              </a:buClr>
              <a:buSzPts val="2000"/>
              <a:buFont typeface="Calibri"/>
              <a:buChar char="○"/>
            </a:pPr>
            <a:r>
              <a:rPr lang="en-US" sz="2000">
                <a:solidFill>
                  <a:srgbClr val="000000"/>
                </a:solidFill>
              </a:rPr>
              <a:t>This way multiprogramming is taken care of using long term scheduler.</a:t>
            </a:r>
            <a:endParaRPr sz="2000">
              <a:solidFill>
                <a:srgbClr val="000000"/>
              </a:solidFill>
            </a:endParaRPr>
          </a:p>
          <a:p>
            <a:pPr indent="0" lvl="0" marL="0" rtl="0" algn="l">
              <a:spcBef>
                <a:spcPts val="1000"/>
              </a:spcBef>
              <a:spcAft>
                <a:spcPts val="0"/>
              </a:spcAft>
              <a:buNone/>
            </a:pPr>
            <a:r>
              <a:t/>
            </a:r>
            <a:endParaRPr/>
          </a:p>
        </p:txBody>
      </p:sp>
      <p:pic>
        <p:nvPicPr>
          <p:cNvPr id="131" name="Google Shape;131;p17"/>
          <p:cNvPicPr preferRelativeResize="0"/>
          <p:nvPr/>
        </p:nvPicPr>
        <p:blipFill>
          <a:blip r:embed="rId4">
            <a:alphaModFix/>
          </a:blip>
          <a:stretch>
            <a:fillRect/>
          </a:stretch>
        </p:blipFill>
        <p:spPr>
          <a:xfrm>
            <a:off x="8340400" y="122600"/>
            <a:ext cx="1324975" cy="1064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Google Shape;136;p18"/>
          <p:cNvPicPr preferRelativeResize="0"/>
          <p:nvPr/>
        </p:nvPicPr>
        <p:blipFill rotWithShape="1">
          <a:blip r:embed="rId3">
            <a:alphaModFix/>
          </a:blip>
          <a:srcRect b="0" l="0" r="0" t="0"/>
          <a:stretch/>
        </p:blipFill>
        <p:spPr>
          <a:xfrm>
            <a:off x="0" y="6752027"/>
            <a:ext cx="9906000" cy="115500"/>
          </a:xfrm>
          <a:prstGeom prst="rect">
            <a:avLst/>
          </a:prstGeom>
          <a:noFill/>
          <a:ln>
            <a:noFill/>
          </a:ln>
        </p:spPr>
      </p:pic>
      <p:sp>
        <p:nvSpPr>
          <p:cNvPr id="137" name="Google Shape;137;p18"/>
          <p:cNvSpPr txBox="1"/>
          <p:nvPr>
            <p:ph idx="12" type="sldNum"/>
          </p:nvPr>
        </p:nvSpPr>
        <p:spPr>
          <a:xfrm>
            <a:off x="6996113" y="6356352"/>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8" name="Google Shape;138;p18"/>
          <p:cNvSpPr txBox="1"/>
          <p:nvPr>
            <p:ph type="title"/>
          </p:nvPr>
        </p:nvSpPr>
        <p:spPr>
          <a:xfrm>
            <a:off x="-268624" y="52325"/>
            <a:ext cx="8116800" cy="10452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US" sz="4000">
                <a:solidFill>
                  <a:srgbClr val="0B5394"/>
                </a:solidFill>
              </a:rPr>
              <a:t>Classes Implemented In The Code:</a:t>
            </a:r>
            <a:endParaRPr/>
          </a:p>
        </p:txBody>
      </p:sp>
      <p:sp>
        <p:nvSpPr>
          <p:cNvPr id="139" name="Google Shape;139;p18"/>
          <p:cNvSpPr txBox="1"/>
          <p:nvPr>
            <p:ph idx="1" type="body"/>
          </p:nvPr>
        </p:nvSpPr>
        <p:spPr>
          <a:xfrm>
            <a:off x="358325" y="730025"/>
            <a:ext cx="8866800" cy="5053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1000"/>
              </a:spcBef>
              <a:spcAft>
                <a:spcPts val="0"/>
              </a:spcAft>
              <a:buClr>
                <a:srgbClr val="666666"/>
              </a:buClr>
              <a:buSzPts val="1800"/>
              <a:buFont typeface="Calibri"/>
              <a:buChar char="➢"/>
            </a:pPr>
            <a:r>
              <a:rPr b="1" lang="en-US" sz="1800">
                <a:solidFill>
                  <a:srgbClr val="666666"/>
                </a:solidFill>
              </a:rPr>
              <a:t>Execution</a:t>
            </a:r>
            <a:endParaRPr b="1" sz="1800">
              <a:solidFill>
                <a:srgbClr val="666666"/>
              </a:solidFill>
            </a:endParaRPr>
          </a:p>
          <a:p>
            <a:pPr indent="-342900" lvl="1" marL="914400" rtl="0" algn="l">
              <a:lnSpc>
                <a:spcPct val="100000"/>
              </a:lnSpc>
              <a:spcBef>
                <a:spcPts val="0"/>
              </a:spcBef>
              <a:spcAft>
                <a:spcPts val="0"/>
              </a:spcAft>
              <a:buClr>
                <a:srgbClr val="000000"/>
              </a:buClr>
              <a:buSzPts val="1800"/>
              <a:buFont typeface="Calibri"/>
              <a:buChar char="○"/>
            </a:pPr>
            <a:r>
              <a:rPr lang="en-US" sz="1800">
                <a:solidFill>
                  <a:srgbClr val="000000"/>
                </a:solidFill>
              </a:rPr>
              <a:t>In this class the execution of processes is done in a Round-Robin fashion.</a:t>
            </a:r>
            <a:endParaRPr sz="1800">
              <a:solidFill>
                <a:srgbClr val="000000"/>
              </a:solidFill>
            </a:endParaRPr>
          </a:p>
          <a:p>
            <a:pPr indent="-342900" lvl="1" marL="914400" rtl="0" algn="l">
              <a:lnSpc>
                <a:spcPct val="100000"/>
              </a:lnSpc>
              <a:spcBef>
                <a:spcPts val="0"/>
              </a:spcBef>
              <a:spcAft>
                <a:spcPts val="0"/>
              </a:spcAft>
              <a:buClr>
                <a:srgbClr val="000000"/>
              </a:buClr>
              <a:buSzPts val="1800"/>
              <a:buFont typeface="Calibri"/>
              <a:buChar char="○"/>
            </a:pPr>
            <a:r>
              <a:rPr lang="en-US" sz="1800">
                <a:solidFill>
                  <a:srgbClr val="000000"/>
                </a:solidFill>
              </a:rPr>
              <a:t>The process in the ready queue is removed and brought in for execution. Here the while loop is kept running for the time quantum or for process count is not zero i.e. process completion.</a:t>
            </a:r>
            <a:endParaRPr sz="1800">
              <a:solidFill>
                <a:srgbClr val="000000"/>
              </a:solidFill>
            </a:endParaRPr>
          </a:p>
          <a:p>
            <a:pPr indent="-342900" lvl="1" marL="914400" rtl="0" algn="l">
              <a:lnSpc>
                <a:spcPct val="100000"/>
              </a:lnSpc>
              <a:spcBef>
                <a:spcPts val="0"/>
              </a:spcBef>
              <a:spcAft>
                <a:spcPts val="0"/>
              </a:spcAft>
              <a:buClr>
                <a:srgbClr val="000000"/>
              </a:buClr>
              <a:buSzPts val="1800"/>
              <a:buFont typeface="Calibri"/>
              <a:buChar char="○"/>
            </a:pPr>
            <a:r>
              <a:rPr lang="en-US" sz="1800">
                <a:solidFill>
                  <a:srgbClr val="000000"/>
                </a:solidFill>
              </a:rPr>
              <a:t>Afterwards the process is checked for process type. If the process type is “I/O Bound” the process is shifted to block queue to wait for the event to occur. Else the process is placed at the end of the ready queue for further execution or it is removed from the program if it is completed.</a:t>
            </a:r>
            <a:endParaRPr sz="1800">
              <a:solidFill>
                <a:srgbClr val="000000"/>
              </a:solidFill>
            </a:endParaRPr>
          </a:p>
          <a:p>
            <a:pPr indent="-342900" lvl="0" marL="457200" rtl="0" algn="l">
              <a:lnSpc>
                <a:spcPct val="100000"/>
              </a:lnSpc>
              <a:spcBef>
                <a:spcPts val="0"/>
              </a:spcBef>
              <a:spcAft>
                <a:spcPts val="0"/>
              </a:spcAft>
              <a:buClr>
                <a:srgbClr val="666666"/>
              </a:buClr>
              <a:buSzPts val="1800"/>
              <a:buFont typeface="Calibri"/>
              <a:buChar char="➢"/>
            </a:pPr>
            <a:r>
              <a:rPr b="1" lang="en-US" sz="1800">
                <a:solidFill>
                  <a:srgbClr val="666666"/>
                </a:solidFill>
              </a:rPr>
              <a:t>Medium Term Scheduler</a:t>
            </a:r>
            <a:endParaRPr b="1" sz="1800">
              <a:solidFill>
                <a:srgbClr val="666666"/>
              </a:solidFill>
            </a:endParaRPr>
          </a:p>
          <a:p>
            <a:pPr indent="-342900" lvl="1" marL="914400" rtl="0" algn="l">
              <a:lnSpc>
                <a:spcPct val="100000"/>
              </a:lnSpc>
              <a:spcBef>
                <a:spcPts val="0"/>
              </a:spcBef>
              <a:spcAft>
                <a:spcPts val="0"/>
              </a:spcAft>
              <a:buClr>
                <a:srgbClr val="000000"/>
              </a:buClr>
              <a:buSzPts val="1800"/>
              <a:buFont typeface="Calibri"/>
              <a:buChar char="○"/>
            </a:pPr>
            <a:r>
              <a:rPr lang="en-US" sz="1800">
                <a:solidFill>
                  <a:srgbClr val="000000"/>
                </a:solidFill>
              </a:rPr>
              <a:t>The implementation of medium term scheduler is to make shifts between processes from block queue to ready queue.</a:t>
            </a:r>
            <a:endParaRPr sz="1800">
              <a:solidFill>
                <a:srgbClr val="000000"/>
              </a:solidFill>
            </a:endParaRPr>
          </a:p>
          <a:p>
            <a:pPr indent="-342900" lvl="1" marL="914400" rtl="0" algn="l">
              <a:lnSpc>
                <a:spcPct val="100000"/>
              </a:lnSpc>
              <a:spcBef>
                <a:spcPts val="0"/>
              </a:spcBef>
              <a:spcAft>
                <a:spcPts val="0"/>
              </a:spcAft>
              <a:buClr>
                <a:srgbClr val="000000"/>
              </a:buClr>
              <a:buSzPts val="1800"/>
              <a:buFont typeface="Calibri"/>
              <a:buChar char="○"/>
            </a:pPr>
            <a:r>
              <a:rPr lang="en-US" sz="1800">
                <a:solidFill>
                  <a:srgbClr val="000000"/>
                </a:solidFill>
              </a:rPr>
              <a:t>For an event to occur in real OS implementation many interrupts and signals are used.</a:t>
            </a:r>
            <a:endParaRPr sz="1800">
              <a:solidFill>
                <a:srgbClr val="000000"/>
              </a:solidFill>
            </a:endParaRPr>
          </a:p>
          <a:p>
            <a:pPr indent="-342900" lvl="1" marL="914400" rtl="0" algn="l">
              <a:lnSpc>
                <a:spcPct val="100000"/>
              </a:lnSpc>
              <a:spcBef>
                <a:spcPts val="0"/>
              </a:spcBef>
              <a:spcAft>
                <a:spcPts val="0"/>
              </a:spcAft>
              <a:buClr>
                <a:srgbClr val="000000"/>
              </a:buClr>
              <a:buSzPts val="1800"/>
              <a:buFont typeface="Calibri"/>
              <a:buChar char="○"/>
            </a:pPr>
            <a:r>
              <a:rPr lang="en-US" sz="1800">
                <a:solidFill>
                  <a:srgbClr val="000000"/>
                </a:solidFill>
              </a:rPr>
              <a:t>Here, we implement it in a different manner where again a random number is used for taking decisions for event occurrence.</a:t>
            </a:r>
            <a:endParaRPr sz="1800">
              <a:solidFill>
                <a:srgbClr val="000000"/>
              </a:solidFill>
            </a:endParaRPr>
          </a:p>
          <a:p>
            <a:pPr indent="-342900" lvl="1" marL="914400" rtl="0" algn="l">
              <a:lnSpc>
                <a:spcPct val="100000"/>
              </a:lnSpc>
              <a:spcBef>
                <a:spcPts val="0"/>
              </a:spcBef>
              <a:spcAft>
                <a:spcPts val="0"/>
              </a:spcAft>
              <a:buClr>
                <a:srgbClr val="000000"/>
              </a:buClr>
              <a:buSzPts val="1800"/>
              <a:buFont typeface="Calibri"/>
              <a:buChar char="○"/>
            </a:pPr>
            <a:r>
              <a:rPr lang="en-US" sz="1800">
                <a:solidFill>
                  <a:srgbClr val="000000"/>
                </a:solidFill>
              </a:rPr>
              <a:t>A number between 5 to 10 is generated and when the number is equal to 10 an event occurrence is portrayed.</a:t>
            </a:r>
            <a:endParaRPr sz="1800">
              <a:solidFill>
                <a:srgbClr val="000000"/>
              </a:solidFill>
            </a:endParaRPr>
          </a:p>
          <a:p>
            <a:pPr indent="-342900" lvl="1" marL="914400" rtl="0" algn="l">
              <a:lnSpc>
                <a:spcPct val="100000"/>
              </a:lnSpc>
              <a:spcBef>
                <a:spcPts val="0"/>
              </a:spcBef>
              <a:spcAft>
                <a:spcPts val="0"/>
              </a:spcAft>
              <a:buClr>
                <a:srgbClr val="000000"/>
              </a:buClr>
              <a:buSzPts val="1800"/>
              <a:buFont typeface="Calibri"/>
              <a:buChar char="○"/>
            </a:pPr>
            <a:r>
              <a:rPr lang="en-US" sz="1800">
                <a:solidFill>
                  <a:srgbClr val="000000"/>
                </a:solidFill>
              </a:rPr>
              <a:t>The process then moves from block queue to running state, which states high priority for block process when an event occurs. </a:t>
            </a:r>
            <a:endParaRPr sz="1800">
              <a:solidFill>
                <a:srgbClr val="000000"/>
              </a:solidFill>
            </a:endParaRPr>
          </a:p>
          <a:p>
            <a:pPr indent="0" lvl="0" marL="457200" rtl="0" algn="l">
              <a:lnSpc>
                <a:spcPct val="130000"/>
              </a:lnSpc>
              <a:spcBef>
                <a:spcPts val="1000"/>
              </a:spcBef>
              <a:spcAft>
                <a:spcPts val="0"/>
              </a:spcAft>
              <a:buNone/>
            </a:pPr>
            <a:r>
              <a:t/>
            </a:r>
            <a:endParaRPr b="1" sz="1400">
              <a:solidFill>
                <a:srgbClr val="666666"/>
              </a:solidFill>
            </a:endParaRPr>
          </a:p>
          <a:p>
            <a:pPr indent="0" lvl="0" marL="0" rtl="0" algn="l">
              <a:spcBef>
                <a:spcPts val="1000"/>
              </a:spcBef>
              <a:spcAft>
                <a:spcPts val="0"/>
              </a:spcAft>
              <a:buNone/>
            </a:pPr>
            <a:r>
              <a:t/>
            </a:r>
            <a:endParaRPr sz="1400"/>
          </a:p>
        </p:txBody>
      </p:sp>
      <p:pic>
        <p:nvPicPr>
          <p:cNvPr id="140" name="Google Shape;140;p18"/>
          <p:cNvPicPr preferRelativeResize="0"/>
          <p:nvPr/>
        </p:nvPicPr>
        <p:blipFill>
          <a:blip r:embed="rId4">
            <a:alphaModFix/>
          </a:blip>
          <a:stretch>
            <a:fillRect/>
          </a:stretch>
        </p:blipFill>
        <p:spPr>
          <a:xfrm>
            <a:off x="8340400" y="122600"/>
            <a:ext cx="1324975" cy="106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Google Shape;145;p19"/>
          <p:cNvPicPr preferRelativeResize="0"/>
          <p:nvPr/>
        </p:nvPicPr>
        <p:blipFill rotWithShape="1">
          <a:blip r:embed="rId3">
            <a:alphaModFix/>
          </a:blip>
          <a:srcRect b="0" l="0" r="0" t="0"/>
          <a:stretch/>
        </p:blipFill>
        <p:spPr>
          <a:xfrm>
            <a:off x="0" y="6752027"/>
            <a:ext cx="9906000" cy="115500"/>
          </a:xfrm>
          <a:prstGeom prst="rect">
            <a:avLst/>
          </a:prstGeom>
          <a:noFill/>
          <a:ln>
            <a:noFill/>
          </a:ln>
        </p:spPr>
      </p:pic>
      <p:sp>
        <p:nvSpPr>
          <p:cNvPr id="146" name="Google Shape;146;p19"/>
          <p:cNvSpPr txBox="1"/>
          <p:nvPr>
            <p:ph idx="12" type="sldNum"/>
          </p:nvPr>
        </p:nvSpPr>
        <p:spPr>
          <a:xfrm>
            <a:off x="6996113" y="6356352"/>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7" name="Google Shape;147;p19"/>
          <p:cNvSpPr txBox="1"/>
          <p:nvPr>
            <p:ph type="title"/>
          </p:nvPr>
        </p:nvSpPr>
        <p:spPr>
          <a:xfrm>
            <a:off x="-268624" y="52325"/>
            <a:ext cx="8116800" cy="10452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US" sz="4000">
                <a:solidFill>
                  <a:srgbClr val="0B5394"/>
                </a:solidFill>
              </a:rPr>
              <a:t>Classes Implemented In The Code:</a:t>
            </a:r>
            <a:endParaRPr/>
          </a:p>
        </p:txBody>
      </p:sp>
      <p:sp>
        <p:nvSpPr>
          <p:cNvPr id="148" name="Google Shape;148;p19"/>
          <p:cNvSpPr txBox="1"/>
          <p:nvPr>
            <p:ph idx="1" type="body"/>
          </p:nvPr>
        </p:nvSpPr>
        <p:spPr>
          <a:xfrm>
            <a:off x="358325" y="902400"/>
            <a:ext cx="8866800" cy="50532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1000"/>
              </a:spcBef>
              <a:spcAft>
                <a:spcPts val="0"/>
              </a:spcAft>
              <a:buClr>
                <a:srgbClr val="666666"/>
              </a:buClr>
              <a:buSzPts val="2000"/>
              <a:buFont typeface="Calibri"/>
              <a:buChar char="➢"/>
            </a:pPr>
            <a:r>
              <a:rPr b="1" lang="en-US" sz="2000">
                <a:solidFill>
                  <a:srgbClr val="666666"/>
                </a:solidFill>
              </a:rPr>
              <a:t>Analysis</a:t>
            </a:r>
            <a:endParaRPr b="1" sz="2000">
              <a:solidFill>
                <a:srgbClr val="666666"/>
              </a:solidFill>
            </a:endParaRPr>
          </a:p>
          <a:p>
            <a:pPr indent="-355600" lvl="1" marL="914400" rtl="0" algn="l">
              <a:lnSpc>
                <a:spcPct val="100000"/>
              </a:lnSpc>
              <a:spcBef>
                <a:spcPts val="0"/>
              </a:spcBef>
              <a:spcAft>
                <a:spcPts val="0"/>
              </a:spcAft>
              <a:buClr>
                <a:srgbClr val="000000"/>
              </a:buClr>
              <a:buSzPts val="2000"/>
              <a:buFont typeface="Calibri"/>
              <a:buChar char="○"/>
            </a:pPr>
            <a:r>
              <a:rPr lang="en-US" sz="2000">
                <a:solidFill>
                  <a:srgbClr val="000000"/>
                </a:solidFill>
              </a:rPr>
              <a:t>This class is implemented to make analysis for processes which are created and serviced by the program.</a:t>
            </a:r>
            <a:endParaRPr sz="2000">
              <a:solidFill>
                <a:srgbClr val="000000"/>
              </a:solidFill>
            </a:endParaRPr>
          </a:p>
          <a:p>
            <a:pPr indent="-355600" lvl="1" marL="914400" rtl="0" algn="l">
              <a:lnSpc>
                <a:spcPct val="100000"/>
              </a:lnSpc>
              <a:spcBef>
                <a:spcPts val="0"/>
              </a:spcBef>
              <a:spcAft>
                <a:spcPts val="0"/>
              </a:spcAft>
              <a:buClr>
                <a:srgbClr val="000000"/>
              </a:buClr>
              <a:buSzPts val="2000"/>
              <a:buFont typeface="Calibri"/>
              <a:buChar char="○"/>
            </a:pPr>
            <a:r>
              <a:rPr lang="en-US" sz="2000">
                <a:solidFill>
                  <a:srgbClr val="000000"/>
                </a:solidFill>
              </a:rPr>
              <a:t>Different parameters Start Time, End Time, Turn Around Time, Burst Time, Completion Time etc. are calculated.</a:t>
            </a:r>
            <a:endParaRPr sz="2000">
              <a:solidFill>
                <a:srgbClr val="000000"/>
              </a:solidFill>
            </a:endParaRPr>
          </a:p>
          <a:p>
            <a:pPr indent="-355600" lvl="1" marL="914400" rtl="0" algn="l">
              <a:lnSpc>
                <a:spcPct val="100000"/>
              </a:lnSpc>
              <a:spcBef>
                <a:spcPts val="0"/>
              </a:spcBef>
              <a:spcAft>
                <a:spcPts val="0"/>
              </a:spcAft>
              <a:buClr>
                <a:srgbClr val="000000"/>
              </a:buClr>
              <a:buSzPts val="2000"/>
              <a:buFont typeface="Calibri"/>
              <a:buChar char="○"/>
            </a:pPr>
            <a:r>
              <a:rPr lang="en-US" sz="2000">
                <a:solidFill>
                  <a:srgbClr val="000000"/>
                </a:solidFill>
              </a:rPr>
              <a:t>These are done by real time analysis using System call for time i.e. System.currentTimeMillis()</a:t>
            </a:r>
            <a:endParaRPr sz="2000">
              <a:solidFill>
                <a:srgbClr val="000000"/>
              </a:solidFill>
            </a:endParaRPr>
          </a:p>
          <a:p>
            <a:pPr indent="-355600" lvl="0" marL="457200" rtl="0" algn="l">
              <a:lnSpc>
                <a:spcPct val="100000"/>
              </a:lnSpc>
              <a:spcBef>
                <a:spcPts val="0"/>
              </a:spcBef>
              <a:spcAft>
                <a:spcPts val="0"/>
              </a:spcAft>
              <a:buClr>
                <a:srgbClr val="666666"/>
              </a:buClr>
              <a:buSzPts val="2000"/>
              <a:buFont typeface="Calibri"/>
              <a:buChar char="➢"/>
            </a:pPr>
            <a:r>
              <a:rPr b="1" lang="en-US" sz="2000">
                <a:solidFill>
                  <a:srgbClr val="666666"/>
                </a:solidFill>
              </a:rPr>
              <a:t>Process</a:t>
            </a:r>
            <a:endParaRPr b="1" sz="2000">
              <a:solidFill>
                <a:srgbClr val="666666"/>
              </a:solidFill>
            </a:endParaRPr>
          </a:p>
          <a:p>
            <a:pPr indent="-355600" lvl="1" marL="914400" rtl="0" algn="l">
              <a:lnSpc>
                <a:spcPct val="100000"/>
              </a:lnSpc>
              <a:spcBef>
                <a:spcPts val="0"/>
              </a:spcBef>
              <a:spcAft>
                <a:spcPts val="0"/>
              </a:spcAft>
              <a:buSzPts val="2000"/>
              <a:buFont typeface="Calibri"/>
              <a:buChar char="○"/>
            </a:pPr>
            <a:r>
              <a:rPr lang="en-US" sz="2000"/>
              <a:t>This class is the thread or process that are scheduled in our program.</a:t>
            </a:r>
            <a:endParaRPr sz="2000"/>
          </a:p>
          <a:p>
            <a:pPr indent="-355600" lvl="1" marL="914400" rtl="0" algn="l">
              <a:lnSpc>
                <a:spcPct val="100000"/>
              </a:lnSpc>
              <a:spcBef>
                <a:spcPts val="0"/>
              </a:spcBef>
              <a:spcAft>
                <a:spcPts val="0"/>
              </a:spcAft>
              <a:buSzPts val="2000"/>
              <a:buFont typeface="Calibri"/>
              <a:buChar char="○"/>
            </a:pPr>
            <a:r>
              <a:rPr lang="en-US" sz="2000"/>
              <a:t>Process is given attributes like Process Id, Process Type, Process Count.</a:t>
            </a:r>
            <a:endParaRPr b="1" sz="2000">
              <a:solidFill>
                <a:srgbClr val="666666"/>
              </a:solidFill>
            </a:endParaRPr>
          </a:p>
          <a:p>
            <a:pPr indent="-355600" lvl="0" marL="457200" rtl="0" algn="l">
              <a:lnSpc>
                <a:spcPct val="100000"/>
              </a:lnSpc>
              <a:spcBef>
                <a:spcPts val="0"/>
              </a:spcBef>
              <a:spcAft>
                <a:spcPts val="0"/>
              </a:spcAft>
              <a:buClr>
                <a:srgbClr val="666666"/>
              </a:buClr>
              <a:buSzPts val="2000"/>
              <a:buChar char="➢"/>
            </a:pPr>
            <a:r>
              <a:rPr b="1" lang="en-US" sz="2000">
                <a:solidFill>
                  <a:srgbClr val="666666"/>
                </a:solidFill>
              </a:rPr>
              <a:t>GUI </a:t>
            </a:r>
            <a:endParaRPr b="1" sz="2000">
              <a:solidFill>
                <a:srgbClr val="666666"/>
              </a:solidFill>
            </a:endParaRPr>
          </a:p>
          <a:p>
            <a:pPr indent="-355600" lvl="1" marL="914400" rtl="0" algn="l">
              <a:lnSpc>
                <a:spcPct val="100000"/>
              </a:lnSpc>
              <a:spcBef>
                <a:spcPts val="0"/>
              </a:spcBef>
              <a:spcAft>
                <a:spcPts val="0"/>
              </a:spcAft>
              <a:buClr>
                <a:srgbClr val="000000"/>
              </a:buClr>
              <a:buSzPts val="2000"/>
              <a:buFont typeface="Calibri"/>
              <a:buChar char="○"/>
            </a:pPr>
            <a:r>
              <a:rPr lang="en-US" sz="2000">
                <a:solidFill>
                  <a:srgbClr val="000000"/>
                </a:solidFill>
              </a:rPr>
              <a:t>We have implemented 2 GUI classes: One is for the process execution display and another is for analysis of process execution.</a:t>
            </a:r>
            <a:endParaRPr sz="2000">
              <a:solidFill>
                <a:srgbClr val="000000"/>
              </a:solidFill>
            </a:endParaRPr>
          </a:p>
          <a:p>
            <a:pPr indent="0" lvl="0" marL="0" rtl="0" algn="l">
              <a:spcBef>
                <a:spcPts val="1000"/>
              </a:spcBef>
              <a:spcAft>
                <a:spcPts val="0"/>
              </a:spcAft>
              <a:buNone/>
            </a:pPr>
            <a:r>
              <a:t/>
            </a:r>
            <a:endParaRPr b="1" sz="1800">
              <a:solidFill>
                <a:srgbClr val="666666"/>
              </a:solidFill>
            </a:endParaRPr>
          </a:p>
        </p:txBody>
      </p:sp>
      <p:pic>
        <p:nvPicPr>
          <p:cNvPr id="149" name="Google Shape;149;p19"/>
          <p:cNvPicPr preferRelativeResize="0"/>
          <p:nvPr/>
        </p:nvPicPr>
        <p:blipFill>
          <a:blip r:embed="rId4">
            <a:alphaModFix/>
          </a:blip>
          <a:stretch>
            <a:fillRect/>
          </a:stretch>
        </p:blipFill>
        <p:spPr>
          <a:xfrm>
            <a:off x="8340400" y="122600"/>
            <a:ext cx="1324975" cy="1064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20"/>
          <p:cNvPicPr preferRelativeResize="0"/>
          <p:nvPr/>
        </p:nvPicPr>
        <p:blipFill rotWithShape="1">
          <a:blip r:embed="rId3">
            <a:alphaModFix/>
          </a:blip>
          <a:srcRect b="0" l="0" r="0" t="0"/>
          <a:stretch/>
        </p:blipFill>
        <p:spPr>
          <a:xfrm>
            <a:off x="0" y="6752027"/>
            <a:ext cx="9906000" cy="115572"/>
          </a:xfrm>
          <a:prstGeom prst="rect">
            <a:avLst/>
          </a:prstGeom>
          <a:noFill/>
          <a:ln>
            <a:noFill/>
          </a:ln>
        </p:spPr>
      </p:pic>
      <p:sp>
        <p:nvSpPr>
          <p:cNvPr id="155" name="Google Shape;155;p20"/>
          <p:cNvSpPr txBox="1"/>
          <p:nvPr>
            <p:ph idx="12" type="sldNum"/>
          </p:nvPr>
        </p:nvSpPr>
        <p:spPr>
          <a:xfrm>
            <a:off x="6996113" y="6356352"/>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56" name="Google Shape;156;p20"/>
          <p:cNvSpPr txBox="1"/>
          <p:nvPr/>
        </p:nvSpPr>
        <p:spPr>
          <a:xfrm>
            <a:off x="0" y="0"/>
            <a:ext cx="7577700" cy="83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000">
                <a:solidFill>
                  <a:srgbClr val="0B5394"/>
                </a:solidFill>
                <a:latin typeface="Calibri"/>
                <a:ea typeface="Calibri"/>
                <a:cs typeface="Calibri"/>
                <a:sym typeface="Calibri"/>
              </a:rPr>
              <a:t>Video Of Execution(Round Robin):</a:t>
            </a:r>
            <a:endParaRPr/>
          </a:p>
        </p:txBody>
      </p:sp>
      <p:pic>
        <p:nvPicPr>
          <p:cNvPr id="157" name="Google Shape;157;p20"/>
          <p:cNvPicPr preferRelativeResize="0"/>
          <p:nvPr/>
        </p:nvPicPr>
        <p:blipFill>
          <a:blip r:embed="rId4">
            <a:alphaModFix/>
          </a:blip>
          <a:stretch>
            <a:fillRect/>
          </a:stretch>
        </p:blipFill>
        <p:spPr>
          <a:xfrm>
            <a:off x="8340400" y="122600"/>
            <a:ext cx="1324975" cy="1064500"/>
          </a:xfrm>
          <a:prstGeom prst="rect">
            <a:avLst/>
          </a:prstGeom>
          <a:noFill/>
          <a:ln>
            <a:noFill/>
          </a:ln>
        </p:spPr>
      </p:pic>
      <p:pic>
        <p:nvPicPr>
          <p:cNvPr id="158" name="Google Shape;158;p20" title="RoundRobinVideo">
            <a:hlinkClick r:id="rId5"/>
          </p:cNvPr>
          <p:cNvPicPr preferRelativeResize="0"/>
          <p:nvPr/>
        </p:nvPicPr>
        <p:blipFill>
          <a:blip r:embed="rId6">
            <a:alphaModFix/>
          </a:blip>
          <a:stretch>
            <a:fillRect/>
          </a:stretch>
        </p:blipFill>
        <p:spPr>
          <a:xfrm>
            <a:off x="226400" y="1373675"/>
            <a:ext cx="9206550" cy="4982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21"/>
          <p:cNvPicPr preferRelativeResize="0"/>
          <p:nvPr/>
        </p:nvPicPr>
        <p:blipFill rotWithShape="1">
          <a:blip r:embed="rId3">
            <a:alphaModFix/>
          </a:blip>
          <a:srcRect b="0" l="0" r="0" t="0"/>
          <a:stretch/>
        </p:blipFill>
        <p:spPr>
          <a:xfrm>
            <a:off x="0" y="6752027"/>
            <a:ext cx="9906000" cy="115572"/>
          </a:xfrm>
          <a:prstGeom prst="rect">
            <a:avLst/>
          </a:prstGeom>
          <a:noFill/>
          <a:ln>
            <a:noFill/>
          </a:ln>
        </p:spPr>
      </p:pic>
      <p:sp>
        <p:nvSpPr>
          <p:cNvPr id="164" name="Google Shape;164;p21"/>
          <p:cNvSpPr txBox="1"/>
          <p:nvPr>
            <p:ph idx="12" type="sldNum"/>
          </p:nvPr>
        </p:nvSpPr>
        <p:spPr>
          <a:xfrm>
            <a:off x="6996113" y="6356352"/>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65" name="Google Shape;165;p21"/>
          <p:cNvPicPr preferRelativeResize="0"/>
          <p:nvPr/>
        </p:nvPicPr>
        <p:blipFill>
          <a:blip r:embed="rId4">
            <a:alphaModFix/>
          </a:blip>
          <a:stretch>
            <a:fillRect/>
          </a:stretch>
        </p:blipFill>
        <p:spPr>
          <a:xfrm>
            <a:off x="8340400" y="122600"/>
            <a:ext cx="1324975" cy="1064500"/>
          </a:xfrm>
          <a:prstGeom prst="rect">
            <a:avLst/>
          </a:prstGeom>
          <a:noFill/>
          <a:ln>
            <a:noFill/>
          </a:ln>
        </p:spPr>
      </p:pic>
      <p:sp>
        <p:nvSpPr>
          <p:cNvPr id="166" name="Google Shape;166;p21"/>
          <p:cNvSpPr txBox="1"/>
          <p:nvPr/>
        </p:nvSpPr>
        <p:spPr>
          <a:xfrm>
            <a:off x="-1065175" y="0"/>
            <a:ext cx="8061300" cy="106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000">
                <a:solidFill>
                  <a:srgbClr val="0B5394"/>
                </a:solidFill>
                <a:latin typeface="Calibri"/>
                <a:ea typeface="Calibri"/>
                <a:cs typeface="Calibri"/>
                <a:sym typeface="Calibri"/>
              </a:rPr>
              <a:t>Video Of Execution(FCFS):</a:t>
            </a:r>
            <a:endParaRPr/>
          </a:p>
        </p:txBody>
      </p:sp>
      <p:pic>
        <p:nvPicPr>
          <p:cNvPr id="167" name="Google Shape;167;p21" title="FCFSVideo">
            <a:hlinkClick r:id="rId5"/>
          </p:cNvPr>
          <p:cNvPicPr preferRelativeResize="0"/>
          <p:nvPr/>
        </p:nvPicPr>
        <p:blipFill>
          <a:blip r:embed="rId6">
            <a:alphaModFix/>
          </a:blip>
          <a:stretch>
            <a:fillRect/>
          </a:stretch>
        </p:blipFill>
        <p:spPr>
          <a:xfrm>
            <a:off x="305925" y="1236275"/>
            <a:ext cx="9101525" cy="5120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