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5" r:id="rId1"/>
  </p:sldMasterIdLst>
  <p:notesMasterIdLst>
    <p:notesMasterId r:id="rId16"/>
  </p:notesMasterIdLst>
  <p:sldIdLst>
    <p:sldId id="264" r:id="rId2"/>
    <p:sldId id="256" r:id="rId3"/>
    <p:sldId id="257" r:id="rId4"/>
    <p:sldId id="258" r:id="rId5"/>
    <p:sldId id="259" r:id="rId6"/>
    <p:sldId id="260" r:id="rId7"/>
    <p:sldId id="265" r:id="rId8"/>
    <p:sldId id="266" r:id="rId9"/>
    <p:sldId id="267" r:id="rId10"/>
    <p:sldId id="268" r:id="rId11"/>
    <p:sldId id="261" r:id="rId12"/>
    <p:sldId id="262" r:id="rId13"/>
    <p:sldId id="263" r:id="rId14"/>
    <p:sldId id="270" r:id="rId15"/>
  </p:sldIdLst>
  <p:sldSz cx="14630400" cy="8229600"/>
  <p:notesSz cx="8229600" cy="14630400"/>
  <p:embeddedFontLst>
    <p:embeddedFont>
      <p:font typeface="Bahnschrift SemiBold SemiConden" panose="020B0502040204020203" pitchFamily="34" charset="0"/>
      <p:bold r:id="rId17"/>
    </p:embeddedFont>
    <p:embeddedFont>
      <p:font typeface="Segoe UI Black" panose="020B0A02040204020203" pitchFamily="34" charset="0"/>
      <p:bold r:id="rId18"/>
      <p:boldItalic r:id="rId19"/>
    </p:embeddedFont>
    <p:embeddedFont>
      <p:font typeface="Tomorrow" panose="020B0604020202020204" charset="0"/>
      <p:regular r:id="rId20"/>
    </p:embeddedFont>
    <p:embeddedFont>
      <p:font typeface="Tomorrow Semi Bold" panose="020B0604020202020204" charset="0"/>
      <p:regular r:id="rId21"/>
    </p:embeddedFont>
    <p:embeddedFont>
      <p:font typeface="Trebuchet MS" panose="020B0603020202020204"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van Bera" userId="f6e8d794d2cc9304" providerId="LiveId" clId="{BB3326C4-E49D-49B5-B51D-3FA8F8AF9359}"/>
    <pc:docChg chg="modSld">
      <pc:chgData name="Shovan Bera" userId="f6e8d794d2cc9304" providerId="LiveId" clId="{BB3326C4-E49D-49B5-B51D-3FA8F8AF9359}" dt="2025-07-19T04:46:33.332" v="0" actId="20577"/>
      <pc:docMkLst>
        <pc:docMk/>
      </pc:docMkLst>
      <pc:sldChg chg="modSp mod">
        <pc:chgData name="Shovan Bera" userId="f6e8d794d2cc9304" providerId="LiveId" clId="{BB3326C4-E49D-49B5-B51D-3FA8F8AF9359}" dt="2025-07-19T04:46:33.332" v="0" actId="20577"/>
        <pc:sldMkLst>
          <pc:docMk/>
          <pc:sldMk cId="0" sldId="257"/>
        </pc:sldMkLst>
        <pc:spChg chg="mod">
          <ac:chgData name="Shovan Bera" userId="f6e8d794d2cc9304" providerId="LiveId" clId="{BB3326C4-E49D-49B5-B51D-3FA8F8AF9359}" dt="2025-07-19T04:46:33.332" v="0" actId="20577"/>
          <ac:spMkLst>
            <pc:docMk/>
            <pc:sldMk cId="0" sldId="257"/>
            <ac:spMk id="6"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2T05:49:51.980"/>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31 1,'-5'0,"-7"0,-2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0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C7760-A860-DF8F-045E-0D113D9928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D2EBD-1017-E465-7C0F-A10954EEA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89D268-26ED-1AC6-0B28-C02002F345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4409D1-6D2C-8F13-0C0B-568A91276D7D}"/>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875328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E891-1101-92F1-CCDD-6A4687BA4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00F3C-574E-31B7-FC9D-1DE015D086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22CCCB-D423-28CA-A818-11E8BF92CC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471171-65A9-8098-32F0-42523E77B0BD}"/>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36973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2E54B-6AC1-196D-7591-EC7EE69EEE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7AFDF-46E2-6E14-8D8E-3F35B56EA2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13624-F367-4E12-505B-B97109BE09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E2EE82-9C2A-39C9-D91E-3E9819CDB09B}"/>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288294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4"/>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50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6986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7734"/>
            <a:ext cx="3154680" cy="69089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7734"/>
            <a:ext cx="9281160" cy="6908906"/>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1484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80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595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353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533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32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605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507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0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187284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3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0959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5"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0821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91177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5939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92753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B61BEF0D-F0BB-DE4B-95CE-6DB70DBA9567}" type="datetimeFigureOut">
              <a:rPr lang="en-US" smtClean="0"/>
              <a:pPr/>
              <a:t>7/19/2025</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264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6089904"/>
            <a:ext cx="12135917"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blipFill>
            <a:blip r:embed="rId2"/>
            <a:stretch>
              <a:fillRect/>
            </a:stretch>
          </a:blipFill>
        </p:spPr>
        <p:txBody>
          <a:bodyPr lIns="457200" tIns="457200" anchor="t"/>
          <a:lstStyle>
            <a:lvl1pPr marL="0" indent="0">
              <a:buNone/>
              <a:defRPr sz="3840">
                <a:solidFill>
                  <a:schemeClr val="bg1"/>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8"/>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142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601179"/>
            <a:ext cx="14630401" cy="79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B61BEF0D-F0BB-DE4B-95CE-6DB70DBA9567}" type="datetimeFigureOut">
              <a:rPr lang="en-US" smtClean="0"/>
              <a:pPr/>
              <a:t>7/19/2025</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9183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shivamb/real-or-fake-fake-jobposting-prediction/data"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paperswithcode.com/dataset/fak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CDE4D-72C9-E5AD-8106-FDA32D135CD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F692A84-3FC6-826E-7991-618C787AF0DF}"/>
              </a:ext>
            </a:extLst>
          </p:cNvPr>
          <p:cNvSpPr/>
          <p:nvPr/>
        </p:nvSpPr>
        <p:spPr>
          <a:xfrm>
            <a:off x="1793251" y="765544"/>
            <a:ext cx="10795698" cy="1634042"/>
          </a:xfrm>
          <a:prstGeom prst="rect">
            <a:avLst/>
          </a:prstGeom>
          <a:noFill/>
          <a:ln/>
        </p:spPr>
        <p:txBody>
          <a:bodyPr wrap="square" lIns="0" tIns="0" rIns="0" bIns="0" rtlCol="0" anchor="t"/>
          <a:lstStyle/>
          <a:p>
            <a:pPr marL="0" indent="0" algn="ctr">
              <a:lnSpc>
                <a:spcPts val="5550"/>
              </a:lnSpc>
              <a:buNone/>
            </a:pPr>
            <a:r>
              <a:rPr lang="en-US" sz="7200" b="1" dirty="0">
                <a:solidFill>
                  <a:srgbClr val="1D1D1B"/>
                </a:solidFill>
                <a:latin typeface="Trebuchet MS" panose="020B0603020202020204" pitchFamily="34" charset="0"/>
                <a:ea typeface="Tomorrow Semi Bold" pitchFamily="34" charset="-122"/>
                <a:cs typeface="Tomorrow Semi Bold" pitchFamily="34" charset="-120"/>
              </a:rPr>
              <a:t>JOB FRAUD PREDICTION EDA &amp; MODELING</a:t>
            </a:r>
            <a:endParaRPr lang="en-US" sz="7200" b="1" dirty="0">
              <a:latin typeface="Trebuchet MS" panose="020B0603020202020204" pitchFamily="34" charset="0"/>
            </a:endParaRPr>
          </a:p>
        </p:txBody>
      </p:sp>
      <p:sp>
        <p:nvSpPr>
          <p:cNvPr id="4" name="Text 1">
            <a:extLst>
              <a:ext uri="{FF2B5EF4-FFF2-40B4-BE49-F238E27FC236}">
                <a16:creationId xmlns:a16="http://schemas.microsoft.com/office/drawing/2014/main" id="{1DA32470-E373-FB36-2E5A-DF0ADC8F37B4}"/>
              </a:ext>
            </a:extLst>
          </p:cNvPr>
          <p:cNvSpPr/>
          <p:nvPr/>
        </p:nvSpPr>
        <p:spPr>
          <a:xfrm>
            <a:off x="4206842" y="2955072"/>
            <a:ext cx="5330564" cy="2352907"/>
          </a:xfrm>
          <a:prstGeom prst="rect">
            <a:avLst/>
          </a:prstGeom>
          <a:noFill/>
          <a:ln/>
        </p:spPr>
        <p:txBody>
          <a:bodyPr wrap="square" lIns="0" tIns="0" rIns="0" bIns="0" rtlCol="0" anchor="t"/>
          <a:lstStyle/>
          <a:p>
            <a:pPr marL="0" indent="0" algn="ctr">
              <a:lnSpc>
                <a:spcPts val="2850"/>
              </a:lnSpc>
              <a:buNone/>
            </a:pPr>
            <a:r>
              <a:rPr lang="en-US" sz="2400" dirty="0">
                <a:latin typeface="Bahnschrift SemiBold SemiConden" panose="020B0502040204020203" pitchFamily="34" charset="0"/>
              </a:rPr>
              <a:t>Presented By : </a:t>
            </a:r>
          </a:p>
          <a:p>
            <a:pPr marL="0" indent="0" algn="ctr">
              <a:lnSpc>
                <a:spcPts val="2850"/>
              </a:lnSpc>
              <a:buNone/>
            </a:pPr>
            <a:r>
              <a:rPr lang="en-US" sz="2400" dirty="0">
                <a:latin typeface="Bahnschrift SemiBold SemiConden" panose="020B0502040204020203" pitchFamily="34" charset="0"/>
              </a:rPr>
              <a:t>SAIKAT MAITY ( TNU2022053100038L)</a:t>
            </a:r>
          </a:p>
          <a:p>
            <a:pPr algn="ctr">
              <a:lnSpc>
                <a:spcPts val="2850"/>
              </a:lnSpc>
            </a:pPr>
            <a:r>
              <a:rPr lang="en-US" sz="2400" dirty="0">
                <a:latin typeface="Bahnschrift SemiBold SemiConden" panose="020B0502040204020203" pitchFamily="34" charset="0"/>
              </a:rPr>
              <a:t>ANAS RAHAMAN MOLLA (TNU2021053100033)</a:t>
            </a:r>
          </a:p>
          <a:p>
            <a:pPr marL="0" indent="0" algn="ctr">
              <a:lnSpc>
                <a:spcPts val="2850"/>
              </a:lnSpc>
              <a:buNone/>
            </a:pPr>
            <a:r>
              <a:rPr lang="en-US" sz="2400" dirty="0">
                <a:latin typeface="Bahnschrift SemiBold SemiConden" panose="020B0502040204020203" pitchFamily="34" charset="0"/>
              </a:rPr>
              <a:t>RITABAN GUCHAIT (TNU2021053100020)</a:t>
            </a:r>
          </a:p>
          <a:p>
            <a:pPr marL="0" indent="0" algn="ctr">
              <a:lnSpc>
                <a:spcPts val="2850"/>
              </a:lnSpc>
              <a:buNone/>
            </a:pPr>
            <a:r>
              <a:rPr lang="en-US" sz="2400" dirty="0">
                <a:latin typeface="Bahnschrift SemiBold SemiConden" panose="020B0502040204020203" pitchFamily="34" charset="0"/>
              </a:rPr>
              <a:t>SHOVAN BERA (TNU2021053100030)</a:t>
            </a:r>
          </a:p>
          <a:p>
            <a:pPr algn="ctr">
              <a:lnSpc>
                <a:spcPts val="2850"/>
              </a:lnSpc>
            </a:pPr>
            <a:r>
              <a:rPr lang="en-US" sz="2400" dirty="0">
                <a:latin typeface="Bahnschrift SemiBold SemiConden" panose="020B0502040204020203" pitchFamily="34" charset="0"/>
              </a:rPr>
              <a:t>ARINDAM PAKHIRA (TNU2021053100027)</a:t>
            </a:r>
          </a:p>
          <a:p>
            <a:pPr marL="0" indent="0" algn="ctr">
              <a:lnSpc>
                <a:spcPts val="2850"/>
              </a:lnSpc>
              <a:buNone/>
            </a:pPr>
            <a:endParaRPr lang="en-US" sz="2400" dirty="0">
              <a:latin typeface="Bahnschrift SemiBold SemiConden" panose="020B0502040204020203" pitchFamily="34" charset="0"/>
            </a:endParaRPr>
          </a:p>
        </p:txBody>
      </p:sp>
      <p:sp>
        <p:nvSpPr>
          <p:cNvPr id="5" name="Shape 2">
            <a:extLst>
              <a:ext uri="{FF2B5EF4-FFF2-40B4-BE49-F238E27FC236}">
                <a16:creationId xmlns:a16="http://schemas.microsoft.com/office/drawing/2014/main" id="{EBA31EC3-F920-2847-0169-752D54378B4D}"/>
              </a:ext>
            </a:extLst>
          </p:cNvPr>
          <p:cNvSpPr/>
          <p:nvPr/>
        </p:nvSpPr>
        <p:spPr>
          <a:xfrm>
            <a:off x="793790" y="5846921"/>
            <a:ext cx="362903" cy="362903"/>
          </a:xfrm>
          <a:prstGeom prst="roundRect">
            <a:avLst>
              <a:gd name="adj" fmla="val 25194296"/>
            </a:avLst>
          </a:prstGeom>
          <a:noFill/>
          <a:ln w="7620">
            <a:solidFill>
              <a:srgbClr val="FFFFFF"/>
            </a:solidFill>
            <a:prstDash val="solid"/>
          </a:ln>
        </p:spPr>
      </p:sp>
      <p:sp>
        <p:nvSpPr>
          <p:cNvPr id="7" name="Text 3">
            <a:extLst>
              <a:ext uri="{FF2B5EF4-FFF2-40B4-BE49-F238E27FC236}">
                <a16:creationId xmlns:a16="http://schemas.microsoft.com/office/drawing/2014/main" id="{F985658A-E548-A75F-D8E1-CEEE03C4864A}"/>
              </a:ext>
            </a:extLst>
          </p:cNvPr>
          <p:cNvSpPr/>
          <p:nvPr/>
        </p:nvSpPr>
        <p:spPr>
          <a:xfrm>
            <a:off x="1270040" y="5830014"/>
            <a:ext cx="2116217" cy="396835"/>
          </a:xfrm>
          <a:prstGeom prst="rect">
            <a:avLst/>
          </a:prstGeom>
          <a:noFill/>
          <a:ln/>
        </p:spPr>
        <p:txBody>
          <a:bodyPr wrap="none" lIns="0" tIns="0" rIns="0" bIns="0" rtlCol="0" anchor="t"/>
          <a:lstStyle/>
          <a:p>
            <a:pPr marL="0" indent="0" algn="l">
              <a:lnSpc>
                <a:spcPts val="3100"/>
              </a:lnSpc>
              <a:buNone/>
            </a:pPr>
            <a:endParaRPr lang="en-US" sz="2200" b="1" dirty="0">
              <a:solidFill>
                <a:srgbClr val="61615C"/>
              </a:solidFill>
              <a:latin typeface="Tomorrow Bold" pitchFamily="34" charset="0"/>
              <a:ea typeface="Tomorrow Bold" pitchFamily="34" charset="-122"/>
            </a:endParaRPr>
          </a:p>
        </p:txBody>
      </p:sp>
      <p:sp>
        <p:nvSpPr>
          <p:cNvPr id="6" name="Text 1">
            <a:extLst>
              <a:ext uri="{FF2B5EF4-FFF2-40B4-BE49-F238E27FC236}">
                <a16:creationId xmlns:a16="http://schemas.microsoft.com/office/drawing/2014/main" id="{BA0C9B29-FEBF-DC2D-5705-7FB2C1310C00}"/>
              </a:ext>
            </a:extLst>
          </p:cNvPr>
          <p:cNvSpPr/>
          <p:nvPr/>
        </p:nvSpPr>
        <p:spPr>
          <a:xfrm>
            <a:off x="9111941" y="6365190"/>
            <a:ext cx="4827343" cy="687573"/>
          </a:xfrm>
          <a:prstGeom prst="rect">
            <a:avLst/>
          </a:prstGeom>
          <a:noFill/>
          <a:ln/>
        </p:spPr>
        <p:txBody>
          <a:bodyPr wrap="square" lIns="0" tIns="0" rIns="0" bIns="0" rtlCol="0" anchor="t"/>
          <a:lstStyle/>
          <a:p>
            <a:pPr marL="0" indent="0" algn="ctr">
              <a:lnSpc>
                <a:spcPts val="2850"/>
              </a:lnSpc>
              <a:buNone/>
            </a:pPr>
            <a:r>
              <a:rPr lang="en-US" sz="2400" dirty="0">
                <a:latin typeface="Bahnschrift SemiBold SemiConden" panose="020B0502040204020203" pitchFamily="34" charset="0"/>
              </a:rPr>
              <a:t>Guidance  By : DR.  Usha Rani Gogoi</a:t>
            </a:r>
          </a:p>
          <a:p>
            <a:pPr marL="0" indent="0" algn="ctr">
              <a:lnSpc>
                <a:spcPts val="2850"/>
              </a:lnSpc>
              <a:buNone/>
            </a:pPr>
            <a:endParaRPr lang="en-US" sz="2400" dirty="0">
              <a:latin typeface="Bahnschrift SemiBold SemiConden" panose="020B0502040204020203" pitchFamily="34"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8" name="Ink 7">
                <a:extLst>
                  <a:ext uri="{FF2B5EF4-FFF2-40B4-BE49-F238E27FC236}">
                    <a16:creationId xmlns:a16="http://schemas.microsoft.com/office/drawing/2014/main" id="{83CFDE16-52D2-7FC7-2918-6EF4DE4A3E1E}"/>
                  </a:ext>
                </a:extLst>
              </p14:cNvPr>
              <p14:cNvContentPartPr/>
              <p14:nvPr/>
            </p14:nvContentPartPr>
            <p14:xfrm>
              <a:off x="-703054" y="-580"/>
              <a:ext cx="11520" cy="360"/>
            </p14:xfrm>
          </p:contentPart>
        </mc:Choice>
        <mc:Fallback xmlns="">
          <p:pic>
            <p:nvPicPr>
              <p:cNvPr id="8" name="Ink 7">
                <a:extLst>
                  <a:ext uri="{FF2B5EF4-FFF2-40B4-BE49-F238E27FC236}">
                    <a16:creationId xmlns:a16="http://schemas.microsoft.com/office/drawing/2014/main" id="{83CFDE16-52D2-7FC7-2918-6EF4DE4A3E1E}"/>
                  </a:ext>
                </a:extLst>
              </p:cNvPr>
              <p:cNvPicPr/>
              <p:nvPr/>
            </p:nvPicPr>
            <p:blipFill>
              <a:blip r:embed="rId4"/>
              <a:stretch>
                <a:fillRect/>
              </a:stretch>
            </p:blipFill>
            <p:spPr>
              <a:xfrm>
                <a:off x="-712054" y="-54220"/>
                <a:ext cx="29160" cy="108000"/>
              </a:xfrm>
              <a:prstGeom prst="rect">
                <a:avLst/>
              </a:prstGeom>
            </p:spPr>
          </p:pic>
        </mc:Fallback>
      </mc:AlternateContent>
    </p:spTree>
    <p:extLst>
      <p:ext uri="{BB962C8B-B14F-4D97-AF65-F5344CB8AC3E}">
        <p14:creationId xmlns:p14="http://schemas.microsoft.com/office/powerpoint/2010/main" val="174185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505F5-5246-5E76-E75F-78064B697058}"/>
              </a:ext>
            </a:extLst>
          </p:cNvPr>
          <p:cNvPicPr>
            <a:picLocks noChangeAspect="1"/>
          </p:cNvPicPr>
          <p:nvPr/>
        </p:nvPicPr>
        <p:blipFill>
          <a:blip r:embed="rId2"/>
          <a:stretch>
            <a:fillRect/>
          </a:stretch>
        </p:blipFill>
        <p:spPr>
          <a:xfrm>
            <a:off x="1652587" y="1781175"/>
            <a:ext cx="11325225" cy="4667250"/>
          </a:xfrm>
          <a:prstGeom prst="rect">
            <a:avLst/>
          </a:prstGeom>
        </p:spPr>
      </p:pic>
    </p:spTree>
    <p:extLst>
      <p:ext uri="{BB962C8B-B14F-4D97-AF65-F5344CB8AC3E}">
        <p14:creationId xmlns:p14="http://schemas.microsoft.com/office/powerpoint/2010/main" val="303769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59381"/>
            <a:ext cx="5670590" cy="708779"/>
          </a:xfrm>
          <a:prstGeom prst="rect">
            <a:avLst/>
          </a:prstGeom>
          <a:noFill/>
          <a:ln/>
        </p:spPr>
        <p:txBody>
          <a:bodyPr wrap="none" lIns="0" tIns="0" rIns="0" bIns="0" rtlCol="0" anchor="t"/>
          <a:lstStyle/>
          <a:p>
            <a:pPr marL="0" indent="0">
              <a:lnSpc>
                <a:spcPts val="5550"/>
              </a:lnSpc>
              <a:buNone/>
            </a:pPr>
            <a:r>
              <a:rPr lang="en-US" sz="5400" dirty="0">
                <a:solidFill>
                  <a:srgbClr val="1D1D1B"/>
                </a:solidFill>
                <a:latin typeface="Trebuchet MS" panose="020B0603020202020204" pitchFamily="34" charset="0"/>
                <a:ea typeface="Tomorrow Semi Bold" pitchFamily="34" charset="-122"/>
                <a:cs typeface="Tomorrow Semi Bold" pitchFamily="34" charset="-120"/>
              </a:rPr>
              <a:t>Model Selection</a:t>
            </a:r>
            <a:endParaRPr lang="en-US" sz="5400" dirty="0">
              <a:latin typeface="Trebuchet MS" panose="020B0603020202020204" pitchFamily="34" charset="0"/>
            </a:endParaRPr>
          </a:p>
        </p:txBody>
      </p:sp>
      <p:pic>
        <p:nvPicPr>
          <p:cNvPr id="4" name="Image 1" descr="preencoded.png"/>
          <p:cNvPicPr>
            <a:picLocks noChangeAspect="1"/>
          </p:cNvPicPr>
          <p:nvPr/>
        </p:nvPicPr>
        <p:blipFill>
          <a:blip r:embed="rId4"/>
          <a:stretch>
            <a:fillRect/>
          </a:stretch>
        </p:blipFill>
        <p:spPr>
          <a:xfrm>
            <a:off x="793790" y="1808321"/>
            <a:ext cx="1134070" cy="2032754"/>
          </a:xfrm>
          <a:prstGeom prst="rect">
            <a:avLst/>
          </a:prstGeom>
        </p:spPr>
      </p:pic>
      <p:sp>
        <p:nvSpPr>
          <p:cNvPr id="5" name="Text 1"/>
          <p:cNvSpPr/>
          <p:nvPr/>
        </p:nvSpPr>
        <p:spPr>
          <a:xfrm>
            <a:off x="2268022" y="2035135"/>
            <a:ext cx="3671649"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Machine Learning Models &amp; Deep learning models</a:t>
            </a:r>
            <a:endParaRPr lang="en-US" sz="2200" b="1" dirty="0">
              <a:latin typeface="Trebuchet MS" panose="020B0603020202020204" pitchFamily="34" charset="0"/>
            </a:endParaRPr>
          </a:p>
        </p:txBody>
      </p:sp>
      <p:sp>
        <p:nvSpPr>
          <p:cNvPr id="6" name="Text 2"/>
          <p:cNvSpPr/>
          <p:nvPr/>
        </p:nvSpPr>
        <p:spPr>
          <a:xfrm>
            <a:off x="2268022" y="2525554"/>
            <a:ext cx="6082189" cy="1088708"/>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Several machine learning models were considered, including vectorization, Random Forest, , RNN Model, LSTM Model, GRU Model.</a:t>
            </a:r>
            <a:endParaRPr lang="en-US" sz="1750" dirty="0"/>
          </a:p>
        </p:txBody>
      </p:sp>
      <p:pic>
        <p:nvPicPr>
          <p:cNvPr id="7" name="Image 2" descr="preencoded.png"/>
          <p:cNvPicPr>
            <a:picLocks noChangeAspect="1"/>
          </p:cNvPicPr>
          <p:nvPr/>
        </p:nvPicPr>
        <p:blipFill>
          <a:blip r:embed="rId5"/>
          <a:stretch>
            <a:fillRect/>
          </a:stretch>
        </p:blipFill>
        <p:spPr>
          <a:xfrm>
            <a:off x="793790" y="3841075"/>
            <a:ext cx="1134070" cy="1814513"/>
          </a:xfrm>
          <a:prstGeom prst="rect">
            <a:avLst/>
          </a:prstGeom>
        </p:spPr>
      </p:pic>
      <p:sp>
        <p:nvSpPr>
          <p:cNvPr id="8" name="Text 3"/>
          <p:cNvSpPr/>
          <p:nvPr/>
        </p:nvSpPr>
        <p:spPr>
          <a:xfrm>
            <a:off x="2268022" y="406788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Evaluation Metrics</a:t>
            </a:r>
            <a:endParaRPr lang="en-US" sz="2200" b="1" dirty="0">
              <a:latin typeface="Trebuchet MS" panose="020B0603020202020204" pitchFamily="34" charset="0"/>
            </a:endParaRPr>
          </a:p>
        </p:txBody>
      </p:sp>
      <p:sp>
        <p:nvSpPr>
          <p:cNvPr id="9" name="Text 4"/>
          <p:cNvSpPr/>
          <p:nvPr/>
        </p:nvSpPr>
        <p:spPr>
          <a:xfrm>
            <a:off x="2268022" y="4558308"/>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models were evaluated based on metrics like accuracy, precision, recall, and F1-score.</a:t>
            </a:r>
            <a:endParaRPr lang="en-US" sz="1750" dirty="0"/>
          </a:p>
        </p:txBody>
      </p:sp>
      <p:pic>
        <p:nvPicPr>
          <p:cNvPr id="10" name="Image 3" descr="preencoded.png"/>
          <p:cNvPicPr>
            <a:picLocks noChangeAspect="1"/>
          </p:cNvPicPr>
          <p:nvPr/>
        </p:nvPicPr>
        <p:blipFill>
          <a:blip r:embed="rId6"/>
          <a:stretch>
            <a:fillRect/>
          </a:stretch>
        </p:blipFill>
        <p:spPr>
          <a:xfrm>
            <a:off x="793790" y="5655588"/>
            <a:ext cx="1134070" cy="1814513"/>
          </a:xfrm>
          <a:prstGeom prst="rect">
            <a:avLst/>
          </a:prstGeom>
        </p:spPr>
      </p:pic>
      <p:sp>
        <p:nvSpPr>
          <p:cNvPr id="11" name="Text 5"/>
          <p:cNvSpPr/>
          <p:nvPr/>
        </p:nvSpPr>
        <p:spPr>
          <a:xfrm>
            <a:off x="2268022" y="5882402"/>
            <a:ext cx="3406497"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Model Selection Criteria</a:t>
            </a:r>
            <a:endParaRPr lang="en-US" sz="2200" b="1" dirty="0">
              <a:latin typeface="Trebuchet MS" panose="020B0603020202020204" pitchFamily="34" charset="0"/>
            </a:endParaRPr>
          </a:p>
        </p:txBody>
      </p:sp>
      <p:sp>
        <p:nvSpPr>
          <p:cNvPr id="12" name="Text 6"/>
          <p:cNvSpPr/>
          <p:nvPr/>
        </p:nvSpPr>
        <p:spPr>
          <a:xfrm>
            <a:off x="2268022" y="6372820"/>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 with the highest performance on the evaluation metrics was chosen as the final model.</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96923"/>
            <a:ext cx="5670590" cy="708779"/>
          </a:xfrm>
          <a:prstGeom prst="rect">
            <a:avLst/>
          </a:prstGeom>
          <a:noFill/>
          <a:ln/>
        </p:spPr>
        <p:txBody>
          <a:bodyPr wrap="none" lIns="0" tIns="0" rIns="0" bIns="0" rtlCol="0" anchor="t"/>
          <a:lstStyle/>
          <a:p>
            <a:pPr marL="0" indent="0">
              <a:lnSpc>
                <a:spcPts val="55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Model Evaluation</a:t>
            </a:r>
            <a:endParaRPr lang="en-US" sz="5400" b="1" dirty="0">
              <a:latin typeface="Trebuchet MS" panose="020B0603020202020204" pitchFamily="34" charset="0"/>
            </a:endParaRPr>
          </a:p>
        </p:txBody>
      </p:sp>
      <p:sp>
        <p:nvSpPr>
          <p:cNvPr id="3" name="Shape 1"/>
          <p:cNvSpPr/>
          <p:nvPr/>
        </p:nvSpPr>
        <p:spPr>
          <a:xfrm>
            <a:off x="793790" y="2259330"/>
            <a:ext cx="2173724" cy="1306949"/>
          </a:xfrm>
          <a:prstGeom prst="roundRect">
            <a:avLst>
              <a:gd name="adj" fmla="val 2603"/>
            </a:avLst>
          </a:prstGeom>
          <a:solidFill>
            <a:srgbClr val="F0EAEA"/>
          </a:solidFill>
          <a:ln/>
        </p:spPr>
      </p:sp>
      <p:sp>
        <p:nvSpPr>
          <p:cNvPr id="4" name="Text 2"/>
          <p:cNvSpPr/>
          <p:nvPr/>
        </p:nvSpPr>
        <p:spPr>
          <a:xfrm>
            <a:off x="1020604" y="2686050"/>
            <a:ext cx="128945" cy="453509"/>
          </a:xfrm>
          <a:prstGeom prst="rect">
            <a:avLst/>
          </a:prstGeom>
          <a:noFill/>
          <a:ln/>
        </p:spPr>
        <p:txBody>
          <a:bodyPr wrap="none" lIns="0" tIns="0" rIns="0" bIns="0" rtlCol="0" anchor="t"/>
          <a:lstStyle/>
          <a:p>
            <a:pPr marL="0" indent="0" algn="ctr">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1</a:t>
            </a:r>
            <a:endParaRPr lang="en-US" sz="2200" dirty="0"/>
          </a:p>
        </p:txBody>
      </p:sp>
      <p:sp>
        <p:nvSpPr>
          <p:cNvPr id="5" name="Text 3"/>
          <p:cNvSpPr/>
          <p:nvPr/>
        </p:nvSpPr>
        <p:spPr>
          <a:xfrm>
            <a:off x="3194328" y="2486144"/>
            <a:ext cx="3021330" cy="354330"/>
          </a:xfrm>
          <a:prstGeom prst="rect">
            <a:avLst/>
          </a:prstGeom>
          <a:noFill/>
          <a:ln/>
        </p:spPr>
        <p:txBody>
          <a:bodyPr wrap="none" lIns="0" tIns="0" rIns="0" bIns="0" rtlCol="0" anchor="t"/>
          <a:lstStyle/>
          <a:p>
            <a:pPr marL="0" indent="0" algn="l">
              <a:lnSpc>
                <a:spcPts val="2750"/>
              </a:lnSpc>
              <a:buNone/>
            </a:pPr>
            <a:r>
              <a:rPr lang="en-US" sz="2400" b="1" dirty="0">
                <a:solidFill>
                  <a:srgbClr val="61615C"/>
                </a:solidFill>
                <a:latin typeface="Trebuchet MS" panose="020B0603020202020204" pitchFamily="34" charset="0"/>
                <a:ea typeface="Tomorrow Semi Bold" pitchFamily="34" charset="-122"/>
                <a:cs typeface="Tomorrow Semi Bold" pitchFamily="34" charset="-120"/>
              </a:rPr>
              <a:t>Performance Metrics</a:t>
            </a:r>
            <a:endParaRPr lang="en-US" sz="2400" b="1" dirty="0">
              <a:latin typeface="Trebuchet MS" panose="020B0603020202020204" pitchFamily="34" charset="0"/>
            </a:endParaRPr>
          </a:p>
        </p:txBody>
      </p:sp>
      <p:sp>
        <p:nvSpPr>
          <p:cNvPr id="6" name="Text 4"/>
          <p:cNvSpPr/>
          <p:nvPr/>
        </p:nvSpPr>
        <p:spPr>
          <a:xfrm>
            <a:off x="3194328" y="2976563"/>
            <a:ext cx="10296168"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selected model exhibited high accuracy and precision in identifying fraudulent job postings.</a:t>
            </a:r>
            <a:endParaRPr lang="en-US" sz="1750" dirty="0"/>
          </a:p>
        </p:txBody>
      </p:sp>
      <p:sp>
        <p:nvSpPr>
          <p:cNvPr id="7" name="Shape 5"/>
          <p:cNvSpPr/>
          <p:nvPr/>
        </p:nvSpPr>
        <p:spPr>
          <a:xfrm>
            <a:off x="3080861" y="3551039"/>
            <a:ext cx="10642402" cy="15240"/>
          </a:xfrm>
          <a:prstGeom prst="roundRect">
            <a:avLst>
              <a:gd name="adj" fmla="val 223256"/>
            </a:avLst>
          </a:prstGeom>
          <a:solidFill>
            <a:srgbClr val="D6D0D0"/>
          </a:solidFill>
          <a:ln/>
        </p:spPr>
      </p:sp>
      <p:sp>
        <p:nvSpPr>
          <p:cNvPr id="8" name="Shape 6"/>
          <p:cNvSpPr/>
          <p:nvPr/>
        </p:nvSpPr>
        <p:spPr>
          <a:xfrm>
            <a:off x="793790" y="3679627"/>
            <a:ext cx="4347567" cy="1669852"/>
          </a:xfrm>
          <a:prstGeom prst="roundRect">
            <a:avLst>
              <a:gd name="adj" fmla="val 2038"/>
            </a:avLst>
          </a:prstGeom>
          <a:solidFill>
            <a:srgbClr val="F0EAEA"/>
          </a:solidFill>
          <a:ln/>
        </p:spPr>
      </p:sp>
      <p:sp>
        <p:nvSpPr>
          <p:cNvPr id="9" name="Text 7"/>
          <p:cNvSpPr/>
          <p:nvPr/>
        </p:nvSpPr>
        <p:spPr>
          <a:xfrm>
            <a:off x="1020604" y="4287798"/>
            <a:ext cx="190500" cy="453509"/>
          </a:xfrm>
          <a:prstGeom prst="rect">
            <a:avLst/>
          </a:prstGeom>
          <a:noFill/>
          <a:ln/>
        </p:spPr>
        <p:txBody>
          <a:bodyPr wrap="none" lIns="0" tIns="0" rIns="0" bIns="0" rtlCol="0" anchor="t"/>
          <a:lstStyle/>
          <a:p>
            <a:pPr marL="0" indent="0" algn="ctr">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2</a:t>
            </a:r>
            <a:endParaRPr lang="en-US" sz="2200" dirty="0"/>
          </a:p>
        </p:txBody>
      </p:sp>
      <p:sp>
        <p:nvSpPr>
          <p:cNvPr id="10" name="Text 8"/>
          <p:cNvSpPr/>
          <p:nvPr/>
        </p:nvSpPr>
        <p:spPr>
          <a:xfrm>
            <a:off x="5368171" y="3906441"/>
            <a:ext cx="2835235" cy="354330"/>
          </a:xfrm>
          <a:prstGeom prst="rect">
            <a:avLst/>
          </a:prstGeom>
          <a:noFill/>
          <a:ln/>
        </p:spPr>
        <p:txBody>
          <a:bodyPr wrap="none" lIns="0" tIns="0" rIns="0" bIns="0" rtlCol="0" anchor="t"/>
          <a:lstStyle/>
          <a:p>
            <a:pPr marL="0" indent="0" algn="l">
              <a:lnSpc>
                <a:spcPts val="2750"/>
              </a:lnSpc>
              <a:buNone/>
            </a:pPr>
            <a:r>
              <a:rPr lang="en-US" sz="2400" b="1" dirty="0">
                <a:solidFill>
                  <a:srgbClr val="61615C"/>
                </a:solidFill>
                <a:latin typeface="Trebuchet MS" panose="020B0603020202020204" pitchFamily="34" charset="0"/>
                <a:ea typeface="Tomorrow Semi Bold" pitchFamily="34" charset="-122"/>
                <a:cs typeface="Tomorrow Semi Bold" pitchFamily="34" charset="-120"/>
              </a:rPr>
              <a:t>Model Tuning</a:t>
            </a:r>
            <a:endParaRPr lang="en-US" sz="2400" b="1" dirty="0">
              <a:latin typeface="Trebuchet MS" panose="020B0603020202020204" pitchFamily="34" charset="0"/>
            </a:endParaRPr>
          </a:p>
        </p:txBody>
      </p:sp>
      <p:sp>
        <p:nvSpPr>
          <p:cNvPr id="11" name="Text 9"/>
          <p:cNvSpPr/>
          <p:nvPr/>
        </p:nvSpPr>
        <p:spPr>
          <a:xfrm>
            <a:off x="5368171" y="4396859"/>
            <a:ext cx="8241625"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 was further tuned to optimize its performance and reduce the false positive rate.</a:t>
            </a:r>
            <a:endParaRPr lang="en-US" sz="1750" dirty="0"/>
          </a:p>
        </p:txBody>
      </p:sp>
      <p:sp>
        <p:nvSpPr>
          <p:cNvPr id="12" name="Shape 10"/>
          <p:cNvSpPr/>
          <p:nvPr/>
        </p:nvSpPr>
        <p:spPr>
          <a:xfrm>
            <a:off x="5254704" y="5334238"/>
            <a:ext cx="8468558" cy="15240"/>
          </a:xfrm>
          <a:prstGeom prst="roundRect">
            <a:avLst>
              <a:gd name="adj" fmla="val 223256"/>
            </a:avLst>
          </a:prstGeom>
          <a:solidFill>
            <a:srgbClr val="D6D0D0"/>
          </a:solidFill>
          <a:ln/>
        </p:spPr>
      </p:sp>
      <p:sp>
        <p:nvSpPr>
          <p:cNvPr id="13" name="Shape 11"/>
          <p:cNvSpPr/>
          <p:nvPr/>
        </p:nvSpPr>
        <p:spPr>
          <a:xfrm>
            <a:off x="793790" y="5462826"/>
            <a:ext cx="6521410" cy="1669852"/>
          </a:xfrm>
          <a:prstGeom prst="roundRect">
            <a:avLst>
              <a:gd name="adj" fmla="val 2038"/>
            </a:avLst>
          </a:prstGeom>
          <a:solidFill>
            <a:srgbClr val="F0EAEA"/>
          </a:solidFill>
          <a:ln/>
        </p:spPr>
      </p:sp>
      <p:sp>
        <p:nvSpPr>
          <p:cNvPr id="14" name="Text 12"/>
          <p:cNvSpPr/>
          <p:nvPr/>
        </p:nvSpPr>
        <p:spPr>
          <a:xfrm>
            <a:off x="1020604" y="6070997"/>
            <a:ext cx="189309" cy="453509"/>
          </a:xfrm>
          <a:prstGeom prst="rect">
            <a:avLst/>
          </a:prstGeom>
          <a:noFill/>
          <a:ln/>
        </p:spPr>
        <p:txBody>
          <a:bodyPr wrap="none" lIns="0" tIns="0" rIns="0" bIns="0" rtlCol="0" anchor="t"/>
          <a:lstStyle/>
          <a:p>
            <a:pPr marL="0" indent="0" algn="ctr">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3</a:t>
            </a:r>
            <a:endParaRPr lang="en-US" sz="2200" dirty="0"/>
          </a:p>
        </p:txBody>
      </p:sp>
      <p:sp>
        <p:nvSpPr>
          <p:cNvPr id="15" name="Text 13"/>
          <p:cNvSpPr/>
          <p:nvPr/>
        </p:nvSpPr>
        <p:spPr>
          <a:xfrm>
            <a:off x="7542014" y="5689640"/>
            <a:ext cx="3176587" cy="354330"/>
          </a:xfrm>
          <a:prstGeom prst="rect">
            <a:avLst/>
          </a:prstGeom>
          <a:noFill/>
          <a:ln/>
        </p:spPr>
        <p:txBody>
          <a:bodyPr wrap="none" lIns="0" tIns="0" rIns="0" bIns="0" rtlCol="0" anchor="t"/>
          <a:lstStyle/>
          <a:p>
            <a:pPr marL="0" indent="0" algn="l">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Real-World Evaluation</a:t>
            </a:r>
            <a:endParaRPr lang="en-US" sz="2200" b="1" dirty="0">
              <a:latin typeface="Trebuchet MS" panose="020B0603020202020204" pitchFamily="34" charset="0"/>
            </a:endParaRPr>
          </a:p>
        </p:txBody>
      </p:sp>
      <p:sp>
        <p:nvSpPr>
          <p:cNvPr id="16" name="Text 14"/>
          <p:cNvSpPr/>
          <p:nvPr/>
        </p:nvSpPr>
        <p:spPr>
          <a:xfrm>
            <a:off x="7542014" y="6180058"/>
            <a:ext cx="6067782"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The model was tested on a separate dataset of unseen job postings to assess its generalization capabilities.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64525"/>
            <a:ext cx="5670590" cy="708779"/>
          </a:xfrm>
          <a:prstGeom prst="rect">
            <a:avLst/>
          </a:prstGeom>
          <a:noFill/>
          <a:ln/>
        </p:spPr>
        <p:txBody>
          <a:bodyPr wrap="none" lIns="0" tIns="0" rIns="0" bIns="0" rtlCol="0" anchor="t"/>
          <a:lstStyle/>
          <a:p>
            <a:pPr marL="0" indent="0">
              <a:lnSpc>
                <a:spcPts val="55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Conclusions</a:t>
            </a:r>
            <a:endParaRPr lang="en-US" sz="5400" b="1" dirty="0">
              <a:latin typeface="Trebuchet MS" panose="020B0603020202020204" pitchFamily="34" charset="0"/>
            </a:endParaRPr>
          </a:p>
        </p:txBody>
      </p:sp>
      <p:sp>
        <p:nvSpPr>
          <p:cNvPr id="4" name="Text 1"/>
          <p:cNvSpPr/>
          <p:nvPr/>
        </p:nvSpPr>
        <p:spPr>
          <a:xfrm>
            <a:off x="793790" y="391346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results of this project demonstrate the feasibility of using data analysis and machine learning to detect fraudulent job postings. The developed model can be integrated into job platforms to protect job seekers and enhance platform integrity.</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92B12-30B8-F06D-2364-61E688EBC83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12E01D1-2389-198F-7940-F9A702C9E496}"/>
              </a:ext>
            </a:extLst>
          </p:cNvPr>
          <p:cNvSpPr/>
          <p:nvPr/>
        </p:nvSpPr>
        <p:spPr>
          <a:xfrm>
            <a:off x="1020726" y="659219"/>
            <a:ext cx="5443654" cy="786809"/>
          </a:xfrm>
          <a:prstGeom prst="rect">
            <a:avLst/>
          </a:prstGeom>
          <a:noFill/>
          <a:ln/>
        </p:spPr>
        <p:txBody>
          <a:bodyPr wrap="none" lIns="0" tIns="0" rIns="0" bIns="0" rtlCol="0" anchor="t"/>
          <a:lstStyle/>
          <a:p>
            <a:pPr marL="0" indent="0">
              <a:lnSpc>
                <a:spcPts val="5550"/>
              </a:lnSpc>
              <a:buNone/>
            </a:pPr>
            <a:r>
              <a:rPr lang="en-US" sz="5400" b="1" dirty="0">
                <a:solidFill>
                  <a:srgbClr val="1D1D1B"/>
                </a:solidFill>
                <a:latin typeface="Trebuchet MS" panose="020B0603020202020204" pitchFamily="34" charset="0"/>
              </a:rPr>
              <a:t>Future Scope</a:t>
            </a:r>
            <a:endParaRPr lang="en-US" sz="5400" b="1" dirty="0">
              <a:latin typeface="Trebuchet MS" panose="020B0603020202020204" pitchFamily="34" charset="0"/>
            </a:endParaRPr>
          </a:p>
        </p:txBody>
      </p:sp>
      <p:sp>
        <p:nvSpPr>
          <p:cNvPr id="17" name="TextBox 16">
            <a:extLst>
              <a:ext uri="{FF2B5EF4-FFF2-40B4-BE49-F238E27FC236}">
                <a16:creationId xmlns:a16="http://schemas.microsoft.com/office/drawing/2014/main" id="{1A9010E6-5AB8-15DC-8899-7456E220CD5C}"/>
              </a:ext>
            </a:extLst>
          </p:cNvPr>
          <p:cNvSpPr txBox="1"/>
          <p:nvPr/>
        </p:nvSpPr>
        <p:spPr>
          <a:xfrm>
            <a:off x="793790" y="1935126"/>
            <a:ext cx="12794619" cy="3354765"/>
          </a:xfrm>
          <a:prstGeom prst="rect">
            <a:avLst/>
          </a:prstGeom>
          <a:noFill/>
        </p:spPr>
        <p:txBody>
          <a:bodyPr wrap="square" rtlCol="0">
            <a:spAutoFit/>
          </a:bodyPr>
          <a:lstStyle/>
          <a:p>
            <a:r>
              <a:rPr lang="en-US" sz="3200" dirty="0"/>
              <a:t>✓ </a:t>
            </a:r>
            <a:r>
              <a:rPr lang="en-US" sz="3200" b="1" dirty="0"/>
              <a:t>Collaboration with Industry: </a:t>
            </a:r>
          </a:p>
          <a:p>
            <a:r>
              <a:rPr lang="en-US" sz="2800" dirty="0"/>
              <a:t>• Partner with job portals and recruitment agencies to improve dataset </a:t>
            </a:r>
          </a:p>
          <a:p>
            <a:r>
              <a:rPr lang="en-US" sz="2800" dirty="0"/>
              <a:t>quality and integrate the model into real-world systems.</a:t>
            </a:r>
          </a:p>
          <a:p>
            <a:endParaRPr lang="en-US" sz="3600" dirty="0"/>
          </a:p>
          <a:p>
            <a:r>
              <a:rPr lang="en-US" sz="3200" dirty="0"/>
              <a:t>✓ </a:t>
            </a:r>
            <a:r>
              <a:rPr lang="en-US" sz="3200" b="1" dirty="0"/>
              <a:t>Integration with Cybersecurity Tools: </a:t>
            </a:r>
          </a:p>
          <a:p>
            <a:r>
              <a:rPr lang="en-US" sz="2800" dirty="0"/>
              <a:t>• Combine job fraud detection with broader cybersecurity measures, such as phishing detection, for holistic protection.</a:t>
            </a:r>
            <a:endParaRPr lang="en-IN" sz="2800" dirty="0"/>
          </a:p>
        </p:txBody>
      </p:sp>
      <p:sp>
        <p:nvSpPr>
          <p:cNvPr id="3" name="TextBox 2">
            <a:extLst>
              <a:ext uri="{FF2B5EF4-FFF2-40B4-BE49-F238E27FC236}">
                <a16:creationId xmlns:a16="http://schemas.microsoft.com/office/drawing/2014/main" id="{3BF9989A-9790-9F44-9461-41AB2C9ABE88}"/>
              </a:ext>
            </a:extLst>
          </p:cNvPr>
          <p:cNvSpPr txBox="1"/>
          <p:nvPr/>
        </p:nvSpPr>
        <p:spPr>
          <a:xfrm>
            <a:off x="793790" y="5637125"/>
            <a:ext cx="4411256" cy="584775"/>
          </a:xfrm>
          <a:prstGeom prst="rect">
            <a:avLst/>
          </a:prstGeom>
          <a:noFill/>
        </p:spPr>
        <p:txBody>
          <a:bodyPr wrap="square" rtlCol="0">
            <a:spAutoFit/>
          </a:bodyPr>
          <a:lstStyle/>
          <a:p>
            <a:r>
              <a:rPr lang="en-IN" sz="3200" b="1" dirty="0">
                <a:latin typeface="Trebuchet MS" panose="020B0603020202020204" pitchFamily="34" charset="0"/>
              </a:rPr>
              <a:t>References</a:t>
            </a:r>
          </a:p>
        </p:txBody>
      </p:sp>
      <p:sp>
        <p:nvSpPr>
          <p:cNvPr id="4" name="TextBox 3">
            <a:extLst>
              <a:ext uri="{FF2B5EF4-FFF2-40B4-BE49-F238E27FC236}">
                <a16:creationId xmlns:a16="http://schemas.microsoft.com/office/drawing/2014/main" id="{50EE1F9C-4538-2A23-B68D-C0EBB4E7ECE8}"/>
              </a:ext>
            </a:extLst>
          </p:cNvPr>
          <p:cNvSpPr txBox="1"/>
          <p:nvPr/>
        </p:nvSpPr>
        <p:spPr>
          <a:xfrm>
            <a:off x="793790" y="6400800"/>
            <a:ext cx="9988092" cy="923330"/>
          </a:xfrm>
          <a:prstGeom prst="rect">
            <a:avLst/>
          </a:prstGeom>
          <a:noFill/>
        </p:spPr>
        <p:txBody>
          <a:bodyPr wrap="square" rtlCol="0">
            <a:spAutoFit/>
          </a:bodyPr>
          <a:lstStyle/>
          <a:p>
            <a:r>
              <a:rPr lang="en-IN" dirty="0">
                <a:hlinkClick r:id="rId3"/>
              </a:rPr>
              <a:t>https://www.kaggle.com/datasets/shivamb/real-or-fake-fake-jobposting-prediction/data</a:t>
            </a:r>
            <a:endParaRPr lang="en-IN" dirty="0"/>
          </a:p>
          <a:p>
            <a:r>
              <a:rPr lang="en-IN" dirty="0">
                <a:hlinkClick r:id="rId4"/>
              </a:rPr>
              <a:t>https://paperswithcode.com/dataset/fake</a:t>
            </a:r>
            <a:endParaRPr lang="en-IN" dirty="0"/>
          </a:p>
          <a:p>
            <a:endParaRPr lang="en-IN" dirty="0"/>
          </a:p>
        </p:txBody>
      </p:sp>
    </p:spTree>
    <p:extLst>
      <p:ext uri="{BB962C8B-B14F-4D97-AF65-F5344CB8AC3E}">
        <p14:creationId xmlns:p14="http://schemas.microsoft.com/office/powerpoint/2010/main" val="3383652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02631"/>
            <a:ext cx="7556421" cy="1417558"/>
          </a:xfrm>
          <a:prstGeom prst="rect">
            <a:avLst/>
          </a:prstGeom>
          <a:noFill/>
          <a:ln/>
        </p:spPr>
        <p:txBody>
          <a:bodyPr wrap="square" lIns="0" tIns="0" rIns="0" bIns="0" rtlCol="0" anchor="t"/>
          <a:lstStyle/>
          <a:p>
            <a:pPr marL="0" indent="0">
              <a:lnSpc>
                <a:spcPts val="5550"/>
              </a:lnSpc>
              <a:buNone/>
            </a:pPr>
            <a:r>
              <a:rPr lang="en-US" sz="4800" b="1" dirty="0">
                <a:solidFill>
                  <a:srgbClr val="1D1D1B"/>
                </a:solidFill>
                <a:latin typeface="Trebuchet MS" panose="020B0603020202020204" pitchFamily="34" charset="0"/>
              </a:rPr>
              <a:t>INTRODUCTION</a:t>
            </a:r>
            <a:endParaRPr lang="en-US" sz="4800" b="1" dirty="0">
              <a:latin typeface="Trebuchet MS" panose="020B0603020202020204" pitchFamily="34" charset="0"/>
            </a:endParaRPr>
          </a:p>
        </p:txBody>
      </p:sp>
      <p:sp>
        <p:nvSpPr>
          <p:cNvPr id="4" name="Text 1"/>
          <p:cNvSpPr/>
          <p:nvPr/>
        </p:nvSpPr>
        <p:spPr>
          <a:xfrm>
            <a:off x="793790" y="3760351"/>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explores the process of detecting fraudulent job postings using data analysis and machine learning models. We'll delve into the methodology employed, including Exploratory Data Analysis (EDA) and model selection, to effectively identify and mitigate this growing concern in the job market.</a:t>
            </a:r>
            <a:endParaRPr lang="en-US" sz="1750" dirty="0"/>
          </a:p>
        </p:txBody>
      </p:sp>
      <p:sp>
        <p:nvSpPr>
          <p:cNvPr id="5" name="Shape 2"/>
          <p:cNvSpPr/>
          <p:nvPr/>
        </p:nvSpPr>
        <p:spPr>
          <a:xfrm>
            <a:off x="793790" y="5846921"/>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5830014"/>
            <a:ext cx="2116217" cy="396835"/>
          </a:xfrm>
          <a:prstGeom prst="rect">
            <a:avLst/>
          </a:prstGeom>
          <a:noFill/>
          <a:ln/>
        </p:spPr>
        <p:txBody>
          <a:bodyPr wrap="none" lIns="0" tIns="0" rIns="0" bIns="0" rtlCol="0" anchor="t"/>
          <a:lstStyle/>
          <a:p>
            <a:pPr marL="0" indent="0" algn="l">
              <a:lnSpc>
                <a:spcPts val="3100"/>
              </a:lnSpc>
              <a:buNone/>
            </a:pPr>
            <a:endParaRPr lang="en-US" sz="2200" b="1" dirty="0">
              <a:solidFill>
                <a:srgbClr val="61615C"/>
              </a:solidFill>
              <a:latin typeface="Tomorrow Bold" pitchFamily="34" charset="0"/>
              <a:ea typeface="Tomorrow Bold"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1"/>
          <p:cNvSpPr/>
          <p:nvPr/>
        </p:nvSpPr>
        <p:spPr>
          <a:xfrm>
            <a:off x="698097" y="3354229"/>
            <a:ext cx="6244709" cy="457200"/>
          </a:xfrm>
          <a:prstGeom prst="rect">
            <a:avLst/>
          </a:prstGeom>
          <a:noFill/>
          <a:ln/>
        </p:spPr>
        <p:txBody>
          <a:bodyPr wrap="none" lIns="0" tIns="0" rIns="0" bIns="0" rtlCol="0" anchor="t"/>
          <a:lstStyle/>
          <a:p>
            <a:pPr marL="0" indent="0">
              <a:lnSpc>
                <a:spcPts val="27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Problem Statement</a:t>
            </a:r>
            <a:endParaRPr lang="en-US" sz="5400" b="1" dirty="0">
              <a:latin typeface="Trebuchet MS" panose="020B0603020202020204" pitchFamily="34"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Job fraud is a prevalent issue, with scammers creating fake job postings to deceive job seekers. Identifying and mitigating this type of fraud is crucial for protecting individuals and organizations.</a:t>
            </a:r>
            <a:endParaRPr lang="en-US" sz="1750" dirty="0"/>
          </a:p>
        </p:txBody>
      </p:sp>
      <p:sp>
        <p:nvSpPr>
          <p:cNvPr id="5" name="Text 3"/>
          <p:cNvSpPr/>
          <p:nvPr/>
        </p:nvSpPr>
        <p:spPr>
          <a:xfrm>
            <a:off x="7599521" y="3354229"/>
            <a:ext cx="2835235" cy="354330"/>
          </a:xfrm>
          <a:prstGeom prst="rect">
            <a:avLst/>
          </a:prstGeom>
          <a:noFill/>
          <a:ln/>
        </p:spPr>
        <p:txBody>
          <a:bodyPr wrap="none" lIns="0" tIns="0" rIns="0" bIns="0" rtlCol="0" anchor="t"/>
          <a:lstStyle/>
          <a:p>
            <a:pPr marL="0" indent="0">
              <a:lnSpc>
                <a:spcPts val="2750"/>
              </a:lnSpc>
              <a:buNone/>
            </a:pPr>
            <a:r>
              <a:rPr lang="en-US" sz="5400" b="1" dirty="0">
                <a:solidFill>
                  <a:srgbClr val="1D1D1B"/>
                </a:solidFill>
                <a:latin typeface="Trebuchet MS" panose="020B0603020202020204" pitchFamily="34" charset="0"/>
                <a:ea typeface="Tomorrow Semi Bold" pitchFamily="34" charset="-122"/>
                <a:cs typeface="Tomorrow Semi Bold" pitchFamily="34" charset="-120"/>
              </a:rPr>
              <a:t>Objective</a:t>
            </a:r>
            <a:endParaRPr lang="en-US" sz="5400" b="1" dirty="0">
              <a:latin typeface="Trebuchet MS" panose="020B0603020202020204" pitchFamily="34" charset="0"/>
            </a:endParaRPr>
          </a:p>
        </p:txBody>
      </p:sp>
      <p:sp>
        <p:nvSpPr>
          <p:cNvPr id="6" name="Text 4"/>
          <p:cNvSpPr/>
          <p:nvPr/>
        </p:nvSpPr>
        <p:spPr>
          <a:xfrm>
            <a:off x="7599521" y="421540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This project aims to develop a model that effectively identifies fraudulent job postings based on various data features. </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99755"/>
            <a:ext cx="5670590" cy="708779"/>
          </a:xfrm>
          <a:prstGeom prst="rect">
            <a:avLst/>
          </a:prstGeom>
          <a:noFill/>
          <a:ln/>
        </p:spPr>
        <p:txBody>
          <a:bodyPr wrap="none" lIns="0" tIns="0" rIns="0" bIns="0" rtlCol="0" anchor="t"/>
          <a:lstStyle/>
          <a:p>
            <a:pPr marL="0" indent="0">
              <a:lnSpc>
                <a:spcPts val="5550"/>
              </a:lnSpc>
              <a:buNone/>
            </a:pPr>
            <a:r>
              <a:rPr lang="en-US" sz="4800" b="1" dirty="0">
                <a:solidFill>
                  <a:srgbClr val="1D1D1B"/>
                </a:solidFill>
                <a:latin typeface="Trebuchet MS" panose="020B0603020202020204" pitchFamily="34" charset="0"/>
                <a:ea typeface="Tomorrow Semi Bold" pitchFamily="34" charset="-122"/>
                <a:cs typeface="Tomorrow Semi Bold" pitchFamily="34" charset="-120"/>
              </a:rPr>
              <a:t>Dataset Exploration</a:t>
            </a:r>
            <a:endParaRPr lang="en-US" sz="4800" b="1" dirty="0">
              <a:latin typeface="Trebuchet MS" panose="020B0603020202020204" pitchFamily="34" charset="0"/>
            </a:endParaRPr>
          </a:p>
        </p:txBody>
      </p:sp>
      <p:sp>
        <p:nvSpPr>
          <p:cNvPr id="4" name="Shape 1"/>
          <p:cNvSpPr/>
          <p:nvPr/>
        </p:nvSpPr>
        <p:spPr>
          <a:xfrm>
            <a:off x="793790" y="1948696"/>
            <a:ext cx="3664863" cy="3484364"/>
          </a:xfrm>
          <a:prstGeom prst="roundRect">
            <a:avLst>
              <a:gd name="adj" fmla="val 976"/>
            </a:avLst>
          </a:prstGeom>
          <a:solidFill>
            <a:srgbClr val="F0EAEA"/>
          </a:solidFill>
          <a:ln/>
        </p:spPr>
      </p:sp>
      <p:sp>
        <p:nvSpPr>
          <p:cNvPr id="5" name="Text 2"/>
          <p:cNvSpPr/>
          <p:nvPr/>
        </p:nvSpPr>
        <p:spPr>
          <a:xfrm>
            <a:off x="1020604" y="2175510"/>
            <a:ext cx="2835235" cy="354330"/>
          </a:xfrm>
          <a:prstGeom prst="rect">
            <a:avLst/>
          </a:prstGeom>
          <a:noFill/>
          <a:ln/>
        </p:spPr>
        <p:txBody>
          <a:bodyPr wrap="none" lIns="0" tIns="0" rIns="0" bIns="0" rtlCol="0" anchor="t"/>
          <a:lstStyle/>
          <a:p>
            <a:pPr marL="0" indent="0">
              <a:lnSpc>
                <a:spcPts val="2750"/>
              </a:lnSpc>
              <a:buNone/>
            </a:pPr>
            <a:r>
              <a:rPr lang="en-US" sz="2800" dirty="0">
                <a:solidFill>
                  <a:srgbClr val="61615C"/>
                </a:solidFill>
                <a:latin typeface="Trebuchet MS" panose="020B0603020202020204" pitchFamily="34" charset="0"/>
                <a:ea typeface="Tomorrow Semi Bold" pitchFamily="34" charset="-122"/>
                <a:cs typeface="Tomorrow Semi Bold" pitchFamily="34" charset="-120"/>
              </a:rPr>
              <a:t>Data Source</a:t>
            </a:r>
            <a:endParaRPr lang="en-US" sz="2800" dirty="0">
              <a:latin typeface="Trebuchet MS" panose="020B0603020202020204" pitchFamily="34" charset="0"/>
            </a:endParaRPr>
          </a:p>
        </p:txBody>
      </p:sp>
      <p:sp>
        <p:nvSpPr>
          <p:cNvPr id="6" name="Text 3"/>
          <p:cNvSpPr/>
          <p:nvPr/>
        </p:nvSpPr>
        <p:spPr>
          <a:xfrm>
            <a:off x="1020604" y="2665928"/>
            <a:ext cx="3211235" cy="2540318"/>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dataset used in this analysis is a collection of job postings from various platforms. It includes information on job titles, locations, descriptions, and other relevant attributes.</a:t>
            </a:r>
            <a:endParaRPr lang="en-US" sz="1750" dirty="0"/>
          </a:p>
        </p:txBody>
      </p:sp>
      <p:sp>
        <p:nvSpPr>
          <p:cNvPr id="7" name="Shape 4"/>
          <p:cNvSpPr/>
          <p:nvPr/>
        </p:nvSpPr>
        <p:spPr>
          <a:xfrm>
            <a:off x="4685467" y="1948696"/>
            <a:ext cx="3664863" cy="3484364"/>
          </a:xfrm>
          <a:prstGeom prst="roundRect">
            <a:avLst>
              <a:gd name="adj" fmla="val 976"/>
            </a:avLst>
          </a:prstGeom>
          <a:solidFill>
            <a:srgbClr val="F0EAEA"/>
          </a:solidFill>
          <a:ln/>
        </p:spPr>
      </p:sp>
      <p:sp>
        <p:nvSpPr>
          <p:cNvPr id="8" name="Text 5"/>
          <p:cNvSpPr/>
          <p:nvPr/>
        </p:nvSpPr>
        <p:spPr>
          <a:xfrm>
            <a:off x="4912281" y="2175510"/>
            <a:ext cx="2835235" cy="354330"/>
          </a:xfrm>
          <a:prstGeom prst="rect">
            <a:avLst/>
          </a:prstGeom>
          <a:noFill/>
          <a:ln/>
        </p:spPr>
        <p:txBody>
          <a:bodyPr wrap="none" lIns="0" tIns="0" rIns="0" bIns="0" rtlCol="0" anchor="t"/>
          <a:lstStyle/>
          <a:p>
            <a:pPr marL="0" indent="0">
              <a:lnSpc>
                <a:spcPts val="2750"/>
              </a:lnSpc>
              <a:buNone/>
            </a:pPr>
            <a:r>
              <a:rPr lang="en-US" sz="2400" dirty="0">
                <a:solidFill>
                  <a:srgbClr val="61615C"/>
                </a:solidFill>
                <a:latin typeface="Trebuchet MS" panose="020B0603020202020204" pitchFamily="34" charset="0"/>
                <a:ea typeface="Tomorrow Semi Bold" pitchFamily="34" charset="-122"/>
                <a:cs typeface="Tomorrow Semi Bold" pitchFamily="34" charset="-120"/>
              </a:rPr>
              <a:t>Data Features</a:t>
            </a:r>
            <a:endParaRPr lang="en-US" sz="2400" dirty="0">
              <a:latin typeface="Trebuchet MS" panose="020B0603020202020204" pitchFamily="34" charset="0"/>
            </a:endParaRPr>
          </a:p>
        </p:txBody>
      </p:sp>
      <p:sp>
        <p:nvSpPr>
          <p:cNvPr id="9" name="Text 6"/>
          <p:cNvSpPr/>
          <p:nvPr/>
        </p:nvSpPr>
        <p:spPr>
          <a:xfrm>
            <a:off x="4912281" y="2665928"/>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The dataset contains a wide array of features that can be used to identify fraudulent job postings, including keywords, grammar, and website domain information.</a:t>
            </a:r>
            <a:endParaRPr lang="en-US" sz="1750" dirty="0"/>
          </a:p>
        </p:txBody>
      </p:sp>
      <p:sp>
        <p:nvSpPr>
          <p:cNvPr id="10" name="Shape 7"/>
          <p:cNvSpPr/>
          <p:nvPr/>
        </p:nvSpPr>
        <p:spPr>
          <a:xfrm>
            <a:off x="793790" y="5659874"/>
            <a:ext cx="7556421" cy="1669852"/>
          </a:xfrm>
          <a:prstGeom prst="roundRect">
            <a:avLst>
              <a:gd name="adj" fmla="val 2038"/>
            </a:avLst>
          </a:prstGeom>
          <a:solidFill>
            <a:srgbClr val="F0EAEA"/>
          </a:solidFill>
          <a:ln/>
        </p:spPr>
      </p:sp>
      <p:sp>
        <p:nvSpPr>
          <p:cNvPr id="11" name="Text 8"/>
          <p:cNvSpPr/>
          <p:nvPr/>
        </p:nvSpPr>
        <p:spPr>
          <a:xfrm>
            <a:off x="1020604" y="5886688"/>
            <a:ext cx="2835235" cy="354330"/>
          </a:xfrm>
          <a:prstGeom prst="rect">
            <a:avLst/>
          </a:prstGeom>
          <a:noFill/>
          <a:ln/>
        </p:spPr>
        <p:txBody>
          <a:bodyPr wrap="none" lIns="0" tIns="0" rIns="0" bIns="0" rtlCol="0" anchor="t"/>
          <a:lstStyle/>
          <a:p>
            <a:pPr marL="0" indent="0">
              <a:lnSpc>
                <a:spcPts val="2750"/>
              </a:lnSpc>
              <a:buNone/>
            </a:pPr>
            <a:r>
              <a:rPr lang="en-US" sz="2400" b="1" dirty="0">
                <a:solidFill>
                  <a:srgbClr val="61615C"/>
                </a:solidFill>
                <a:latin typeface="Trebuchet MS" panose="020B0603020202020204" pitchFamily="34" charset="0"/>
                <a:ea typeface="Tomorrow Semi Bold" pitchFamily="34" charset="-122"/>
                <a:cs typeface="Tomorrow Semi Bold" pitchFamily="34" charset="-120"/>
              </a:rPr>
              <a:t>Data Cleaning</a:t>
            </a:r>
            <a:endParaRPr lang="en-US" sz="2400" b="1" dirty="0">
              <a:latin typeface="Trebuchet MS" panose="020B0603020202020204" pitchFamily="34" charset="0"/>
            </a:endParaRPr>
          </a:p>
        </p:txBody>
      </p:sp>
      <p:sp>
        <p:nvSpPr>
          <p:cNvPr id="12" name="Text 9"/>
          <p:cNvSpPr/>
          <p:nvPr/>
        </p:nvSpPr>
        <p:spPr>
          <a:xfrm>
            <a:off x="1020604" y="6377107"/>
            <a:ext cx="7102793" cy="725805"/>
          </a:xfrm>
          <a:prstGeom prst="rect">
            <a:avLst/>
          </a:prstGeom>
          <a:noFill/>
          <a:ln/>
        </p:spPr>
        <p:txBody>
          <a:bodyPr wrap="square" lIns="0" tIns="0" rIns="0" bIns="0" rtlCol="0" anchor="t"/>
          <a:lstStyle/>
          <a:p>
            <a:pPr marL="0" indent="0">
              <a:lnSpc>
                <a:spcPts val="2850"/>
              </a:lnSpc>
              <a:buNone/>
            </a:pPr>
            <a:r>
              <a:rPr lang="en-US" sz="1750" dirty="0">
                <a:solidFill>
                  <a:srgbClr val="61615C"/>
                </a:solidFill>
                <a:latin typeface="Tomorrow" pitchFamily="34" charset="0"/>
                <a:ea typeface="Tomorrow" pitchFamily="34" charset="-122"/>
                <a:cs typeface="Tomorrow" pitchFamily="34" charset="-120"/>
              </a:rPr>
              <a:t>Prior to analysis, the dataset was cleaned and preprocessed to remove inconsistencies and irrelevant information.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4369" y="530543"/>
            <a:ext cx="5938303" cy="602099"/>
          </a:xfrm>
          <a:prstGeom prst="rect">
            <a:avLst/>
          </a:prstGeom>
          <a:noFill/>
          <a:ln/>
        </p:spPr>
        <p:txBody>
          <a:bodyPr wrap="none" lIns="0" tIns="0" rIns="0" bIns="0" rtlCol="0" anchor="t"/>
          <a:lstStyle/>
          <a:p>
            <a:pPr marL="0" indent="0">
              <a:lnSpc>
                <a:spcPts val="4700"/>
              </a:lnSpc>
              <a:buNone/>
            </a:pPr>
            <a:r>
              <a:rPr lang="en-US" sz="3600" b="1" dirty="0">
                <a:solidFill>
                  <a:srgbClr val="1D1D1B"/>
                </a:solidFill>
                <a:latin typeface="Segoe UI Black" panose="020B0A02040204020203" pitchFamily="34" charset="0"/>
                <a:ea typeface="Segoe UI Black" panose="020B0A02040204020203" pitchFamily="34" charset="0"/>
                <a:cs typeface="Tomorrow Semi Bold" pitchFamily="34" charset="-120"/>
              </a:rPr>
              <a:t>Technology and Features</a:t>
            </a:r>
            <a:endParaRPr lang="en-US" sz="3600" b="1" dirty="0">
              <a:latin typeface="Segoe UI Black" panose="020B0A02040204020203" pitchFamily="34" charset="0"/>
              <a:ea typeface="Segoe UI Black" panose="020B0A02040204020203" pitchFamily="34" charset="0"/>
            </a:endParaRPr>
          </a:p>
        </p:txBody>
      </p:sp>
      <p:pic>
        <p:nvPicPr>
          <p:cNvPr id="4" name="Image 1" descr="preencoded.png"/>
          <p:cNvPicPr>
            <a:picLocks noChangeAspect="1"/>
          </p:cNvPicPr>
          <p:nvPr/>
        </p:nvPicPr>
        <p:blipFill>
          <a:blip r:embed="rId4"/>
          <a:stretch>
            <a:fillRect/>
          </a:stretch>
        </p:blipFill>
        <p:spPr>
          <a:xfrm>
            <a:off x="674370" y="1421606"/>
            <a:ext cx="481608" cy="481608"/>
          </a:xfrm>
          <a:prstGeom prst="rect">
            <a:avLst/>
          </a:prstGeom>
        </p:spPr>
      </p:pic>
      <p:sp>
        <p:nvSpPr>
          <p:cNvPr id="5" name="Text 1"/>
          <p:cNvSpPr/>
          <p:nvPr/>
        </p:nvSpPr>
        <p:spPr>
          <a:xfrm>
            <a:off x="674370" y="2095857"/>
            <a:ext cx="2408515" cy="300990"/>
          </a:xfrm>
          <a:prstGeom prst="rect">
            <a:avLst/>
          </a:prstGeom>
          <a:noFill/>
          <a:ln/>
        </p:spPr>
        <p:txBody>
          <a:bodyPr wrap="none" lIns="0" tIns="0" rIns="0" bIns="0" rtlCol="0" anchor="t"/>
          <a:lstStyle/>
          <a:p>
            <a:pPr marL="0" indent="0" algn="l">
              <a:lnSpc>
                <a:spcPts val="2350"/>
              </a:lnSpc>
              <a:buNone/>
            </a:pPr>
            <a:r>
              <a:rPr lang="en-US" sz="1850" b="1" dirty="0">
                <a:solidFill>
                  <a:srgbClr val="61615C"/>
                </a:solidFill>
                <a:latin typeface="Segoe UI Black" panose="020B0A02040204020203" pitchFamily="34" charset="0"/>
                <a:ea typeface="Segoe UI Black" panose="020B0A02040204020203" pitchFamily="34" charset="0"/>
                <a:cs typeface="Segoe UI Semibold" panose="020B0702040204020203" pitchFamily="34" charset="0"/>
              </a:rPr>
              <a:t>Text Preprocessing</a:t>
            </a:r>
            <a:endParaRPr lang="en-US" sz="1850" b="1" dirty="0">
              <a:latin typeface="Segoe UI Black" panose="020B0A02040204020203" pitchFamily="34" charset="0"/>
              <a:ea typeface="Segoe UI Black" panose="020B0A02040204020203" pitchFamily="34" charset="0"/>
            </a:endParaRPr>
          </a:p>
        </p:txBody>
      </p:sp>
      <p:sp>
        <p:nvSpPr>
          <p:cNvPr id="6" name="Text 2"/>
          <p:cNvSpPr/>
          <p:nvPr/>
        </p:nvSpPr>
        <p:spPr>
          <a:xfrm>
            <a:off x="674370" y="2512457"/>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61615C"/>
                </a:solidFill>
                <a:latin typeface="Tomorrow" pitchFamily="34" charset="0"/>
                <a:ea typeface="Tomorrow" pitchFamily="34" charset="-122"/>
                <a:cs typeface="Tomorrow" pitchFamily="34" charset="-120"/>
              </a:rPr>
              <a:t>Job descriptions were processed using techniques like stemming and stop word removal to extract meaningful keywords and patterns.</a:t>
            </a:r>
            <a:endParaRPr lang="en-US" sz="1500" dirty="0"/>
          </a:p>
        </p:txBody>
      </p:sp>
      <p:pic>
        <p:nvPicPr>
          <p:cNvPr id="7" name="Image 2" descr="preencoded.png"/>
          <p:cNvPicPr>
            <a:picLocks noChangeAspect="1"/>
          </p:cNvPicPr>
          <p:nvPr/>
        </p:nvPicPr>
        <p:blipFill>
          <a:blip r:embed="rId5"/>
          <a:stretch>
            <a:fillRect/>
          </a:stretch>
        </p:blipFill>
        <p:spPr>
          <a:xfrm>
            <a:off x="674370" y="3706773"/>
            <a:ext cx="481608" cy="481608"/>
          </a:xfrm>
          <a:prstGeom prst="rect">
            <a:avLst/>
          </a:prstGeom>
        </p:spPr>
      </p:pic>
      <p:sp>
        <p:nvSpPr>
          <p:cNvPr id="8" name="Text 3"/>
          <p:cNvSpPr/>
          <p:nvPr/>
        </p:nvSpPr>
        <p:spPr>
          <a:xfrm>
            <a:off x="674370" y="4381024"/>
            <a:ext cx="2408515" cy="300990"/>
          </a:xfrm>
          <a:prstGeom prst="rect">
            <a:avLst/>
          </a:prstGeom>
          <a:noFill/>
          <a:ln/>
        </p:spPr>
        <p:txBody>
          <a:bodyPr wrap="none" lIns="0" tIns="0" rIns="0" bIns="0" rtlCol="0" anchor="t"/>
          <a:lstStyle/>
          <a:p>
            <a:pPr marL="0" indent="0" algn="l">
              <a:lnSpc>
                <a:spcPts val="2350"/>
              </a:lnSpc>
              <a:buNone/>
            </a:pPr>
            <a:r>
              <a:rPr lang="en-US" sz="1850" b="1" dirty="0">
                <a:solidFill>
                  <a:srgbClr val="61615C"/>
                </a:solidFill>
                <a:latin typeface="Segoe UI Black" panose="020B0A02040204020203" pitchFamily="34" charset="0"/>
                <a:ea typeface="Segoe UI Black" panose="020B0A02040204020203" pitchFamily="34" charset="0"/>
                <a:cs typeface="Tomorrow Semi Bold" pitchFamily="34" charset="-120"/>
              </a:rPr>
              <a:t>Domain Features</a:t>
            </a:r>
            <a:endParaRPr lang="en-US" sz="1850" b="1" dirty="0">
              <a:latin typeface="Segoe UI Black" panose="020B0A02040204020203" pitchFamily="34" charset="0"/>
              <a:ea typeface="Segoe UI Black" panose="020B0A02040204020203" pitchFamily="34" charset="0"/>
            </a:endParaRPr>
          </a:p>
        </p:txBody>
      </p:sp>
      <p:sp>
        <p:nvSpPr>
          <p:cNvPr id="9" name="Text 4"/>
          <p:cNvSpPr/>
          <p:nvPr/>
        </p:nvSpPr>
        <p:spPr>
          <a:xfrm>
            <a:off x="674370" y="4797623"/>
            <a:ext cx="7795260" cy="616268"/>
          </a:xfrm>
          <a:prstGeom prst="rect">
            <a:avLst/>
          </a:prstGeom>
          <a:noFill/>
          <a:ln/>
        </p:spPr>
        <p:txBody>
          <a:bodyPr wrap="square" lIns="0" tIns="0" rIns="0" bIns="0" rtlCol="0" anchor="t"/>
          <a:lstStyle/>
          <a:p>
            <a:pPr marL="0" indent="0" algn="l">
              <a:lnSpc>
                <a:spcPts val="2400"/>
              </a:lnSpc>
              <a:buNone/>
            </a:pPr>
            <a:r>
              <a:rPr lang="en-US" sz="1500" dirty="0">
                <a:solidFill>
                  <a:srgbClr val="61615C"/>
                </a:solidFill>
                <a:latin typeface="Tomorrow" pitchFamily="34" charset="0"/>
                <a:ea typeface="Tomorrow" pitchFamily="34" charset="-122"/>
                <a:cs typeface="Tomorrow" pitchFamily="34" charset="-120"/>
              </a:rPr>
              <a:t>Domain information like website URLs and email addresses were analyzed to detect suspicious patterns associated with fraud.</a:t>
            </a:r>
            <a:endParaRPr lang="en-US" sz="1500" dirty="0"/>
          </a:p>
        </p:txBody>
      </p:sp>
      <p:pic>
        <p:nvPicPr>
          <p:cNvPr id="10" name="Image 3" descr="preencoded.png"/>
          <p:cNvPicPr>
            <a:picLocks noChangeAspect="1"/>
          </p:cNvPicPr>
          <p:nvPr/>
        </p:nvPicPr>
        <p:blipFill>
          <a:blip r:embed="rId6"/>
          <a:stretch>
            <a:fillRect/>
          </a:stretch>
        </p:blipFill>
        <p:spPr>
          <a:xfrm>
            <a:off x="674370" y="5934313"/>
            <a:ext cx="481608" cy="416599"/>
          </a:xfrm>
          <a:prstGeom prst="rect">
            <a:avLst/>
          </a:prstGeom>
        </p:spPr>
      </p:pic>
      <p:sp>
        <p:nvSpPr>
          <p:cNvPr id="11" name="Text 5"/>
          <p:cNvSpPr/>
          <p:nvPr/>
        </p:nvSpPr>
        <p:spPr>
          <a:xfrm>
            <a:off x="674370" y="6485572"/>
            <a:ext cx="2408515" cy="322422"/>
          </a:xfrm>
          <a:prstGeom prst="rect">
            <a:avLst/>
          </a:prstGeom>
          <a:noFill/>
          <a:ln/>
        </p:spPr>
        <p:txBody>
          <a:bodyPr wrap="none" lIns="0" tIns="0" rIns="0" bIns="0" rtlCol="0" anchor="t"/>
          <a:lstStyle/>
          <a:p>
            <a:pPr marL="0" indent="0" algn="l">
              <a:lnSpc>
                <a:spcPts val="2350"/>
              </a:lnSpc>
              <a:buNone/>
            </a:pPr>
            <a:r>
              <a:rPr lang="en-US" sz="1850" b="1" dirty="0">
                <a:solidFill>
                  <a:srgbClr val="61615C"/>
                </a:solidFill>
                <a:latin typeface="Segoe UI Black" panose="020B0A02040204020203" pitchFamily="34" charset="0"/>
                <a:ea typeface="Segoe UI Black" panose="020B0A02040204020203" pitchFamily="34" charset="0"/>
                <a:cs typeface="Tomorrow Semi Bold" pitchFamily="34" charset="-120"/>
              </a:rPr>
              <a:t>Temporal Features</a:t>
            </a:r>
            <a:endParaRPr lang="en-US" sz="1850" b="1" dirty="0">
              <a:latin typeface="Segoe UI Black" panose="020B0A02040204020203" pitchFamily="34" charset="0"/>
              <a:ea typeface="Segoe UI Black" panose="020B0A02040204020203" pitchFamily="34" charset="0"/>
            </a:endParaRPr>
          </a:p>
        </p:txBody>
      </p:sp>
      <p:sp>
        <p:nvSpPr>
          <p:cNvPr id="12" name="Text 6"/>
          <p:cNvSpPr/>
          <p:nvPr/>
        </p:nvSpPr>
        <p:spPr>
          <a:xfrm>
            <a:off x="674370" y="6807994"/>
            <a:ext cx="7795260" cy="891064"/>
          </a:xfrm>
          <a:prstGeom prst="rect">
            <a:avLst/>
          </a:prstGeom>
          <a:noFill/>
          <a:ln/>
        </p:spPr>
        <p:txBody>
          <a:bodyPr wrap="square" lIns="0" tIns="0" rIns="0" bIns="0" rtlCol="0" anchor="t"/>
          <a:lstStyle/>
          <a:p>
            <a:pPr marL="0" indent="0" algn="l">
              <a:lnSpc>
                <a:spcPts val="2400"/>
              </a:lnSpc>
              <a:buNone/>
            </a:pPr>
            <a:r>
              <a:rPr lang="en-US" sz="1500" dirty="0">
                <a:solidFill>
                  <a:srgbClr val="61615C"/>
                </a:solidFill>
                <a:latin typeface="Tomorrow" pitchFamily="34" charset="0"/>
                <a:ea typeface="Tomorrow" pitchFamily="34" charset="-122"/>
                <a:cs typeface="Tomorrow" pitchFamily="34" charset="-120"/>
              </a:rPr>
              <a:t>The time of posting and other temporal features were extracted to identify potential anomalies in job posting behavior.</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64362"/>
            <a:ext cx="7420094" cy="708779"/>
          </a:xfrm>
          <a:prstGeom prst="rect">
            <a:avLst/>
          </a:prstGeom>
          <a:noFill/>
          <a:ln/>
        </p:spPr>
        <p:txBody>
          <a:bodyPr wrap="none" lIns="0" tIns="0" rIns="0" bIns="0" rtlCol="0" anchor="t"/>
          <a:lstStyle/>
          <a:p>
            <a:pPr marL="0" indent="0">
              <a:lnSpc>
                <a:spcPts val="5550"/>
              </a:lnSpc>
              <a:buNone/>
            </a:pPr>
            <a:r>
              <a:rPr lang="en-US" sz="5400" dirty="0">
                <a:solidFill>
                  <a:srgbClr val="1D1D1B"/>
                </a:solidFill>
                <a:latin typeface="Trebuchet MS" panose="020B0603020202020204" pitchFamily="34" charset="0"/>
                <a:ea typeface="Tomorrow Semi Bold" pitchFamily="34" charset="-122"/>
                <a:cs typeface="Tomorrow Semi Bold" pitchFamily="34" charset="-120"/>
              </a:rPr>
              <a:t>Exploratory Data Analysis</a:t>
            </a:r>
            <a:endParaRPr lang="en-US" sz="5400" dirty="0">
              <a:latin typeface="Trebuchet MS" panose="020B0603020202020204" pitchFamily="34" charset="0"/>
            </a:endParaRPr>
          </a:p>
        </p:txBody>
      </p:sp>
      <p:sp>
        <p:nvSpPr>
          <p:cNvPr id="4" name="Text 1"/>
          <p:cNvSpPr/>
          <p:nvPr/>
        </p:nvSpPr>
        <p:spPr>
          <a:xfrm>
            <a:off x="793790" y="4626650"/>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61615C"/>
                </a:solidFill>
                <a:latin typeface="Tomorrow Semi Bold" pitchFamily="34" charset="0"/>
                <a:ea typeface="Tomorrow Semi Bold" pitchFamily="34" charset="-122"/>
                <a:cs typeface="Tomorrow Semi Bold" pitchFamily="34" charset="-120"/>
              </a:rPr>
              <a:t>100</a:t>
            </a:r>
            <a:endParaRPr lang="en-US" sz="5850" dirty="0"/>
          </a:p>
        </p:txBody>
      </p:sp>
      <p:sp>
        <p:nvSpPr>
          <p:cNvPr id="5" name="Text 2"/>
          <p:cNvSpPr/>
          <p:nvPr/>
        </p:nvSpPr>
        <p:spPr>
          <a:xfrm>
            <a:off x="1299805" y="5658445"/>
            <a:ext cx="3108603" cy="354330"/>
          </a:xfrm>
          <a:prstGeom prst="rect">
            <a:avLst/>
          </a:prstGeom>
          <a:noFill/>
          <a:ln/>
        </p:spPr>
        <p:txBody>
          <a:bodyPr wrap="none" lIns="0" tIns="0" rIns="0" bIns="0" rtlCol="0" anchor="t"/>
          <a:lstStyle/>
          <a:p>
            <a:pPr marL="0" indent="0" algn="ctr">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Suspicious Keywords</a:t>
            </a:r>
            <a:endParaRPr lang="en-US" sz="2200" b="1" dirty="0">
              <a:latin typeface="Trebuchet MS" panose="020B0603020202020204" pitchFamily="34" charset="0"/>
            </a:endParaRPr>
          </a:p>
        </p:txBody>
      </p:sp>
      <p:sp>
        <p:nvSpPr>
          <p:cNvPr id="6" name="Text 3"/>
          <p:cNvSpPr/>
          <p:nvPr/>
        </p:nvSpPr>
        <p:spPr>
          <a:xfrm>
            <a:off x="793790" y="6148864"/>
            <a:ext cx="4120753" cy="1088708"/>
          </a:xfrm>
          <a:prstGeom prst="rect">
            <a:avLst/>
          </a:prstGeom>
          <a:noFill/>
          <a:ln/>
        </p:spPr>
        <p:txBody>
          <a:bodyPr wrap="squar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The analysis revealed certain keywords frequently associated with fraudulent job postings.</a:t>
            </a:r>
            <a:endParaRPr lang="en-US" sz="1750" dirty="0"/>
          </a:p>
        </p:txBody>
      </p:sp>
      <p:sp>
        <p:nvSpPr>
          <p:cNvPr id="7" name="Text 4"/>
          <p:cNvSpPr/>
          <p:nvPr/>
        </p:nvSpPr>
        <p:spPr>
          <a:xfrm>
            <a:off x="5254704" y="4626650"/>
            <a:ext cx="4120872" cy="748427"/>
          </a:xfrm>
          <a:prstGeom prst="rect">
            <a:avLst/>
          </a:prstGeom>
          <a:noFill/>
          <a:ln/>
        </p:spPr>
        <p:txBody>
          <a:bodyPr wrap="none" lIns="0" tIns="0" rIns="0" bIns="0" rtlCol="0" anchor="t"/>
          <a:lstStyle/>
          <a:p>
            <a:pPr marL="0" indent="0" algn="ctr">
              <a:lnSpc>
                <a:spcPts val="5850"/>
              </a:lnSpc>
              <a:buNone/>
            </a:pPr>
            <a:r>
              <a:rPr lang="en-US" sz="5850" dirty="0">
                <a:solidFill>
                  <a:srgbClr val="61615C"/>
                </a:solidFill>
                <a:latin typeface="Tomorrow Semi Bold" pitchFamily="34" charset="0"/>
                <a:ea typeface="Tomorrow Semi Bold" pitchFamily="34" charset="-122"/>
                <a:cs typeface="Tomorrow Semi Bold" pitchFamily="34" charset="-120"/>
              </a:rPr>
              <a:t>20%</a:t>
            </a:r>
            <a:endParaRPr lang="en-US" sz="5850" dirty="0"/>
          </a:p>
        </p:txBody>
      </p:sp>
      <p:sp>
        <p:nvSpPr>
          <p:cNvPr id="8" name="Text 5"/>
          <p:cNvSpPr/>
          <p:nvPr/>
        </p:nvSpPr>
        <p:spPr>
          <a:xfrm>
            <a:off x="5897523" y="565844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Grammar Errors</a:t>
            </a:r>
            <a:endParaRPr lang="en-US" sz="2200" b="1" dirty="0">
              <a:latin typeface="Trebuchet MS" panose="020B0603020202020204" pitchFamily="34" charset="0"/>
            </a:endParaRPr>
          </a:p>
        </p:txBody>
      </p:sp>
      <p:sp>
        <p:nvSpPr>
          <p:cNvPr id="9" name="Text 6"/>
          <p:cNvSpPr/>
          <p:nvPr/>
        </p:nvSpPr>
        <p:spPr>
          <a:xfrm>
            <a:off x="5254704" y="6148864"/>
            <a:ext cx="4120872" cy="1088708"/>
          </a:xfrm>
          <a:prstGeom prst="rect">
            <a:avLst/>
          </a:prstGeom>
          <a:noFill/>
          <a:ln/>
        </p:spPr>
        <p:txBody>
          <a:bodyPr wrap="squar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Fraudulent postings often exhibited higher rates of grammatical errors compared to legitimate postings.</a:t>
            </a:r>
            <a:endParaRPr lang="en-US" sz="1750" dirty="0"/>
          </a:p>
        </p:txBody>
      </p:sp>
      <p:sp>
        <p:nvSpPr>
          <p:cNvPr id="10" name="Text 7"/>
          <p:cNvSpPr/>
          <p:nvPr/>
        </p:nvSpPr>
        <p:spPr>
          <a:xfrm>
            <a:off x="9715738" y="4626650"/>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61615C"/>
                </a:solidFill>
                <a:latin typeface="Tomorrow Semi Bold" pitchFamily="34" charset="0"/>
                <a:ea typeface="Tomorrow Semi Bold" pitchFamily="34" charset="-122"/>
                <a:cs typeface="Tomorrow Semi Bold" pitchFamily="34" charset="-120"/>
              </a:rPr>
              <a:t>50%</a:t>
            </a:r>
            <a:endParaRPr lang="en-US" sz="5850" dirty="0"/>
          </a:p>
        </p:txBody>
      </p:sp>
      <p:sp>
        <p:nvSpPr>
          <p:cNvPr id="11" name="Text 8"/>
          <p:cNvSpPr/>
          <p:nvPr/>
        </p:nvSpPr>
        <p:spPr>
          <a:xfrm>
            <a:off x="10358438" y="565844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61615C"/>
                </a:solidFill>
                <a:latin typeface="Trebuchet MS" panose="020B0603020202020204" pitchFamily="34" charset="0"/>
                <a:ea typeface="Tomorrow Semi Bold" pitchFamily="34" charset="-122"/>
                <a:cs typeface="Tomorrow Semi Bold" pitchFamily="34" charset="-120"/>
              </a:rPr>
              <a:t>Domain Anomalies</a:t>
            </a:r>
            <a:endParaRPr lang="en-US" sz="2200" b="1" dirty="0">
              <a:latin typeface="Trebuchet MS" panose="020B0603020202020204" pitchFamily="34" charset="0"/>
            </a:endParaRPr>
          </a:p>
        </p:txBody>
      </p:sp>
      <p:sp>
        <p:nvSpPr>
          <p:cNvPr id="12" name="Text 9"/>
          <p:cNvSpPr/>
          <p:nvPr/>
        </p:nvSpPr>
        <p:spPr>
          <a:xfrm>
            <a:off x="9715738" y="6148864"/>
            <a:ext cx="4120753" cy="1451610"/>
          </a:xfrm>
          <a:prstGeom prst="rect">
            <a:avLst/>
          </a:prstGeom>
          <a:noFill/>
          <a:ln/>
        </p:spPr>
        <p:txBody>
          <a:bodyPr wrap="squar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A significant portion of fraudulent postings were found to have suspicious website domains and email addresses.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E1066-9DDA-3B9E-BC15-34658790AE6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471EA40-72A4-9D5E-A484-5D8ACDCE4A82}"/>
              </a:ext>
            </a:extLst>
          </p:cNvPr>
          <p:cNvSpPr/>
          <p:nvPr/>
        </p:nvSpPr>
        <p:spPr>
          <a:xfrm>
            <a:off x="4249372" y="552893"/>
            <a:ext cx="5862191" cy="930149"/>
          </a:xfrm>
          <a:prstGeom prst="rect">
            <a:avLst/>
          </a:prstGeom>
          <a:noFill/>
          <a:ln/>
        </p:spPr>
        <p:txBody>
          <a:bodyPr wrap="none" lIns="0" tIns="0" rIns="0" bIns="0" rtlCol="0" anchor="t"/>
          <a:lstStyle/>
          <a:p>
            <a:pPr marL="0" indent="0">
              <a:lnSpc>
                <a:spcPts val="5550"/>
              </a:lnSpc>
              <a:buNone/>
            </a:pPr>
            <a:r>
              <a:rPr lang="en-US" sz="4800" dirty="0">
                <a:latin typeface="Trebuchet MS" panose="020B0603020202020204" pitchFamily="34" charset="0"/>
              </a:rPr>
              <a:t>Data Visualization</a:t>
            </a:r>
          </a:p>
        </p:txBody>
      </p:sp>
      <p:sp>
        <p:nvSpPr>
          <p:cNvPr id="12" name="Text 9">
            <a:extLst>
              <a:ext uri="{FF2B5EF4-FFF2-40B4-BE49-F238E27FC236}">
                <a16:creationId xmlns:a16="http://schemas.microsoft.com/office/drawing/2014/main" id="{91D99162-A080-22D5-2AF4-4906876C8775}"/>
              </a:ext>
            </a:extLst>
          </p:cNvPr>
          <p:cNvSpPr/>
          <p:nvPr/>
        </p:nvSpPr>
        <p:spPr>
          <a:xfrm>
            <a:off x="9715738" y="6148864"/>
            <a:ext cx="4120753" cy="1451610"/>
          </a:xfrm>
          <a:prstGeom prst="rect">
            <a:avLst/>
          </a:prstGeom>
          <a:noFill/>
          <a:ln/>
        </p:spPr>
        <p:txBody>
          <a:bodyPr wrap="square" lIns="0" tIns="0" rIns="0" bIns="0" rtlCol="0" anchor="t"/>
          <a:lstStyle/>
          <a:p>
            <a:pPr marL="0" indent="0" algn="ctr">
              <a:lnSpc>
                <a:spcPts val="2850"/>
              </a:lnSpc>
              <a:buNone/>
            </a:pPr>
            <a:endParaRPr lang="en-US" sz="1750" dirty="0"/>
          </a:p>
        </p:txBody>
      </p:sp>
      <p:pic>
        <p:nvPicPr>
          <p:cNvPr id="20" name="Picture 19">
            <a:extLst>
              <a:ext uri="{FF2B5EF4-FFF2-40B4-BE49-F238E27FC236}">
                <a16:creationId xmlns:a16="http://schemas.microsoft.com/office/drawing/2014/main" id="{6DD75C50-2F0D-E787-9C44-0CFE6943A1EC}"/>
              </a:ext>
            </a:extLst>
          </p:cNvPr>
          <p:cNvPicPr>
            <a:picLocks noChangeAspect="1"/>
          </p:cNvPicPr>
          <p:nvPr/>
        </p:nvPicPr>
        <p:blipFill>
          <a:blip r:embed="rId3"/>
          <a:stretch>
            <a:fillRect/>
          </a:stretch>
        </p:blipFill>
        <p:spPr>
          <a:xfrm>
            <a:off x="1183704" y="2210797"/>
            <a:ext cx="5314950" cy="3808006"/>
          </a:xfrm>
          <a:prstGeom prst="rect">
            <a:avLst/>
          </a:prstGeom>
        </p:spPr>
      </p:pic>
      <p:pic>
        <p:nvPicPr>
          <p:cNvPr id="24" name="Picture 23">
            <a:extLst>
              <a:ext uri="{FF2B5EF4-FFF2-40B4-BE49-F238E27FC236}">
                <a16:creationId xmlns:a16="http://schemas.microsoft.com/office/drawing/2014/main" id="{F603C0E5-2DAA-487C-991B-D506B0D193FC}"/>
              </a:ext>
            </a:extLst>
          </p:cNvPr>
          <p:cNvPicPr>
            <a:picLocks noChangeAspect="1"/>
          </p:cNvPicPr>
          <p:nvPr/>
        </p:nvPicPr>
        <p:blipFill>
          <a:blip r:embed="rId4"/>
          <a:stretch>
            <a:fillRect/>
          </a:stretch>
        </p:blipFill>
        <p:spPr>
          <a:xfrm>
            <a:off x="7509629" y="2080736"/>
            <a:ext cx="5203868" cy="3808007"/>
          </a:xfrm>
          <a:prstGeom prst="rect">
            <a:avLst/>
          </a:prstGeom>
        </p:spPr>
      </p:pic>
    </p:spTree>
    <p:extLst>
      <p:ext uri="{BB962C8B-B14F-4D97-AF65-F5344CB8AC3E}">
        <p14:creationId xmlns:p14="http://schemas.microsoft.com/office/powerpoint/2010/main" val="20980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6216BC-D70C-7CFB-2CDD-D1F509DDAB67}"/>
              </a:ext>
            </a:extLst>
          </p:cNvPr>
          <p:cNvPicPr>
            <a:picLocks noChangeAspect="1"/>
          </p:cNvPicPr>
          <p:nvPr/>
        </p:nvPicPr>
        <p:blipFill>
          <a:blip r:embed="rId2"/>
          <a:stretch>
            <a:fillRect/>
          </a:stretch>
        </p:blipFill>
        <p:spPr>
          <a:xfrm>
            <a:off x="1435395" y="610840"/>
            <a:ext cx="11313042" cy="7097765"/>
          </a:xfrm>
          <a:prstGeom prst="rect">
            <a:avLst/>
          </a:prstGeom>
        </p:spPr>
      </p:pic>
    </p:spTree>
    <p:extLst>
      <p:ext uri="{BB962C8B-B14F-4D97-AF65-F5344CB8AC3E}">
        <p14:creationId xmlns:p14="http://schemas.microsoft.com/office/powerpoint/2010/main" val="3003827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01A33-120C-3EF6-A831-30B4AB894B8B}"/>
              </a:ext>
            </a:extLst>
          </p:cNvPr>
          <p:cNvPicPr>
            <a:picLocks noChangeAspect="1"/>
          </p:cNvPicPr>
          <p:nvPr/>
        </p:nvPicPr>
        <p:blipFill>
          <a:blip r:embed="rId2"/>
          <a:stretch>
            <a:fillRect/>
          </a:stretch>
        </p:blipFill>
        <p:spPr>
          <a:xfrm>
            <a:off x="1219200" y="1657350"/>
            <a:ext cx="12192000" cy="4914900"/>
          </a:xfrm>
          <a:prstGeom prst="rect">
            <a:avLst/>
          </a:prstGeom>
        </p:spPr>
      </p:pic>
    </p:spTree>
    <p:extLst>
      <p:ext uri="{BB962C8B-B14F-4D97-AF65-F5344CB8AC3E}">
        <p14:creationId xmlns:p14="http://schemas.microsoft.com/office/powerpoint/2010/main" val="177904653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TotalTime>
  <Words>615</Words>
  <Application>Microsoft Office PowerPoint</Application>
  <PresentationFormat>Custom</PresentationFormat>
  <Paragraphs>79</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Trebuchet MS</vt:lpstr>
      <vt:lpstr>Calibri</vt:lpstr>
      <vt:lpstr>Tomorrow</vt:lpstr>
      <vt:lpstr>Tomorrow Bold</vt:lpstr>
      <vt:lpstr>Segoe UI Black</vt:lpstr>
      <vt:lpstr>Tomorrow Semi Bold</vt:lpstr>
      <vt:lpstr>Bahnschrift SemiBold SemiConden</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Shovan Bera</cp:lastModifiedBy>
  <cp:revision>7</cp:revision>
  <dcterms:created xsi:type="dcterms:W3CDTF">2024-12-12T04:51:10Z</dcterms:created>
  <dcterms:modified xsi:type="dcterms:W3CDTF">2025-07-19T04:46:39Z</dcterms:modified>
</cp:coreProperties>
</file>