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61" r:id="rId5"/>
    <p:sldId id="259" r:id="rId6"/>
    <p:sldId id="260" r:id="rId7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4660"/>
  </p:normalViewPr>
  <p:slideViewPr>
    <p:cSldViewPr snapToGrid="0">
      <p:cViewPr varScale="1">
        <p:scale>
          <a:sx n="91" d="100"/>
          <a:sy n="91" d="100"/>
        </p:scale>
        <p:origin x="27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D013-3337-4963-A3DD-93C1F802E8DB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1289-AD4D-495A-BEBF-2A07A7B26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27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D013-3337-4963-A3DD-93C1F802E8DB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1289-AD4D-495A-BEBF-2A07A7B26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13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D013-3337-4963-A3DD-93C1F802E8DB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1289-AD4D-495A-BEBF-2A07A7B26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148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D013-3337-4963-A3DD-93C1F802E8DB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1289-AD4D-495A-BEBF-2A07A7B26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469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D013-3337-4963-A3DD-93C1F802E8DB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1289-AD4D-495A-BEBF-2A07A7B26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707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D013-3337-4963-A3DD-93C1F802E8DB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1289-AD4D-495A-BEBF-2A07A7B26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656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D013-3337-4963-A3DD-93C1F802E8DB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1289-AD4D-495A-BEBF-2A07A7B26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71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D013-3337-4963-A3DD-93C1F802E8DB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1289-AD4D-495A-BEBF-2A07A7B26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711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D013-3337-4963-A3DD-93C1F802E8DB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1289-AD4D-495A-BEBF-2A07A7B26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33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D013-3337-4963-A3DD-93C1F802E8DB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1289-AD4D-495A-BEBF-2A07A7B26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638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D013-3337-4963-A3DD-93C1F802E8DB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1289-AD4D-495A-BEBF-2A07A7B26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07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2D013-3337-4963-A3DD-93C1F802E8DB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21289-AD4D-495A-BEBF-2A07A7B26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86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9761" y="641130"/>
            <a:ext cx="4898478" cy="1001330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OO</a:t>
            </a:r>
            <a:r>
              <a:rPr lang="ko-KR" altLang="en-US" sz="3200" dirty="0" smtClean="0"/>
              <a:t>소프트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en-US" altLang="ko-KR" sz="3200" dirty="0" smtClean="0"/>
              <a:t>SW </a:t>
            </a:r>
            <a:r>
              <a:rPr lang="ko-KR" altLang="en-US" sz="3200" dirty="0" err="1" smtClean="0"/>
              <a:t>활용율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API </a:t>
            </a:r>
            <a:r>
              <a:rPr lang="ko-KR" altLang="en-US" sz="3200" dirty="0" smtClean="0"/>
              <a:t>가이드 문서</a:t>
            </a:r>
            <a:endParaRPr lang="ko-KR" altLang="en-US" sz="3200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799771"/>
              </p:ext>
            </p:extLst>
          </p:nvPr>
        </p:nvGraphicFramePr>
        <p:xfrm>
          <a:off x="471488" y="7215844"/>
          <a:ext cx="59150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756">
                  <a:extLst>
                    <a:ext uri="{9D8B030D-6E8A-4147-A177-3AD203B41FA5}">
                      <a16:colId xmlns:a16="http://schemas.microsoft.com/office/drawing/2014/main" val="657627637"/>
                    </a:ext>
                  </a:extLst>
                </a:gridCol>
                <a:gridCol w="1478756">
                  <a:extLst>
                    <a:ext uri="{9D8B030D-6E8A-4147-A177-3AD203B41FA5}">
                      <a16:colId xmlns:a16="http://schemas.microsoft.com/office/drawing/2014/main" val="2672267207"/>
                    </a:ext>
                  </a:extLst>
                </a:gridCol>
                <a:gridCol w="1478756">
                  <a:extLst>
                    <a:ext uri="{9D8B030D-6E8A-4147-A177-3AD203B41FA5}">
                      <a16:colId xmlns:a16="http://schemas.microsoft.com/office/drawing/2014/main" val="3695155899"/>
                    </a:ext>
                  </a:extLst>
                </a:gridCol>
                <a:gridCol w="1478756">
                  <a:extLst>
                    <a:ext uri="{9D8B030D-6E8A-4147-A177-3AD203B41FA5}">
                      <a16:colId xmlns:a16="http://schemas.microsoft.com/office/drawing/2014/main" val="3484901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변경일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변경사유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변경내역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73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2023-11-30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최초작성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최초작성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3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228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722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979761" y="641130"/>
            <a:ext cx="4898478" cy="1001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 smtClean="0"/>
              <a:t>OO</a:t>
            </a:r>
            <a:r>
              <a:rPr lang="ko-KR" altLang="en-US" sz="3200" dirty="0" smtClean="0"/>
              <a:t>소프트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en-US" altLang="ko-KR" sz="3200" dirty="0" smtClean="0"/>
              <a:t>SW </a:t>
            </a:r>
            <a:r>
              <a:rPr lang="ko-KR" altLang="en-US" sz="3200" dirty="0" err="1" smtClean="0"/>
              <a:t>활용율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API </a:t>
            </a:r>
            <a:r>
              <a:rPr lang="ko-KR" altLang="en-US" sz="3200" dirty="0" smtClean="0"/>
              <a:t>가이드 문서</a:t>
            </a:r>
            <a:endParaRPr lang="ko-KR" altLang="en-US" sz="32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066240"/>
              </p:ext>
            </p:extLst>
          </p:nvPr>
        </p:nvGraphicFramePr>
        <p:xfrm>
          <a:off x="1143000" y="6737129"/>
          <a:ext cx="4572000" cy="1016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55288785"/>
                    </a:ext>
                  </a:extLst>
                </a:gridCol>
                <a:gridCol w="1329559">
                  <a:extLst>
                    <a:ext uri="{9D8B030D-6E8A-4147-A177-3AD203B41FA5}">
                      <a16:colId xmlns:a16="http://schemas.microsoft.com/office/drawing/2014/main" val="4085414854"/>
                    </a:ext>
                  </a:extLst>
                </a:gridCol>
                <a:gridCol w="956441">
                  <a:extLst>
                    <a:ext uri="{9D8B030D-6E8A-4147-A177-3AD203B41FA5}">
                      <a16:colId xmlns:a16="http://schemas.microsoft.com/office/drawing/2014/main" val="152417476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430531621"/>
                    </a:ext>
                  </a:extLst>
                </a:gridCol>
              </a:tblGrid>
              <a:tr h="3389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desc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etc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524655"/>
                  </a:ext>
                </a:extLst>
              </a:tr>
              <a:tr h="3389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user_id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사용자 </a:t>
                      </a:r>
                      <a:r>
                        <a:rPr lang="en-US" altLang="ko-KR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02556"/>
                  </a:ext>
                </a:extLst>
              </a:tr>
              <a:tr h="3389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period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조회</a:t>
                      </a:r>
                      <a:r>
                        <a:rPr lang="ko-KR" altLang="en-US" baseline="0" dirty="0" smtClean="0"/>
                        <a:t> 기간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date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-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64991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29710" y="5948856"/>
            <a:ext cx="4485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OO</a:t>
            </a:r>
            <a:r>
              <a:rPr lang="ko-KR" altLang="en-US" dirty="0" smtClean="0"/>
              <a:t>소프트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데이터 공통사항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0778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8937" y="642321"/>
            <a:ext cx="2555490" cy="448586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SW </a:t>
            </a:r>
            <a:r>
              <a:rPr lang="ko-KR" altLang="en-US" sz="2000" dirty="0" err="1" smtClean="0"/>
              <a:t>활용율</a:t>
            </a:r>
            <a:r>
              <a:rPr lang="ko-KR" altLang="en-US" sz="2000" dirty="0" smtClean="0"/>
              <a:t> 데이터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03137" y="4165948"/>
            <a:ext cx="1443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Response Body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03137" y="1041144"/>
            <a:ext cx="1617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접속자</a:t>
            </a:r>
            <a:r>
              <a:rPr lang="ko-KR" altLang="en-US" sz="1600" dirty="0" smtClean="0"/>
              <a:t> 수 조회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714701" y="1429346"/>
            <a:ext cx="2276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요청 </a:t>
            </a:r>
            <a:r>
              <a:rPr lang="en-US" altLang="ko-KR" sz="1600" b="1" dirty="0" smtClean="0"/>
              <a:t>URL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i="1" dirty="0" smtClean="0"/>
              <a:t>rest/{select}/{user-count}</a:t>
            </a:r>
            <a:endParaRPr lang="ko-KR" altLang="en-US" sz="1600" i="1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112777"/>
              </p:ext>
            </p:extLst>
          </p:nvPr>
        </p:nvGraphicFramePr>
        <p:xfrm>
          <a:off x="714700" y="2728903"/>
          <a:ext cx="5381299" cy="891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1185">
                  <a:extLst>
                    <a:ext uri="{9D8B030D-6E8A-4147-A177-3AD203B41FA5}">
                      <a16:colId xmlns:a16="http://schemas.microsoft.com/office/drawing/2014/main" val="834871811"/>
                    </a:ext>
                  </a:extLst>
                </a:gridCol>
                <a:gridCol w="899023">
                  <a:extLst>
                    <a:ext uri="{9D8B030D-6E8A-4147-A177-3AD203B41FA5}">
                      <a16:colId xmlns:a16="http://schemas.microsoft.com/office/drawing/2014/main" val="3533963833"/>
                    </a:ext>
                  </a:extLst>
                </a:gridCol>
                <a:gridCol w="1682458">
                  <a:extLst>
                    <a:ext uri="{9D8B030D-6E8A-4147-A177-3AD203B41FA5}">
                      <a16:colId xmlns:a16="http://schemas.microsoft.com/office/drawing/2014/main" val="3476548072"/>
                    </a:ext>
                  </a:extLst>
                </a:gridCol>
                <a:gridCol w="1258633">
                  <a:extLst>
                    <a:ext uri="{9D8B030D-6E8A-4147-A177-3AD203B41FA5}">
                      <a16:colId xmlns:a16="http://schemas.microsoft.com/office/drawing/2014/main" val="32275453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US" b="1" dirty="0">
                          <a:effectLst/>
                        </a:rPr>
                        <a:t>Name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 dirty="0">
                          <a:effectLst/>
                        </a:rPr>
                        <a:t>Type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 dirty="0">
                          <a:effectLst/>
                        </a:rPr>
                        <a:t>Description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 dirty="0">
                          <a:effectLst/>
                        </a:rPr>
                        <a:t>Mandatory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290795136"/>
                  </a:ext>
                </a:extLst>
              </a:tr>
              <a:tr h="117157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period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 smtClean="0">
                          <a:effectLst/>
                        </a:rPr>
                        <a:t>date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200" dirty="0">
                          <a:effectLst/>
                        </a:rPr>
                        <a:t>조회 </a:t>
                      </a:r>
                      <a:r>
                        <a:rPr lang="ko-KR" altLang="en-US" sz="1200" dirty="0" smtClean="0">
                          <a:effectLst/>
                        </a:rPr>
                        <a:t>기간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0965430"/>
                  </a:ext>
                </a:extLst>
              </a:tr>
              <a:tr h="117157">
                <a:tc>
                  <a:txBody>
                    <a:bodyPr/>
                    <a:lstStyle/>
                    <a:p>
                      <a:pPr fontAlgn="base"/>
                      <a:r>
                        <a:rPr lang="en-US" dirty="0" err="1" smtClean="0">
                          <a:effectLst/>
                        </a:rPr>
                        <a:t>total_user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 err="1" smtClean="0">
                          <a:effectLst/>
                        </a:rPr>
                        <a:t>int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200" dirty="0" smtClean="0">
                          <a:effectLst/>
                        </a:rPr>
                        <a:t>조회 </a:t>
                      </a:r>
                      <a:r>
                        <a:rPr lang="ko-KR" altLang="en-US" sz="1200" dirty="0" err="1" smtClean="0">
                          <a:effectLst/>
                        </a:rPr>
                        <a:t>접속자</a:t>
                      </a:r>
                      <a:r>
                        <a:rPr lang="ko-KR" altLang="en-US" sz="1200" dirty="0" smtClean="0">
                          <a:effectLst/>
                        </a:rPr>
                        <a:t> 수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 smtClean="0">
                          <a:effectLst/>
                        </a:rPr>
                        <a:t>No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413060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08123" y="4422061"/>
            <a:ext cx="51500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{</a:t>
            </a:r>
            <a:br>
              <a:rPr lang="en-US" altLang="ko-KR" sz="1600" dirty="0" smtClean="0"/>
            </a:br>
            <a:r>
              <a:rPr lang="en-US" altLang="ko-KR" sz="1600" dirty="0" smtClean="0"/>
              <a:t>“</a:t>
            </a:r>
            <a:r>
              <a:rPr lang="en-US" altLang="ko-KR" sz="1600" dirty="0" err="1" smtClean="0"/>
              <a:t>total_user</a:t>
            </a:r>
            <a:r>
              <a:rPr lang="en-US" altLang="ko-KR" sz="1600" dirty="0" smtClean="0"/>
              <a:t>“ : 10000</a:t>
            </a:r>
            <a:r>
              <a:rPr lang="en-US" altLang="ko-KR" sz="1400" dirty="0" smtClean="0"/>
              <a:t>, // </a:t>
            </a:r>
            <a:r>
              <a:rPr lang="ko-KR" altLang="en-US" sz="1400" dirty="0" smtClean="0"/>
              <a:t>총 누적 </a:t>
            </a:r>
            <a:r>
              <a:rPr lang="ko-KR" altLang="en-US" sz="1400" dirty="0" err="1" smtClean="0"/>
              <a:t>접속자</a:t>
            </a:r>
            <a:r>
              <a:rPr lang="ko-KR" altLang="en-US" sz="1400" dirty="0" smtClean="0"/>
              <a:t> 수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600" dirty="0" smtClean="0"/>
              <a:t>“period“ : </a:t>
            </a:r>
            <a:br>
              <a:rPr lang="en-US" altLang="ko-KR" sz="1600" dirty="0" smtClean="0"/>
            </a:br>
            <a:r>
              <a:rPr lang="en-US" altLang="ko-KR" sz="1600" dirty="0" smtClean="0"/>
              <a:t>  [ </a:t>
            </a:r>
            <a:br>
              <a:rPr lang="en-US" altLang="ko-KR" sz="1600" dirty="0" smtClean="0"/>
            </a:br>
            <a:r>
              <a:rPr lang="en-US" altLang="ko-KR" sz="1600" dirty="0" smtClean="0"/>
              <a:t>     { </a:t>
            </a:r>
            <a:br>
              <a:rPr lang="en-US" altLang="ko-KR" sz="1600" dirty="0" smtClean="0"/>
            </a:br>
            <a:r>
              <a:rPr lang="en-US" altLang="ko-KR" sz="1600" dirty="0" smtClean="0"/>
              <a:t>          “</a:t>
            </a:r>
            <a:r>
              <a:rPr lang="en-US" altLang="ko-KR" sz="1600" dirty="0" err="1" smtClean="0"/>
              <a:t>beigin_period</a:t>
            </a:r>
            <a:r>
              <a:rPr lang="en-US" altLang="ko-KR" sz="1600" dirty="0" smtClean="0"/>
              <a:t> “ : “2023-11-29“, </a:t>
            </a:r>
            <a:br>
              <a:rPr lang="en-US" altLang="ko-KR" sz="1600" dirty="0" smtClean="0"/>
            </a:br>
            <a:r>
              <a:rPr lang="en-US" altLang="ko-KR" sz="1600" dirty="0" smtClean="0"/>
              <a:t>          “</a:t>
            </a:r>
            <a:r>
              <a:rPr lang="en-US" altLang="ko-KR" sz="1600" dirty="0" err="1" smtClean="0"/>
              <a:t>end_period</a:t>
            </a:r>
            <a:r>
              <a:rPr lang="en-US" altLang="ko-KR" sz="1600" dirty="0" smtClean="0"/>
              <a:t>” : “2023-11-30”</a:t>
            </a:r>
            <a:br>
              <a:rPr lang="en-US" altLang="ko-KR" sz="1600" dirty="0" smtClean="0"/>
            </a:br>
            <a:r>
              <a:rPr lang="en-US" altLang="ko-KR" sz="1600" dirty="0" smtClean="0"/>
              <a:t>     }</a:t>
            </a:r>
            <a:br>
              <a:rPr lang="en-US" altLang="ko-KR" sz="1600" dirty="0" smtClean="0"/>
            </a:br>
            <a:r>
              <a:rPr lang="en-US" altLang="ko-KR" sz="1600" dirty="0" smtClean="0"/>
              <a:t>  ]</a:t>
            </a:r>
            <a:endParaRPr lang="en-US" altLang="ko-KR" sz="1600" dirty="0"/>
          </a:p>
          <a:p>
            <a:r>
              <a:rPr lang="en-US" altLang="ko-KR" sz="1600" dirty="0" smtClean="0"/>
              <a:t>}  </a:t>
            </a:r>
            <a:r>
              <a:rPr lang="en-US" altLang="ko-KR" sz="1400" dirty="0" smtClean="0"/>
              <a:t>// </a:t>
            </a:r>
            <a:r>
              <a:rPr lang="ko-KR" altLang="en-US" sz="1400" dirty="0" smtClean="0"/>
              <a:t>특정 기간 누적 </a:t>
            </a:r>
            <a:r>
              <a:rPr lang="ko-KR" altLang="en-US" sz="1400" dirty="0" err="1" smtClean="0"/>
              <a:t>접속자</a:t>
            </a:r>
            <a:r>
              <a:rPr lang="ko-KR" altLang="en-US" sz="1400" dirty="0" smtClean="0"/>
              <a:t> 수 조</a:t>
            </a:r>
            <a:r>
              <a:rPr lang="ko-KR" altLang="en-US" sz="1400" dirty="0"/>
              <a:t>회</a:t>
            </a:r>
            <a:endParaRPr lang="ko-KR" alt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37350" y="2326076"/>
            <a:ext cx="235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Request </a:t>
            </a:r>
            <a:r>
              <a:rPr lang="en-US" altLang="ko-KR" dirty="0" err="1" smtClean="0"/>
              <a:t>Param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2628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98033" y="1225301"/>
            <a:ext cx="2326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부서 별 </a:t>
            </a:r>
            <a:r>
              <a:rPr lang="ko-KR" altLang="en-US" sz="1600" dirty="0" err="1" smtClean="0"/>
              <a:t>접속자</a:t>
            </a:r>
            <a:r>
              <a:rPr lang="ko-KR" altLang="en-US" sz="1600" dirty="0" smtClean="0"/>
              <a:t> 수 조회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09597" y="1578548"/>
            <a:ext cx="3291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요청 </a:t>
            </a:r>
            <a:r>
              <a:rPr lang="en-US" altLang="ko-KR" sz="1600" b="1" dirty="0" smtClean="0"/>
              <a:t>URL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i="1" dirty="0" smtClean="0"/>
              <a:t>rest/{select}/{department-user-count}</a:t>
            </a:r>
            <a:endParaRPr lang="ko-KR" altLang="en-US" sz="16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498033" y="4430510"/>
            <a:ext cx="1443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Response Body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98033" y="4668740"/>
            <a:ext cx="51500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</a:t>
            </a:r>
            <a:r>
              <a:rPr lang="en-US" altLang="ko-KR" sz="1600" dirty="0" smtClean="0"/>
              <a:t>“</a:t>
            </a:r>
            <a:r>
              <a:rPr lang="en-US" altLang="ko-KR" sz="1600" dirty="0" err="1" smtClean="0"/>
              <a:t>department_id</a:t>
            </a:r>
            <a:r>
              <a:rPr lang="en-US" altLang="ko-KR" sz="1600" dirty="0" smtClean="0"/>
              <a:t>”: </a:t>
            </a:r>
            <a:r>
              <a:rPr lang="en-US" altLang="ko-KR" sz="1600" dirty="0"/>
              <a:t>1,</a:t>
            </a:r>
          </a:p>
          <a:p>
            <a:r>
              <a:rPr lang="en-US" altLang="ko-KR" sz="1600" dirty="0"/>
              <a:t>  </a:t>
            </a:r>
            <a:r>
              <a:rPr lang="en-US" altLang="ko-KR" sz="1600" dirty="0" smtClean="0"/>
              <a:t>“</a:t>
            </a:r>
            <a:r>
              <a:rPr lang="en-US" altLang="ko-KR" sz="1600" dirty="0" err="1" smtClean="0"/>
              <a:t>department_name</a:t>
            </a:r>
            <a:r>
              <a:rPr lang="en-US" altLang="ko-KR" sz="1600" dirty="0" smtClean="0"/>
              <a:t>”: “</a:t>
            </a:r>
            <a:r>
              <a:rPr lang="ko-KR" altLang="en-US" sz="1400" dirty="0" smtClean="0"/>
              <a:t>개발팀</a:t>
            </a:r>
            <a:r>
              <a:rPr lang="en-US" altLang="ko-KR" sz="1600" dirty="0" smtClean="0"/>
              <a:t>”,</a:t>
            </a:r>
            <a:endParaRPr lang="en-US" altLang="ko-KR" sz="1600" dirty="0"/>
          </a:p>
          <a:p>
            <a:r>
              <a:rPr lang="en-US" altLang="ko-KR" sz="1600" dirty="0"/>
              <a:t>  </a:t>
            </a:r>
            <a:r>
              <a:rPr lang="en-US" altLang="ko-KR" sz="1600" dirty="0" smtClean="0"/>
              <a:t>“</a:t>
            </a:r>
            <a:r>
              <a:rPr lang="en-US" altLang="ko-KR" sz="1600" dirty="0" err="1" smtClean="0"/>
              <a:t>total_user</a:t>
            </a:r>
            <a:r>
              <a:rPr lang="en-US" altLang="ko-KR" sz="1600" dirty="0" smtClean="0"/>
              <a:t>”: 200,</a:t>
            </a:r>
          </a:p>
          <a:p>
            <a:r>
              <a:rPr lang="en-US" altLang="ko-KR" sz="1600" dirty="0" smtClean="0"/>
              <a:t>  </a:t>
            </a:r>
            <a:r>
              <a:rPr lang="en-US" altLang="ko-KR" sz="1600" dirty="0"/>
              <a:t>“period“ : </a:t>
            </a:r>
            <a:br>
              <a:rPr lang="en-US" altLang="ko-KR" sz="1600" dirty="0"/>
            </a:br>
            <a:r>
              <a:rPr lang="en-US" altLang="ko-KR" sz="1600" dirty="0"/>
              <a:t>  [ </a:t>
            </a:r>
            <a:br>
              <a:rPr lang="en-US" altLang="ko-KR" sz="1600" dirty="0"/>
            </a:br>
            <a:r>
              <a:rPr lang="en-US" altLang="ko-KR" sz="1600" dirty="0"/>
              <a:t>     { </a:t>
            </a:r>
            <a:br>
              <a:rPr lang="en-US" altLang="ko-KR" sz="1600" dirty="0"/>
            </a:br>
            <a:r>
              <a:rPr lang="en-US" altLang="ko-KR" sz="1600" dirty="0"/>
              <a:t>          “</a:t>
            </a:r>
            <a:r>
              <a:rPr lang="en-US" altLang="ko-KR" sz="1600" dirty="0" err="1"/>
              <a:t>beigin_period</a:t>
            </a:r>
            <a:r>
              <a:rPr lang="en-US" altLang="ko-KR" sz="1600" dirty="0"/>
              <a:t> “ : “2023-11-29“, </a:t>
            </a:r>
            <a:br>
              <a:rPr lang="en-US" altLang="ko-KR" sz="1600" dirty="0"/>
            </a:br>
            <a:r>
              <a:rPr lang="en-US" altLang="ko-KR" sz="1600" dirty="0"/>
              <a:t>          “</a:t>
            </a:r>
            <a:r>
              <a:rPr lang="en-US" altLang="ko-KR" sz="1600" dirty="0" err="1"/>
              <a:t>end_period</a:t>
            </a:r>
            <a:r>
              <a:rPr lang="en-US" altLang="ko-KR" sz="1600" dirty="0"/>
              <a:t>” : “2023-11-30”</a:t>
            </a:r>
            <a:br>
              <a:rPr lang="en-US" altLang="ko-KR" sz="1600" dirty="0"/>
            </a:br>
            <a:r>
              <a:rPr lang="en-US" altLang="ko-KR" sz="1600" dirty="0"/>
              <a:t>     }</a:t>
            </a:r>
            <a:br>
              <a:rPr lang="en-US" altLang="ko-KR" sz="1600" dirty="0"/>
            </a:br>
            <a:r>
              <a:rPr lang="en-US" altLang="ko-KR" sz="1600" dirty="0"/>
              <a:t>  ]</a:t>
            </a:r>
          </a:p>
          <a:p>
            <a:r>
              <a:rPr lang="en-US" altLang="ko-KR" sz="1600" dirty="0" smtClean="0"/>
              <a:t>}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092599"/>
              </p:ext>
            </p:extLst>
          </p:nvPr>
        </p:nvGraphicFramePr>
        <p:xfrm>
          <a:off x="609597" y="2787977"/>
          <a:ext cx="5381299" cy="1281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1185">
                  <a:extLst>
                    <a:ext uri="{9D8B030D-6E8A-4147-A177-3AD203B41FA5}">
                      <a16:colId xmlns:a16="http://schemas.microsoft.com/office/drawing/2014/main" val="834871811"/>
                    </a:ext>
                  </a:extLst>
                </a:gridCol>
                <a:gridCol w="899023">
                  <a:extLst>
                    <a:ext uri="{9D8B030D-6E8A-4147-A177-3AD203B41FA5}">
                      <a16:colId xmlns:a16="http://schemas.microsoft.com/office/drawing/2014/main" val="3533963833"/>
                    </a:ext>
                  </a:extLst>
                </a:gridCol>
                <a:gridCol w="1682458">
                  <a:extLst>
                    <a:ext uri="{9D8B030D-6E8A-4147-A177-3AD203B41FA5}">
                      <a16:colId xmlns:a16="http://schemas.microsoft.com/office/drawing/2014/main" val="3476548072"/>
                    </a:ext>
                  </a:extLst>
                </a:gridCol>
                <a:gridCol w="1258633">
                  <a:extLst>
                    <a:ext uri="{9D8B030D-6E8A-4147-A177-3AD203B41FA5}">
                      <a16:colId xmlns:a16="http://schemas.microsoft.com/office/drawing/2014/main" val="3227545312"/>
                    </a:ext>
                  </a:extLst>
                </a:gridCol>
              </a:tblGrid>
              <a:tr h="277806">
                <a:tc>
                  <a:txBody>
                    <a:bodyPr/>
                    <a:lstStyle/>
                    <a:p>
                      <a:pPr fontAlgn="b"/>
                      <a:r>
                        <a:rPr lang="en-US" b="1" dirty="0">
                          <a:effectLst/>
                        </a:rPr>
                        <a:t>Name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 dirty="0">
                          <a:effectLst/>
                        </a:rPr>
                        <a:t>Type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 dirty="0">
                          <a:effectLst/>
                        </a:rPr>
                        <a:t>Description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 dirty="0">
                          <a:effectLst/>
                        </a:rPr>
                        <a:t>Mandatory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290795136"/>
                  </a:ext>
                </a:extLst>
              </a:tr>
              <a:tr h="342181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period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 smtClean="0">
                          <a:effectLst/>
                        </a:rPr>
                        <a:t>date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200" dirty="0">
                          <a:effectLst/>
                        </a:rPr>
                        <a:t>조회 </a:t>
                      </a:r>
                      <a:r>
                        <a:rPr lang="ko-KR" altLang="en-US" sz="1200" dirty="0" smtClean="0">
                          <a:effectLst/>
                        </a:rPr>
                        <a:t>기간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0965430"/>
                  </a:ext>
                </a:extLst>
              </a:tr>
              <a:tr h="320967">
                <a:tc>
                  <a:txBody>
                    <a:bodyPr/>
                    <a:lstStyle/>
                    <a:p>
                      <a:pPr fontAlgn="base"/>
                      <a:r>
                        <a:rPr lang="en-US" dirty="0" err="1">
                          <a:effectLst/>
                        </a:rPr>
                        <a:t>department_id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 err="1" smtClean="0">
                          <a:effectLst/>
                        </a:rPr>
                        <a:t>int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200" dirty="0" smtClean="0">
                          <a:effectLst/>
                        </a:rPr>
                        <a:t>해당 </a:t>
                      </a:r>
                      <a:r>
                        <a:rPr lang="ko-KR" altLang="en-US" sz="1200" dirty="0">
                          <a:effectLst/>
                        </a:rPr>
                        <a:t>부서의 </a:t>
                      </a:r>
                      <a:r>
                        <a:rPr lang="en-US" altLang="ko-KR" sz="1200" dirty="0">
                          <a:effectLst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 smtClean="0">
                          <a:effectLst/>
                        </a:rPr>
                        <a:t>Yes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5218998"/>
                  </a:ext>
                </a:extLst>
              </a:tr>
              <a:tr h="320967">
                <a:tc>
                  <a:txBody>
                    <a:bodyPr/>
                    <a:lstStyle/>
                    <a:p>
                      <a:pPr fontAlgn="base"/>
                      <a:r>
                        <a:rPr lang="en-US" dirty="0" err="1" smtClean="0">
                          <a:effectLst/>
                        </a:rPr>
                        <a:t>epartment_name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 smtClean="0">
                          <a:effectLst/>
                        </a:rPr>
                        <a:t>string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200" dirty="0" smtClean="0">
                          <a:effectLst/>
                        </a:rPr>
                        <a:t>해당 부서의 이름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 smtClean="0">
                          <a:effectLst/>
                        </a:rPr>
                        <a:t>Yes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3100267"/>
                  </a:ext>
                </a:extLst>
              </a:tr>
            </a:tbl>
          </a:graphicData>
        </a:graphic>
      </p:graphicFrame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418937" y="642321"/>
            <a:ext cx="2555490" cy="448586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SW </a:t>
            </a:r>
            <a:r>
              <a:rPr lang="ko-KR" altLang="en-US" sz="2000" dirty="0" err="1" smtClean="0"/>
              <a:t>활용율</a:t>
            </a:r>
            <a:r>
              <a:rPr lang="ko-KR" altLang="en-US" sz="2000" dirty="0" smtClean="0"/>
              <a:t> 데이터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09597" y="2401553"/>
            <a:ext cx="235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Request </a:t>
            </a:r>
            <a:r>
              <a:rPr lang="en-US" altLang="ko-KR" dirty="0" err="1" smtClean="0"/>
              <a:t>Param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6775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18937" y="642321"/>
            <a:ext cx="2555490" cy="448586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SW </a:t>
            </a:r>
            <a:r>
              <a:rPr lang="ko-KR" altLang="en-US" sz="2000" dirty="0" err="1" smtClean="0"/>
              <a:t>활용율</a:t>
            </a:r>
            <a:r>
              <a:rPr lang="ko-KR" altLang="en-US" sz="2000" dirty="0" smtClean="0"/>
              <a:t> 데이터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13648" y="1366965"/>
            <a:ext cx="20746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로그인 요청 수 조회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725212" y="4595697"/>
            <a:ext cx="1443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Response Body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725212" y="1755167"/>
            <a:ext cx="2333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요청 </a:t>
            </a:r>
            <a:r>
              <a:rPr lang="en-US" altLang="ko-KR" sz="1600" b="1" dirty="0" smtClean="0"/>
              <a:t>URL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i="1" dirty="0" smtClean="0"/>
              <a:t>rest/{select}/{login-count}</a:t>
            </a:r>
            <a:endParaRPr lang="ko-KR" altLang="en-US" sz="1600" i="1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80905"/>
              </p:ext>
            </p:extLst>
          </p:nvPr>
        </p:nvGraphicFramePr>
        <p:xfrm>
          <a:off x="725212" y="2887478"/>
          <a:ext cx="5381299" cy="1405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9106">
                  <a:extLst>
                    <a:ext uri="{9D8B030D-6E8A-4147-A177-3AD203B41FA5}">
                      <a16:colId xmlns:a16="http://schemas.microsoft.com/office/drawing/2014/main" val="834871811"/>
                    </a:ext>
                  </a:extLst>
                </a:gridCol>
                <a:gridCol w="811102">
                  <a:extLst>
                    <a:ext uri="{9D8B030D-6E8A-4147-A177-3AD203B41FA5}">
                      <a16:colId xmlns:a16="http://schemas.microsoft.com/office/drawing/2014/main" val="3533963833"/>
                    </a:ext>
                  </a:extLst>
                </a:gridCol>
                <a:gridCol w="1682458">
                  <a:extLst>
                    <a:ext uri="{9D8B030D-6E8A-4147-A177-3AD203B41FA5}">
                      <a16:colId xmlns:a16="http://schemas.microsoft.com/office/drawing/2014/main" val="3476548072"/>
                    </a:ext>
                  </a:extLst>
                </a:gridCol>
                <a:gridCol w="1258633">
                  <a:extLst>
                    <a:ext uri="{9D8B030D-6E8A-4147-A177-3AD203B41FA5}">
                      <a16:colId xmlns:a16="http://schemas.microsoft.com/office/drawing/2014/main" val="3227545312"/>
                    </a:ext>
                  </a:extLst>
                </a:gridCol>
              </a:tblGrid>
              <a:tr h="230267">
                <a:tc>
                  <a:txBody>
                    <a:bodyPr/>
                    <a:lstStyle/>
                    <a:p>
                      <a:pPr fontAlgn="b"/>
                      <a:r>
                        <a:rPr lang="en-US" b="1" dirty="0">
                          <a:effectLst/>
                        </a:rPr>
                        <a:t>Name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 dirty="0">
                          <a:effectLst/>
                        </a:rPr>
                        <a:t>Type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 dirty="0">
                          <a:effectLst/>
                        </a:rPr>
                        <a:t>Description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 dirty="0">
                          <a:effectLst/>
                        </a:rPr>
                        <a:t>Mandatory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290795136"/>
                  </a:ext>
                </a:extLst>
              </a:tr>
              <a:tr h="230267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period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 smtClean="0">
                          <a:effectLst/>
                        </a:rPr>
                        <a:t>date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200" dirty="0">
                          <a:effectLst/>
                        </a:rPr>
                        <a:t>조회 </a:t>
                      </a:r>
                      <a:r>
                        <a:rPr lang="ko-KR" altLang="en-US" sz="1200" dirty="0" smtClean="0">
                          <a:effectLst/>
                        </a:rPr>
                        <a:t>기간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0965430"/>
                  </a:ext>
                </a:extLst>
              </a:tr>
              <a:tr h="354257">
                <a:tc>
                  <a:txBody>
                    <a:bodyPr/>
                    <a:lstStyle/>
                    <a:p>
                      <a:pPr fontAlgn="base"/>
                      <a:r>
                        <a:rPr lang="en-US" dirty="0" err="1" smtClean="0">
                          <a:effectLst/>
                        </a:rPr>
                        <a:t>user_id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 err="1" smtClean="0">
                          <a:effectLst/>
                        </a:rPr>
                        <a:t>int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200" dirty="0" smtClean="0">
                          <a:effectLst/>
                        </a:rPr>
                        <a:t>특정 사용자의 요청 수 조회를 위한 </a:t>
                      </a:r>
                      <a:r>
                        <a:rPr lang="en-US" altLang="ko-KR" sz="1200" dirty="0" smtClean="0">
                          <a:effectLst/>
                        </a:rPr>
                        <a:t>ID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 smtClean="0">
                          <a:effectLst/>
                        </a:rPr>
                        <a:t>No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450348"/>
                  </a:ext>
                </a:extLst>
              </a:tr>
              <a:tr h="354257">
                <a:tc>
                  <a:txBody>
                    <a:bodyPr/>
                    <a:lstStyle/>
                    <a:p>
                      <a:pPr fontAlgn="base"/>
                      <a:r>
                        <a:rPr lang="en-US" dirty="0" err="1" smtClean="0">
                          <a:effectLst/>
                        </a:rPr>
                        <a:t>login_request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 err="1" smtClean="0">
                          <a:effectLst/>
                        </a:rPr>
                        <a:t>int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200" dirty="0" smtClean="0">
                          <a:effectLst/>
                        </a:rPr>
                        <a:t>로그인 요청 수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 smtClean="0">
                          <a:effectLst/>
                        </a:rPr>
                        <a:t>Yes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544851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25212" y="4934251"/>
            <a:ext cx="55444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{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“</a:t>
            </a:r>
            <a:r>
              <a:rPr lang="en-US" altLang="ko-KR" sz="1600" dirty="0" err="1" smtClean="0"/>
              <a:t>login_request</a:t>
            </a:r>
            <a:r>
              <a:rPr lang="en-US" altLang="ko-KR" sz="1600" dirty="0" smtClean="0"/>
              <a:t>” : 100</a:t>
            </a:r>
            <a:r>
              <a:rPr lang="en-US" altLang="ko-KR" sz="1600" dirty="0"/>
              <a:t>, </a:t>
            </a:r>
            <a:r>
              <a:rPr lang="en-US" altLang="ko-KR" sz="1400" dirty="0" smtClean="0"/>
              <a:t>// </a:t>
            </a:r>
            <a:r>
              <a:rPr lang="ko-KR" altLang="en-US" sz="1400" dirty="0" smtClean="0"/>
              <a:t>로그인 요청 수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600" dirty="0"/>
              <a:t>“period“ : </a:t>
            </a:r>
            <a:br>
              <a:rPr lang="en-US" altLang="ko-KR" sz="1600" dirty="0"/>
            </a:br>
            <a:r>
              <a:rPr lang="en-US" altLang="ko-KR" sz="1600" dirty="0"/>
              <a:t>  [ </a:t>
            </a:r>
            <a:br>
              <a:rPr lang="en-US" altLang="ko-KR" sz="1600" dirty="0"/>
            </a:br>
            <a:r>
              <a:rPr lang="en-US" altLang="ko-KR" sz="1600" dirty="0"/>
              <a:t>     { </a:t>
            </a:r>
            <a:br>
              <a:rPr lang="en-US" altLang="ko-KR" sz="1600" dirty="0"/>
            </a:br>
            <a:r>
              <a:rPr lang="en-US" altLang="ko-KR" sz="1600" dirty="0"/>
              <a:t>          “</a:t>
            </a:r>
            <a:r>
              <a:rPr lang="en-US" altLang="ko-KR" sz="1600" dirty="0" err="1"/>
              <a:t>beigin_period</a:t>
            </a:r>
            <a:r>
              <a:rPr lang="en-US" altLang="ko-KR" sz="1600" dirty="0"/>
              <a:t> “ : “2023-11-29“, </a:t>
            </a:r>
            <a:br>
              <a:rPr lang="en-US" altLang="ko-KR" sz="1600" dirty="0"/>
            </a:br>
            <a:r>
              <a:rPr lang="en-US" altLang="ko-KR" sz="1600" dirty="0"/>
              <a:t>          “</a:t>
            </a:r>
            <a:r>
              <a:rPr lang="en-US" altLang="ko-KR" sz="1600" dirty="0" err="1"/>
              <a:t>end_period</a:t>
            </a:r>
            <a:r>
              <a:rPr lang="en-US" altLang="ko-KR" sz="1600" dirty="0"/>
              <a:t>” : “2023-11-30”</a:t>
            </a:r>
            <a:br>
              <a:rPr lang="en-US" altLang="ko-KR" sz="1600" dirty="0"/>
            </a:br>
            <a:r>
              <a:rPr lang="en-US" altLang="ko-KR" sz="1600" dirty="0"/>
              <a:t>     }</a:t>
            </a:r>
            <a:br>
              <a:rPr lang="en-US" altLang="ko-KR" sz="1600" dirty="0"/>
            </a:br>
            <a:r>
              <a:rPr lang="en-US" altLang="ko-KR" sz="1600" dirty="0"/>
              <a:t>  </a:t>
            </a:r>
            <a:r>
              <a:rPr lang="en-US" altLang="ko-KR" sz="1600" dirty="0" smtClean="0"/>
              <a:t>]</a:t>
            </a:r>
            <a:br>
              <a:rPr lang="en-US" altLang="ko-KR" sz="1600" dirty="0" smtClean="0"/>
            </a:br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03966" y="2518146"/>
            <a:ext cx="235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Request </a:t>
            </a:r>
            <a:r>
              <a:rPr lang="en-US" altLang="ko-KR" dirty="0" err="1" smtClean="0"/>
              <a:t>Param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9604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18937" y="642321"/>
            <a:ext cx="2555490" cy="448586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SW </a:t>
            </a:r>
            <a:r>
              <a:rPr lang="ko-KR" altLang="en-US" sz="2000" dirty="0" err="1" smtClean="0"/>
              <a:t>활용율</a:t>
            </a:r>
            <a:r>
              <a:rPr lang="ko-KR" altLang="en-US" sz="2000" dirty="0" smtClean="0"/>
              <a:t> 데이터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03137" y="1324923"/>
            <a:ext cx="20746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게시글</a:t>
            </a:r>
            <a:r>
              <a:rPr lang="ko-KR" altLang="en-US" sz="1600" dirty="0" smtClean="0"/>
              <a:t> 작성 수 조회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714701" y="4693876"/>
            <a:ext cx="1443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Response Body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714701" y="1713125"/>
            <a:ext cx="22810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요청 </a:t>
            </a:r>
            <a:r>
              <a:rPr lang="en-US" altLang="ko-KR" sz="1600" b="1" dirty="0" smtClean="0"/>
              <a:t>URL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i="1" dirty="0" smtClean="0"/>
              <a:t>rest/{select}/{post-count}</a:t>
            </a:r>
            <a:endParaRPr lang="ko-KR" altLang="en-US" sz="1600" i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720515"/>
              </p:ext>
            </p:extLst>
          </p:nvPr>
        </p:nvGraphicFramePr>
        <p:xfrm>
          <a:off x="714701" y="2920118"/>
          <a:ext cx="5381299" cy="1405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1185">
                  <a:extLst>
                    <a:ext uri="{9D8B030D-6E8A-4147-A177-3AD203B41FA5}">
                      <a16:colId xmlns:a16="http://schemas.microsoft.com/office/drawing/2014/main" val="834871811"/>
                    </a:ext>
                  </a:extLst>
                </a:gridCol>
                <a:gridCol w="899023">
                  <a:extLst>
                    <a:ext uri="{9D8B030D-6E8A-4147-A177-3AD203B41FA5}">
                      <a16:colId xmlns:a16="http://schemas.microsoft.com/office/drawing/2014/main" val="3533963833"/>
                    </a:ext>
                  </a:extLst>
                </a:gridCol>
                <a:gridCol w="1682458">
                  <a:extLst>
                    <a:ext uri="{9D8B030D-6E8A-4147-A177-3AD203B41FA5}">
                      <a16:colId xmlns:a16="http://schemas.microsoft.com/office/drawing/2014/main" val="3476548072"/>
                    </a:ext>
                  </a:extLst>
                </a:gridCol>
                <a:gridCol w="1258633">
                  <a:extLst>
                    <a:ext uri="{9D8B030D-6E8A-4147-A177-3AD203B41FA5}">
                      <a16:colId xmlns:a16="http://schemas.microsoft.com/office/drawing/2014/main" val="3227545312"/>
                    </a:ext>
                  </a:extLst>
                </a:gridCol>
              </a:tblGrid>
              <a:tr h="230267">
                <a:tc>
                  <a:txBody>
                    <a:bodyPr/>
                    <a:lstStyle/>
                    <a:p>
                      <a:pPr fontAlgn="b"/>
                      <a:r>
                        <a:rPr lang="en-US" b="1" dirty="0">
                          <a:effectLst/>
                        </a:rPr>
                        <a:t>Name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 dirty="0">
                          <a:effectLst/>
                        </a:rPr>
                        <a:t>Type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 dirty="0">
                          <a:effectLst/>
                        </a:rPr>
                        <a:t>Description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 dirty="0">
                          <a:effectLst/>
                        </a:rPr>
                        <a:t>Mandatory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290795136"/>
                  </a:ext>
                </a:extLst>
              </a:tr>
              <a:tr h="230267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period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 smtClean="0">
                          <a:effectLst/>
                        </a:rPr>
                        <a:t>date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200" dirty="0">
                          <a:effectLst/>
                        </a:rPr>
                        <a:t>조회 </a:t>
                      </a:r>
                      <a:r>
                        <a:rPr lang="ko-KR" altLang="en-US" sz="1200" dirty="0" smtClean="0">
                          <a:effectLst/>
                        </a:rPr>
                        <a:t>기간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0965430"/>
                  </a:ext>
                </a:extLst>
              </a:tr>
              <a:tr h="354257">
                <a:tc>
                  <a:txBody>
                    <a:bodyPr/>
                    <a:lstStyle/>
                    <a:p>
                      <a:pPr fontAlgn="base"/>
                      <a:r>
                        <a:rPr lang="en-US" dirty="0" err="1" smtClean="0">
                          <a:effectLst/>
                        </a:rPr>
                        <a:t>user_id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 err="1" smtClean="0">
                          <a:effectLst/>
                        </a:rPr>
                        <a:t>int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200" dirty="0" smtClean="0">
                          <a:effectLst/>
                        </a:rPr>
                        <a:t>특정 사용자의 요청 수 조회를 위한 </a:t>
                      </a:r>
                      <a:r>
                        <a:rPr lang="en-US" altLang="ko-KR" sz="1200" dirty="0" smtClean="0">
                          <a:effectLst/>
                        </a:rPr>
                        <a:t>ID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 smtClean="0">
                          <a:effectLst/>
                        </a:rPr>
                        <a:t>No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450348"/>
                  </a:ext>
                </a:extLst>
              </a:tr>
              <a:tr h="354257">
                <a:tc>
                  <a:txBody>
                    <a:bodyPr/>
                    <a:lstStyle/>
                    <a:p>
                      <a:pPr fontAlgn="base"/>
                      <a:r>
                        <a:rPr lang="en-US" dirty="0" err="1" smtClean="0">
                          <a:effectLst/>
                        </a:rPr>
                        <a:t>total_post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 err="1" smtClean="0">
                          <a:effectLst/>
                        </a:rPr>
                        <a:t>int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200" dirty="0" smtClean="0">
                          <a:effectLst/>
                        </a:rPr>
                        <a:t>작성된 </a:t>
                      </a:r>
                      <a:r>
                        <a:rPr lang="ko-KR" altLang="en-US" sz="1200" dirty="0" err="1" smtClean="0">
                          <a:effectLst/>
                        </a:rPr>
                        <a:t>게시글</a:t>
                      </a:r>
                      <a:r>
                        <a:rPr lang="ko-KR" altLang="en-US" sz="1200" dirty="0" smtClean="0">
                          <a:effectLst/>
                        </a:rPr>
                        <a:t> 수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 smtClean="0">
                          <a:effectLst/>
                        </a:rPr>
                        <a:t>Yes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5448519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14701" y="4934251"/>
            <a:ext cx="55444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{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“</a:t>
            </a:r>
            <a:r>
              <a:rPr lang="en-US" altLang="ko-KR" sz="1600" dirty="0" err="1" smtClean="0"/>
              <a:t>total_post</a:t>
            </a:r>
            <a:r>
              <a:rPr lang="en-US" altLang="ko-KR" sz="1600" dirty="0" smtClean="0"/>
              <a:t>” : 500</a:t>
            </a:r>
            <a:r>
              <a:rPr lang="en-US" altLang="ko-KR" sz="1600" dirty="0"/>
              <a:t>, </a:t>
            </a:r>
            <a:r>
              <a:rPr lang="en-US" altLang="ko-KR" sz="1400" dirty="0" smtClean="0"/>
              <a:t>// </a:t>
            </a:r>
            <a:r>
              <a:rPr lang="ko-KR" altLang="en-US" sz="1400" dirty="0" smtClean="0"/>
              <a:t>총 작성된 </a:t>
            </a:r>
            <a:r>
              <a:rPr lang="ko-KR" altLang="en-US" sz="1400" dirty="0" err="1" smtClean="0"/>
              <a:t>게시글</a:t>
            </a:r>
            <a:r>
              <a:rPr lang="ko-KR" altLang="en-US" sz="1400" dirty="0" smtClean="0"/>
              <a:t> 수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600" dirty="0"/>
              <a:t>“period“ : </a:t>
            </a:r>
            <a:br>
              <a:rPr lang="en-US" altLang="ko-KR" sz="1600" dirty="0"/>
            </a:br>
            <a:r>
              <a:rPr lang="en-US" altLang="ko-KR" sz="1600" dirty="0"/>
              <a:t>  [ </a:t>
            </a:r>
            <a:br>
              <a:rPr lang="en-US" altLang="ko-KR" sz="1600" dirty="0"/>
            </a:br>
            <a:r>
              <a:rPr lang="en-US" altLang="ko-KR" sz="1600" dirty="0"/>
              <a:t>     { </a:t>
            </a:r>
            <a:br>
              <a:rPr lang="en-US" altLang="ko-KR" sz="1600" dirty="0"/>
            </a:br>
            <a:r>
              <a:rPr lang="en-US" altLang="ko-KR" sz="1600" dirty="0"/>
              <a:t>          “</a:t>
            </a:r>
            <a:r>
              <a:rPr lang="en-US" altLang="ko-KR" sz="1600" dirty="0" err="1"/>
              <a:t>beigin_period</a:t>
            </a:r>
            <a:r>
              <a:rPr lang="en-US" altLang="ko-KR" sz="1600" dirty="0"/>
              <a:t> “ : “2023-11-29“, </a:t>
            </a:r>
            <a:br>
              <a:rPr lang="en-US" altLang="ko-KR" sz="1600" dirty="0"/>
            </a:br>
            <a:r>
              <a:rPr lang="en-US" altLang="ko-KR" sz="1600" dirty="0"/>
              <a:t>          “</a:t>
            </a:r>
            <a:r>
              <a:rPr lang="en-US" altLang="ko-KR" sz="1600" dirty="0" err="1"/>
              <a:t>end_period</a:t>
            </a:r>
            <a:r>
              <a:rPr lang="en-US" altLang="ko-KR" sz="1600" dirty="0"/>
              <a:t>” : “2023-11-30”</a:t>
            </a:r>
            <a:br>
              <a:rPr lang="en-US" altLang="ko-KR" sz="1600" dirty="0"/>
            </a:br>
            <a:r>
              <a:rPr lang="en-US" altLang="ko-KR" sz="1600" dirty="0"/>
              <a:t>     }</a:t>
            </a:r>
            <a:br>
              <a:rPr lang="en-US" altLang="ko-KR" sz="1600" dirty="0"/>
            </a:br>
            <a:r>
              <a:rPr lang="en-US" altLang="ko-KR" sz="1600" dirty="0"/>
              <a:t>  </a:t>
            </a:r>
            <a:r>
              <a:rPr lang="en-US" altLang="ko-KR" sz="1600" dirty="0" smtClean="0"/>
              <a:t>]</a:t>
            </a:r>
            <a:br>
              <a:rPr lang="en-US" altLang="ko-KR" sz="1600" dirty="0" smtClean="0"/>
            </a:br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714701" y="2480876"/>
            <a:ext cx="235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Request </a:t>
            </a:r>
            <a:r>
              <a:rPr lang="en-US" altLang="ko-KR" dirty="0" err="1" smtClean="0"/>
              <a:t>Param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6773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</TotalTime>
  <Words>198</Words>
  <Application>Microsoft Office PowerPoint</Application>
  <PresentationFormat>화면 슬라이드 쇼(4:3)</PresentationFormat>
  <Paragraphs>113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Office 테마</vt:lpstr>
      <vt:lpstr>OO소프트 SW 활용율 API 가이드 문서</vt:lpstr>
      <vt:lpstr>PowerPoint 프레젠테이션</vt:lpstr>
      <vt:lpstr>SW 활용율 데이터</vt:lpstr>
      <vt:lpstr>SW 활용율 데이터</vt:lpstr>
      <vt:lpstr>SW 활용율 데이터</vt:lpstr>
      <vt:lpstr>SW 활용율 데이터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OO소프트 SW 활용율 API 가이드 문서</dc:title>
  <dc:creator>user</dc:creator>
  <cp:lastModifiedBy>user</cp:lastModifiedBy>
  <cp:revision>26</cp:revision>
  <dcterms:created xsi:type="dcterms:W3CDTF">2023-11-29T10:19:40Z</dcterms:created>
  <dcterms:modified xsi:type="dcterms:W3CDTF">2023-11-30T10:38:19Z</dcterms:modified>
</cp:coreProperties>
</file>