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E7F0-D384-425A-A162-8A024555DDEE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0D0B-9181-422E-8EC8-97EE8093B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92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E7F0-D384-425A-A162-8A024555DDEE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0D0B-9181-422E-8EC8-97EE8093B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4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E7F0-D384-425A-A162-8A024555DDEE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0D0B-9181-422E-8EC8-97EE8093B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26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E7F0-D384-425A-A162-8A024555DDEE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0D0B-9181-422E-8EC8-97EE8093B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E7F0-D384-425A-A162-8A024555DDEE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0D0B-9181-422E-8EC8-97EE8093B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3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E7F0-D384-425A-A162-8A024555DDEE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0D0B-9181-422E-8EC8-97EE8093B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18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E7F0-D384-425A-A162-8A024555DDEE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0D0B-9181-422E-8EC8-97EE8093B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92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E7F0-D384-425A-A162-8A024555DDEE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0D0B-9181-422E-8EC8-97EE8093B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02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E7F0-D384-425A-A162-8A024555DDEE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0D0B-9181-422E-8EC8-97EE8093B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45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E7F0-D384-425A-A162-8A024555DDEE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0D0B-9181-422E-8EC8-97EE8093B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54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E7F0-D384-425A-A162-8A024555DDEE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0D0B-9181-422E-8EC8-97EE8093B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53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BE7F0-D384-425A-A162-8A024555DDEE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A0D0B-9181-422E-8EC8-97EE8093B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0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</a:t>
            </a:r>
            <a:r>
              <a:rPr lang="ru-RU" dirty="0" err="1" smtClean="0"/>
              <a:t>високосности</a:t>
            </a:r>
            <a:r>
              <a:rPr lang="ru-RU" dirty="0" smtClean="0"/>
              <a:t> года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78969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Григорианском календаре (которым мы все пользуемся) високосный год  определяется по следующему алгоритму: </a:t>
            </a:r>
          </a:p>
          <a:p>
            <a:r>
              <a:rPr lang="ru-RU" dirty="0" smtClean="0"/>
              <a:t>високосным является каждый четвертый год,</a:t>
            </a:r>
          </a:p>
          <a:p>
            <a:r>
              <a:rPr lang="ru-RU" dirty="0" smtClean="0"/>
              <a:t>но каждый сотый високосным НЕ является, при этом каждый 400-й год все таки високосный. </a:t>
            </a:r>
          </a:p>
          <a:p>
            <a:pPr marL="0" indent="0">
              <a:buNone/>
            </a:pPr>
            <a:r>
              <a:rPr lang="ru-RU" dirty="0" smtClean="0"/>
              <a:t>Т.е. 1823 - не високосный, </a:t>
            </a:r>
          </a:p>
          <a:p>
            <a:pPr marL="0" indent="0">
              <a:buNone/>
            </a:pPr>
            <a:r>
              <a:rPr lang="ru-RU" dirty="0" smtClean="0"/>
              <a:t>1824 - високосный, </a:t>
            </a:r>
          </a:p>
          <a:p>
            <a:pPr marL="0" indent="0">
              <a:buNone/>
            </a:pPr>
            <a:r>
              <a:rPr lang="ru-RU" dirty="0" smtClean="0"/>
              <a:t>1900 - не високосный,</a:t>
            </a:r>
          </a:p>
          <a:p>
            <a:pPr marL="0" indent="0">
              <a:buNone/>
            </a:pPr>
            <a:r>
              <a:rPr lang="ru-RU" dirty="0" smtClean="0"/>
              <a:t> 2000 - високосный.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1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Прямоугольник 22"/>
          <p:cNvSpPr>
            <a:spLocks noChangeArrowheads="1"/>
          </p:cNvSpPr>
          <p:nvPr/>
        </p:nvSpPr>
        <p:spPr bwMode="auto">
          <a:xfrm>
            <a:off x="4738689" y="4786313"/>
            <a:ext cx="2714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 b="1"/>
              <a:t>1823 - не високосный,</a:t>
            </a:r>
          </a:p>
          <a:p>
            <a:r>
              <a:rPr lang="ru-RU" altLang="ru-RU" b="1"/>
              <a:t> 1824 - високосный, </a:t>
            </a:r>
          </a:p>
          <a:p>
            <a:r>
              <a:rPr lang="ru-RU" altLang="ru-RU" b="1"/>
              <a:t>1900 - не високосный, </a:t>
            </a:r>
          </a:p>
          <a:p>
            <a:r>
              <a:rPr lang="ru-RU" altLang="ru-RU" b="1"/>
              <a:t>2000 - високосный.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1809750" y="857250"/>
            <a:ext cx="8643938" cy="3143250"/>
            <a:chOff x="285750" y="857250"/>
            <a:chExt cx="8643938" cy="3143250"/>
          </a:xfrm>
        </p:grpSpPr>
        <p:sp>
          <p:nvSpPr>
            <p:cNvPr id="5" name="Блок-схема: решение 4"/>
            <p:cNvSpPr/>
            <p:nvPr/>
          </p:nvSpPr>
          <p:spPr>
            <a:xfrm>
              <a:off x="285750" y="928688"/>
              <a:ext cx="1857375" cy="785812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Year</a:t>
              </a:r>
              <a:r>
                <a:rPr lang="ru-RU" dirty="0">
                  <a:solidFill>
                    <a:schemeClr val="tx1"/>
                  </a:solidFill>
                </a:rPr>
                <a:t>%4</a:t>
              </a:r>
            </a:p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==0</a:t>
              </a:r>
            </a:p>
          </p:txBody>
        </p:sp>
        <p:sp>
          <p:nvSpPr>
            <p:cNvPr id="6" name="Блок-схема: документ 5"/>
            <p:cNvSpPr/>
            <p:nvPr/>
          </p:nvSpPr>
          <p:spPr>
            <a:xfrm>
              <a:off x="285750" y="3357563"/>
              <a:ext cx="1857375" cy="642937"/>
            </a:xfrm>
            <a:prstGeom prst="flowChart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</a:t>
              </a:r>
              <a:r>
                <a:rPr lang="ru-RU" dirty="0">
                  <a:solidFill>
                    <a:schemeClr val="tx1"/>
                  </a:solidFill>
                </a:rPr>
                <a:t>не високосный</a:t>
              </a:r>
              <a:endParaRPr lang="ru-RU" dirty="0"/>
            </a:p>
          </p:txBody>
        </p:sp>
        <p:sp>
          <p:nvSpPr>
            <p:cNvPr id="7" name="Блок-схема: документ 6"/>
            <p:cNvSpPr/>
            <p:nvPr/>
          </p:nvSpPr>
          <p:spPr>
            <a:xfrm>
              <a:off x="7429500" y="1928813"/>
              <a:ext cx="1500188" cy="642937"/>
            </a:xfrm>
            <a:prstGeom prst="flowChart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</a:t>
              </a:r>
              <a:r>
                <a:rPr lang="ru-RU" dirty="0">
                  <a:solidFill>
                    <a:schemeClr val="tx1"/>
                  </a:solidFill>
                </a:rPr>
                <a:t>високосный</a:t>
              </a:r>
              <a:endParaRPr lang="ru-RU" dirty="0"/>
            </a:p>
          </p:txBody>
        </p:sp>
        <p:sp>
          <p:nvSpPr>
            <p:cNvPr id="8" name="Блок-схема: документ 7"/>
            <p:cNvSpPr/>
            <p:nvPr/>
          </p:nvSpPr>
          <p:spPr>
            <a:xfrm>
              <a:off x="2752725" y="2286000"/>
              <a:ext cx="1890713" cy="642938"/>
            </a:xfrm>
            <a:prstGeom prst="flowChart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високосный</a:t>
              </a:r>
              <a:endParaRPr lang="ru-RU" dirty="0"/>
            </a:p>
          </p:txBody>
        </p:sp>
        <p:sp>
          <p:nvSpPr>
            <p:cNvPr id="9" name="Блок-схема: решение 8"/>
            <p:cNvSpPr/>
            <p:nvPr/>
          </p:nvSpPr>
          <p:spPr>
            <a:xfrm>
              <a:off x="2571750" y="928688"/>
              <a:ext cx="2286000" cy="785812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Year</a:t>
              </a:r>
              <a:r>
                <a:rPr lang="ru-RU" dirty="0">
                  <a:solidFill>
                    <a:schemeClr val="tx1"/>
                  </a:solidFill>
                </a:rPr>
                <a:t>%100</a:t>
              </a:r>
            </a:p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==0</a:t>
              </a:r>
            </a:p>
          </p:txBody>
        </p:sp>
        <p:sp>
          <p:nvSpPr>
            <p:cNvPr id="10" name="Блок-схема: решение 9"/>
            <p:cNvSpPr/>
            <p:nvPr/>
          </p:nvSpPr>
          <p:spPr>
            <a:xfrm>
              <a:off x="5286375" y="928688"/>
              <a:ext cx="2357438" cy="785812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Year</a:t>
              </a:r>
              <a:r>
                <a:rPr lang="ru-RU" dirty="0">
                  <a:solidFill>
                    <a:schemeClr val="tx1"/>
                  </a:solidFill>
                </a:rPr>
                <a:t>%400</a:t>
              </a:r>
            </a:p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==0</a:t>
              </a:r>
            </a:p>
          </p:txBody>
        </p:sp>
        <p:cxnSp>
          <p:nvCxnSpPr>
            <p:cNvPr id="11" name="Прямая со стрелкой 10"/>
            <p:cNvCxnSpPr>
              <a:stCxn id="5" idx="3"/>
              <a:endCxn id="9" idx="1"/>
            </p:cNvCxnSpPr>
            <p:nvPr/>
          </p:nvCxnSpPr>
          <p:spPr>
            <a:xfrm>
              <a:off x="2143125" y="1320800"/>
              <a:ext cx="428625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9" idx="3"/>
              <a:endCxn id="10" idx="1"/>
            </p:cNvCxnSpPr>
            <p:nvPr/>
          </p:nvCxnSpPr>
          <p:spPr>
            <a:xfrm>
              <a:off x="4857750" y="1320800"/>
              <a:ext cx="428625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8" name="TextBox 12"/>
            <p:cNvSpPr txBox="1">
              <a:spLocks noChangeArrowheads="1"/>
            </p:cNvSpPr>
            <p:nvPr/>
          </p:nvSpPr>
          <p:spPr bwMode="auto">
            <a:xfrm>
              <a:off x="2143125" y="928688"/>
              <a:ext cx="4238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ru-RU" altLang="ru-RU"/>
                <a:t>да</a:t>
              </a:r>
            </a:p>
          </p:txBody>
        </p:sp>
        <p:sp>
          <p:nvSpPr>
            <p:cNvPr id="2059" name="TextBox 13"/>
            <p:cNvSpPr txBox="1">
              <a:spLocks noChangeArrowheads="1"/>
            </p:cNvSpPr>
            <p:nvPr/>
          </p:nvSpPr>
          <p:spPr bwMode="auto">
            <a:xfrm>
              <a:off x="4929188" y="857250"/>
              <a:ext cx="4238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ru-RU" altLang="ru-RU"/>
                <a:t>да</a:t>
              </a:r>
            </a:p>
          </p:txBody>
        </p:sp>
        <p:sp>
          <p:nvSpPr>
            <p:cNvPr id="2060" name="TextBox 14"/>
            <p:cNvSpPr txBox="1">
              <a:spLocks noChangeArrowheads="1"/>
            </p:cNvSpPr>
            <p:nvPr/>
          </p:nvSpPr>
          <p:spPr bwMode="auto">
            <a:xfrm>
              <a:off x="3286125" y="1773238"/>
              <a:ext cx="5127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ru-RU" altLang="ru-RU"/>
                <a:t>нет</a:t>
              </a:r>
            </a:p>
          </p:txBody>
        </p:sp>
        <p:sp>
          <p:nvSpPr>
            <p:cNvPr id="2061" name="TextBox 15"/>
            <p:cNvSpPr txBox="1">
              <a:spLocks noChangeArrowheads="1"/>
            </p:cNvSpPr>
            <p:nvPr/>
          </p:nvSpPr>
          <p:spPr bwMode="auto">
            <a:xfrm>
              <a:off x="5916613" y="1928813"/>
              <a:ext cx="5127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ru-RU" altLang="ru-RU"/>
                <a:t>нет</a:t>
              </a:r>
            </a:p>
          </p:txBody>
        </p:sp>
        <p:cxnSp>
          <p:nvCxnSpPr>
            <p:cNvPr id="17" name="Прямая со стрелкой 16"/>
            <p:cNvCxnSpPr>
              <a:stCxn id="9" idx="2"/>
              <a:endCxn id="8" idx="0"/>
            </p:cNvCxnSpPr>
            <p:nvPr/>
          </p:nvCxnSpPr>
          <p:spPr>
            <a:xfrm rot="5400000">
              <a:off x="3420269" y="1991519"/>
              <a:ext cx="571500" cy="174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3" name="TextBox 17"/>
            <p:cNvSpPr txBox="1">
              <a:spLocks noChangeArrowheads="1"/>
            </p:cNvSpPr>
            <p:nvPr/>
          </p:nvSpPr>
          <p:spPr bwMode="auto">
            <a:xfrm>
              <a:off x="8077200" y="857250"/>
              <a:ext cx="4238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ru-RU" altLang="ru-RU"/>
                <a:t>да</a:t>
              </a:r>
            </a:p>
          </p:txBody>
        </p:sp>
        <p:cxnSp>
          <p:nvCxnSpPr>
            <p:cNvPr id="19" name="Shape 18"/>
            <p:cNvCxnSpPr>
              <a:stCxn id="10" idx="3"/>
              <a:endCxn id="7" idx="0"/>
            </p:cNvCxnSpPr>
            <p:nvPr/>
          </p:nvCxnSpPr>
          <p:spPr>
            <a:xfrm>
              <a:off x="7643813" y="1320800"/>
              <a:ext cx="536575" cy="60801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Блок-схема: документ 19"/>
            <p:cNvSpPr/>
            <p:nvPr/>
          </p:nvSpPr>
          <p:spPr>
            <a:xfrm>
              <a:off x="5572125" y="2714625"/>
              <a:ext cx="1890713" cy="642938"/>
            </a:xfrm>
            <a:prstGeom prst="flowChart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не високосный</a:t>
              </a:r>
              <a:endParaRPr lang="ru-RU" dirty="0"/>
            </a:p>
          </p:txBody>
        </p:sp>
        <p:cxnSp>
          <p:nvCxnSpPr>
            <p:cNvPr id="21" name="Прямая со стрелкой 20"/>
            <p:cNvCxnSpPr>
              <a:stCxn id="10" idx="2"/>
              <a:endCxn id="20" idx="0"/>
            </p:cNvCxnSpPr>
            <p:nvPr/>
          </p:nvCxnSpPr>
          <p:spPr>
            <a:xfrm rot="16200000" flipH="1">
              <a:off x="5992019" y="2188369"/>
              <a:ext cx="1000125" cy="523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5" idx="2"/>
              <a:endCxn id="6" idx="0"/>
            </p:cNvCxnSpPr>
            <p:nvPr/>
          </p:nvCxnSpPr>
          <p:spPr>
            <a:xfrm rot="5400000">
              <a:off x="392112" y="2535238"/>
              <a:ext cx="1643063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9" name="TextBox 24"/>
            <p:cNvSpPr txBox="1">
              <a:spLocks noChangeArrowheads="1"/>
            </p:cNvSpPr>
            <p:nvPr/>
          </p:nvSpPr>
          <p:spPr bwMode="auto">
            <a:xfrm>
              <a:off x="857250" y="2428875"/>
              <a:ext cx="5127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ru-RU" altLang="ru-RU"/>
                <a:t>нет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128448" y="38938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1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способ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09634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Прямоугольник 64"/>
          <p:cNvSpPr>
            <a:spLocks noChangeArrowheads="1"/>
          </p:cNvSpPr>
          <p:nvPr/>
        </p:nvSpPr>
        <p:spPr bwMode="auto">
          <a:xfrm>
            <a:off x="7239001" y="5214938"/>
            <a:ext cx="2714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 b="1"/>
              <a:t>1823 - не високосный,</a:t>
            </a:r>
          </a:p>
          <a:p>
            <a:r>
              <a:rPr lang="ru-RU" altLang="ru-RU" b="1"/>
              <a:t> 1824 - високосный, </a:t>
            </a:r>
          </a:p>
          <a:p>
            <a:r>
              <a:rPr lang="ru-RU" altLang="ru-RU" b="1"/>
              <a:t>1900 - не високосный, </a:t>
            </a:r>
          </a:p>
          <a:p>
            <a:r>
              <a:rPr lang="ru-RU" altLang="ru-RU" b="1"/>
              <a:t>2000 - високосный.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1809750" y="1428751"/>
            <a:ext cx="7391400" cy="3571875"/>
            <a:chOff x="285750" y="1428750"/>
            <a:chExt cx="7391400" cy="3571875"/>
          </a:xfrm>
        </p:grpSpPr>
        <p:sp>
          <p:nvSpPr>
            <p:cNvPr id="4" name="Блок-схема: решение 3"/>
            <p:cNvSpPr/>
            <p:nvPr/>
          </p:nvSpPr>
          <p:spPr>
            <a:xfrm>
              <a:off x="571500" y="3000375"/>
              <a:ext cx="1857375" cy="785813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Year</a:t>
              </a:r>
              <a:r>
                <a:rPr lang="ru-RU" dirty="0">
                  <a:solidFill>
                    <a:schemeClr val="tx1"/>
                  </a:solidFill>
                </a:rPr>
                <a:t>%4</a:t>
              </a:r>
            </a:p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==0</a:t>
              </a:r>
            </a:p>
          </p:txBody>
        </p:sp>
        <p:sp>
          <p:nvSpPr>
            <p:cNvPr id="7" name="Блок-схема: документ 6"/>
            <p:cNvSpPr/>
            <p:nvPr/>
          </p:nvSpPr>
          <p:spPr>
            <a:xfrm>
              <a:off x="571500" y="4357688"/>
              <a:ext cx="1857375" cy="642937"/>
            </a:xfrm>
            <a:prstGeom prst="flowChart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</a:t>
              </a:r>
              <a:r>
                <a:rPr lang="ru-RU" dirty="0">
                  <a:solidFill>
                    <a:schemeClr val="tx1"/>
                  </a:solidFill>
                </a:rPr>
                <a:t>не високосный</a:t>
              </a:r>
              <a:endParaRPr lang="ru-RU" dirty="0"/>
            </a:p>
          </p:txBody>
        </p:sp>
        <p:sp>
          <p:nvSpPr>
            <p:cNvPr id="8" name="Блок-схема: документ 7"/>
            <p:cNvSpPr/>
            <p:nvPr/>
          </p:nvSpPr>
          <p:spPr>
            <a:xfrm>
              <a:off x="3214688" y="1571625"/>
              <a:ext cx="1500187" cy="642938"/>
            </a:xfrm>
            <a:prstGeom prst="flowChart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</a:t>
              </a:r>
              <a:r>
                <a:rPr lang="ru-RU" dirty="0">
                  <a:solidFill>
                    <a:schemeClr val="tx1"/>
                  </a:solidFill>
                </a:rPr>
                <a:t>високосный</a:t>
              </a:r>
              <a:endParaRPr lang="ru-RU" dirty="0"/>
            </a:p>
          </p:txBody>
        </p:sp>
        <p:sp>
          <p:nvSpPr>
            <p:cNvPr id="9" name="Блок-схема: документ 8"/>
            <p:cNvSpPr/>
            <p:nvPr/>
          </p:nvSpPr>
          <p:spPr>
            <a:xfrm>
              <a:off x="3181350" y="4357688"/>
              <a:ext cx="1890713" cy="642937"/>
            </a:xfrm>
            <a:prstGeom prst="flowChart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високосный</a:t>
              </a:r>
              <a:endParaRPr lang="ru-RU" dirty="0"/>
            </a:p>
          </p:txBody>
        </p:sp>
        <p:sp>
          <p:nvSpPr>
            <p:cNvPr id="11" name="Блок-схема: решение 10"/>
            <p:cNvSpPr/>
            <p:nvPr/>
          </p:nvSpPr>
          <p:spPr>
            <a:xfrm>
              <a:off x="3000375" y="3000375"/>
              <a:ext cx="2286000" cy="785813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Year</a:t>
              </a:r>
              <a:r>
                <a:rPr lang="ru-RU" dirty="0">
                  <a:solidFill>
                    <a:schemeClr val="tx1"/>
                  </a:solidFill>
                </a:rPr>
                <a:t>%100</a:t>
              </a:r>
            </a:p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==0</a:t>
              </a:r>
            </a:p>
          </p:txBody>
        </p:sp>
        <p:cxnSp>
          <p:nvCxnSpPr>
            <p:cNvPr id="14" name="Прямая со стрелкой 13"/>
            <p:cNvCxnSpPr>
              <a:stCxn id="4" idx="3"/>
              <a:endCxn id="11" idx="1"/>
            </p:cNvCxnSpPr>
            <p:nvPr/>
          </p:nvCxnSpPr>
          <p:spPr>
            <a:xfrm>
              <a:off x="2428875" y="3392488"/>
              <a:ext cx="571500" cy="31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11" idx="3"/>
              <a:endCxn id="48" idx="1"/>
            </p:cNvCxnSpPr>
            <p:nvPr/>
          </p:nvCxnSpPr>
          <p:spPr>
            <a:xfrm>
              <a:off x="5286375" y="3392488"/>
              <a:ext cx="500063" cy="31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1" name="TextBox 25"/>
            <p:cNvSpPr txBox="1">
              <a:spLocks noChangeArrowheads="1"/>
            </p:cNvSpPr>
            <p:nvPr/>
          </p:nvSpPr>
          <p:spPr bwMode="auto">
            <a:xfrm>
              <a:off x="2428875" y="3000375"/>
              <a:ext cx="4238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ru-RU" altLang="ru-RU"/>
                <a:t>да</a:t>
              </a:r>
            </a:p>
          </p:txBody>
        </p:sp>
        <p:sp>
          <p:nvSpPr>
            <p:cNvPr id="3082" name="TextBox 26"/>
            <p:cNvSpPr txBox="1">
              <a:spLocks noChangeArrowheads="1"/>
            </p:cNvSpPr>
            <p:nvPr/>
          </p:nvSpPr>
          <p:spPr bwMode="auto">
            <a:xfrm>
              <a:off x="5357813" y="2928938"/>
              <a:ext cx="4238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ru-RU" altLang="ru-RU"/>
                <a:t>да</a:t>
              </a:r>
            </a:p>
          </p:txBody>
        </p:sp>
        <p:sp>
          <p:nvSpPr>
            <p:cNvPr id="3083" name="TextBox 27"/>
            <p:cNvSpPr txBox="1">
              <a:spLocks noChangeArrowheads="1"/>
            </p:cNvSpPr>
            <p:nvPr/>
          </p:nvSpPr>
          <p:spPr bwMode="auto">
            <a:xfrm>
              <a:off x="3714750" y="3844925"/>
              <a:ext cx="5127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ru-RU" altLang="ru-RU"/>
                <a:t>нет</a:t>
              </a:r>
            </a:p>
          </p:txBody>
        </p:sp>
        <p:sp>
          <p:nvSpPr>
            <p:cNvPr id="3084" name="TextBox 28"/>
            <p:cNvSpPr txBox="1">
              <a:spLocks noChangeArrowheads="1"/>
            </p:cNvSpPr>
            <p:nvPr/>
          </p:nvSpPr>
          <p:spPr bwMode="auto">
            <a:xfrm>
              <a:off x="857250" y="2428875"/>
              <a:ext cx="5127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ru-RU" altLang="ru-RU"/>
                <a:t>нет</a:t>
              </a:r>
            </a:p>
          </p:txBody>
        </p:sp>
        <p:cxnSp>
          <p:nvCxnSpPr>
            <p:cNvPr id="30" name="Прямая со стрелкой 29"/>
            <p:cNvCxnSpPr>
              <a:stCxn id="11" idx="2"/>
              <a:endCxn id="9" idx="0"/>
            </p:cNvCxnSpPr>
            <p:nvPr/>
          </p:nvCxnSpPr>
          <p:spPr>
            <a:xfrm rot="5400000">
              <a:off x="3848894" y="4063207"/>
              <a:ext cx="571500" cy="174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6" name="TextBox 32"/>
            <p:cNvSpPr txBox="1">
              <a:spLocks noChangeArrowheads="1"/>
            </p:cNvSpPr>
            <p:nvPr/>
          </p:nvSpPr>
          <p:spPr bwMode="auto">
            <a:xfrm>
              <a:off x="2643188" y="1428750"/>
              <a:ext cx="4238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ru-RU" altLang="ru-RU"/>
                <a:t>да</a:t>
              </a:r>
            </a:p>
          </p:txBody>
        </p:sp>
        <p:sp>
          <p:nvSpPr>
            <p:cNvPr id="48" name="Блок-схема: документ 47"/>
            <p:cNvSpPr/>
            <p:nvPr/>
          </p:nvSpPr>
          <p:spPr>
            <a:xfrm>
              <a:off x="5786438" y="3071813"/>
              <a:ext cx="1890712" cy="642937"/>
            </a:xfrm>
            <a:prstGeom prst="flowChart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не високосный</a:t>
              </a:r>
              <a:endParaRPr lang="ru-RU" dirty="0"/>
            </a:p>
          </p:txBody>
        </p:sp>
        <p:cxnSp>
          <p:nvCxnSpPr>
            <p:cNvPr id="49" name="Прямая со стрелкой 48"/>
            <p:cNvCxnSpPr>
              <a:stCxn id="55" idx="2"/>
              <a:endCxn id="4" idx="0"/>
            </p:cNvCxnSpPr>
            <p:nvPr/>
          </p:nvCxnSpPr>
          <p:spPr>
            <a:xfrm rot="16200000" flipH="1">
              <a:off x="1124744" y="2624931"/>
              <a:ext cx="714375" cy="365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4" idx="2"/>
              <a:endCxn id="7" idx="0"/>
            </p:cNvCxnSpPr>
            <p:nvPr/>
          </p:nvCxnSpPr>
          <p:spPr>
            <a:xfrm rot="5400000">
              <a:off x="1213644" y="4072731"/>
              <a:ext cx="5715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Блок-схема: решение 54"/>
            <p:cNvSpPr/>
            <p:nvPr/>
          </p:nvSpPr>
          <p:spPr>
            <a:xfrm>
              <a:off x="285750" y="1500188"/>
              <a:ext cx="2357438" cy="785812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Year</a:t>
              </a:r>
              <a:r>
                <a:rPr lang="ru-RU" dirty="0">
                  <a:solidFill>
                    <a:schemeClr val="tx1"/>
                  </a:solidFill>
                </a:rPr>
                <a:t>%400</a:t>
              </a:r>
            </a:p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==0</a:t>
              </a:r>
            </a:p>
          </p:txBody>
        </p:sp>
        <p:cxnSp>
          <p:nvCxnSpPr>
            <p:cNvPr id="56" name="Прямая со стрелкой 55"/>
            <p:cNvCxnSpPr>
              <a:stCxn id="55" idx="3"/>
              <a:endCxn id="8" idx="1"/>
            </p:cNvCxnSpPr>
            <p:nvPr/>
          </p:nvCxnSpPr>
          <p:spPr>
            <a:xfrm>
              <a:off x="2643188" y="1892300"/>
              <a:ext cx="5715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3" name="TextBox 65"/>
            <p:cNvSpPr txBox="1">
              <a:spLocks noChangeArrowheads="1"/>
            </p:cNvSpPr>
            <p:nvPr/>
          </p:nvSpPr>
          <p:spPr bwMode="auto">
            <a:xfrm>
              <a:off x="928688" y="3857625"/>
              <a:ext cx="5127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ru-RU" altLang="ru-RU"/>
                <a:t>нет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128448" y="38938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2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способ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90055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Нахождение максимального из трех значений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57348" y="1514901"/>
            <a:ext cx="166271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69501"/>
              </p:ext>
            </p:extLst>
          </p:nvPr>
        </p:nvGraphicFramePr>
        <p:xfrm>
          <a:off x="3357349" y="1514902"/>
          <a:ext cx="4689371" cy="5182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3438507" imgH="3800395" progId="Visio.Drawing.15">
                  <p:embed/>
                </p:oleObj>
              </mc:Choice>
              <mc:Fallback>
                <p:oleObj r:id="rId3" imgW="3438507" imgH="380039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349" y="1514902"/>
                        <a:ext cx="4689371" cy="5182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297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899689BAAF17B4EBD5F4918974A0519" ma:contentTypeVersion="2" ma:contentTypeDescription="Создание документа." ma:contentTypeScope="" ma:versionID="45a0e1c03a7a99b04d213ca6f08b2639">
  <xsd:schema xmlns:xsd="http://www.w3.org/2001/XMLSchema" xmlns:xs="http://www.w3.org/2001/XMLSchema" xmlns:p="http://schemas.microsoft.com/office/2006/metadata/properties" xmlns:ns2="4dd7353e-de06-4631-b681-9dd6b0aed2cd" targetNamespace="http://schemas.microsoft.com/office/2006/metadata/properties" ma:root="true" ma:fieldsID="dc12ce9f4e2e8a282ab9e066f3109615" ns2:_="">
    <xsd:import namespace="4dd7353e-de06-4631-b681-9dd6b0aed2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d7353e-de06-4631-b681-9dd6b0aed2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FAE771-3699-446A-8CCB-F5EDFC8E0713}"/>
</file>

<file path=customXml/itemProps2.xml><?xml version="1.0" encoding="utf-8"?>
<ds:datastoreItem xmlns:ds="http://schemas.openxmlformats.org/officeDocument/2006/customXml" ds:itemID="{81CA06A2-8A15-468D-9D56-547ABF029243}"/>
</file>

<file path=customXml/itemProps3.xml><?xml version="1.0" encoding="utf-8"?>
<ds:datastoreItem xmlns:ds="http://schemas.openxmlformats.org/officeDocument/2006/customXml" ds:itemID="{FFD02736-1AE4-4638-B4BD-F9EC7A8179E3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161</Words>
  <Application>Microsoft Office PowerPoint</Application>
  <PresentationFormat>Широкоэкранный</PresentationFormat>
  <Paragraphs>51</Paragraphs>
  <Slides>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Visio.Drawing.15</vt:lpstr>
      <vt:lpstr>Проверка високосности года</vt:lpstr>
      <vt:lpstr>Презентация PowerPoint</vt:lpstr>
      <vt:lpstr>Презентация PowerPoint</vt:lpstr>
      <vt:lpstr>Нахождение максимального из трех значений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Проверка високосности года</dc:title>
  <dc:creator>admin</dc:creator>
  <cp:lastModifiedBy>admin</cp:lastModifiedBy>
  <cp:revision>1</cp:revision>
  <dcterms:created xsi:type="dcterms:W3CDTF">2019-10-24T07:28:00Z</dcterms:created>
  <dcterms:modified xsi:type="dcterms:W3CDTF">2019-10-24T07:36:35Z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0x0101008899689BAAF17B4EBD5F4918974A0519</vt:lpwstr>
  </property>
</Properties>
</file>