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65" r:id="rId2"/>
    <p:sldId id="377" r:id="rId3"/>
    <p:sldId id="376" r:id="rId4"/>
    <p:sldId id="366" r:id="rId5"/>
    <p:sldId id="375" r:id="rId6"/>
    <p:sldId id="372" r:id="rId7"/>
    <p:sldId id="373" r:id="rId8"/>
    <p:sldId id="370" r:id="rId9"/>
    <p:sldId id="374" r:id="rId10"/>
    <p:sldId id="36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92559" autoAdjust="0"/>
  </p:normalViewPr>
  <p:slideViewPr>
    <p:cSldViewPr>
      <p:cViewPr varScale="1">
        <p:scale>
          <a:sx n="68" d="100"/>
          <a:sy n="68" d="100"/>
        </p:scale>
        <p:origin x="918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FF7E2-E997-4858-BC77-610842B94CCC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1DBFF-D09E-44B1-9547-AE2138661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276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8A26-5CC8-4AA7-94D4-86EB5EC679B6}" type="datetime1">
              <a:rPr lang="ru-RU" smtClean="0"/>
              <a:t>17.03.2020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Полубенцева М.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224F-E2BC-4A02-A49F-042A98CE6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29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7F76-1E67-42BA-9734-0EA999FF9F78}" type="datetime1">
              <a:rPr lang="ru-RU" smtClean="0"/>
              <a:t>17.03.2020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Полубенцева М.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224F-E2BC-4A02-A49F-042A98CE6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54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66F1-69EE-48B6-AB6A-A1EF487F9627}" type="datetime1">
              <a:rPr lang="ru-RU" smtClean="0"/>
              <a:t>17.03.2020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Полубенцева М.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224F-E2BC-4A02-A49F-042A98CE6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23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7052-42CD-4D01-AB50-ED34158A2850}" type="datetime1">
              <a:rPr lang="ru-RU" smtClean="0"/>
              <a:t>17.03.2020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Полубенцева М.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224F-E2BC-4A02-A49F-042A98CE6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22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97C8-6154-4BFC-8746-4BC591080EB1}" type="datetime1">
              <a:rPr lang="ru-RU" smtClean="0"/>
              <a:t>17.03.2020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Полубенцева М.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224F-E2BC-4A02-A49F-042A98CE6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85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5F74-421F-4A69-AA99-89782054A6FD}" type="datetime1">
              <a:rPr lang="ru-RU" smtClean="0"/>
              <a:t>17.03.2020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Полубенцева М.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224F-E2BC-4A02-A49F-042A98CE6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4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6D6C-DD7F-43E8-A2CB-B3F4E29414ED}" type="datetime1">
              <a:rPr lang="ru-RU" smtClean="0"/>
              <a:t>17.03.2020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Полубенцева М.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224F-E2BC-4A02-A49F-042A98CE6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53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D8B1B-7A21-4C89-92D5-42D8EAD03845}" type="datetime1">
              <a:rPr lang="ru-RU" smtClean="0"/>
              <a:t>17.03.2020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Полубенцева М.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224F-E2BC-4A02-A49F-042A98CE6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7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6DF3-FBF4-43D8-8851-27237424AAA8}" type="datetime1">
              <a:rPr lang="ru-RU" smtClean="0"/>
              <a:t>17.03.2020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Полубенцева М.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224F-E2BC-4A02-A49F-042A98CE6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25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8FA7-4EE0-420A-A8F4-F6DED805A2F1}" type="datetime1">
              <a:rPr lang="ru-RU" smtClean="0"/>
              <a:t>17.03.2020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Полубенцева М.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224F-E2BC-4A02-A49F-042A98CE6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07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1687-422C-473D-BDA7-45D1D4A291B4}" type="datetime1">
              <a:rPr lang="ru-RU" smtClean="0"/>
              <a:t>17.03.2020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Полубенцева М.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224F-E2BC-4A02-A49F-042A98CE6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83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EBA78-152B-430E-8C70-87181E002B4E}" type="datetime1">
              <a:rPr lang="ru-RU" smtClean="0"/>
              <a:t>17.03.2020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Полубенцева М.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1224F-E2BC-4A02-A49F-042A98CE6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20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5399" y="1285860"/>
            <a:ext cx="108011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Задайте </a:t>
            </a:r>
            <a:r>
              <a:rPr lang="ru-RU" sz="3200" dirty="0"/>
              <a:t>значение y, например, с помощью потока ввода </a:t>
            </a:r>
          </a:p>
          <a:p>
            <a:r>
              <a:rPr lang="ru-RU" sz="3200" dirty="0" smtClean="0"/>
              <a:t>(</a:t>
            </a:r>
            <a:r>
              <a:rPr lang="ru-RU" sz="3200" dirty="0"/>
              <a:t>или для отладки с помощью числового литерала в двоичном или 16-ричном коде)</a:t>
            </a:r>
          </a:p>
          <a:p>
            <a:endParaRPr lang="ru-RU" sz="3200" dirty="0"/>
          </a:p>
          <a:p>
            <a:r>
              <a:rPr lang="ru-RU" sz="3200" dirty="0" smtClean="0"/>
              <a:t>С </a:t>
            </a:r>
            <a:r>
              <a:rPr lang="ru-RU" sz="3200" dirty="0"/>
              <a:t>помощью побитовых операторов и операторов сдвига:</a:t>
            </a:r>
          </a:p>
          <a:p>
            <a:r>
              <a:rPr lang="ru-RU" sz="3200" dirty="0" smtClean="0"/>
              <a:t>выведите </a:t>
            </a:r>
            <a:r>
              <a:rPr lang="ru-RU" sz="3200" dirty="0"/>
              <a:t>значение "y"  на консоль в двоичном виде, например:</a:t>
            </a:r>
          </a:p>
          <a:p>
            <a:r>
              <a:rPr lang="ru-RU" sz="3200" dirty="0" smtClean="0"/>
              <a:t> </a:t>
            </a:r>
            <a:r>
              <a:rPr lang="ru-RU" sz="3200" dirty="0"/>
              <a:t>если </a:t>
            </a:r>
            <a:r>
              <a:rPr lang="en-US" sz="3200" dirty="0"/>
              <a:t>y==9, </a:t>
            </a:r>
            <a:r>
              <a:rPr lang="ru-RU" sz="3200" dirty="0"/>
              <a:t>то </a:t>
            </a:r>
          </a:p>
          <a:p>
            <a:r>
              <a:rPr lang="ru-RU" sz="3200" dirty="0" smtClean="0"/>
              <a:t>0 </a:t>
            </a:r>
            <a:r>
              <a:rPr lang="ru-RU" sz="3200" dirty="0"/>
              <a:t>0 0 0 ...   0 0 1 0 0 1 (количество двоичных цифр зависит от платформы)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95400" y="214290"/>
            <a:ext cx="10801199" cy="725470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ru-RU" sz="4400" dirty="0" smtClean="0">
                <a:latin typeface="+mj-lt"/>
              </a:rPr>
              <a:t>Задание </a:t>
            </a:r>
            <a:endParaRPr lang="ru-RU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957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6132004" y="840702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ru-RU" sz="2000" kern="0" dirty="0" smtClean="0">
                <a:solidFill>
                  <a:sysClr val="windowText" lastClr="000000"/>
                </a:solidFill>
                <a:latin typeface="Calibri"/>
              </a:rPr>
              <a:t>…</a:t>
            </a:r>
            <a:endParaRPr lang="ru-RU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6528048" y="840702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0</a:t>
            </a:r>
            <a:endParaRPr lang="ru-RU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6924092" y="840702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 smtClean="0">
                <a:latin typeface="Calibri"/>
              </a:rPr>
              <a:t>0</a:t>
            </a:r>
            <a:endParaRPr lang="ru-RU" sz="2000" kern="0" dirty="0">
              <a:latin typeface="Calibri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7320136" y="840702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ru-RU" sz="2000" kern="0" dirty="0">
                <a:solidFill>
                  <a:sysClr val="windowText" lastClr="000000"/>
                </a:solidFill>
                <a:latin typeface="Calibri"/>
              </a:rPr>
              <a:t>1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4547828" y="840702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ru-RU" sz="2000" kern="0" dirty="0">
                <a:solidFill>
                  <a:srgbClr val="FF0000"/>
                </a:solidFill>
                <a:latin typeface="Calibri"/>
              </a:rPr>
              <a:t>1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4943872" y="840702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ru-RU" sz="2000" kern="0" dirty="0">
                <a:solidFill>
                  <a:sysClr val="windowText" lastClr="000000"/>
                </a:solidFill>
                <a:latin typeface="Calibri"/>
              </a:rPr>
              <a:t>0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5339916" y="840702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1</a:t>
            </a:r>
            <a:endParaRPr lang="ru-RU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5735960" y="840702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ru-RU" sz="2000" kern="0" dirty="0" smtClean="0">
                <a:solidFill>
                  <a:sysClr val="windowText" lastClr="000000"/>
                </a:solidFill>
                <a:latin typeface="Calibri"/>
              </a:rPr>
              <a:t>1</a:t>
            </a:r>
            <a:endParaRPr lang="ru-RU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1784" y="260648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maskLeft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4" idx="2"/>
            <a:endCxn id="28" idx="0"/>
          </p:cNvCxnSpPr>
          <p:nvPr/>
        </p:nvCxnSpPr>
        <p:spPr>
          <a:xfrm>
            <a:off x="4745850" y="629980"/>
            <a:ext cx="0" cy="21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24092" y="260648"/>
            <a:ext cx="1188132" cy="373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maskRight</a:t>
            </a:r>
            <a:endParaRPr lang="ru-RU" dirty="0"/>
          </a:p>
        </p:txBody>
      </p:sp>
      <p:cxnSp>
        <p:nvCxnSpPr>
          <p:cNvPr id="42" name="Прямая со стрелкой 41"/>
          <p:cNvCxnSpPr>
            <a:stCxn id="41" idx="2"/>
            <a:endCxn id="27" idx="0"/>
          </p:cNvCxnSpPr>
          <p:nvPr/>
        </p:nvCxnSpPr>
        <p:spPr>
          <a:xfrm>
            <a:off x="7518158" y="633970"/>
            <a:ext cx="0" cy="20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6132004" y="2208854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ru-RU" sz="2000" kern="0" dirty="0" smtClean="0">
                <a:solidFill>
                  <a:sysClr val="windowText" lastClr="000000"/>
                </a:solidFill>
                <a:latin typeface="Calibri"/>
              </a:rPr>
              <a:t>…</a:t>
            </a:r>
            <a:endParaRPr lang="ru-RU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6528048" y="2208854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0</a:t>
            </a:r>
            <a:endParaRPr lang="ru-RU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6924092" y="2208854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b="1" kern="0" dirty="0" smtClean="0">
                <a:solidFill>
                  <a:srgbClr val="FF0000"/>
                </a:solidFill>
                <a:latin typeface="Calibri"/>
              </a:rPr>
              <a:t>0</a:t>
            </a:r>
            <a:endParaRPr lang="ru-RU" sz="2000" b="1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7320136" y="2208854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ru-RU" sz="2000" kern="0" dirty="0">
                <a:solidFill>
                  <a:sysClr val="windowText" lastClr="000000"/>
                </a:solidFill>
                <a:latin typeface="Calibri"/>
              </a:rPr>
              <a:t>1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4547828" y="2208854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ru-RU" sz="2000" b="1" kern="0" dirty="0">
                <a:solidFill>
                  <a:srgbClr val="FF0000"/>
                </a:solidFill>
                <a:latin typeface="Calibri"/>
              </a:rPr>
              <a:t>1</a:t>
            </a:r>
          </a:p>
        </p:txBody>
      </p:sp>
      <p:sp>
        <p:nvSpPr>
          <p:cNvPr id="57" name="Прямоугольник 56"/>
          <p:cNvSpPr/>
          <p:nvPr/>
        </p:nvSpPr>
        <p:spPr>
          <a:xfrm>
            <a:off x="4943872" y="2208854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ru-RU" sz="2000" kern="0" dirty="0">
                <a:solidFill>
                  <a:sysClr val="windowText" lastClr="000000"/>
                </a:solidFill>
                <a:latin typeface="Calibri"/>
              </a:rPr>
              <a:t>0</a:t>
            </a:r>
          </a:p>
        </p:txBody>
      </p:sp>
      <p:sp>
        <p:nvSpPr>
          <p:cNvPr id="58" name="Прямоугольник 57"/>
          <p:cNvSpPr/>
          <p:nvPr/>
        </p:nvSpPr>
        <p:spPr>
          <a:xfrm>
            <a:off x="5339916" y="2208854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1</a:t>
            </a:r>
            <a:endParaRPr lang="ru-RU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5735960" y="2208854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ru-RU" sz="2000" kern="0" dirty="0" smtClean="0">
                <a:solidFill>
                  <a:sysClr val="windowText" lastClr="000000"/>
                </a:solidFill>
                <a:latin typeface="Calibri"/>
              </a:rPr>
              <a:t>1</a:t>
            </a:r>
            <a:endParaRPr lang="ru-RU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51784" y="1619508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maskLeft</a:t>
            </a:r>
            <a:endParaRPr lang="ru-RU" dirty="0"/>
          </a:p>
        </p:txBody>
      </p:sp>
      <p:cxnSp>
        <p:nvCxnSpPr>
          <p:cNvPr id="65" name="Прямая со стрелкой 64"/>
          <p:cNvCxnSpPr>
            <a:stCxn id="63" idx="2"/>
            <a:endCxn id="56" idx="0"/>
          </p:cNvCxnSpPr>
          <p:nvPr/>
        </p:nvCxnSpPr>
        <p:spPr>
          <a:xfrm>
            <a:off x="4745850" y="1988840"/>
            <a:ext cx="0" cy="220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Группа 47"/>
          <p:cNvGrpSpPr/>
          <p:nvPr/>
        </p:nvGrpSpPr>
        <p:grpSpPr>
          <a:xfrm>
            <a:off x="6528048" y="1620820"/>
            <a:ext cx="1188132" cy="660042"/>
            <a:chOff x="6960096" y="2628932"/>
            <a:chExt cx="1188132" cy="660042"/>
          </a:xfrm>
        </p:grpSpPr>
        <p:sp>
          <p:nvSpPr>
            <p:cNvPr id="67" name="TextBox 66"/>
            <p:cNvSpPr txBox="1"/>
            <p:nvPr/>
          </p:nvSpPr>
          <p:spPr>
            <a:xfrm>
              <a:off x="6960096" y="2628932"/>
              <a:ext cx="1188132" cy="373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maskRight</a:t>
              </a:r>
              <a:endParaRPr lang="ru-RU" dirty="0"/>
            </a:p>
          </p:txBody>
        </p:sp>
        <p:cxnSp>
          <p:nvCxnSpPr>
            <p:cNvPr id="68" name="Прямая со стрелкой 67"/>
            <p:cNvCxnSpPr>
              <a:stCxn id="67" idx="2"/>
              <a:endCxn id="53" idx="0"/>
            </p:cNvCxnSpPr>
            <p:nvPr/>
          </p:nvCxnSpPr>
          <p:spPr>
            <a:xfrm>
              <a:off x="7554162" y="3002254"/>
              <a:ext cx="0" cy="286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Прямоугольник 85"/>
          <p:cNvSpPr/>
          <p:nvPr/>
        </p:nvSpPr>
        <p:spPr>
          <a:xfrm>
            <a:off x="6132004" y="3370274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ru-RU" sz="2000" kern="0" dirty="0" smtClean="0">
                <a:solidFill>
                  <a:sysClr val="windowText" lastClr="000000"/>
                </a:solidFill>
                <a:latin typeface="Calibri"/>
              </a:rPr>
              <a:t>…</a:t>
            </a:r>
            <a:endParaRPr lang="ru-RU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87" name="Прямоугольник 86"/>
          <p:cNvSpPr/>
          <p:nvPr/>
        </p:nvSpPr>
        <p:spPr>
          <a:xfrm>
            <a:off x="6528048" y="3370274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0</a:t>
            </a:r>
            <a:endParaRPr lang="ru-RU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6924092" y="3370274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b="1" kern="0" dirty="0" smtClean="0">
                <a:solidFill>
                  <a:srgbClr val="FF0000"/>
                </a:solidFill>
                <a:latin typeface="Calibri"/>
              </a:rPr>
              <a:t>1</a:t>
            </a:r>
            <a:endParaRPr lang="ru-RU" sz="2000" b="1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7320136" y="3370274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ru-RU" sz="2000" kern="0" dirty="0">
                <a:solidFill>
                  <a:sysClr val="windowText" lastClr="000000"/>
                </a:solidFill>
                <a:latin typeface="Calibri"/>
              </a:rPr>
              <a:t>1</a:t>
            </a:r>
          </a:p>
        </p:txBody>
      </p:sp>
      <p:sp>
        <p:nvSpPr>
          <p:cNvPr id="90" name="Прямоугольник 89"/>
          <p:cNvSpPr/>
          <p:nvPr/>
        </p:nvSpPr>
        <p:spPr>
          <a:xfrm>
            <a:off x="4547828" y="3370274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b="1" kern="0" dirty="0" smtClean="0">
                <a:solidFill>
                  <a:srgbClr val="FF0000"/>
                </a:solidFill>
                <a:latin typeface="Calibri"/>
              </a:rPr>
              <a:t>0</a:t>
            </a:r>
            <a:endParaRPr lang="ru-RU" sz="2000" b="1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91" name="Прямоугольник 90"/>
          <p:cNvSpPr/>
          <p:nvPr/>
        </p:nvSpPr>
        <p:spPr>
          <a:xfrm>
            <a:off x="4943872" y="3370274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ru-RU" sz="2000" kern="0" dirty="0">
                <a:solidFill>
                  <a:sysClr val="windowText" lastClr="000000"/>
                </a:solidFill>
                <a:latin typeface="Calibri"/>
              </a:rPr>
              <a:t>0</a:t>
            </a:r>
          </a:p>
        </p:txBody>
      </p:sp>
      <p:sp>
        <p:nvSpPr>
          <p:cNvPr id="92" name="Прямоугольник 91"/>
          <p:cNvSpPr/>
          <p:nvPr/>
        </p:nvSpPr>
        <p:spPr>
          <a:xfrm>
            <a:off x="5339916" y="3370274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1</a:t>
            </a:r>
            <a:endParaRPr lang="ru-RU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93" name="Прямоугольник 92"/>
          <p:cNvSpPr/>
          <p:nvPr/>
        </p:nvSpPr>
        <p:spPr>
          <a:xfrm>
            <a:off x="5735960" y="3370274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ru-RU" sz="2000" kern="0" dirty="0" smtClean="0">
                <a:solidFill>
                  <a:sysClr val="windowText" lastClr="000000"/>
                </a:solidFill>
                <a:latin typeface="Calibri"/>
              </a:rPr>
              <a:t>1</a:t>
            </a:r>
            <a:endParaRPr lang="ru-RU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grpSp>
        <p:nvGrpSpPr>
          <p:cNvPr id="99" name="Группа 98"/>
          <p:cNvGrpSpPr/>
          <p:nvPr/>
        </p:nvGrpSpPr>
        <p:grpSpPr>
          <a:xfrm>
            <a:off x="4151784" y="2708920"/>
            <a:ext cx="1188132" cy="661354"/>
            <a:chOff x="4151784" y="3789040"/>
            <a:chExt cx="1188132" cy="661354"/>
          </a:xfrm>
        </p:grpSpPr>
        <p:sp>
          <p:nvSpPr>
            <p:cNvPr id="94" name="TextBox 93"/>
            <p:cNvSpPr txBox="1"/>
            <p:nvPr/>
          </p:nvSpPr>
          <p:spPr>
            <a:xfrm>
              <a:off x="4151784" y="3789040"/>
              <a:ext cx="1188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maskLeft</a:t>
              </a:r>
              <a:endParaRPr lang="ru-RU" dirty="0"/>
            </a:p>
          </p:txBody>
        </p:sp>
        <p:cxnSp>
          <p:nvCxnSpPr>
            <p:cNvPr id="95" name="Прямая со стрелкой 94"/>
            <p:cNvCxnSpPr>
              <a:stCxn id="94" idx="2"/>
              <a:endCxn id="90" idx="0"/>
            </p:cNvCxnSpPr>
            <p:nvPr/>
          </p:nvCxnSpPr>
          <p:spPr>
            <a:xfrm>
              <a:off x="4745850" y="4158372"/>
              <a:ext cx="0" cy="292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Группа 95"/>
          <p:cNvGrpSpPr/>
          <p:nvPr/>
        </p:nvGrpSpPr>
        <p:grpSpPr>
          <a:xfrm>
            <a:off x="6528048" y="2708920"/>
            <a:ext cx="1188132" cy="661354"/>
            <a:chOff x="6960096" y="2555612"/>
            <a:chExt cx="1188132" cy="661354"/>
          </a:xfrm>
        </p:grpSpPr>
        <p:sp>
          <p:nvSpPr>
            <p:cNvPr id="97" name="TextBox 96"/>
            <p:cNvSpPr txBox="1"/>
            <p:nvPr/>
          </p:nvSpPr>
          <p:spPr>
            <a:xfrm>
              <a:off x="6960096" y="2555612"/>
              <a:ext cx="1188132" cy="373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maskRight</a:t>
              </a:r>
              <a:endParaRPr lang="ru-RU" dirty="0"/>
            </a:p>
          </p:txBody>
        </p:sp>
        <p:cxnSp>
          <p:nvCxnSpPr>
            <p:cNvPr id="98" name="Прямая со стрелкой 97"/>
            <p:cNvCxnSpPr>
              <a:stCxn id="97" idx="2"/>
              <a:endCxn id="88" idx="0"/>
            </p:cNvCxnSpPr>
            <p:nvPr/>
          </p:nvCxnSpPr>
          <p:spPr>
            <a:xfrm>
              <a:off x="7554162" y="2928934"/>
              <a:ext cx="0" cy="288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Прямоугольник 99"/>
          <p:cNvSpPr/>
          <p:nvPr/>
        </p:nvSpPr>
        <p:spPr>
          <a:xfrm>
            <a:off x="6132004" y="4873150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ru-RU" sz="2000" kern="0" dirty="0" smtClean="0">
                <a:solidFill>
                  <a:sysClr val="windowText" lastClr="000000"/>
                </a:solidFill>
                <a:latin typeface="Calibri"/>
              </a:rPr>
              <a:t>…</a:t>
            </a:r>
            <a:endParaRPr lang="ru-RU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01" name="Прямоугольник 100"/>
          <p:cNvSpPr/>
          <p:nvPr/>
        </p:nvSpPr>
        <p:spPr>
          <a:xfrm>
            <a:off x="6528048" y="4873150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0</a:t>
            </a:r>
            <a:endParaRPr lang="ru-RU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02" name="Прямоугольник 101"/>
          <p:cNvSpPr/>
          <p:nvPr/>
        </p:nvSpPr>
        <p:spPr>
          <a:xfrm>
            <a:off x="6924092" y="4873150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b="1" kern="0" dirty="0" smtClean="0">
                <a:latin typeface="Calibri"/>
              </a:rPr>
              <a:t>1</a:t>
            </a:r>
            <a:endParaRPr lang="ru-RU" sz="2000" b="1" kern="0" dirty="0">
              <a:latin typeface="Calibri"/>
            </a:endParaRPr>
          </a:p>
        </p:txBody>
      </p:sp>
      <p:sp>
        <p:nvSpPr>
          <p:cNvPr id="103" name="Прямоугольник 102"/>
          <p:cNvSpPr/>
          <p:nvPr/>
        </p:nvSpPr>
        <p:spPr>
          <a:xfrm>
            <a:off x="7320136" y="4873150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ru-RU" sz="2000" kern="0" dirty="0">
                <a:solidFill>
                  <a:sysClr val="windowText" lastClr="000000"/>
                </a:solidFill>
                <a:latin typeface="Calibri"/>
              </a:rPr>
              <a:t>1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4547828" y="4873150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b="1" kern="0" dirty="0" smtClean="0">
                <a:latin typeface="Calibri"/>
              </a:rPr>
              <a:t>0</a:t>
            </a:r>
            <a:endParaRPr lang="ru-RU" sz="2000" b="1" kern="0" dirty="0">
              <a:latin typeface="Calibri"/>
            </a:endParaRPr>
          </a:p>
        </p:txBody>
      </p:sp>
      <p:sp>
        <p:nvSpPr>
          <p:cNvPr id="105" name="Прямоугольник 104"/>
          <p:cNvSpPr/>
          <p:nvPr/>
        </p:nvSpPr>
        <p:spPr>
          <a:xfrm>
            <a:off x="4943872" y="4873150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ru-RU" sz="2000" kern="0" dirty="0">
                <a:solidFill>
                  <a:sysClr val="windowText" lastClr="000000"/>
                </a:solidFill>
                <a:latin typeface="Calibri"/>
              </a:rPr>
              <a:t>0</a:t>
            </a:r>
          </a:p>
        </p:txBody>
      </p:sp>
      <p:sp>
        <p:nvSpPr>
          <p:cNvPr id="106" name="Прямоугольник 105"/>
          <p:cNvSpPr/>
          <p:nvPr/>
        </p:nvSpPr>
        <p:spPr>
          <a:xfrm>
            <a:off x="5339916" y="4873150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1</a:t>
            </a:r>
            <a:endParaRPr lang="ru-RU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07" name="Прямоугольник 106"/>
          <p:cNvSpPr/>
          <p:nvPr/>
        </p:nvSpPr>
        <p:spPr>
          <a:xfrm>
            <a:off x="5735960" y="4873150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ru-RU" sz="2000" kern="0" dirty="0" smtClean="0">
                <a:solidFill>
                  <a:sysClr val="windowText" lastClr="000000"/>
                </a:solidFill>
                <a:latin typeface="Calibri"/>
              </a:rPr>
              <a:t>1</a:t>
            </a:r>
            <a:endParaRPr lang="ru-RU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grpSp>
        <p:nvGrpSpPr>
          <p:cNvPr id="108" name="Группа 107"/>
          <p:cNvGrpSpPr/>
          <p:nvPr/>
        </p:nvGrpSpPr>
        <p:grpSpPr>
          <a:xfrm>
            <a:off x="4547828" y="4217098"/>
            <a:ext cx="1188132" cy="656052"/>
            <a:chOff x="4151784" y="3789040"/>
            <a:chExt cx="1188132" cy="803745"/>
          </a:xfrm>
        </p:grpSpPr>
        <p:sp>
          <p:nvSpPr>
            <p:cNvPr id="109" name="TextBox 108"/>
            <p:cNvSpPr txBox="1"/>
            <p:nvPr/>
          </p:nvSpPr>
          <p:spPr>
            <a:xfrm>
              <a:off x="4151784" y="3789040"/>
              <a:ext cx="1188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maskLeft</a:t>
              </a:r>
              <a:endParaRPr lang="ru-RU" dirty="0"/>
            </a:p>
          </p:txBody>
        </p:sp>
        <p:cxnSp>
          <p:nvCxnSpPr>
            <p:cNvPr id="110" name="Прямая со стрелкой 109"/>
            <p:cNvCxnSpPr/>
            <p:nvPr/>
          </p:nvCxnSpPr>
          <p:spPr>
            <a:xfrm>
              <a:off x="4719162" y="4158372"/>
              <a:ext cx="0" cy="4344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Группа 110"/>
          <p:cNvGrpSpPr/>
          <p:nvPr/>
        </p:nvGrpSpPr>
        <p:grpSpPr>
          <a:xfrm>
            <a:off x="6168008" y="4221088"/>
            <a:ext cx="1188132" cy="652062"/>
            <a:chOff x="6960096" y="2564904"/>
            <a:chExt cx="1188132" cy="652062"/>
          </a:xfrm>
        </p:grpSpPr>
        <p:sp>
          <p:nvSpPr>
            <p:cNvPr id="112" name="TextBox 111"/>
            <p:cNvSpPr txBox="1"/>
            <p:nvPr/>
          </p:nvSpPr>
          <p:spPr>
            <a:xfrm>
              <a:off x="6960096" y="2564904"/>
              <a:ext cx="1188132" cy="373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maskRight</a:t>
              </a:r>
              <a:endParaRPr lang="ru-RU" dirty="0"/>
            </a:p>
          </p:txBody>
        </p:sp>
        <p:cxnSp>
          <p:nvCxnSpPr>
            <p:cNvPr id="113" name="Прямая со стрелкой 112"/>
            <p:cNvCxnSpPr>
              <a:stCxn id="112" idx="2"/>
            </p:cNvCxnSpPr>
            <p:nvPr/>
          </p:nvCxnSpPr>
          <p:spPr>
            <a:xfrm>
              <a:off x="7554162" y="2938226"/>
              <a:ext cx="0" cy="278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Прямоугольник 123"/>
          <p:cNvSpPr/>
          <p:nvPr/>
        </p:nvSpPr>
        <p:spPr>
          <a:xfrm>
            <a:off x="6096000" y="6313310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ru-RU" sz="2000" kern="0" dirty="0" smtClean="0">
                <a:solidFill>
                  <a:sysClr val="windowText" lastClr="000000"/>
                </a:solidFill>
                <a:latin typeface="Calibri"/>
              </a:rPr>
              <a:t>…</a:t>
            </a:r>
            <a:endParaRPr lang="ru-RU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25" name="Прямоугольник 124"/>
          <p:cNvSpPr/>
          <p:nvPr/>
        </p:nvSpPr>
        <p:spPr>
          <a:xfrm>
            <a:off x="6492044" y="6313310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b="1" kern="0" dirty="0">
                <a:solidFill>
                  <a:srgbClr val="FF0000"/>
                </a:solidFill>
                <a:latin typeface="Calibri"/>
              </a:rPr>
              <a:t>0</a:t>
            </a:r>
            <a:endParaRPr lang="ru-RU" sz="2000" b="1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26" name="Прямоугольник 125"/>
          <p:cNvSpPr/>
          <p:nvPr/>
        </p:nvSpPr>
        <p:spPr>
          <a:xfrm>
            <a:off x="6888088" y="6313310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b="1" kern="0" dirty="0" smtClean="0">
                <a:latin typeface="Calibri"/>
              </a:rPr>
              <a:t>1</a:t>
            </a:r>
            <a:endParaRPr lang="ru-RU" sz="2000" b="1" kern="0" dirty="0">
              <a:latin typeface="Calibri"/>
            </a:endParaRPr>
          </a:p>
        </p:txBody>
      </p:sp>
      <p:sp>
        <p:nvSpPr>
          <p:cNvPr id="127" name="Прямоугольник 126"/>
          <p:cNvSpPr/>
          <p:nvPr/>
        </p:nvSpPr>
        <p:spPr>
          <a:xfrm>
            <a:off x="7284132" y="6313310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ru-RU" sz="2000" kern="0" dirty="0">
                <a:solidFill>
                  <a:sysClr val="windowText" lastClr="000000"/>
                </a:solidFill>
                <a:latin typeface="Calibri"/>
              </a:rPr>
              <a:t>1</a:t>
            </a:r>
          </a:p>
        </p:txBody>
      </p:sp>
      <p:sp>
        <p:nvSpPr>
          <p:cNvPr id="128" name="Прямоугольник 127"/>
          <p:cNvSpPr/>
          <p:nvPr/>
        </p:nvSpPr>
        <p:spPr>
          <a:xfrm>
            <a:off x="4511824" y="6313310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b="1" kern="0" dirty="0" smtClean="0">
                <a:latin typeface="Calibri"/>
              </a:rPr>
              <a:t>0</a:t>
            </a:r>
            <a:endParaRPr lang="ru-RU" sz="2000" b="1" kern="0" dirty="0">
              <a:latin typeface="Calibri"/>
            </a:endParaRPr>
          </a:p>
        </p:txBody>
      </p:sp>
      <p:sp>
        <p:nvSpPr>
          <p:cNvPr id="129" name="Прямоугольник 128"/>
          <p:cNvSpPr/>
          <p:nvPr/>
        </p:nvSpPr>
        <p:spPr>
          <a:xfrm>
            <a:off x="4907868" y="6313310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ru-RU" sz="2000" kern="0" dirty="0">
                <a:solidFill>
                  <a:sysClr val="windowText" lastClr="000000"/>
                </a:solidFill>
                <a:latin typeface="Calibri"/>
              </a:rPr>
              <a:t>0</a:t>
            </a:r>
          </a:p>
        </p:txBody>
      </p:sp>
      <p:sp>
        <p:nvSpPr>
          <p:cNvPr id="130" name="Прямоугольник 129"/>
          <p:cNvSpPr/>
          <p:nvPr/>
        </p:nvSpPr>
        <p:spPr>
          <a:xfrm>
            <a:off x="5303912" y="6313310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b="1" kern="0" dirty="0">
                <a:solidFill>
                  <a:srgbClr val="FF0000"/>
                </a:solidFill>
                <a:latin typeface="Calibri"/>
              </a:rPr>
              <a:t>1</a:t>
            </a:r>
            <a:endParaRPr lang="ru-RU" sz="2000" b="1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31" name="Прямоугольник 130"/>
          <p:cNvSpPr/>
          <p:nvPr/>
        </p:nvSpPr>
        <p:spPr>
          <a:xfrm>
            <a:off x="5699956" y="6313310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ru-RU" sz="2000" kern="0" dirty="0" smtClean="0">
                <a:solidFill>
                  <a:sysClr val="windowText" lastClr="000000"/>
                </a:solidFill>
                <a:latin typeface="Calibri"/>
              </a:rPr>
              <a:t>1</a:t>
            </a:r>
            <a:endParaRPr lang="ru-RU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grpSp>
        <p:nvGrpSpPr>
          <p:cNvPr id="132" name="Группа 131"/>
          <p:cNvGrpSpPr/>
          <p:nvPr/>
        </p:nvGrpSpPr>
        <p:grpSpPr>
          <a:xfrm>
            <a:off x="4907868" y="5657258"/>
            <a:ext cx="1188132" cy="656052"/>
            <a:chOff x="4151784" y="3789040"/>
            <a:chExt cx="1188132" cy="803745"/>
          </a:xfrm>
        </p:grpSpPr>
        <p:sp>
          <p:nvSpPr>
            <p:cNvPr id="133" name="TextBox 132"/>
            <p:cNvSpPr txBox="1"/>
            <p:nvPr/>
          </p:nvSpPr>
          <p:spPr>
            <a:xfrm>
              <a:off x="4151784" y="3789040"/>
              <a:ext cx="1188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maskLeft</a:t>
              </a:r>
              <a:endParaRPr lang="ru-RU" dirty="0"/>
            </a:p>
          </p:txBody>
        </p:sp>
        <p:cxnSp>
          <p:nvCxnSpPr>
            <p:cNvPr id="134" name="Прямая со стрелкой 133"/>
            <p:cNvCxnSpPr/>
            <p:nvPr/>
          </p:nvCxnSpPr>
          <p:spPr>
            <a:xfrm>
              <a:off x="4719162" y="4158372"/>
              <a:ext cx="0" cy="4344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Группа 134"/>
          <p:cNvGrpSpPr/>
          <p:nvPr/>
        </p:nvGrpSpPr>
        <p:grpSpPr>
          <a:xfrm>
            <a:off x="6132004" y="5661248"/>
            <a:ext cx="1188132" cy="652062"/>
            <a:chOff x="6960096" y="2564904"/>
            <a:chExt cx="1188132" cy="652062"/>
          </a:xfrm>
        </p:grpSpPr>
        <p:sp>
          <p:nvSpPr>
            <p:cNvPr id="136" name="TextBox 135"/>
            <p:cNvSpPr txBox="1"/>
            <p:nvPr/>
          </p:nvSpPr>
          <p:spPr>
            <a:xfrm>
              <a:off x="6960096" y="2564904"/>
              <a:ext cx="1188132" cy="373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maskRight</a:t>
              </a:r>
              <a:endParaRPr lang="ru-RU" dirty="0"/>
            </a:p>
          </p:txBody>
        </p:sp>
        <p:cxnSp>
          <p:nvCxnSpPr>
            <p:cNvPr id="137" name="Прямая со стрелкой 136"/>
            <p:cNvCxnSpPr>
              <a:stCxn id="136" idx="2"/>
            </p:cNvCxnSpPr>
            <p:nvPr/>
          </p:nvCxnSpPr>
          <p:spPr>
            <a:xfrm>
              <a:off x="7554162" y="2938226"/>
              <a:ext cx="0" cy="278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10388994" y="563896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3</a:t>
            </a:r>
            <a:r>
              <a:rPr lang="en-US" sz="2000" b="1" dirty="0" smtClean="0"/>
              <a:t> </a:t>
            </a:r>
            <a:r>
              <a:rPr lang="ru-RU" sz="2000" b="1" dirty="0" smtClean="0"/>
              <a:t>способ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16917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5399" y="1052736"/>
            <a:ext cx="1080119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1) Биты должны выводиться слева направо, т.е. начиная со старшего разряда.</a:t>
            </a:r>
          </a:p>
          <a:p>
            <a:r>
              <a:rPr lang="ru-RU" sz="2800" dirty="0" smtClean="0"/>
              <a:t>2) Количество битов  числа (типа </a:t>
            </a:r>
            <a:r>
              <a:rPr lang="en-US" sz="2800" dirty="0" smtClean="0"/>
              <a:t>int</a:t>
            </a:r>
            <a:r>
              <a:rPr lang="ru-RU" sz="2800" dirty="0" smtClean="0"/>
              <a:t>) можно вычислить, но для простоты можно принять равным 32.</a:t>
            </a:r>
          </a:p>
          <a:p>
            <a:r>
              <a:rPr lang="ru-RU" sz="2800" dirty="0" smtClean="0"/>
              <a:t>3) Имеет смысл сформировать маску </a:t>
            </a:r>
            <a:r>
              <a:rPr lang="en-US" sz="2800" dirty="0" smtClean="0"/>
              <a:t>mask</a:t>
            </a:r>
            <a:r>
              <a:rPr lang="ru-RU" sz="2800" dirty="0" smtClean="0"/>
              <a:t>, которая содержит 1 только в одном бите и использовать эту маску </a:t>
            </a:r>
            <a:r>
              <a:rPr lang="ru-RU" sz="2800" dirty="0"/>
              <a:t>для получения </a:t>
            </a:r>
            <a:r>
              <a:rPr lang="ru-RU" sz="2800" dirty="0" smtClean="0"/>
              <a:t>значения этого бита  в числе </a:t>
            </a:r>
            <a:r>
              <a:rPr lang="en-US" sz="2800" dirty="0" smtClean="0"/>
              <a:t>value</a:t>
            </a:r>
            <a:endParaRPr lang="ru-RU" sz="2800" dirty="0" smtClean="0"/>
          </a:p>
          <a:p>
            <a:r>
              <a:rPr lang="ru-RU" sz="2800" dirty="0" smtClean="0"/>
              <a:t>4) Можно  задать начальное значение </a:t>
            </a:r>
            <a:r>
              <a:rPr lang="en-US" sz="2800" dirty="0" smtClean="0"/>
              <a:t>mask= 1&lt;&lt;31</a:t>
            </a:r>
            <a:r>
              <a:rPr lang="ru-RU" sz="2800" dirty="0" smtClean="0"/>
              <a:t> (1 в старшем разряде )</a:t>
            </a:r>
          </a:p>
          <a:p>
            <a:r>
              <a:rPr lang="ru-RU" sz="2800" dirty="0" smtClean="0"/>
              <a:t>4) С помощью операции </a:t>
            </a:r>
            <a:r>
              <a:rPr lang="en-US" sz="2800" dirty="0" smtClean="0"/>
              <a:t> value &amp;</a:t>
            </a:r>
            <a:r>
              <a:rPr lang="ru-RU" sz="2800" dirty="0" smtClean="0"/>
              <a:t> </a:t>
            </a:r>
            <a:r>
              <a:rPr lang="en-US" sz="2800" dirty="0" smtClean="0"/>
              <a:t>mask </a:t>
            </a:r>
            <a:r>
              <a:rPr lang="ru-RU" sz="2800" dirty="0" smtClean="0"/>
              <a:t>можно определить значение одного бита. </a:t>
            </a:r>
          </a:p>
          <a:p>
            <a:r>
              <a:rPr lang="ru-RU" sz="2800" dirty="0" smtClean="0"/>
              <a:t>5)</a:t>
            </a:r>
            <a:r>
              <a:rPr lang="en-US" sz="2800" dirty="0" smtClean="0"/>
              <a:t> </a:t>
            </a:r>
            <a:r>
              <a:rPr lang="ru-RU" sz="2800" dirty="0" smtClean="0"/>
              <a:t>Для получения следующей двоичной цифры надо изменить значение маски с помощью операции сдвига.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95400" y="214290"/>
            <a:ext cx="10801199" cy="725470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ru-RU" sz="4400" dirty="0" smtClean="0">
                <a:latin typeface="+mj-lt"/>
              </a:rPr>
              <a:t>Подсказки </a:t>
            </a:r>
            <a:endParaRPr lang="ru-RU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34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5399" y="1285860"/>
            <a:ext cx="108011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Введите с помощью потока ввода переменную типа </a:t>
            </a:r>
            <a:r>
              <a:rPr lang="en-US" sz="3200" dirty="0" smtClean="0"/>
              <a:t>int</a:t>
            </a:r>
            <a:r>
              <a:rPr lang="ru-RU" sz="3200" dirty="0" smtClean="0"/>
              <a:t>. </a:t>
            </a:r>
            <a:r>
              <a:rPr lang="ru-RU" sz="3200" dirty="0"/>
              <a:t>Все биты, равные 1 сдвинуть вправо (влево).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95400" y="214290"/>
            <a:ext cx="10801199" cy="725470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ru-RU" sz="4400" dirty="0" smtClean="0">
                <a:latin typeface="+mj-lt"/>
              </a:rPr>
              <a:t>Задание </a:t>
            </a:r>
            <a:endParaRPr lang="ru-RU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083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3472" y="116632"/>
            <a:ext cx="1015312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Формируем значение</a:t>
            </a:r>
          </a:p>
          <a:p>
            <a:r>
              <a:rPr lang="ru-RU" sz="2400" dirty="0"/>
              <a:t>Задаем маски: </a:t>
            </a:r>
            <a:endParaRPr lang="en-US" sz="2400" dirty="0" smtClean="0"/>
          </a:p>
          <a:p>
            <a:r>
              <a:rPr lang="en-US" sz="2400" dirty="0" smtClean="0"/>
              <a:t>int </a:t>
            </a:r>
            <a:r>
              <a:rPr lang="en-US" sz="2400" dirty="0"/>
              <a:t>mask1 = 1, mask2 = 1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r>
              <a:rPr lang="en-US" sz="2400" dirty="0" smtClean="0"/>
              <a:t>// mask1  - </a:t>
            </a:r>
            <a:r>
              <a:rPr lang="ru-RU" sz="2400" dirty="0" smtClean="0"/>
              <a:t> для </a:t>
            </a:r>
            <a:r>
              <a:rPr lang="ru-RU" sz="2400" b="1" dirty="0" smtClean="0"/>
              <a:t>проверки</a:t>
            </a:r>
            <a:r>
              <a:rPr lang="ru-RU" sz="2400" dirty="0" smtClean="0"/>
              <a:t> значения бита</a:t>
            </a:r>
          </a:p>
          <a:p>
            <a:r>
              <a:rPr lang="en-US" sz="2400" dirty="0"/>
              <a:t>// </a:t>
            </a:r>
            <a:r>
              <a:rPr lang="en-US" sz="2400" dirty="0" smtClean="0"/>
              <a:t>mask</a:t>
            </a:r>
            <a:r>
              <a:rPr lang="ru-RU" sz="2400" dirty="0" smtClean="0"/>
              <a:t>2</a:t>
            </a:r>
            <a:r>
              <a:rPr lang="en-US" sz="2400" dirty="0" smtClean="0"/>
              <a:t>  </a:t>
            </a:r>
            <a:r>
              <a:rPr lang="en-US" sz="2400" dirty="0"/>
              <a:t>- </a:t>
            </a:r>
            <a:r>
              <a:rPr lang="ru-RU" sz="2400" dirty="0"/>
              <a:t> для </a:t>
            </a:r>
            <a:r>
              <a:rPr lang="ru-RU" sz="2400" b="1" dirty="0" smtClean="0"/>
              <a:t>установки</a:t>
            </a:r>
            <a:r>
              <a:rPr lang="ru-RU" sz="2400" dirty="0" smtClean="0"/>
              <a:t> нового </a:t>
            </a:r>
            <a:r>
              <a:rPr lang="ru-RU" sz="2400" dirty="0"/>
              <a:t>значения бита</a:t>
            </a:r>
          </a:p>
          <a:p>
            <a:endParaRPr lang="en-US" sz="2400" dirty="0"/>
          </a:p>
          <a:p>
            <a:r>
              <a:rPr lang="ru-RU" sz="2400" dirty="0"/>
              <a:t>Цикл до  тех пор, пока </a:t>
            </a:r>
            <a:r>
              <a:rPr lang="ru-RU" sz="2400" dirty="0" smtClean="0"/>
              <a:t>все </a:t>
            </a:r>
            <a:r>
              <a:rPr lang="ru-RU" sz="2400" dirty="0"/>
              <a:t>32 бита не </a:t>
            </a:r>
            <a:r>
              <a:rPr lang="ru-RU" sz="2400" dirty="0" smtClean="0"/>
              <a:t>проверим</a:t>
            </a:r>
            <a:endParaRPr lang="ru-RU" sz="2400" dirty="0"/>
          </a:p>
          <a:p>
            <a:r>
              <a:rPr lang="ru-RU" sz="2400" dirty="0" smtClean="0"/>
              <a:t>{</a:t>
            </a:r>
          </a:p>
          <a:p>
            <a:r>
              <a:rPr lang="ru-RU" sz="2400" dirty="0"/>
              <a:t> </a:t>
            </a:r>
            <a:r>
              <a:rPr lang="ru-RU" sz="2400" dirty="0" smtClean="0"/>
              <a:t>    Проверяем </a:t>
            </a:r>
            <a:r>
              <a:rPr lang="ru-RU" sz="2400" dirty="0"/>
              <a:t>значение </a:t>
            </a:r>
            <a:r>
              <a:rPr lang="ru-RU" sz="2400" dirty="0" smtClean="0"/>
              <a:t>текущего </a:t>
            </a:r>
            <a:r>
              <a:rPr lang="ru-RU" sz="2400" dirty="0"/>
              <a:t>бита </a:t>
            </a:r>
            <a:r>
              <a:rPr lang="ru-RU" sz="2400" dirty="0" smtClean="0"/>
              <a:t>числа</a:t>
            </a:r>
            <a:r>
              <a:rPr lang="en-US" sz="2400" dirty="0" smtClean="0"/>
              <a:t> (</a:t>
            </a:r>
            <a:r>
              <a:rPr lang="ru-RU" sz="2400" dirty="0" smtClean="0"/>
              <a:t>с помощью маски </a:t>
            </a:r>
            <a:r>
              <a:rPr lang="en-US" sz="2400" dirty="0" smtClean="0"/>
              <a:t>mask1)</a:t>
            </a:r>
            <a:r>
              <a:rPr lang="ru-RU" sz="2400" dirty="0" smtClean="0"/>
              <a:t>:</a:t>
            </a:r>
            <a:endParaRPr lang="ru-RU" sz="2400" dirty="0"/>
          </a:p>
          <a:p>
            <a:r>
              <a:rPr lang="ru-RU" sz="2400" dirty="0" smtClean="0"/>
              <a:t>     если бит</a:t>
            </a:r>
            <a:r>
              <a:rPr lang="ru-RU" sz="2400" dirty="0"/>
              <a:t>==1, то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{</a:t>
            </a:r>
            <a:endParaRPr lang="ru-RU" sz="2400" dirty="0"/>
          </a:p>
          <a:p>
            <a:r>
              <a:rPr lang="ru-RU" sz="2400" dirty="0"/>
              <a:t>	</a:t>
            </a:r>
            <a:r>
              <a:rPr lang="ru-RU" sz="2400" dirty="0" smtClean="0"/>
              <a:t>снимаем 1 </a:t>
            </a:r>
            <a:r>
              <a:rPr lang="ru-RU" sz="2400" dirty="0"/>
              <a:t>в текущем бите </a:t>
            </a:r>
            <a:r>
              <a:rPr lang="ru-RU" sz="2400" dirty="0" smtClean="0"/>
              <a:t>исходного числа </a:t>
            </a:r>
            <a:r>
              <a:rPr lang="en-US" sz="2400" dirty="0"/>
              <a:t>		</a:t>
            </a:r>
            <a:r>
              <a:rPr lang="ru-RU" sz="2400" dirty="0" smtClean="0"/>
              <a:t>              	ставим </a:t>
            </a:r>
            <a:r>
              <a:rPr lang="ru-RU" sz="2400" dirty="0"/>
              <a:t>в исходном числе 1 в  </a:t>
            </a:r>
            <a:r>
              <a:rPr lang="ru-RU" sz="2400" dirty="0" smtClean="0"/>
              <a:t>бите, заданном маской </a:t>
            </a:r>
            <a:r>
              <a:rPr lang="en-US" sz="2400" dirty="0"/>
              <a:t>mask</a:t>
            </a:r>
            <a:r>
              <a:rPr lang="ru-RU" sz="2400" dirty="0" smtClean="0"/>
              <a:t>2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сдвигаем маску установки бита (</a:t>
            </a:r>
            <a:r>
              <a:rPr lang="en-US" sz="2400" dirty="0" smtClean="0"/>
              <a:t>mask</a:t>
            </a:r>
            <a:r>
              <a:rPr lang="ru-RU" sz="2400" dirty="0" smtClean="0"/>
              <a:t>2) на 1 бит влево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smtClean="0"/>
              <a:t>}</a:t>
            </a:r>
            <a:endParaRPr lang="ru-RU" sz="2400" dirty="0" smtClean="0"/>
          </a:p>
          <a:p>
            <a:r>
              <a:rPr lang="ru-RU" sz="2400" dirty="0" smtClean="0"/>
              <a:t>     сдвигаем маску проверки бита (</a:t>
            </a:r>
            <a:r>
              <a:rPr lang="en-US" sz="2400" dirty="0" smtClean="0"/>
              <a:t>mask</a:t>
            </a:r>
            <a:r>
              <a:rPr lang="ru-RU" sz="2400" dirty="0" smtClean="0"/>
              <a:t>1) </a:t>
            </a:r>
            <a:r>
              <a:rPr lang="ru-RU" sz="2400" dirty="0"/>
              <a:t>на 1 бит влево</a:t>
            </a:r>
            <a:endParaRPr lang="en-US" sz="2400" dirty="0"/>
          </a:p>
          <a:p>
            <a:r>
              <a:rPr lang="en-US" sz="2400" dirty="0" smtClean="0"/>
              <a:t>}</a:t>
            </a:r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0632504" y="4766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 </a:t>
            </a:r>
            <a:r>
              <a:rPr lang="ru-RU" sz="2000" b="1" dirty="0" smtClean="0"/>
              <a:t>способ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6260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3472" y="73069"/>
            <a:ext cx="896737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Формируем значение</a:t>
            </a:r>
          </a:p>
          <a:p>
            <a:r>
              <a:rPr lang="ru-RU" sz="2400" dirty="0" smtClean="0"/>
              <a:t>Задаем маски: на самый </a:t>
            </a:r>
            <a:r>
              <a:rPr lang="en-US" sz="2400" dirty="0" smtClean="0"/>
              <a:t>“</a:t>
            </a:r>
            <a:r>
              <a:rPr lang="ru-RU" sz="2400" dirty="0" smtClean="0"/>
              <a:t>левый</a:t>
            </a:r>
            <a:r>
              <a:rPr lang="en-US" sz="2400" dirty="0" smtClean="0"/>
              <a:t>”</a:t>
            </a:r>
            <a:r>
              <a:rPr lang="ru-RU" sz="2400" dirty="0" smtClean="0"/>
              <a:t> бит  </a:t>
            </a:r>
            <a:r>
              <a:rPr lang="ru-RU" sz="2400" dirty="0"/>
              <a:t> </a:t>
            </a:r>
            <a:r>
              <a:rPr lang="ru-RU" sz="2400" dirty="0" smtClean="0"/>
              <a:t>и на самый </a:t>
            </a:r>
            <a:r>
              <a:rPr lang="en-US" sz="2400" dirty="0" smtClean="0"/>
              <a:t>“</a:t>
            </a:r>
            <a:r>
              <a:rPr lang="ru-RU" sz="2400" dirty="0" smtClean="0"/>
              <a:t>правый</a:t>
            </a:r>
            <a:r>
              <a:rPr lang="en-US" sz="2400" dirty="0" smtClean="0"/>
              <a:t>”</a:t>
            </a:r>
            <a:r>
              <a:rPr lang="ru-RU" sz="2400" dirty="0" smtClean="0"/>
              <a:t> бит</a:t>
            </a:r>
            <a:r>
              <a:rPr lang="en-US" sz="2400" dirty="0" smtClean="0"/>
              <a:t>:   unsigned int </a:t>
            </a:r>
            <a:r>
              <a:rPr lang="en-US" sz="2400" dirty="0"/>
              <a:t>maskLeft = </a:t>
            </a:r>
            <a:r>
              <a:rPr lang="en-US" sz="2400" dirty="0" smtClean="0"/>
              <a:t>0x80000000, </a:t>
            </a:r>
            <a:r>
              <a:rPr lang="en-US" sz="2400" dirty="0"/>
              <a:t>maskRight = 0x01;</a:t>
            </a:r>
          </a:p>
          <a:p>
            <a:r>
              <a:rPr lang="ru-RU" sz="2400" dirty="0"/>
              <a:t>Ц</a:t>
            </a:r>
            <a:r>
              <a:rPr lang="ru-RU" sz="2400" dirty="0" smtClean="0"/>
              <a:t>икл до  тех пор, пока </a:t>
            </a:r>
            <a:r>
              <a:rPr lang="en-US" sz="2400" dirty="0" smtClean="0"/>
              <a:t>(</a:t>
            </a:r>
            <a:r>
              <a:rPr lang="en-US" sz="2400" dirty="0"/>
              <a:t>maskLeft &gt; maskRight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r>
              <a:rPr lang="ru-RU" sz="2400" dirty="0" smtClean="0"/>
              <a:t>{</a:t>
            </a:r>
            <a:endParaRPr lang="ru-RU" sz="2400" dirty="0"/>
          </a:p>
          <a:p>
            <a:r>
              <a:rPr lang="ru-RU" sz="2400" dirty="0" smtClean="0"/>
              <a:t>	Проверяем значение левого бита числа:</a:t>
            </a:r>
          </a:p>
          <a:p>
            <a:r>
              <a:rPr lang="ru-RU" sz="2400" dirty="0" smtClean="0"/>
              <a:t>	если </a:t>
            </a:r>
            <a:r>
              <a:rPr lang="en-US" sz="2400" dirty="0" smtClean="0"/>
              <a:t>“</a:t>
            </a:r>
            <a:r>
              <a:rPr lang="ru-RU" sz="2400" dirty="0" smtClean="0"/>
              <a:t>левый</a:t>
            </a:r>
            <a:r>
              <a:rPr lang="en-US" sz="2400" dirty="0" smtClean="0"/>
              <a:t>” </a:t>
            </a:r>
            <a:r>
              <a:rPr lang="ru-RU" sz="2400" dirty="0" smtClean="0"/>
              <a:t>бит==1, то</a:t>
            </a:r>
          </a:p>
          <a:p>
            <a:r>
              <a:rPr lang="ru-RU" sz="2400" dirty="0" smtClean="0"/>
              <a:t>		Проверяем значение правого бита числа:</a:t>
            </a:r>
          </a:p>
          <a:p>
            <a:r>
              <a:rPr lang="ru-RU" sz="2400" dirty="0" smtClean="0"/>
              <a:t>		если </a:t>
            </a:r>
            <a:r>
              <a:rPr lang="en-US" sz="2400" dirty="0" smtClean="0"/>
              <a:t>“</a:t>
            </a:r>
            <a:r>
              <a:rPr lang="ru-RU" sz="2400" dirty="0" smtClean="0"/>
              <a:t>правый</a:t>
            </a:r>
            <a:r>
              <a:rPr lang="en-US" sz="2400" dirty="0" smtClean="0"/>
              <a:t>” </a:t>
            </a:r>
            <a:r>
              <a:rPr lang="ru-RU" sz="2400" dirty="0"/>
              <a:t>бит</a:t>
            </a:r>
            <a:r>
              <a:rPr lang="ru-RU" sz="2400" dirty="0" smtClean="0"/>
              <a:t>==0, то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		1) снимаем 1 в левом бите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		2) устанавливаем 1 в правом бите</a:t>
            </a:r>
          </a:p>
          <a:p>
            <a:r>
              <a:rPr lang="ru-RU" sz="2400" dirty="0" smtClean="0"/>
              <a:t>			3) сдвигаем </a:t>
            </a:r>
            <a:r>
              <a:rPr lang="en-US" sz="2400" dirty="0" smtClean="0"/>
              <a:t>maskLeft</a:t>
            </a:r>
            <a:r>
              <a:rPr lang="ru-RU" sz="2400" dirty="0" smtClean="0"/>
              <a:t> на 1 вправо</a:t>
            </a:r>
          </a:p>
          <a:p>
            <a:r>
              <a:rPr lang="ru-RU" sz="2400" dirty="0" smtClean="0"/>
              <a:t>			4) сдвигаем </a:t>
            </a:r>
            <a:r>
              <a:rPr lang="en-US" sz="2400" dirty="0"/>
              <a:t>maskRight</a:t>
            </a:r>
            <a:r>
              <a:rPr lang="ru-RU" sz="2400" dirty="0" smtClean="0"/>
              <a:t> </a:t>
            </a:r>
            <a:r>
              <a:rPr lang="ru-RU" sz="2400" dirty="0"/>
              <a:t>на 1 </a:t>
            </a:r>
            <a:r>
              <a:rPr lang="ru-RU" sz="2400" dirty="0" smtClean="0"/>
              <a:t>влево</a:t>
            </a:r>
            <a:endParaRPr lang="ru-RU" sz="2400" dirty="0"/>
          </a:p>
          <a:p>
            <a:r>
              <a:rPr lang="ru-RU" sz="2400" dirty="0" smtClean="0"/>
              <a:t>		иначе</a:t>
            </a:r>
          </a:p>
          <a:p>
            <a:r>
              <a:rPr lang="ru-RU" sz="2400" dirty="0" smtClean="0"/>
              <a:t>			сдвигаем </a:t>
            </a:r>
            <a:r>
              <a:rPr lang="en-US" sz="2400" dirty="0"/>
              <a:t>maskRight</a:t>
            </a:r>
            <a:r>
              <a:rPr lang="ru-RU" sz="2400" dirty="0"/>
              <a:t> на 1 влево</a:t>
            </a:r>
          </a:p>
          <a:p>
            <a:r>
              <a:rPr lang="ru-RU" sz="2400" dirty="0" smtClean="0"/>
              <a:t>	иначе</a:t>
            </a:r>
          </a:p>
          <a:p>
            <a:r>
              <a:rPr lang="ru-RU" sz="2400" dirty="0" smtClean="0"/>
              <a:t>		сдвигаем </a:t>
            </a:r>
            <a:r>
              <a:rPr lang="en-US" sz="2400" dirty="0"/>
              <a:t>maskLeft</a:t>
            </a:r>
            <a:r>
              <a:rPr lang="ru-RU" sz="2400" dirty="0"/>
              <a:t> на 1 </a:t>
            </a:r>
            <a:r>
              <a:rPr lang="ru-RU" sz="2400" dirty="0" smtClean="0"/>
              <a:t>вправо</a:t>
            </a:r>
          </a:p>
          <a:p>
            <a:r>
              <a:rPr lang="en-US" sz="2400" dirty="0" smtClean="0"/>
              <a:t>}</a:t>
            </a:r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0632504" y="4766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2</a:t>
            </a:r>
            <a:r>
              <a:rPr lang="en-US" sz="2000" b="1" dirty="0" smtClean="0"/>
              <a:t> </a:t>
            </a:r>
            <a:r>
              <a:rPr lang="ru-RU" sz="2000" b="1" dirty="0" smtClean="0"/>
              <a:t>способ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02990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59495" y="1772815"/>
            <a:ext cx="209324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912578"/>
              </p:ext>
            </p:extLst>
          </p:nvPr>
        </p:nvGraphicFramePr>
        <p:xfrm>
          <a:off x="1559496" y="1268760"/>
          <a:ext cx="8928992" cy="51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3" imgW="5200681" imgH="2990864" progId="Visio.Drawing.15">
                  <p:embed/>
                </p:oleObj>
              </mc:Choice>
              <mc:Fallback>
                <p:oleObj r:id="rId3" imgW="5200681" imgH="299086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496" y="1268760"/>
                        <a:ext cx="8928992" cy="5134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0128448" y="389388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2</a:t>
            </a:r>
            <a:r>
              <a:rPr lang="en-US" sz="2000" b="1" dirty="0" smtClean="0"/>
              <a:t> </a:t>
            </a:r>
            <a:r>
              <a:rPr lang="ru-RU" sz="2000" b="1" dirty="0" smtClean="0"/>
              <a:t>способ</a:t>
            </a:r>
            <a:endParaRPr lang="ru-RU" sz="2000" b="1" dirty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767408" y="226708"/>
            <a:ext cx="10801199" cy="725470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ru-RU" sz="4400" dirty="0" smtClean="0">
                <a:latin typeface="+mj-lt"/>
              </a:rPr>
              <a:t>Задание </a:t>
            </a:r>
            <a:endParaRPr lang="ru-RU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370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6132004" y="840702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ru-RU" sz="2000" kern="0" dirty="0" smtClean="0">
                <a:solidFill>
                  <a:sysClr val="windowText" lastClr="000000"/>
                </a:solidFill>
                <a:latin typeface="Calibri"/>
              </a:rPr>
              <a:t>…</a:t>
            </a:r>
            <a:endParaRPr lang="ru-RU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6528048" y="840702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0</a:t>
            </a:r>
            <a:endParaRPr lang="ru-RU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6924092" y="840702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 smtClean="0">
                <a:latin typeface="Calibri"/>
              </a:rPr>
              <a:t>0</a:t>
            </a:r>
            <a:endParaRPr lang="ru-RU" sz="2000" kern="0" dirty="0">
              <a:latin typeface="Calibri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7320136" y="840702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ru-RU" sz="2000" kern="0" dirty="0">
                <a:solidFill>
                  <a:sysClr val="windowText" lastClr="000000"/>
                </a:solidFill>
                <a:latin typeface="Calibri"/>
              </a:rPr>
              <a:t>1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4547828" y="840702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ru-RU" sz="2000" kern="0" dirty="0">
                <a:solidFill>
                  <a:srgbClr val="FF0000"/>
                </a:solidFill>
                <a:latin typeface="Calibri"/>
              </a:rPr>
              <a:t>1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4943872" y="840702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ru-RU" sz="2000" kern="0" dirty="0">
                <a:solidFill>
                  <a:sysClr val="windowText" lastClr="000000"/>
                </a:solidFill>
                <a:latin typeface="Calibri"/>
              </a:rPr>
              <a:t>0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5339916" y="840702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1</a:t>
            </a:r>
            <a:endParaRPr lang="ru-RU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5735960" y="840702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ru-RU" sz="2000" kern="0" dirty="0" smtClean="0">
                <a:solidFill>
                  <a:sysClr val="windowText" lastClr="000000"/>
                </a:solidFill>
                <a:latin typeface="Calibri"/>
              </a:rPr>
              <a:t>1</a:t>
            </a:r>
            <a:endParaRPr lang="ru-RU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1784" y="260648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maskLeft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4" idx="2"/>
            <a:endCxn id="28" idx="0"/>
          </p:cNvCxnSpPr>
          <p:nvPr/>
        </p:nvCxnSpPr>
        <p:spPr>
          <a:xfrm>
            <a:off x="4745850" y="629980"/>
            <a:ext cx="0" cy="21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24092" y="260648"/>
            <a:ext cx="1188132" cy="373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maskRight</a:t>
            </a:r>
            <a:endParaRPr lang="ru-RU" dirty="0"/>
          </a:p>
        </p:txBody>
      </p:sp>
      <p:cxnSp>
        <p:nvCxnSpPr>
          <p:cNvPr id="42" name="Прямая со стрелкой 41"/>
          <p:cNvCxnSpPr>
            <a:stCxn id="41" idx="2"/>
            <a:endCxn id="27" idx="0"/>
          </p:cNvCxnSpPr>
          <p:nvPr/>
        </p:nvCxnSpPr>
        <p:spPr>
          <a:xfrm>
            <a:off x="7518158" y="633970"/>
            <a:ext cx="0" cy="20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6132004" y="2208854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ru-RU" sz="2000" kern="0" dirty="0" smtClean="0">
                <a:solidFill>
                  <a:sysClr val="windowText" lastClr="000000"/>
                </a:solidFill>
                <a:latin typeface="Calibri"/>
              </a:rPr>
              <a:t>…</a:t>
            </a:r>
            <a:endParaRPr lang="ru-RU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6528048" y="2208854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0</a:t>
            </a:r>
            <a:endParaRPr lang="ru-RU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6924092" y="2208854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b="1" kern="0" dirty="0" smtClean="0">
                <a:solidFill>
                  <a:srgbClr val="FF0000"/>
                </a:solidFill>
                <a:latin typeface="Calibri"/>
              </a:rPr>
              <a:t>0</a:t>
            </a:r>
            <a:endParaRPr lang="ru-RU" sz="2000" b="1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7320136" y="2208854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ru-RU" sz="2000" kern="0" dirty="0">
                <a:solidFill>
                  <a:sysClr val="windowText" lastClr="000000"/>
                </a:solidFill>
                <a:latin typeface="Calibri"/>
              </a:rPr>
              <a:t>1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4547828" y="2208854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ru-RU" sz="2000" b="1" kern="0" dirty="0">
                <a:solidFill>
                  <a:srgbClr val="FF0000"/>
                </a:solidFill>
                <a:latin typeface="Calibri"/>
              </a:rPr>
              <a:t>1</a:t>
            </a:r>
          </a:p>
        </p:txBody>
      </p:sp>
      <p:sp>
        <p:nvSpPr>
          <p:cNvPr id="57" name="Прямоугольник 56"/>
          <p:cNvSpPr/>
          <p:nvPr/>
        </p:nvSpPr>
        <p:spPr>
          <a:xfrm>
            <a:off x="4943872" y="2208854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ru-RU" sz="2000" kern="0" dirty="0">
                <a:solidFill>
                  <a:sysClr val="windowText" lastClr="000000"/>
                </a:solidFill>
                <a:latin typeface="Calibri"/>
              </a:rPr>
              <a:t>0</a:t>
            </a:r>
          </a:p>
        </p:txBody>
      </p:sp>
      <p:sp>
        <p:nvSpPr>
          <p:cNvPr id="58" name="Прямоугольник 57"/>
          <p:cNvSpPr/>
          <p:nvPr/>
        </p:nvSpPr>
        <p:spPr>
          <a:xfrm>
            <a:off x="5339916" y="2208854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1</a:t>
            </a:r>
            <a:endParaRPr lang="ru-RU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5735960" y="2208854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ru-RU" sz="2000" kern="0" dirty="0" smtClean="0">
                <a:solidFill>
                  <a:sysClr val="windowText" lastClr="000000"/>
                </a:solidFill>
                <a:latin typeface="Calibri"/>
              </a:rPr>
              <a:t>1</a:t>
            </a:r>
            <a:endParaRPr lang="ru-RU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51784" y="1619508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maskLeft</a:t>
            </a:r>
            <a:endParaRPr lang="ru-RU" dirty="0"/>
          </a:p>
        </p:txBody>
      </p:sp>
      <p:cxnSp>
        <p:nvCxnSpPr>
          <p:cNvPr id="65" name="Прямая со стрелкой 64"/>
          <p:cNvCxnSpPr>
            <a:stCxn id="63" idx="2"/>
            <a:endCxn id="56" idx="0"/>
          </p:cNvCxnSpPr>
          <p:nvPr/>
        </p:nvCxnSpPr>
        <p:spPr>
          <a:xfrm>
            <a:off x="4745850" y="1988840"/>
            <a:ext cx="0" cy="220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Группа 47"/>
          <p:cNvGrpSpPr/>
          <p:nvPr/>
        </p:nvGrpSpPr>
        <p:grpSpPr>
          <a:xfrm>
            <a:off x="6528048" y="1620820"/>
            <a:ext cx="1188132" cy="660042"/>
            <a:chOff x="6960096" y="2628932"/>
            <a:chExt cx="1188132" cy="660042"/>
          </a:xfrm>
        </p:grpSpPr>
        <p:sp>
          <p:nvSpPr>
            <p:cNvPr id="67" name="TextBox 66"/>
            <p:cNvSpPr txBox="1"/>
            <p:nvPr/>
          </p:nvSpPr>
          <p:spPr>
            <a:xfrm>
              <a:off x="6960096" y="2628932"/>
              <a:ext cx="1188132" cy="373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maskRight</a:t>
              </a:r>
              <a:endParaRPr lang="ru-RU" dirty="0"/>
            </a:p>
          </p:txBody>
        </p:sp>
        <p:cxnSp>
          <p:nvCxnSpPr>
            <p:cNvPr id="68" name="Прямая со стрелкой 67"/>
            <p:cNvCxnSpPr>
              <a:stCxn id="67" idx="2"/>
              <a:endCxn id="53" idx="0"/>
            </p:cNvCxnSpPr>
            <p:nvPr/>
          </p:nvCxnSpPr>
          <p:spPr>
            <a:xfrm>
              <a:off x="7554162" y="3002254"/>
              <a:ext cx="0" cy="286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Прямоугольник 85"/>
          <p:cNvSpPr/>
          <p:nvPr/>
        </p:nvSpPr>
        <p:spPr>
          <a:xfrm>
            <a:off x="6132004" y="3370274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ru-RU" sz="2000" kern="0" dirty="0" smtClean="0">
                <a:solidFill>
                  <a:sysClr val="windowText" lastClr="000000"/>
                </a:solidFill>
                <a:latin typeface="Calibri"/>
              </a:rPr>
              <a:t>…</a:t>
            </a:r>
            <a:endParaRPr lang="ru-RU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87" name="Прямоугольник 86"/>
          <p:cNvSpPr/>
          <p:nvPr/>
        </p:nvSpPr>
        <p:spPr>
          <a:xfrm>
            <a:off x="6528048" y="3370274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0</a:t>
            </a:r>
            <a:endParaRPr lang="ru-RU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6924092" y="3370274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b="1" kern="0" dirty="0" smtClean="0">
                <a:solidFill>
                  <a:srgbClr val="FF0000"/>
                </a:solidFill>
                <a:latin typeface="Calibri"/>
              </a:rPr>
              <a:t>1</a:t>
            </a:r>
            <a:endParaRPr lang="ru-RU" sz="2000" b="1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7320136" y="3370274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ru-RU" sz="2000" kern="0" dirty="0">
                <a:solidFill>
                  <a:sysClr val="windowText" lastClr="000000"/>
                </a:solidFill>
                <a:latin typeface="Calibri"/>
              </a:rPr>
              <a:t>1</a:t>
            </a:r>
          </a:p>
        </p:txBody>
      </p:sp>
      <p:sp>
        <p:nvSpPr>
          <p:cNvPr id="90" name="Прямоугольник 89"/>
          <p:cNvSpPr/>
          <p:nvPr/>
        </p:nvSpPr>
        <p:spPr>
          <a:xfrm>
            <a:off x="4547828" y="3370274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b="1" kern="0" dirty="0" smtClean="0">
                <a:solidFill>
                  <a:srgbClr val="FF0000"/>
                </a:solidFill>
                <a:latin typeface="Calibri"/>
              </a:rPr>
              <a:t>0</a:t>
            </a:r>
            <a:endParaRPr lang="ru-RU" sz="2000" b="1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91" name="Прямоугольник 90"/>
          <p:cNvSpPr/>
          <p:nvPr/>
        </p:nvSpPr>
        <p:spPr>
          <a:xfrm>
            <a:off x="4943872" y="3370274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ru-RU" sz="2000" kern="0" dirty="0">
                <a:solidFill>
                  <a:sysClr val="windowText" lastClr="000000"/>
                </a:solidFill>
                <a:latin typeface="Calibri"/>
              </a:rPr>
              <a:t>0</a:t>
            </a:r>
          </a:p>
        </p:txBody>
      </p:sp>
      <p:sp>
        <p:nvSpPr>
          <p:cNvPr id="92" name="Прямоугольник 91"/>
          <p:cNvSpPr/>
          <p:nvPr/>
        </p:nvSpPr>
        <p:spPr>
          <a:xfrm>
            <a:off x="5339916" y="3370274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1</a:t>
            </a:r>
            <a:endParaRPr lang="ru-RU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93" name="Прямоугольник 92"/>
          <p:cNvSpPr/>
          <p:nvPr/>
        </p:nvSpPr>
        <p:spPr>
          <a:xfrm>
            <a:off x="5735960" y="3370274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ru-RU" sz="2000" kern="0" dirty="0" smtClean="0">
                <a:solidFill>
                  <a:sysClr val="windowText" lastClr="000000"/>
                </a:solidFill>
                <a:latin typeface="Calibri"/>
              </a:rPr>
              <a:t>1</a:t>
            </a:r>
            <a:endParaRPr lang="ru-RU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grpSp>
        <p:nvGrpSpPr>
          <p:cNvPr id="99" name="Группа 98"/>
          <p:cNvGrpSpPr/>
          <p:nvPr/>
        </p:nvGrpSpPr>
        <p:grpSpPr>
          <a:xfrm>
            <a:off x="4151784" y="2708920"/>
            <a:ext cx="1188132" cy="661354"/>
            <a:chOff x="4151784" y="3789040"/>
            <a:chExt cx="1188132" cy="661354"/>
          </a:xfrm>
        </p:grpSpPr>
        <p:sp>
          <p:nvSpPr>
            <p:cNvPr id="94" name="TextBox 93"/>
            <p:cNvSpPr txBox="1"/>
            <p:nvPr/>
          </p:nvSpPr>
          <p:spPr>
            <a:xfrm>
              <a:off x="4151784" y="3789040"/>
              <a:ext cx="1188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maskLeft</a:t>
              </a:r>
              <a:endParaRPr lang="ru-RU" dirty="0"/>
            </a:p>
          </p:txBody>
        </p:sp>
        <p:cxnSp>
          <p:nvCxnSpPr>
            <p:cNvPr id="95" name="Прямая со стрелкой 94"/>
            <p:cNvCxnSpPr>
              <a:stCxn id="94" idx="2"/>
              <a:endCxn id="90" idx="0"/>
            </p:cNvCxnSpPr>
            <p:nvPr/>
          </p:nvCxnSpPr>
          <p:spPr>
            <a:xfrm>
              <a:off x="4745850" y="4158372"/>
              <a:ext cx="0" cy="292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Группа 95"/>
          <p:cNvGrpSpPr/>
          <p:nvPr/>
        </p:nvGrpSpPr>
        <p:grpSpPr>
          <a:xfrm>
            <a:off x="6528048" y="2708920"/>
            <a:ext cx="1188132" cy="661354"/>
            <a:chOff x="6960096" y="2555612"/>
            <a:chExt cx="1188132" cy="661354"/>
          </a:xfrm>
        </p:grpSpPr>
        <p:sp>
          <p:nvSpPr>
            <p:cNvPr id="97" name="TextBox 96"/>
            <p:cNvSpPr txBox="1"/>
            <p:nvPr/>
          </p:nvSpPr>
          <p:spPr>
            <a:xfrm>
              <a:off x="6960096" y="2555612"/>
              <a:ext cx="1188132" cy="373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maskRight</a:t>
              </a:r>
              <a:endParaRPr lang="ru-RU" dirty="0"/>
            </a:p>
          </p:txBody>
        </p:sp>
        <p:cxnSp>
          <p:nvCxnSpPr>
            <p:cNvPr id="98" name="Прямая со стрелкой 97"/>
            <p:cNvCxnSpPr>
              <a:stCxn id="97" idx="2"/>
              <a:endCxn id="88" idx="0"/>
            </p:cNvCxnSpPr>
            <p:nvPr/>
          </p:nvCxnSpPr>
          <p:spPr>
            <a:xfrm>
              <a:off x="7554162" y="2928934"/>
              <a:ext cx="0" cy="288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Прямоугольник 99"/>
          <p:cNvSpPr/>
          <p:nvPr/>
        </p:nvSpPr>
        <p:spPr>
          <a:xfrm>
            <a:off x="6132004" y="4873150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ru-RU" sz="2000" kern="0" dirty="0" smtClean="0">
                <a:solidFill>
                  <a:sysClr val="windowText" lastClr="000000"/>
                </a:solidFill>
                <a:latin typeface="Calibri"/>
              </a:rPr>
              <a:t>…</a:t>
            </a:r>
            <a:endParaRPr lang="ru-RU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01" name="Прямоугольник 100"/>
          <p:cNvSpPr/>
          <p:nvPr/>
        </p:nvSpPr>
        <p:spPr>
          <a:xfrm>
            <a:off x="6528048" y="4873150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0</a:t>
            </a:r>
            <a:endParaRPr lang="ru-RU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02" name="Прямоугольник 101"/>
          <p:cNvSpPr/>
          <p:nvPr/>
        </p:nvSpPr>
        <p:spPr>
          <a:xfrm>
            <a:off x="6924092" y="4873150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b="1" kern="0" dirty="0" smtClean="0">
                <a:latin typeface="Calibri"/>
              </a:rPr>
              <a:t>1</a:t>
            </a:r>
            <a:endParaRPr lang="ru-RU" sz="2000" b="1" kern="0" dirty="0">
              <a:latin typeface="Calibri"/>
            </a:endParaRPr>
          </a:p>
        </p:txBody>
      </p:sp>
      <p:sp>
        <p:nvSpPr>
          <p:cNvPr id="103" name="Прямоугольник 102"/>
          <p:cNvSpPr/>
          <p:nvPr/>
        </p:nvSpPr>
        <p:spPr>
          <a:xfrm>
            <a:off x="7320136" y="4873150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ru-RU" sz="2000" kern="0" dirty="0">
                <a:solidFill>
                  <a:sysClr val="windowText" lastClr="000000"/>
                </a:solidFill>
                <a:latin typeface="Calibri"/>
              </a:rPr>
              <a:t>1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4547828" y="4873150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b="1" kern="0" dirty="0" smtClean="0">
                <a:latin typeface="Calibri"/>
              </a:rPr>
              <a:t>0</a:t>
            </a:r>
            <a:endParaRPr lang="ru-RU" sz="2000" b="1" kern="0" dirty="0">
              <a:latin typeface="Calibri"/>
            </a:endParaRPr>
          </a:p>
        </p:txBody>
      </p:sp>
      <p:sp>
        <p:nvSpPr>
          <p:cNvPr id="105" name="Прямоугольник 104"/>
          <p:cNvSpPr/>
          <p:nvPr/>
        </p:nvSpPr>
        <p:spPr>
          <a:xfrm>
            <a:off x="4943872" y="4873150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ru-RU" sz="2000" kern="0" dirty="0">
                <a:solidFill>
                  <a:sysClr val="windowText" lastClr="000000"/>
                </a:solidFill>
                <a:latin typeface="Calibri"/>
              </a:rPr>
              <a:t>0</a:t>
            </a:r>
          </a:p>
        </p:txBody>
      </p:sp>
      <p:sp>
        <p:nvSpPr>
          <p:cNvPr id="106" name="Прямоугольник 105"/>
          <p:cNvSpPr/>
          <p:nvPr/>
        </p:nvSpPr>
        <p:spPr>
          <a:xfrm>
            <a:off x="5339916" y="4873150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1</a:t>
            </a:r>
            <a:endParaRPr lang="ru-RU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07" name="Прямоугольник 106"/>
          <p:cNvSpPr/>
          <p:nvPr/>
        </p:nvSpPr>
        <p:spPr>
          <a:xfrm>
            <a:off x="5735960" y="4873150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ru-RU" sz="2000" kern="0" dirty="0" smtClean="0">
                <a:solidFill>
                  <a:sysClr val="windowText" lastClr="000000"/>
                </a:solidFill>
                <a:latin typeface="Calibri"/>
              </a:rPr>
              <a:t>1</a:t>
            </a:r>
            <a:endParaRPr lang="ru-RU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grpSp>
        <p:nvGrpSpPr>
          <p:cNvPr id="108" name="Группа 107"/>
          <p:cNvGrpSpPr/>
          <p:nvPr/>
        </p:nvGrpSpPr>
        <p:grpSpPr>
          <a:xfrm>
            <a:off x="4547828" y="4217098"/>
            <a:ext cx="1188132" cy="656052"/>
            <a:chOff x="4151784" y="3789040"/>
            <a:chExt cx="1188132" cy="803745"/>
          </a:xfrm>
        </p:grpSpPr>
        <p:sp>
          <p:nvSpPr>
            <p:cNvPr id="109" name="TextBox 108"/>
            <p:cNvSpPr txBox="1"/>
            <p:nvPr/>
          </p:nvSpPr>
          <p:spPr>
            <a:xfrm>
              <a:off x="4151784" y="3789040"/>
              <a:ext cx="1188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maskLeft</a:t>
              </a:r>
              <a:endParaRPr lang="ru-RU" dirty="0"/>
            </a:p>
          </p:txBody>
        </p:sp>
        <p:cxnSp>
          <p:nvCxnSpPr>
            <p:cNvPr id="110" name="Прямая со стрелкой 109"/>
            <p:cNvCxnSpPr/>
            <p:nvPr/>
          </p:nvCxnSpPr>
          <p:spPr>
            <a:xfrm>
              <a:off x="4719162" y="4158372"/>
              <a:ext cx="0" cy="4344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Группа 110"/>
          <p:cNvGrpSpPr/>
          <p:nvPr/>
        </p:nvGrpSpPr>
        <p:grpSpPr>
          <a:xfrm>
            <a:off x="6168008" y="4221088"/>
            <a:ext cx="1188132" cy="652062"/>
            <a:chOff x="6960096" y="2564904"/>
            <a:chExt cx="1188132" cy="652062"/>
          </a:xfrm>
        </p:grpSpPr>
        <p:sp>
          <p:nvSpPr>
            <p:cNvPr id="112" name="TextBox 111"/>
            <p:cNvSpPr txBox="1"/>
            <p:nvPr/>
          </p:nvSpPr>
          <p:spPr>
            <a:xfrm>
              <a:off x="6960096" y="2564904"/>
              <a:ext cx="1188132" cy="373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maskRight</a:t>
              </a:r>
              <a:endParaRPr lang="ru-RU" dirty="0"/>
            </a:p>
          </p:txBody>
        </p:sp>
        <p:cxnSp>
          <p:nvCxnSpPr>
            <p:cNvPr id="113" name="Прямая со стрелкой 112"/>
            <p:cNvCxnSpPr>
              <a:stCxn id="112" idx="2"/>
            </p:cNvCxnSpPr>
            <p:nvPr/>
          </p:nvCxnSpPr>
          <p:spPr>
            <a:xfrm>
              <a:off x="7554162" y="2938226"/>
              <a:ext cx="0" cy="278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Прямоугольник 123"/>
          <p:cNvSpPr/>
          <p:nvPr/>
        </p:nvSpPr>
        <p:spPr>
          <a:xfrm>
            <a:off x="6096000" y="6313310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ru-RU" sz="2000" kern="0" dirty="0" smtClean="0">
                <a:solidFill>
                  <a:sysClr val="windowText" lastClr="000000"/>
                </a:solidFill>
                <a:latin typeface="Calibri"/>
              </a:rPr>
              <a:t>…</a:t>
            </a:r>
            <a:endParaRPr lang="ru-RU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25" name="Прямоугольник 124"/>
          <p:cNvSpPr/>
          <p:nvPr/>
        </p:nvSpPr>
        <p:spPr>
          <a:xfrm>
            <a:off x="6492044" y="6313310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b="1" kern="0" dirty="0">
                <a:solidFill>
                  <a:srgbClr val="FF0000"/>
                </a:solidFill>
                <a:latin typeface="Calibri"/>
              </a:rPr>
              <a:t>0</a:t>
            </a:r>
            <a:endParaRPr lang="ru-RU" sz="2000" b="1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26" name="Прямоугольник 125"/>
          <p:cNvSpPr/>
          <p:nvPr/>
        </p:nvSpPr>
        <p:spPr>
          <a:xfrm>
            <a:off x="6888088" y="6313310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b="1" kern="0" dirty="0" smtClean="0">
                <a:latin typeface="Calibri"/>
              </a:rPr>
              <a:t>1</a:t>
            </a:r>
            <a:endParaRPr lang="ru-RU" sz="2000" b="1" kern="0" dirty="0">
              <a:latin typeface="Calibri"/>
            </a:endParaRPr>
          </a:p>
        </p:txBody>
      </p:sp>
      <p:sp>
        <p:nvSpPr>
          <p:cNvPr id="127" name="Прямоугольник 126"/>
          <p:cNvSpPr/>
          <p:nvPr/>
        </p:nvSpPr>
        <p:spPr>
          <a:xfrm>
            <a:off x="7284132" y="6313310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ru-RU" sz="2000" kern="0" dirty="0">
                <a:solidFill>
                  <a:sysClr val="windowText" lastClr="000000"/>
                </a:solidFill>
                <a:latin typeface="Calibri"/>
              </a:rPr>
              <a:t>1</a:t>
            </a:r>
          </a:p>
        </p:txBody>
      </p:sp>
      <p:sp>
        <p:nvSpPr>
          <p:cNvPr id="128" name="Прямоугольник 127"/>
          <p:cNvSpPr/>
          <p:nvPr/>
        </p:nvSpPr>
        <p:spPr>
          <a:xfrm>
            <a:off x="4511824" y="6313310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b="1" kern="0" dirty="0" smtClean="0">
                <a:latin typeface="Calibri"/>
              </a:rPr>
              <a:t>0</a:t>
            </a:r>
            <a:endParaRPr lang="ru-RU" sz="2000" b="1" kern="0" dirty="0">
              <a:latin typeface="Calibri"/>
            </a:endParaRPr>
          </a:p>
        </p:txBody>
      </p:sp>
      <p:sp>
        <p:nvSpPr>
          <p:cNvPr id="129" name="Прямоугольник 128"/>
          <p:cNvSpPr/>
          <p:nvPr/>
        </p:nvSpPr>
        <p:spPr>
          <a:xfrm>
            <a:off x="4907868" y="6313310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ru-RU" sz="2000" kern="0" dirty="0">
                <a:solidFill>
                  <a:sysClr val="windowText" lastClr="000000"/>
                </a:solidFill>
                <a:latin typeface="Calibri"/>
              </a:rPr>
              <a:t>0</a:t>
            </a:r>
          </a:p>
        </p:txBody>
      </p:sp>
      <p:sp>
        <p:nvSpPr>
          <p:cNvPr id="130" name="Прямоугольник 129"/>
          <p:cNvSpPr/>
          <p:nvPr/>
        </p:nvSpPr>
        <p:spPr>
          <a:xfrm>
            <a:off x="5303912" y="6313310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b="1" kern="0" dirty="0">
                <a:solidFill>
                  <a:srgbClr val="FF0000"/>
                </a:solidFill>
                <a:latin typeface="Calibri"/>
              </a:rPr>
              <a:t>1</a:t>
            </a:r>
            <a:endParaRPr lang="ru-RU" sz="2000" b="1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31" name="Прямоугольник 130"/>
          <p:cNvSpPr/>
          <p:nvPr/>
        </p:nvSpPr>
        <p:spPr>
          <a:xfrm>
            <a:off x="5699956" y="6313310"/>
            <a:ext cx="396044" cy="3560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ru-RU" sz="2000" kern="0" dirty="0" smtClean="0">
                <a:solidFill>
                  <a:sysClr val="windowText" lastClr="000000"/>
                </a:solidFill>
                <a:latin typeface="Calibri"/>
              </a:rPr>
              <a:t>1</a:t>
            </a:r>
            <a:endParaRPr lang="ru-RU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grpSp>
        <p:nvGrpSpPr>
          <p:cNvPr id="132" name="Группа 131"/>
          <p:cNvGrpSpPr/>
          <p:nvPr/>
        </p:nvGrpSpPr>
        <p:grpSpPr>
          <a:xfrm>
            <a:off x="4907868" y="5657258"/>
            <a:ext cx="1188132" cy="656052"/>
            <a:chOff x="4151784" y="3789040"/>
            <a:chExt cx="1188132" cy="803745"/>
          </a:xfrm>
        </p:grpSpPr>
        <p:sp>
          <p:nvSpPr>
            <p:cNvPr id="133" name="TextBox 132"/>
            <p:cNvSpPr txBox="1"/>
            <p:nvPr/>
          </p:nvSpPr>
          <p:spPr>
            <a:xfrm>
              <a:off x="4151784" y="3789040"/>
              <a:ext cx="1188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maskLeft</a:t>
              </a:r>
              <a:endParaRPr lang="ru-RU" dirty="0"/>
            </a:p>
          </p:txBody>
        </p:sp>
        <p:cxnSp>
          <p:nvCxnSpPr>
            <p:cNvPr id="134" name="Прямая со стрелкой 133"/>
            <p:cNvCxnSpPr/>
            <p:nvPr/>
          </p:nvCxnSpPr>
          <p:spPr>
            <a:xfrm>
              <a:off x="4719162" y="4158372"/>
              <a:ext cx="0" cy="4344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Группа 134"/>
          <p:cNvGrpSpPr/>
          <p:nvPr/>
        </p:nvGrpSpPr>
        <p:grpSpPr>
          <a:xfrm>
            <a:off x="6132004" y="5661248"/>
            <a:ext cx="1188132" cy="652062"/>
            <a:chOff x="6960096" y="2564904"/>
            <a:chExt cx="1188132" cy="652062"/>
          </a:xfrm>
        </p:grpSpPr>
        <p:sp>
          <p:nvSpPr>
            <p:cNvPr id="136" name="TextBox 135"/>
            <p:cNvSpPr txBox="1"/>
            <p:nvPr/>
          </p:nvSpPr>
          <p:spPr>
            <a:xfrm>
              <a:off x="6960096" y="2564904"/>
              <a:ext cx="1188132" cy="373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maskRight</a:t>
              </a:r>
              <a:endParaRPr lang="ru-RU" dirty="0"/>
            </a:p>
          </p:txBody>
        </p:sp>
        <p:cxnSp>
          <p:nvCxnSpPr>
            <p:cNvPr id="137" name="Прямая со стрелкой 136"/>
            <p:cNvCxnSpPr>
              <a:stCxn id="136" idx="2"/>
            </p:cNvCxnSpPr>
            <p:nvPr/>
          </p:nvCxnSpPr>
          <p:spPr>
            <a:xfrm>
              <a:off x="7554162" y="2938226"/>
              <a:ext cx="0" cy="278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10128448" y="389388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2</a:t>
            </a:r>
            <a:r>
              <a:rPr lang="en-US" sz="2000" b="1" dirty="0" smtClean="0"/>
              <a:t> </a:t>
            </a:r>
            <a:r>
              <a:rPr lang="ru-RU" sz="2000" b="1" dirty="0" smtClean="0"/>
              <a:t>способ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40573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3472" y="145077"/>
            <a:ext cx="896737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Формируем значение </a:t>
            </a:r>
            <a:r>
              <a:rPr lang="en-US" sz="2400" dirty="0" smtClean="0"/>
              <a:t>value</a:t>
            </a:r>
            <a:endParaRPr lang="ru-RU" sz="2400" dirty="0" smtClean="0"/>
          </a:p>
          <a:p>
            <a:r>
              <a:rPr lang="ru-RU" sz="2400" dirty="0" smtClean="0"/>
              <a:t>Задаем маски: на самый </a:t>
            </a:r>
            <a:r>
              <a:rPr lang="en-US" sz="2400" dirty="0" smtClean="0"/>
              <a:t>“</a:t>
            </a:r>
            <a:r>
              <a:rPr lang="ru-RU" sz="2400" dirty="0" smtClean="0"/>
              <a:t>левый</a:t>
            </a:r>
            <a:r>
              <a:rPr lang="en-US" sz="2400" dirty="0" smtClean="0"/>
              <a:t>”</a:t>
            </a:r>
            <a:r>
              <a:rPr lang="ru-RU" sz="2400" dirty="0" smtClean="0"/>
              <a:t> бит  </a:t>
            </a:r>
            <a:r>
              <a:rPr lang="ru-RU" sz="2400" dirty="0"/>
              <a:t> </a:t>
            </a:r>
            <a:r>
              <a:rPr lang="ru-RU" sz="2400" dirty="0" smtClean="0"/>
              <a:t>и на самый </a:t>
            </a:r>
            <a:r>
              <a:rPr lang="en-US" sz="2400" dirty="0" smtClean="0"/>
              <a:t>“</a:t>
            </a:r>
            <a:r>
              <a:rPr lang="ru-RU" sz="2400" dirty="0" smtClean="0"/>
              <a:t>правый</a:t>
            </a:r>
            <a:r>
              <a:rPr lang="en-US" sz="2400" dirty="0" smtClean="0"/>
              <a:t>”</a:t>
            </a:r>
            <a:r>
              <a:rPr lang="ru-RU" sz="2400" dirty="0" smtClean="0"/>
              <a:t> бит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r>
              <a:rPr lang="en-US" sz="2400" dirty="0" smtClean="0"/>
              <a:t>unsigned int </a:t>
            </a:r>
            <a:r>
              <a:rPr lang="en-US" sz="2400" dirty="0"/>
              <a:t>maskLeft = </a:t>
            </a:r>
            <a:r>
              <a:rPr lang="en-US" sz="2400" dirty="0" smtClean="0"/>
              <a:t>0x80000000, </a:t>
            </a:r>
            <a:r>
              <a:rPr lang="en-US" sz="2400" dirty="0"/>
              <a:t>maskRight = 0x01;</a:t>
            </a:r>
          </a:p>
          <a:p>
            <a:r>
              <a:rPr lang="ru-RU" sz="2400" dirty="0"/>
              <a:t>Ц</a:t>
            </a:r>
            <a:r>
              <a:rPr lang="ru-RU" sz="2400" dirty="0" smtClean="0"/>
              <a:t>икл до  тех пор, пока </a:t>
            </a:r>
            <a:r>
              <a:rPr lang="en-US" sz="2400" dirty="0" smtClean="0"/>
              <a:t>(</a:t>
            </a:r>
            <a:r>
              <a:rPr lang="en-US" sz="2400" dirty="0"/>
              <a:t>maskLeft &gt; maskRight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r>
              <a:rPr lang="ru-RU" sz="2400" dirty="0" smtClean="0"/>
              <a:t>{</a:t>
            </a:r>
          </a:p>
          <a:p>
            <a:r>
              <a:rPr lang="ru-RU" sz="2400" dirty="0" smtClean="0"/>
              <a:t>     Выполняем цикл до  тех пор, пока </a:t>
            </a:r>
            <a:r>
              <a:rPr lang="en-US" sz="2400" dirty="0" smtClean="0"/>
              <a:t>(maskLeft </a:t>
            </a:r>
            <a:r>
              <a:rPr lang="ru-RU" sz="2400" dirty="0" smtClean="0"/>
              <a:t>==0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r>
              <a:rPr lang="ru-RU" sz="2400" dirty="0" smtClean="0"/>
              <a:t>		 сдвигаем </a:t>
            </a:r>
            <a:r>
              <a:rPr lang="en-US" sz="2400" dirty="0" smtClean="0"/>
              <a:t>maskLeft</a:t>
            </a:r>
            <a:r>
              <a:rPr lang="ru-RU" sz="2400" dirty="0" smtClean="0"/>
              <a:t> на 1 вправо</a:t>
            </a:r>
          </a:p>
          <a:p>
            <a:r>
              <a:rPr lang="ru-RU" sz="2400" dirty="0" smtClean="0"/>
              <a:t>     Выполняем цикл до  тех пор, пока </a:t>
            </a:r>
            <a:r>
              <a:rPr lang="en-US" sz="2400" dirty="0" smtClean="0"/>
              <a:t>(maskRight </a:t>
            </a:r>
            <a:r>
              <a:rPr lang="ru-RU" sz="2400" dirty="0" smtClean="0"/>
              <a:t>==1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r>
              <a:rPr lang="ru-RU" sz="2400" dirty="0" smtClean="0"/>
              <a:t>      	 	 сдвигаем </a:t>
            </a:r>
            <a:r>
              <a:rPr lang="en-US" sz="2400" dirty="0" smtClean="0"/>
              <a:t>maskRight</a:t>
            </a:r>
            <a:r>
              <a:rPr lang="ru-RU" sz="2400" dirty="0" smtClean="0"/>
              <a:t> на 1 влево</a:t>
            </a:r>
            <a:endParaRPr lang="en-US" sz="2400" dirty="0" smtClean="0"/>
          </a:p>
          <a:p>
            <a:r>
              <a:rPr lang="en-US" sz="2400" dirty="0" smtClean="0"/>
              <a:t>     </a:t>
            </a:r>
            <a:r>
              <a:rPr lang="ru-RU" sz="2400" dirty="0" smtClean="0"/>
              <a:t>Если </a:t>
            </a:r>
            <a:r>
              <a:rPr lang="en-US" sz="2400" dirty="0"/>
              <a:t>(maskLeft </a:t>
            </a:r>
            <a:r>
              <a:rPr lang="en-US" sz="2400" dirty="0" smtClean="0"/>
              <a:t>&lt;= </a:t>
            </a:r>
            <a:r>
              <a:rPr lang="en-US" sz="2400" dirty="0"/>
              <a:t>maskRight</a:t>
            </a:r>
            <a:r>
              <a:rPr lang="en-US" sz="2400" dirty="0" smtClean="0"/>
              <a:t>)</a:t>
            </a:r>
            <a:r>
              <a:rPr lang="ru-RU" sz="2400" dirty="0" smtClean="0"/>
              <a:t>, </a:t>
            </a:r>
          </a:p>
          <a:p>
            <a:r>
              <a:rPr lang="ru-RU" sz="2400" dirty="0"/>
              <a:t> </a:t>
            </a:r>
            <a:r>
              <a:rPr lang="ru-RU" sz="2400" dirty="0" smtClean="0"/>
              <a:t>                                     то покидаем цикл</a:t>
            </a:r>
            <a:endParaRPr lang="en-US" sz="2400" dirty="0" smtClean="0"/>
          </a:p>
          <a:p>
            <a:r>
              <a:rPr lang="ru-RU" sz="2400" dirty="0" smtClean="0"/>
              <a:t>    </a:t>
            </a:r>
            <a:r>
              <a:rPr lang="ru-RU" sz="2400" dirty="0"/>
              <a:t>1) снимаем 1 в левом </a:t>
            </a:r>
            <a:r>
              <a:rPr lang="ru-RU" sz="2400" dirty="0" smtClean="0"/>
              <a:t>бите</a:t>
            </a:r>
          </a:p>
          <a:p>
            <a:r>
              <a:rPr lang="ru-RU" sz="2400" dirty="0" smtClean="0"/>
              <a:t>    2</a:t>
            </a:r>
            <a:r>
              <a:rPr lang="ru-RU" sz="2400" dirty="0"/>
              <a:t>) устанавливаем 1 в правом бите</a:t>
            </a:r>
          </a:p>
          <a:p>
            <a:r>
              <a:rPr lang="ru-RU" sz="2400" dirty="0"/>
              <a:t> </a:t>
            </a:r>
            <a:r>
              <a:rPr lang="ru-RU" sz="2400" dirty="0" smtClean="0"/>
              <a:t>   3</a:t>
            </a:r>
            <a:r>
              <a:rPr lang="ru-RU" sz="2400" dirty="0"/>
              <a:t>) сдвигаем </a:t>
            </a:r>
            <a:r>
              <a:rPr lang="en-US" sz="2400" dirty="0"/>
              <a:t>maskLeft</a:t>
            </a:r>
            <a:r>
              <a:rPr lang="ru-RU" sz="2400" dirty="0"/>
              <a:t> на 1 вправо</a:t>
            </a:r>
          </a:p>
          <a:p>
            <a:r>
              <a:rPr lang="ru-RU" sz="2400" dirty="0" smtClean="0"/>
              <a:t>    4</a:t>
            </a:r>
            <a:r>
              <a:rPr lang="ru-RU" sz="2400" dirty="0"/>
              <a:t>) сдвигаем </a:t>
            </a:r>
            <a:r>
              <a:rPr lang="en-US" sz="2400" dirty="0"/>
              <a:t>maskRight</a:t>
            </a:r>
            <a:r>
              <a:rPr lang="ru-RU" sz="2400" dirty="0"/>
              <a:t> на 1 влево</a:t>
            </a:r>
          </a:p>
          <a:p>
            <a:r>
              <a:rPr lang="en-US" sz="2400" dirty="0"/>
              <a:t>}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632504" y="4766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3</a:t>
            </a:r>
            <a:r>
              <a:rPr lang="en-US" sz="2000" b="1" dirty="0" smtClean="0"/>
              <a:t> </a:t>
            </a:r>
            <a:r>
              <a:rPr lang="ru-RU" sz="2000" b="1" dirty="0" smtClean="0"/>
              <a:t>способ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26325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59495" y="1772815"/>
            <a:ext cx="209324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10388994" y="563896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3</a:t>
            </a:r>
            <a:r>
              <a:rPr lang="en-US" sz="2000" b="1" dirty="0" smtClean="0"/>
              <a:t> </a:t>
            </a:r>
            <a:r>
              <a:rPr lang="ru-RU" sz="2000" b="1" dirty="0" smtClean="0"/>
              <a:t>способ</a:t>
            </a:r>
            <a:endParaRPr lang="ru-RU" sz="2000" b="1" dirty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172640" y="346907"/>
            <a:ext cx="3672408" cy="725470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ru-RU" sz="4400" dirty="0" smtClean="0">
                <a:latin typeface="+mj-lt"/>
              </a:rPr>
              <a:t>Задание </a:t>
            </a:r>
            <a:endParaRPr lang="ru-RU" sz="4400" dirty="0">
              <a:latin typeface="+mj-l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71464" y="1218369"/>
            <a:ext cx="148572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087404"/>
              </p:ext>
            </p:extLst>
          </p:nvPr>
        </p:nvGraphicFramePr>
        <p:xfrm>
          <a:off x="3863752" y="32802"/>
          <a:ext cx="4833053" cy="6708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r:id="rId3" imgW="3190971" imgH="4429070" progId="Visio.Drawing.15">
                  <p:embed/>
                </p:oleObj>
              </mc:Choice>
              <mc:Fallback>
                <p:oleObj r:id="rId3" imgW="3190971" imgH="442907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752" y="32802"/>
                        <a:ext cx="4833053" cy="67085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193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899689BAAF17B4EBD5F4918974A0519" ma:contentTypeVersion="2" ma:contentTypeDescription="Создание документа." ma:contentTypeScope="" ma:versionID="45a0e1c03a7a99b04d213ca6f08b2639">
  <xsd:schema xmlns:xsd="http://www.w3.org/2001/XMLSchema" xmlns:xs="http://www.w3.org/2001/XMLSchema" xmlns:p="http://schemas.microsoft.com/office/2006/metadata/properties" xmlns:ns2="4dd7353e-de06-4631-b681-9dd6b0aed2cd" targetNamespace="http://schemas.microsoft.com/office/2006/metadata/properties" ma:root="true" ma:fieldsID="dc12ce9f4e2e8a282ab9e066f3109615" ns2:_="">
    <xsd:import namespace="4dd7353e-de06-4631-b681-9dd6b0aed2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d7353e-de06-4631-b681-9dd6b0aed2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0CD05D-0628-4291-BD3D-856764A0F7E2}"/>
</file>

<file path=customXml/itemProps2.xml><?xml version="1.0" encoding="utf-8"?>
<ds:datastoreItem xmlns:ds="http://schemas.openxmlformats.org/officeDocument/2006/customXml" ds:itemID="{EBC5DB6E-15DF-4001-BA98-CBD70B89A7A5}"/>
</file>

<file path=customXml/itemProps3.xml><?xml version="1.0" encoding="utf-8"?>
<ds:datastoreItem xmlns:ds="http://schemas.openxmlformats.org/officeDocument/2006/customXml" ds:itemID="{DBBD70D8-A277-4632-8764-6375B7042D37}"/>
</file>

<file path=docProps/app.xml><?xml version="1.0" encoding="utf-8"?>
<Properties xmlns="http://schemas.openxmlformats.org/officeDocument/2006/extended-properties" xmlns:vt="http://schemas.openxmlformats.org/officeDocument/2006/docPropsVTypes">
  <TotalTime>24044</TotalTime>
  <Words>476</Words>
  <Application>Microsoft Office PowerPoint</Application>
  <PresentationFormat>Широкоэкранный</PresentationFormat>
  <Paragraphs>175</Paragraphs>
  <Slides>10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Тема Office</vt:lpstr>
      <vt:lpstr>Visio.Drawing.15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FST SPbSPU ISMI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Инструкции</dc:title>
  <dc:creator>MIP</dc:creator>
  <cp:lastModifiedBy>admin</cp:lastModifiedBy>
  <cp:revision>183</cp:revision>
  <dcterms:created xsi:type="dcterms:W3CDTF">2012-04-12T11:25:58Z</dcterms:created>
  <dcterms:modified xsi:type="dcterms:W3CDTF">2020-03-17T05:41:47Z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0x0101008899689BAAF17B4EBD5F4918974A0519</vt:lpwstr>
  </property>
</Properties>
</file>