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270E-01DE-211E-F21B-72CC8F11F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B32B5-C5B7-1A32-4E42-58DE9D194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854A2-9ABE-D3C8-329C-ED343919F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70CB-354A-4AEC-8EE2-DE03C31ACC6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26FAE-CB4B-E933-F040-995E05E3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BEBD0-F847-A1F3-0130-282EE7D0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6BCD-116A-47AF-8F5D-AB259FEB6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64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A4F4-4B21-45D7-9DDE-047465DF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394BA-5EFC-9E6E-8C14-B22628E96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CF59B-5895-0DBE-5957-5D16D012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70CB-354A-4AEC-8EE2-DE03C31ACC6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82209-2159-8187-B9E3-82925DC9C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73CA-9105-634C-CEEA-7DF6D5D1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6BCD-116A-47AF-8F5D-AB259FEB6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76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22781-9979-F806-C5B5-8D11FCAAF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087A5-6FA6-0523-9A51-1E90A6A22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1F44F-2E25-35C6-EDDE-D20B5AAE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70CB-354A-4AEC-8EE2-DE03C31ACC6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9A7AC-D4D7-FEF9-50F0-BDDF592D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D40F8-1811-4C43-5244-F8FB3848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6BCD-116A-47AF-8F5D-AB259FEB6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71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937F-AC88-EBF5-8438-DAFB5B4C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ABB99-FFD0-5FE5-7D8F-55EB7333B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78485-F45C-45DA-7E92-948AD3114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70CB-354A-4AEC-8EE2-DE03C31ACC6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B6792-234C-19DB-4BD4-5183DDBB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EBDED-83FB-4DD4-9427-6BDD9CA5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6BCD-116A-47AF-8F5D-AB259FEB6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40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7102-CB94-4F83-D19F-9CF94F1D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D60D7-C223-1B07-CE9A-5CD75F0F9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2CA44-D2F2-3FB0-E7E0-83CF26A9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70CB-354A-4AEC-8EE2-DE03C31ACC6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D1B83-3ACC-47C1-C750-2CE651286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E3977-65D6-04D4-1CD5-B347B3BB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6BCD-116A-47AF-8F5D-AB259FEB6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28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3600-05DE-9E1B-441F-CB6DFB14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DC28A-A9F5-B655-D2C6-53EA10E08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49FA3-30B0-2CF6-2FB1-7A6F97E21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2F130-D5E9-D59B-95D0-0ABD346BE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70CB-354A-4AEC-8EE2-DE03C31ACC6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5023A-E8E1-986C-F9DB-3801B5CA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CD0CE-D12C-5437-24EF-AC3C7A9A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6BCD-116A-47AF-8F5D-AB259FEB6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35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9184-0194-C540-61ED-86A82688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3BDFA-532A-313E-FD4D-3C4B22C4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D3A6A-D7FF-6284-64D6-1B6D80B2E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12439-8FDD-E934-E47B-1A30995DC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B4D17-2C43-2488-FFC7-E12B5CF29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721E22-2E03-0B5C-1047-02D4FEBF7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70CB-354A-4AEC-8EE2-DE03C31ACC6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F346C2-3527-9F7E-93A5-F3E2D4A0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D7078-6F2F-414D-5B50-A8B5B389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6BCD-116A-47AF-8F5D-AB259FEB6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53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3EDDB-D393-8889-BC31-F5B941C6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A822C-8D05-49CA-740A-3530E9AD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70CB-354A-4AEC-8EE2-DE03C31ACC6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83AB8-2A18-D789-7F67-B4F79AF2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25615-CA0D-AF76-6A54-180ED698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6BCD-116A-47AF-8F5D-AB259FEB6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99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223D0-3C8E-DF3E-5703-39C7EFFB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70CB-354A-4AEC-8EE2-DE03C31ACC6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9798E-E1D0-C436-C524-C80D8EAD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69E2F-F41E-AE7E-4843-8225D01C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6BCD-116A-47AF-8F5D-AB259FEB6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97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BBAA-6EAD-1F03-B5FB-4590326A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EBEC9-C9F2-EADB-F201-CF6493365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20429-3D3C-1D60-46A4-38D6133D4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6E1D5-559B-3D87-DFAF-92F44245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70CB-354A-4AEC-8EE2-DE03C31ACC6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F26BB-ABA0-8097-BC75-C20DDE3B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A7534-37C1-551F-1517-AA1D8FA4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6BCD-116A-47AF-8F5D-AB259FEB6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75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A5E1-27C2-8397-5536-CBE7D7BF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17884-24A8-829E-7FC2-9F8736D40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ED4B9-DEF3-D163-72BD-BC7F3BA1E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CD40F-74E3-7A5B-C778-7F14EE76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70CB-354A-4AEC-8EE2-DE03C31ACC6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1ECDD-0165-8A3D-53F3-D9FF09A7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6719C-B033-730B-E06B-42D4E432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6BCD-116A-47AF-8F5D-AB259FEB6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98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B3D1B-BADC-319F-9850-6B7AF16EA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EDFC7-14EC-4DB9-1898-B2D180635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85282-2F6B-2D0F-8171-B5232A6EA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E70CB-354A-4AEC-8EE2-DE03C31ACC6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CDF66-25E1-C533-A2D7-D70081AC8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D79D3-3706-D439-5EF4-0955460F1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96BCD-116A-47AF-8F5D-AB259FEB67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47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blue and black diagonal striped background">
            <a:extLst>
              <a:ext uri="{FF2B5EF4-FFF2-40B4-BE49-F238E27FC236}">
                <a16:creationId xmlns:a16="http://schemas.microsoft.com/office/drawing/2014/main" id="{FF6D3480-B051-A39B-B4F7-72001C28C1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7934B4-56A5-E866-260B-42F287B93062}"/>
              </a:ext>
            </a:extLst>
          </p:cNvPr>
          <p:cNvSpPr txBox="1"/>
          <p:nvPr/>
        </p:nvSpPr>
        <p:spPr>
          <a:xfrm>
            <a:off x="3775588" y="768667"/>
            <a:ext cx="5240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MENTAL HEALTH ANALYSIS</a:t>
            </a:r>
            <a:endParaRPr lang="en-IN" sz="4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D5CFB-DD25-022B-8EB2-B46638425A3A}"/>
              </a:ext>
            </a:extLst>
          </p:cNvPr>
          <p:cNvSpPr txBox="1"/>
          <p:nvPr/>
        </p:nvSpPr>
        <p:spPr>
          <a:xfrm>
            <a:off x="8701548" y="5043948"/>
            <a:ext cx="2782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 = Dev Sinha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Roll no.= 2312res786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49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5562C-E8C9-4976-0673-F41519FCF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blue and black diagonal striped background">
            <a:extLst>
              <a:ext uri="{FF2B5EF4-FFF2-40B4-BE49-F238E27FC236}">
                <a16:creationId xmlns:a16="http://schemas.microsoft.com/office/drawing/2014/main" id="{7DE18D63-2834-B4E7-4194-E67B171267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78A0B1-0BA5-3990-AF05-0B560660A4D7}"/>
              </a:ext>
            </a:extLst>
          </p:cNvPr>
          <p:cNvSpPr txBox="1"/>
          <p:nvPr/>
        </p:nvSpPr>
        <p:spPr>
          <a:xfrm>
            <a:off x="4060723" y="2644877"/>
            <a:ext cx="1641987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F8259-7FBB-C1FA-B35C-2847F61DE290}"/>
              </a:ext>
            </a:extLst>
          </p:cNvPr>
          <p:cNvSpPr txBox="1"/>
          <p:nvPr/>
        </p:nvSpPr>
        <p:spPr>
          <a:xfrm>
            <a:off x="1445343" y="1219199"/>
            <a:ext cx="730536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📝 Dataset Description</a:t>
            </a:r>
          </a:p>
          <a:p>
            <a:endParaRPr lang="en-US" b="1" dirty="0"/>
          </a:p>
          <a:p>
            <a:r>
              <a:rPr lang="en-US" sz="2000" dirty="0">
                <a:solidFill>
                  <a:schemeClr val="bg1"/>
                </a:solidFill>
              </a:rPr>
              <a:t>This dataset contains information on </a:t>
            </a:r>
            <a:r>
              <a:rPr lang="en-US" sz="2000" b="1" dirty="0">
                <a:solidFill>
                  <a:schemeClr val="bg1"/>
                </a:solidFill>
              </a:rPr>
              <a:t>mental health, lifestyle, and demographics</a:t>
            </a:r>
            <a:r>
              <a:rPr lang="en-US" sz="2000" dirty="0">
                <a:solidFill>
                  <a:schemeClr val="bg1"/>
                </a:solidFill>
              </a:rPr>
              <a:t> of 1,200 individuals. It includes measures of </a:t>
            </a:r>
            <a:r>
              <a:rPr lang="en-US" sz="2000" b="1" dirty="0">
                <a:solidFill>
                  <a:schemeClr val="bg1"/>
                </a:solidFill>
              </a:rPr>
              <a:t>anxiety, depression, stress, sleep, physical activity, self-esteem, loneliness, and life satisfaction</a:t>
            </a:r>
            <a:r>
              <a:rPr lang="en-US" sz="2000" dirty="0">
                <a:solidFill>
                  <a:schemeClr val="bg1"/>
                </a:solidFill>
              </a:rPr>
              <a:t>, along with demographic details like </a:t>
            </a:r>
            <a:r>
              <a:rPr lang="en-US" sz="2000" b="1" dirty="0">
                <a:solidFill>
                  <a:schemeClr val="bg1"/>
                </a:solidFill>
              </a:rPr>
              <a:t>age, gender, education, and employment status</a:t>
            </a:r>
            <a:r>
              <a:rPr lang="en-US" sz="2000" dirty="0">
                <a:solidFill>
                  <a:schemeClr val="bg1"/>
                </a:solidFill>
              </a:rPr>
              <a:t>. The data helps in analyzing </a:t>
            </a:r>
            <a:r>
              <a:rPr lang="en-US" sz="2000" b="1" dirty="0">
                <a:solidFill>
                  <a:schemeClr val="bg1"/>
                </a:solidFill>
              </a:rPr>
              <a:t>patterns, risk factors, and protective factors</a:t>
            </a:r>
            <a:r>
              <a:rPr lang="en-US" sz="2000" dirty="0">
                <a:solidFill>
                  <a:schemeClr val="bg1"/>
                </a:solidFill>
              </a:rPr>
              <a:t> affecting mental well-being.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263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D100A-7B18-E764-8C9D-18459C8D5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blue and black diagonal striped background">
            <a:extLst>
              <a:ext uri="{FF2B5EF4-FFF2-40B4-BE49-F238E27FC236}">
                <a16:creationId xmlns:a16="http://schemas.microsoft.com/office/drawing/2014/main" id="{7EE4A652-0F6E-D49F-4B87-E9AB0C592E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461ECA-3EA9-AACC-45D2-A7E77636A512}"/>
              </a:ext>
            </a:extLst>
          </p:cNvPr>
          <p:cNvSpPr txBox="1"/>
          <p:nvPr/>
        </p:nvSpPr>
        <p:spPr>
          <a:xfrm>
            <a:off x="462117" y="658760"/>
            <a:ext cx="6548283" cy="4739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Demographics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Dataset covers </a:t>
            </a:r>
            <a:r>
              <a:rPr lang="en-US" b="1" dirty="0">
                <a:solidFill>
                  <a:schemeClr val="bg1"/>
                </a:solidFill>
              </a:rPr>
              <a:t>1,200 individuals</a:t>
            </a:r>
            <a:r>
              <a:rPr lang="en-US" dirty="0">
                <a:solidFill>
                  <a:schemeClr val="bg1"/>
                </a:solidFill>
              </a:rPr>
              <a:t>, aged </a:t>
            </a:r>
            <a:r>
              <a:rPr lang="en-US" b="1" dirty="0">
                <a:solidFill>
                  <a:schemeClr val="bg1"/>
                </a:solidFill>
              </a:rPr>
              <a:t>18–74 years</a:t>
            </a:r>
            <a:r>
              <a:rPr lang="en-US" dirty="0">
                <a:solidFill>
                  <a:schemeClr val="bg1"/>
                </a:solidFill>
              </a:rPr>
              <a:t> (average ~46).</a:t>
            </a:r>
          </a:p>
          <a:p>
            <a:r>
              <a:rPr lang="en-US" b="1" dirty="0">
                <a:solidFill>
                  <a:schemeClr val="bg1"/>
                </a:solidFill>
              </a:rPr>
              <a:t>Gender distribution</a:t>
            </a:r>
            <a:r>
              <a:rPr lang="en-US" dirty="0">
                <a:solidFill>
                  <a:schemeClr val="bg1"/>
                </a:solidFill>
              </a:rPr>
              <a:t>: Majority Female, followed by Male, smaller Non-binary/Other groups.</a:t>
            </a:r>
          </a:p>
          <a:p>
            <a:r>
              <a:rPr lang="en-US" b="1" dirty="0">
                <a:solidFill>
                  <a:schemeClr val="bg1"/>
                </a:solidFill>
              </a:rPr>
              <a:t>Education</a:t>
            </a:r>
            <a:r>
              <a:rPr lang="en-US" dirty="0">
                <a:solidFill>
                  <a:schemeClr val="bg1"/>
                </a:solidFill>
              </a:rPr>
              <a:t>: Most common = </a:t>
            </a:r>
            <a:r>
              <a:rPr lang="en-US" b="1" dirty="0">
                <a:solidFill>
                  <a:schemeClr val="bg1"/>
                </a:solidFill>
              </a:rPr>
              <a:t>PhD (262 participants)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Employment</a:t>
            </a:r>
            <a:r>
              <a:rPr lang="en-US" dirty="0">
                <a:solidFill>
                  <a:schemeClr val="bg1"/>
                </a:solidFill>
              </a:rPr>
              <a:t>: Largest group = </a:t>
            </a:r>
            <a:r>
              <a:rPr lang="en-US" b="1" dirty="0">
                <a:solidFill>
                  <a:schemeClr val="bg1"/>
                </a:solidFill>
              </a:rPr>
              <a:t>Employed (320 participants)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2. Lifestyle Patterns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Sleep</a:t>
            </a:r>
            <a:r>
              <a:rPr lang="en-US" dirty="0">
                <a:solidFill>
                  <a:schemeClr val="bg1"/>
                </a:solidFill>
              </a:rPr>
              <a:t>: Average = </a:t>
            </a:r>
            <a:r>
              <a:rPr lang="en-US" b="1" dirty="0">
                <a:solidFill>
                  <a:schemeClr val="bg1"/>
                </a:solidFill>
              </a:rPr>
              <a:t>6.5 hours/day</a:t>
            </a:r>
            <a:r>
              <a:rPr lang="en-US" dirty="0">
                <a:solidFill>
                  <a:schemeClr val="bg1"/>
                </a:solidFill>
              </a:rPr>
              <a:t> (many below recommended 7–8).</a:t>
            </a:r>
          </a:p>
          <a:p>
            <a:r>
              <a:rPr lang="en-US" b="1" dirty="0">
                <a:solidFill>
                  <a:schemeClr val="bg1"/>
                </a:solidFill>
              </a:rPr>
              <a:t>Physical Activity</a:t>
            </a:r>
            <a:r>
              <a:rPr lang="en-US" dirty="0">
                <a:solidFill>
                  <a:schemeClr val="bg1"/>
                </a:solidFill>
              </a:rPr>
              <a:t>: Avg. </a:t>
            </a:r>
            <a:r>
              <a:rPr lang="en-US" b="1" dirty="0">
                <a:solidFill>
                  <a:schemeClr val="bg1"/>
                </a:solidFill>
              </a:rPr>
              <a:t>2 </a:t>
            </a:r>
            <a:r>
              <a:rPr lang="en-US" b="1" dirty="0" err="1">
                <a:solidFill>
                  <a:schemeClr val="bg1"/>
                </a:solidFill>
              </a:rPr>
              <a:t>hrs</a:t>
            </a:r>
            <a:r>
              <a:rPr lang="en-US" b="1" dirty="0">
                <a:solidFill>
                  <a:schemeClr val="bg1"/>
                </a:solidFill>
              </a:rPr>
              <a:t>/day</a:t>
            </a:r>
            <a:r>
              <a:rPr lang="en-US" dirty="0">
                <a:solidFill>
                  <a:schemeClr val="bg1"/>
                </a:solidFill>
              </a:rPr>
              <a:t>, but varies widely (0–10+ </a:t>
            </a:r>
            <a:r>
              <a:rPr lang="en-US" dirty="0" err="1">
                <a:solidFill>
                  <a:schemeClr val="bg1"/>
                </a:solidFill>
              </a:rPr>
              <a:t>hrs</a:t>
            </a:r>
            <a:r>
              <a:rPr lang="en-US" dirty="0">
                <a:solidFill>
                  <a:schemeClr val="bg1"/>
                </a:solidFill>
              </a:rPr>
              <a:t>).</a:t>
            </a:r>
          </a:p>
          <a:p>
            <a:r>
              <a:rPr lang="en-US" b="1" dirty="0">
                <a:solidFill>
                  <a:schemeClr val="bg1"/>
                </a:solidFill>
              </a:rPr>
              <a:t>Meditation</a:t>
            </a:r>
            <a:r>
              <a:rPr lang="en-US" dirty="0">
                <a:solidFill>
                  <a:schemeClr val="bg1"/>
                </a:solidFill>
              </a:rPr>
              <a:t>: ~40% practice regularly.</a:t>
            </a:r>
          </a:p>
          <a:p>
            <a:r>
              <a:rPr lang="en-US" b="1" dirty="0">
                <a:solidFill>
                  <a:schemeClr val="bg1"/>
                </a:solidFill>
              </a:rPr>
              <a:t>Substance Use</a:t>
            </a:r>
            <a:r>
              <a:rPr lang="en-US" dirty="0">
                <a:solidFill>
                  <a:schemeClr val="bg1"/>
                </a:solidFill>
              </a:rPr>
              <a:t>: Most = "None", but frequent users show higher depression scores.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34712-5016-3A0E-8E0F-EC3620E66F7D}"/>
              </a:ext>
            </a:extLst>
          </p:cNvPr>
          <p:cNvSpPr txBox="1"/>
          <p:nvPr/>
        </p:nvSpPr>
        <p:spPr>
          <a:xfrm>
            <a:off x="7393858" y="658760"/>
            <a:ext cx="4336025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3. Mental Health Scores</a:t>
            </a:r>
          </a:p>
          <a:p>
            <a:r>
              <a:rPr lang="en-IN" b="1" dirty="0">
                <a:solidFill>
                  <a:schemeClr val="bg1"/>
                </a:solidFill>
              </a:rPr>
              <a:t>Anxiety</a:t>
            </a:r>
            <a:r>
              <a:rPr lang="en-IN" dirty="0">
                <a:solidFill>
                  <a:schemeClr val="bg1"/>
                </a:solidFill>
              </a:rPr>
              <a:t>: Avg. </a:t>
            </a:r>
            <a:r>
              <a:rPr lang="en-IN" b="1" dirty="0">
                <a:solidFill>
                  <a:schemeClr val="bg1"/>
                </a:solidFill>
              </a:rPr>
              <a:t>10.5 / 20</a:t>
            </a:r>
            <a:r>
              <a:rPr lang="en-IN" dirty="0">
                <a:solidFill>
                  <a:schemeClr val="bg1"/>
                </a:solidFill>
              </a:rPr>
              <a:t> (moderate).</a:t>
            </a:r>
          </a:p>
          <a:p>
            <a:r>
              <a:rPr lang="en-IN" b="1" dirty="0">
                <a:solidFill>
                  <a:schemeClr val="bg1"/>
                </a:solidFill>
              </a:rPr>
              <a:t>Depression</a:t>
            </a:r>
            <a:r>
              <a:rPr lang="en-IN" dirty="0">
                <a:solidFill>
                  <a:schemeClr val="bg1"/>
                </a:solidFill>
              </a:rPr>
              <a:t>: Avg. </a:t>
            </a:r>
            <a:r>
              <a:rPr lang="en-IN" b="1" dirty="0">
                <a:solidFill>
                  <a:schemeClr val="bg1"/>
                </a:solidFill>
              </a:rPr>
              <a:t>10.7 / 20</a:t>
            </a:r>
            <a:r>
              <a:rPr lang="en-IN" dirty="0">
                <a:solidFill>
                  <a:schemeClr val="bg1"/>
                </a:solidFill>
              </a:rPr>
              <a:t> (moderate).</a:t>
            </a:r>
          </a:p>
          <a:p>
            <a:r>
              <a:rPr lang="en-IN" b="1" dirty="0">
                <a:solidFill>
                  <a:schemeClr val="bg1"/>
                </a:solidFill>
              </a:rPr>
              <a:t>Stress Level</a:t>
            </a:r>
            <a:r>
              <a:rPr lang="en-IN" dirty="0">
                <a:solidFill>
                  <a:schemeClr val="bg1"/>
                </a:solidFill>
              </a:rPr>
              <a:t>: Avg. </a:t>
            </a:r>
            <a:r>
              <a:rPr lang="en-IN" b="1" dirty="0">
                <a:solidFill>
                  <a:schemeClr val="bg1"/>
                </a:solidFill>
              </a:rPr>
              <a:t>5 / 9</a:t>
            </a:r>
            <a:r>
              <a:rPr lang="en-IN" dirty="0">
                <a:solidFill>
                  <a:schemeClr val="bg1"/>
                </a:solidFill>
              </a:rPr>
              <a:t> (moderate).</a:t>
            </a:r>
          </a:p>
          <a:p>
            <a:r>
              <a:rPr lang="en-IN" b="1" dirty="0">
                <a:solidFill>
                  <a:schemeClr val="bg1"/>
                </a:solidFill>
              </a:rPr>
              <a:t>Self-esteem &amp; Life Satisfaction</a:t>
            </a:r>
            <a:r>
              <a:rPr lang="en-IN" dirty="0">
                <a:solidFill>
                  <a:schemeClr val="bg1"/>
                </a:solidFill>
              </a:rPr>
              <a:t>: ~5 / 9 (medium).</a:t>
            </a:r>
          </a:p>
          <a:p>
            <a:r>
              <a:rPr lang="en-IN" b="1" dirty="0">
                <a:solidFill>
                  <a:schemeClr val="bg1"/>
                </a:solidFill>
              </a:rPr>
              <a:t>Loneliness</a:t>
            </a:r>
            <a:r>
              <a:rPr lang="en-IN" dirty="0">
                <a:solidFill>
                  <a:schemeClr val="bg1"/>
                </a:solidFill>
              </a:rPr>
              <a:t>: Avg. ~5 / 9.</a:t>
            </a:r>
          </a:p>
          <a:p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4. Group Differences</a:t>
            </a:r>
          </a:p>
          <a:p>
            <a:r>
              <a:rPr lang="en-IN" b="1" dirty="0">
                <a:solidFill>
                  <a:schemeClr val="bg1"/>
                </a:solidFill>
              </a:rPr>
              <a:t>Gender</a:t>
            </a:r>
            <a:r>
              <a:rPr lang="en-IN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Females → slightly higher anxiety, lower depression than males.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Non-binary/Other → higher depression &amp; stress.</a:t>
            </a:r>
          </a:p>
          <a:p>
            <a:r>
              <a:rPr lang="en-IN" b="1" dirty="0">
                <a:solidFill>
                  <a:schemeClr val="bg1"/>
                </a:solidFill>
              </a:rPr>
              <a:t>Employment</a:t>
            </a:r>
            <a:r>
              <a:rPr lang="en-IN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Students → </a:t>
            </a:r>
            <a:r>
              <a:rPr lang="en-IN" b="1" dirty="0">
                <a:solidFill>
                  <a:schemeClr val="bg1"/>
                </a:solidFill>
              </a:rPr>
              <a:t>highest depression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Unemployed → </a:t>
            </a:r>
            <a:r>
              <a:rPr lang="en-IN" b="1" dirty="0">
                <a:solidFill>
                  <a:schemeClr val="bg1"/>
                </a:solidFill>
              </a:rPr>
              <a:t>higher anxiety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Employed/Retired → closer to average stress levels.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96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5B320-8790-9DD1-6151-1EC309BB8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blue and black diagonal striped background">
            <a:extLst>
              <a:ext uri="{FF2B5EF4-FFF2-40B4-BE49-F238E27FC236}">
                <a16:creationId xmlns:a16="http://schemas.microsoft.com/office/drawing/2014/main" id="{D2E8C6ED-9D82-A236-9BAA-88FE7D210FD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7E5B3F-9C56-6C7D-0584-94C2A54A8170}"/>
              </a:ext>
            </a:extLst>
          </p:cNvPr>
          <p:cNvSpPr txBox="1"/>
          <p:nvPr/>
        </p:nvSpPr>
        <p:spPr>
          <a:xfrm>
            <a:off x="629266" y="963561"/>
            <a:ext cx="4896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5"/>
            </a:pPr>
            <a:r>
              <a:rPr lang="en-US" b="1" dirty="0">
                <a:solidFill>
                  <a:schemeClr val="bg1"/>
                </a:solidFill>
              </a:rPr>
              <a:t>Key Risk Factors for High Stress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Work Stress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Financial Stress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High Anxiety &amp; Depression Scores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Low Sleep Hours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Low Self-Esteem &amp; Life Satisfaction</a:t>
            </a:r>
            <a:endParaRPr lang="en-US" dirty="0">
              <a:solidFill>
                <a:schemeClr val="bg1"/>
              </a:solidFill>
            </a:endParaRPr>
          </a:p>
          <a:p>
            <a:endParaRPr lang="en-US" b="1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E4527D9-36BE-CBF2-1A3B-73D59B5F9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632" y="2775719"/>
            <a:ext cx="66761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	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B4C70-50BE-9E45-D884-77FC87C84E02}"/>
              </a:ext>
            </a:extLst>
          </p:cNvPr>
          <p:cNvSpPr txBox="1"/>
          <p:nvPr/>
        </p:nvSpPr>
        <p:spPr>
          <a:xfrm>
            <a:off x="5525730" y="929059"/>
            <a:ext cx="59878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Stress is influenced most by </a:t>
            </a:r>
            <a:r>
              <a:rPr lang="en-US" b="1" dirty="0">
                <a:solidFill>
                  <a:schemeClr val="bg1"/>
                </a:solidFill>
              </a:rPr>
              <a:t>work, financial, and emotional factors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Students &amp; unemployed groups</a:t>
            </a:r>
            <a:r>
              <a:rPr lang="en-US" dirty="0">
                <a:solidFill>
                  <a:schemeClr val="bg1"/>
                </a:solidFill>
              </a:rPr>
              <a:t> are more vulnerable.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Lifestyle improvements (sleep, physical activity, meditation)</a:t>
            </a:r>
            <a:r>
              <a:rPr lang="en-US" dirty="0">
                <a:solidFill>
                  <a:schemeClr val="bg1"/>
                </a:solidFill>
              </a:rPr>
              <a:t> can reduce stress.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Intervention focus</a:t>
            </a:r>
            <a:r>
              <a:rPr lang="en-US" dirty="0">
                <a:solidFill>
                  <a:schemeClr val="bg1"/>
                </a:solidFill>
              </a:rPr>
              <a:t>: Support programs for students/unemployed, stress management at workplace, and promoting healthy routines.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26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30C35-A57B-7E05-C3E1-6713E9B25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blue and black diagonal striped background">
            <a:extLst>
              <a:ext uri="{FF2B5EF4-FFF2-40B4-BE49-F238E27FC236}">
                <a16:creationId xmlns:a16="http://schemas.microsoft.com/office/drawing/2014/main" id="{CF2140CD-00F1-76B1-7B01-F3EAAE221E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BA2C25-054F-3F3F-D213-98648FE448EC}"/>
              </a:ext>
            </a:extLst>
          </p:cNvPr>
          <p:cNvSpPr txBox="1"/>
          <p:nvPr/>
        </p:nvSpPr>
        <p:spPr>
          <a:xfrm>
            <a:off x="442452" y="304801"/>
            <a:ext cx="921282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Title:</a:t>
            </a:r>
          </a:p>
          <a:p>
            <a:r>
              <a:rPr lang="en-US" b="1" dirty="0">
                <a:solidFill>
                  <a:schemeClr val="bg1"/>
                </a:solidFill>
              </a:rPr>
              <a:t>"Key Factors Driving Stress Prediction (ML Model)“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Layout: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Left side</a:t>
            </a:r>
            <a:r>
              <a:rPr lang="en-US" dirty="0">
                <a:solidFill>
                  <a:schemeClr val="bg1"/>
                </a:solidFill>
              </a:rPr>
              <a:t> → A </a:t>
            </a:r>
            <a:r>
              <a:rPr lang="en-US" b="1" dirty="0">
                <a:solidFill>
                  <a:schemeClr val="bg1"/>
                </a:solidFill>
              </a:rPr>
              <a:t>bar chart (horizontal)</a:t>
            </a:r>
            <a:r>
              <a:rPr lang="en-US" dirty="0">
                <a:solidFill>
                  <a:schemeClr val="bg1"/>
                </a:solidFill>
              </a:rPr>
              <a:t> showing feature importance (Top 5):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Work Stress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Financial Stress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Anxiety Score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Depression Score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Sleep Hours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Right side</a:t>
            </a:r>
            <a:r>
              <a:rPr lang="en-US" dirty="0">
                <a:solidFill>
                  <a:schemeClr val="bg1"/>
                </a:solidFill>
              </a:rPr>
              <a:t> → </a:t>
            </a:r>
            <a:r>
              <a:rPr lang="en-US" b="1" dirty="0">
                <a:solidFill>
                  <a:schemeClr val="bg1"/>
                </a:solidFill>
              </a:rPr>
              <a:t>Icons + Short Notes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🏢 </a:t>
            </a:r>
            <a:r>
              <a:rPr lang="en-US" b="1" dirty="0">
                <a:solidFill>
                  <a:schemeClr val="bg1"/>
                </a:solidFill>
              </a:rPr>
              <a:t>Work Stress</a:t>
            </a:r>
            <a:r>
              <a:rPr lang="en-US" dirty="0">
                <a:solidFill>
                  <a:schemeClr val="bg1"/>
                </a:solidFill>
              </a:rPr>
              <a:t> → Biggest driver of stress.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💰 </a:t>
            </a:r>
            <a:r>
              <a:rPr lang="en-US" b="1" dirty="0">
                <a:solidFill>
                  <a:schemeClr val="bg1"/>
                </a:solidFill>
              </a:rPr>
              <a:t>Financial Stress</a:t>
            </a:r>
            <a:r>
              <a:rPr lang="en-US" dirty="0">
                <a:solidFill>
                  <a:schemeClr val="bg1"/>
                </a:solidFill>
              </a:rPr>
              <a:t> → Strong contributor to high stress.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😟 </a:t>
            </a:r>
            <a:r>
              <a:rPr lang="en-US" b="1" dirty="0">
                <a:solidFill>
                  <a:schemeClr val="bg1"/>
                </a:solidFill>
              </a:rPr>
              <a:t>Anxiety</a:t>
            </a:r>
            <a:r>
              <a:rPr lang="en-US" dirty="0">
                <a:solidFill>
                  <a:schemeClr val="bg1"/>
                </a:solidFill>
              </a:rPr>
              <a:t> → Strongly correlated with high stress.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😔 </a:t>
            </a:r>
            <a:r>
              <a:rPr lang="en-US" b="1" dirty="0">
                <a:solidFill>
                  <a:schemeClr val="bg1"/>
                </a:solidFill>
              </a:rPr>
              <a:t>Depression</a:t>
            </a:r>
            <a:r>
              <a:rPr lang="en-US" dirty="0">
                <a:solidFill>
                  <a:schemeClr val="bg1"/>
                </a:solidFill>
              </a:rPr>
              <a:t> → Amplifies stress risk.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😴 </a:t>
            </a:r>
            <a:r>
              <a:rPr lang="en-US" b="1" dirty="0">
                <a:solidFill>
                  <a:schemeClr val="bg1"/>
                </a:solidFill>
              </a:rPr>
              <a:t>Sleep Hours</a:t>
            </a:r>
            <a:r>
              <a:rPr lang="en-US" dirty="0">
                <a:solidFill>
                  <a:schemeClr val="bg1"/>
                </a:solidFill>
              </a:rPr>
              <a:t> → Low sleep increases stress probability.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Bottom footer</a:t>
            </a:r>
            <a:r>
              <a:rPr lang="en-US" dirty="0">
                <a:solidFill>
                  <a:schemeClr val="bg1"/>
                </a:solidFill>
              </a:rPr>
              <a:t> →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“Lifestyle improvements &amp; emotional support can reduce high stress risk.”</a:t>
            </a:r>
            <a:endParaRPr lang="en-US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366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DDFF7-6B43-6758-2A04-A973D41E8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blue and black diagonal striped background">
            <a:extLst>
              <a:ext uri="{FF2B5EF4-FFF2-40B4-BE49-F238E27FC236}">
                <a16:creationId xmlns:a16="http://schemas.microsoft.com/office/drawing/2014/main" id="{277A56ED-4C08-5C90-6FB5-6C4A1495C4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FCB38-8DC3-BAA8-BBAC-D6C990881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65" y="353961"/>
            <a:ext cx="9990669" cy="562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5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3DBDA-5E8F-91C0-95E0-7ADD38880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blue and black diagonal striped background">
            <a:extLst>
              <a:ext uri="{FF2B5EF4-FFF2-40B4-BE49-F238E27FC236}">
                <a16:creationId xmlns:a16="http://schemas.microsoft.com/office/drawing/2014/main" id="{23D7AFA3-21C0-C6D4-FAE4-BA26B2A16A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59A967-A6E2-ED9C-30B4-DB4F32EFC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45" y="100837"/>
            <a:ext cx="9851923" cy="66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26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442EF-7EBD-22E3-8846-6259463E0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blue and black diagonal striped background">
            <a:extLst>
              <a:ext uri="{FF2B5EF4-FFF2-40B4-BE49-F238E27FC236}">
                <a16:creationId xmlns:a16="http://schemas.microsoft.com/office/drawing/2014/main" id="{2995368B-6281-D89B-E9A2-4FFE3C534D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996649-30D4-895E-A175-242CD6357662}"/>
              </a:ext>
            </a:extLst>
          </p:cNvPr>
          <p:cNvSpPr txBox="1"/>
          <p:nvPr/>
        </p:nvSpPr>
        <p:spPr>
          <a:xfrm>
            <a:off x="2499851" y="2231923"/>
            <a:ext cx="71922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"Mental health is not just the absence of illness, but the presence of balance, support, and care—together, we can make it stronger."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829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522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Tanya singh</dc:creator>
  <cp:lastModifiedBy>Tanya singh</cp:lastModifiedBy>
  <cp:revision>1</cp:revision>
  <dcterms:created xsi:type="dcterms:W3CDTF">2025-09-10T05:42:45Z</dcterms:created>
  <dcterms:modified xsi:type="dcterms:W3CDTF">2025-09-10T06:26:23Z</dcterms:modified>
</cp:coreProperties>
</file>