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ileron Bold" charset="1" panose="00000800000000000000"/>
      <p:regular r:id="rId16"/>
    </p:embeddedFont>
    <p:embeddedFont>
      <p:font typeface="Aileron" charset="1" panose="00000500000000000000"/>
      <p:regular r:id="rId20"/>
    </p:embeddedFont>
    <p:embeddedFont>
      <p:font typeface="Aileron Italics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Antes menciona-se sobre a elicitação de requisito</a:t>
            </a:r>
          </a:p>
          <a:p>
            <a:r>
              <a:rPr lang="en-US"/>
              <a:t>O requisito é uma condição ou capacidade que um sistema, produto ou serviço deve possuir para atender as necessidades dos usuários ou stakerholders. </a:t>
            </a:r>
          </a:p>
          <a:p>
            <a:r>
              <a:rPr lang="en-US"/>
              <a:t/>
            </a:r>
          </a:p>
          <a:p>
            <a:r>
              <a:rPr lang="en-US"/>
              <a:t>O requisito é a base fundamental para o desenvolvimento de qualquer sistema de T.I, garantido que o produto final esteja alinhado com as expectativas e necessidades dos usuário e stakerholders.</a:t>
            </a:r>
          </a:p>
          <a:p>
            <a:r>
              <a:rPr lang="en-US"/>
              <a:t/>
            </a:r>
          </a:p>
          <a:p>
            <a:r>
              <a:rPr lang="en-US"/>
              <a:t>Depois de termos feito o levantamento das necessidades dos clientes, transformamos isso em um documento onde vai reunir TUDO oque o nosso projeto precisa, depois desse documentos nós granularizamos e transformamos em tarefas e essas tarefas serão organizadas em nosso backlog, inicialmente será no  Product Backlog (pendências do produto/projeto) no geral ou seja tudo o que precisa para o projeto ser entregue por completo, isso é um dos tipos de backlog o próximo é o backlog da sprint que é justamente os nossos itens priorizados e com uma data clara de entrega, são os nossos pequenos incrementos de valor que vão ser entregues no final de cada sprint.</a:t>
            </a:r>
          </a:p>
          <a:p>
            <a:r>
              <a:rPr lang="en-US"/>
              <a:t/>
            </a:r>
          </a:p>
          <a:p>
            <a:r>
              <a:rPr lang="en-US"/>
              <a:t>O modelo cascata é muito rígido, isso quer dizer que além de não poder ser modificado ao longo do desenvolvimento, ele também não permite que outro ciclo de desenvolvimento comece sem que o anterior tenha terminado já no ágil não e quem trabalha com banco sabe disso (risos)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111" r="0" b="-15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023927" cy="5023927"/>
          </a:xfrm>
          <a:custGeom>
            <a:avLst/>
            <a:gdLst/>
            <a:ahLst/>
            <a:cxnLst/>
            <a:rect r="r" b="b" t="t" l="l"/>
            <a:pathLst>
              <a:path h="5023927" w="5023927">
                <a:moveTo>
                  <a:pt x="0" y="0"/>
                </a:moveTo>
                <a:lnTo>
                  <a:pt x="5023927" y="0"/>
                </a:lnTo>
                <a:lnTo>
                  <a:pt x="5023927" y="5023927"/>
                </a:lnTo>
                <a:lnTo>
                  <a:pt x="0" y="50239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293302" y="8081198"/>
            <a:ext cx="1965998" cy="931392"/>
          </a:xfrm>
          <a:custGeom>
            <a:avLst/>
            <a:gdLst/>
            <a:ahLst/>
            <a:cxnLst/>
            <a:rect r="r" b="b" t="t" l="l"/>
            <a:pathLst>
              <a:path h="931392" w="1965998">
                <a:moveTo>
                  <a:pt x="0" y="0"/>
                </a:moveTo>
                <a:lnTo>
                  <a:pt x="1965998" y="0"/>
                </a:lnTo>
                <a:lnTo>
                  <a:pt x="1965998" y="931392"/>
                </a:lnTo>
                <a:lnTo>
                  <a:pt x="0" y="93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543685" y="4431031"/>
            <a:ext cx="7194125" cy="958179"/>
            <a:chOff x="0" y="0"/>
            <a:chExt cx="1894749" cy="2523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4749" cy="252360"/>
            </a:xfrm>
            <a:custGeom>
              <a:avLst/>
              <a:gdLst/>
              <a:ahLst/>
              <a:cxnLst/>
              <a:rect r="r" b="b" t="t" l="l"/>
              <a:pathLst>
                <a:path h="252360" w="1894749">
                  <a:moveTo>
                    <a:pt x="0" y="0"/>
                  </a:moveTo>
                  <a:lnTo>
                    <a:pt x="1894749" y="0"/>
                  </a:lnTo>
                  <a:lnTo>
                    <a:pt x="1894749" y="252360"/>
                  </a:lnTo>
                  <a:lnTo>
                    <a:pt x="0" y="252360"/>
                  </a:lnTo>
                  <a:close/>
                </a:path>
              </a:pathLst>
            </a:custGeom>
            <a:solidFill>
              <a:srgbClr val="E4F4D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894749" cy="2904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615235" y="0"/>
            <a:ext cx="1672765" cy="1672765"/>
          </a:xfrm>
          <a:custGeom>
            <a:avLst/>
            <a:gdLst/>
            <a:ahLst/>
            <a:cxnLst/>
            <a:rect r="r" b="b" t="t" l="l"/>
            <a:pathLst>
              <a:path h="1672765" w="1672765">
                <a:moveTo>
                  <a:pt x="0" y="0"/>
                </a:moveTo>
                <a:lnTo>
                  <a:pt x="1672765" y="0"/>
                </a:lnTo>
                <a:lnTo>
                  <a:pt x="1672765" y="1672765"/>
                </a:lnTo>
                <a:lnTo>
                  <a:pt x="0" y="16727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000271" y="3434890"/>
            <a:ext cx="9896070" cy="3928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4"/>
              </a:lnSpc>
            </a:pPr>
            <a:r>
              <a:rPr lang="en-US" sz="7200">
                <a:solidFill>
                  <a:srgbClr val="000000"/>
                </a:solidFill>
                <a:latin typeface="Aileron Bold"/>
              </a:rPr>
              <a:t>A GESTÃO ÁGIL DE BACKLOG PARA UM PROJETO DE SUCESSO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111" r="0" b="-151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161396" y="4193617"/>
            <a:ext cx="19449396" cy="949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38"/>
              </a:lnSpc>
              <a:spcBef>
                <a:spcPct val="0"/>
              </a:spcBef>
            </a:pPr>
            <a:r>
              <a:rPr lang="en-US" sz="6764">
                <a:solidFill>
                  <a:srgbClr val="683BA8"/>
                </a:solidFill>
                <a:latin typeface="Aileron Bold"/>
              </a:rPr>
              <a:t>Obrigada!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5111" r="0" b="-151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55695" y="672909"/>
            <a:ext cx="13976609" cy="778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2"/>
              </a:lnSpc>
            </a:pPr>
            <a:r>
              <a:rPr lang="en-US" sz="5600">
                <a:solidFill>
                  <a:srgbClr val="683BA8"/>
                </a:solidFill>
                <a:latin typeface="Aileron Bold"/>
              </a:rPr>
              <a:t>Contextos e Conceitos Básicos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1270" y="2229685"/>
            <a:ext cx="11077072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3" indent="-323852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683BA8"/>
                </a:solidFill>
                <a:latin typeface="Aileron"/>
              </a:rPr>
              <a:t>O que é Elicitação de Requisito?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683BA8"/>
                </a:solidFill>
                <a:latin typeface="Aileron"/>
              </a:rPr>
              <a:t>    2. </a:t>
            </a:r>
            <a:r>
              <a:rPr lang="en-US" sz="3000">
                <a:solidFill>
                  <a:srgbClr val="683BA8"/>
                </a:solidFill>
                <a:latin typeface="Aileron"/>
              </a:rPr>
              <a:t>O que é um Backlog?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683BA8"/>
                </a:solidFill>
                <a:latin typeface="Aileron"/>
              </a:rPr>
              <a:t>    3. Tipos de Backlog: Product Backlog e Sprint Backlog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55695" y="4563949"/>
            <a:ext cx="13976609" cy="778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2"/>
              </a:lnSpc>
            </a:pPr>
            <a:r>
              <a:rPr lang="en-US" sz="5600">
                <a:solidFill>
                  <a:srgbClr val="683BA8"/>
                </a:solidFill>
                <a:latin typeface="Aileron Bold"/>
              </a:rPr>
              <a:t>Visão Geral Sobre Métodos Ágeis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961330"/>
            <a:ext cx="14220908" cy="2076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683BA8"/>
                </a:solidFill>
                <a:latin typeface="Aileron"/>
              </a:rPr>
              <a:t> O desenvolvimento ágil de software surgiu como uma resposta às metodologias tradicionais, como o modelo em cascata, que eram consideradas inflexíveis e inadequadas para lidar com a rápida mudança de requisitos e a crescente complexidade dos projetos de software.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111" r="0" b="-15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61326" y="6504779"/>
            <a:ext cx="4965348" cy="2961153"/>
          </a:xfrm>
          <a:custGeom>
            <a:avLst/>
            <a:gdLst/>
            <a:ahLst/>
            <a:cxnLst/>
            <a:rect r="r" b="b" t="t" l="l"/>
            <a:pathLst>
              <a:path h="2961153" w="4965348">
                <a:moveTo>
                  <a:pt x="0" y="0"/>
                </a:moveTo>
                <a:lnTo>
                  <a:pt x="4965348" y="0"/>
                </a:lnTo>
                <a:lnTo>
                  <a:pt x="4965348" y="2961154"/>
                </a:lnTo>
                <a:lnTo>
                  <a:pt x="0" y="29611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27749" y="242813"/>
            <a:ext cx="8407363" cy="1090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08"/>
              </a:lnSpc>
              <a:spcBef>
                <a:spcPct val="0"/>
              </a:spcBef>
            </a:pPr>
            <a:r>
              <a:rPr lang="en-US" sz="7764">
                <a:solidFill>
                  <a:srgbClr val="683BA8"/>
                </a:solidFill>
                <a:latin typeface="Aileron Bold"/>
              </a:rPr>
              <a:t>Scrum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2989" y="1882684"/>
            <a:ext cx="18042021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683BA8"/>
                </a:solidFill>
                <a:latin typeface="Aileron"/>
              </a:rPr>
              <a:t>O Scrum é uma estrutura para organizar as demandas e executar as tarefas, permitindo uma entrega rápida e de alta qualidade do produto.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989" y="3471487"/>
            <a:ext cx="5932289" cy="1552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683BA8"/>
                </a:solidFill>
                <a:latin typeface="Aileron"/>
              </a:rPr>
              <a:t>Incentiva o trabalho em equipe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683BA8"/>
                </a:solidFill>
                <a:latin typeface="Aileron"/>
              </a:rPr>
              <a:t>Auto-organização</a:t>
            </a:r>
          </a:p>
          <a:p>
            <a:pPr algn="l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683BA8"/>
                </a:solidFill>
                <a:latin typeface="Aileron"/>
              </a:rPr>
              <a:t>Comunicação Frequente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27749" y="5229225"/>
            <a:ext cx="8407363" cy="1090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08"/>
              </a:lnSpc>
              <a:spcBef>
                <a:spcPct val="0"/>
              </a:spcBef>
            </a:pPr>
            <a:r>
              <a:rPr lang="en-US" sz="7764">
                <a:solidFill>
                  <a:srgbClr val="683BA8"/>
                </a:solidFill>
                <a:latin typeface="Aileron Bold"/>
              </a:rPr>
              <a:t>Pilares do Scrum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00510" y="7450122"/>
            <a:ext cx="3061841" cy="1552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683BA8"/>
                </a:solidFill>
                <a:latin typeface="Aileron Italics"/>
              </a:rPr>
              <a:t>Transparência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683BA8"/>
                </a:solidFill>
                <a:latin typeface="Aileron Italics"/>
              </a:rPr>
              <a:t>Inspeção</a:t>
            </a:r>
          </a:p>
          <a:p>
            <a:pPr algn="l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683BA8"/>
                </a:solidFill>
                <a:latin typeface="Aileron Italics"/>
              </a:rPr>
              <a:t>Adaptação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111" r="0" b="-15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5646" y="413929"/>
            <a:ext cx="16896709" cy="8844371"/>
          </a:xfrm>
          <a:custGeom>
            <a:avLst/>
            <a:gdLst/>
            <a:ahLst/>
            <a:cxnLst/>
            <a:rect r="r" b="b" t="t" l="l"/>
            <a:pathLst>
              <a:path h="8844371" w="16896709">
                <a:moveTo>
                  <a:pt x="0" y="0"/>
                </a:moveTo>
                <a:lnTo>
                  <a:pt x="16896708" y="0"/>
                </a:lnTo>
                <a:lnTo>
                  <a:pt x="16896708" y="8844371"/>
                </a:lnTo>
                <a:lnTo>
                  <a:pt x="0" y="88443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093372" y="9345389"/>
            <a:ext cx="4101257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Aileron"/>
              </a:rPr>
              <a:t>Ilustração: Lilian Pamela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111" r="0" b="-15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7591" y="2531619"/>
            <a:ext cx="761109" cy="761109"/>
          </a:xfrm>
          <a:custGeom>
            <a:avLst/>
            <a:gdLst/>
            <a:ahLst/>
            <a:cxnLst/>
            <a:rect r="r" b="b" t="t" l="l"/>
            <a:pathLst>
              <a:path h="761109" w="761109">
                <a:moveTo>
                  <a:pt x="0" y="0"/>
                </a:moveTo>
                <a:lnTo>
                  <a:pt x="761109" y="0"/>
                </a:lnTo>
                <a:lnTo>
                  <a:pt x="761109" y="761109"/>
                </a:lnTo>
                <a:lnTo>
                  <a:pt x="0" y="7611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7591" y="3938634"/>
            <a:ext cx="747713" cy="747713"/>
          </a:xfrm>
          <a:custGeom>
            <a:avLst/>
            <a:gdLst/>
            <a:ahLst/>
            <a:cxnLst/>
            <a:rect r="r" b="b" t="t" l="l"/>
            <a:pathLst>
              <a:path h="747713" w="747713">
                <a:moveTo>
                  <a:pt x="0" y="0"/>
                </a:moveTo>
                <a:lnTo>
                  <a:pt x="747713" y="0"/>
                </a:lnTo>
                <a:lnTo>
                  <a:pt x="747713" y="747713"/>
                </a:lnTo>
                <a:lnTo>
                  <a:pt x="0" y="7477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7591" y="6643219"/>
            <a:ext cx="772569" cy="772569"/>
          </a:xfrm>
          <a:custGeom>
            <a:avLst/>
            <a:gdLst/>
            <a:ahLst/>
            <a:cxnLst/>
            <a:rect r="r" b="b" t="t" l="l"/>
            <a:pathLst>
              <a:path h="772569" w="772569">
                <a:moveTo>
                  <a:pt x="0" y="0"/>
                </a:moveTo>
                <a:lnTo>
                  <a:pt x="772569" y="0"/>
                </a:lnTo>
                <a:lnTo>
                  <a:pt x="772569" y="772568"/>
                </a:lnTo>
                <a:lnTo>
                  <a:pt x="0" y="7725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580698" y="591858"/>
            <a:ext cx="19449396" cy="949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38"/>
              </a:lnSpc>
              <a:spcBef>
                <a:spcPct val="0"/>
              </a:spcBef>
            </a:pPr>
            <a:r>
              <a:rPr lang="en-US" sz="6764">
                <a:solidFill>
                  <a:srgbClr val="683BA8"/>
                </a:solidFill>
                <a:latin typeface="Aileron Bold"/>
              </a:rPr>
              <a:t>Importância da Gestão Ágil de Backlog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8784" y="2607978"/>
            <a:ext cx="9144000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83BA8"/>
                </a:solidFill>
                <a:latin typeface="Aileron Bold"/>
              </a:rPr>
              <a:t>Prioridade e o Valor do Negócio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8784" y="4014992"/>
            <a:ext cx="9144000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83BA8"/>
                </a:solidFill>
                <a:latin typeface="Aileron Bold"/>
              </a:rPr>
              <a:t>Transparência e Alinhamento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5304" y="4862043"/>
            <a:ext cx="12601824" cy="1552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683BA8"/>
                </a:solidFill>
                <a:latin typeface="Aileron"/>
              </a:rPr>
              <a:t>Manter o backlog visível e atualizado para todos os stakeholders.</a:t>
            </a:r>
          </a:p>
          <a:p>
            <a:pPr algn="just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683BA8"/>
                </a:solidFill>
                <a:latin typeface="Aileron"/>
              </a:rPr>
              <a:t>Facilitando o alinhamento entre a equipe de desenvolvimento e os stakeholders.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8784" y="6732005"/>
            <a:ext cx="9144000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83BA8"/>
                </a:solidFill>
                <a:latin typeface="Aileron Bold"/>
              </a:rPr>
              <a:t>Flexibilidade e Adaptabilidade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8784" y="7574651"/>
            <a:ext cx="12601824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683BA8"/>
                </a:solidFill>
                <a:latin typeface="Aileron"/>
              </a:rPr>
              <a:t>Ajustes rápidos às mudanças de requisitos.</a:t>
            </a:r>
          </a:p>
          <a:p>
            <a:pPr algn="just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111" r="0" b="-15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359" y="1313142"/>
            <a:ext cx="761109" cy="761109"/>
          </a:xfrm>
          <a:custGeom>
            <a:avLst/>
            <a:gdLst/>
            <a:ahLst/>
            <a:cxnLst/>
            <a:rect r="r" b="b" t="t" l="l"/>
            <a:pathLst>
              <a:path h="761109" w="761109">
                <a:moveTo>
                  <a:pt x="0" y="0"/>
                </a:moveTo>
                <a:lnTo>
                  <a:pt x="761109" y="0"/>
                </a:lnTo>
                <a:lnTo>
                  <a:pt x="761109" y="761109"/>
                </a:lnTo>
                <a:lnTo>
                  <a:pt x="0" y="7611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3495" y="3114276"/>
            <a:ext cx="747713" cy="747713"/>
          </a:xfrm>
          <a:custGeom>
            <a:avLst/>
            <a:gdLst/>
            <a:ahLst/>
            <a:cxnLst/>
            <a:rect r="r" b="b" t="t" l="l"/>
            <a:pathLst>
              <a:path h="747713" w="747713">
                <a:moveTo>
                  <a:pt x="0" y="0"/>
                </a:moveTo>
                <a:lnTo>
                  <a:pt x="747712" y="0"/>
                </a:lnTo>
                <a:lnTo>
                  <a:pt x="747712" y="747713"/>
                </a:lnTo>
                <a:lnTo>
                  <a:pt x="0" y="7477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639" y="4273458"/>
            <a:ext cx="772569" cy="772569"/>
          </a:xfrm>
          <a:custGeom>
            <a:avLst/>
            <a:gdLst/>
            <a:ahLst/>
            <a:cxnLst/>
            <a:rect r="r" b="b" t="t" l="l"/>
            <a:pathLst>
              <a:path h="772569" w="772569">
                <a:moveTo>
                  <a:pt x="0" y="0"/>
                </a:moveTo>
                <a:lnTo>
                  <a:pt x="772568" y="0"/>
                </a:lnTo>
                <a:lnTo>
                  <a:pt x="772568" y="772569"/>
                </a:lnTo>
                <a:lnTo>
                  <a:pt x="0" y="7725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359" y="6017578"/>
            <a:ext cx="740829" cy="740829"/>
          </a:xfrm>
          <a:custGeom>
            <a:avLst/>
            <a:gdLst/>
            <a:ahLst/>
            <a:cxnLst/>
            <a:rect r="r" b="b" t="t" l="l"/>
            <a:pathLst>
              <a:path h="740829" w="740829">
                <a:moveTo>
                  <a:pt x="0" y="0"/>
                </a:moveTo>
                <a:lnTo>
                  <a:pt x="740829" y="0"/>
                </a:lnTo>
                <a:lnTo>
                  <a:pt x="740829" y="740829"/>
                </a:lnTo>
                <a:lnTo>
                  <a:pt x="0" y="74082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580698" y="363258"/>
            <a:ext cx="19449396" cy="949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38"/>
              </a:lnSpc>
              <a:spcBef>
                <a:spcPct val="0"/>
              </a:spcBef>
            </a:pPr>
            <a:r>
              <a:rPr lang="en-US" sz="6764">
                <a:solidFill>
                  <a:srgbClr val="683BA8"/>
                </a:solidFill>
                <a:latin typeface="Aileron Bold"/>
              </a:rPr>
              <a:t>Componentes e Estrutura do Backlog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396198"/>
            <a:ext cx="9144000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83BA8"/>
                </a:solidFill>
                <a:latin typeface="Aileron Bold"/>
              </a:rPr>
              <a:t>Itens do Backlog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019769"/>
            <a:ext cx="12601824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683BA8"/>
                </a:solidFill>
                <a:latin typeface="Aileron"/>
              </a:rPr>
              <a:t>Descrição dos componentes de um backlog: user stories, tarefas, bugs, erros etc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190634"/>
            <a:ext cx="9144000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83BA8"/>
                </a:solidFill>
                <a:latin typeface="Aileron Bold"/>
              </a:rPr>
              <a:t>Refinamento de Backlog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365306"/>
            <a:ext cx="9144000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83BA8"/>
                </a:solidFill>
                <a:latin typeface="Aileron Bold"/>
              </a:rPr>
              <a:t>Escrita Eficaz de User Stories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64641" y="4988877"/>
            <a:ext cx="12601824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683BA8"/>
                </a:solidFill>
                <a:latin typeface="Aileron"/>
              </a:rPr>
              <a:t> Critérios de aceitação e sua importância.</a:t>
            </a:r>
          </a:p>
          <a:p>
            <a:pPr algn="just">
              <a:lnSpc>
                <a:spcPts val="419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6090494"/>
            <a:ext cx="9144000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83BA8"/>
                </a:solidFill>
                <a:latin typeface="Aileron Bold"/>
              </a:rPr>
              <a:t>Colaboração e Comunicação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111" r="0" b="-15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48814" y="9253984"/>
            <a:ext cx="2226844" cy="873272"/>
          </a:xfrm>
          <a:custGeom>
            <a:avLst/>
            <a:gdLst/>
            <a:ahLst/>
            <a:cxnLst/>
            <a:rect r="r" b="b" t="t" l="l"/>
            <a:pathLst>
              <a:path h="873272" w="2226844">
                <a:moveTo>
                  <a:pt x="0" y="0"/>
                </a:moveTo>
                <a:lnTo>
                  <a:pt x="2226845" y="0"/>
                </a:lnTo>
                <a:lnTo>
                  <a:pt x="2226845" y="873272"/>
                </a:lnTo>
                <a:lnTo>
                  <a:pt x="0" y="873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66739" y="8865334"/>
            <a:ext cx="2934350" cy="1650572"/>
          </a:xfrm>
          <a:custGeom>
            <a:avLst/>
            <a:gdLst/>
            <a:ahLst/>
            <a:cxnLst/>
            <a:rect r="r" b="b" t="t" l="l"/>
            <a:pathLst>
              <a:path h="1650572" w="2934350">
                <a:moveTo>
                  <a:pt x="0" y="0"/>
                </a:moveTo>
                <a:lnTo>
                  <a:pt x="2934350" y="0"/>
                </a:lnTo>
                <a:lnTo>
                  <a:pt x="2934350" y="1650572"/>
                </a:lnTo>
                <a:lnTo>
                  <a:pt x="0" y="16505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6416" y="4407109"/>
            <a:ext cx="892284" cy="892284"/>
          </a:xfrm>
          <a:custGeom>
            <a:avLst/>
            <a:gdLst/>
            <a:ahLst/>
            <a:cxnLst/>
            <a:rect r="r" b="b" t="t" l="l"/>
            <a:pathLst>
              <a:path h="892284" w="892284">
                <a:moveTo>
                  <a:pt x="0" y="0"/>
                </a:moveTo>
                <a:lnTo>
                  <a:pt x="892284" y="0"/>
                </a:lnTo>
                <a:lnTo>
                  <a:pt x="892284" y="892284"/>
                </a:lnTo>
                <a:lnTo>
                  <a:pt x="0" y="8922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823384" y="9199046"/>
            <a:ext cx="983148" cy="983148"/>
          </a:xfrm>
          <a:custGeom>
            <a:avLst/>
            <a:gdLst/>
            <a:ahLst/>
            <a:cxnLst/>
            <a:rect r="r" b="b" t="t" l="l"/>
            <a:pathLst>
              <a:path h="983148" w="983148">
                <a:moveTo>
                  <a:pt x="0" y="0"/>
                </a:moveTo>
                <a:lnTo>
                  <a:pt x="983147" y="0"/>
                </a:lnTo>
                <a:lnTo>
                  <a:pt x="983147" y="983148"/>
                </a:lnTo>
                <a:lnTo>
                  <a:pt x="0" y="9831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1534813"/>
            <a:ext cx="16878556" cy="7529160"/>
          </a:xfrm>
          <a:custGeom>
            <a:avLst/>
            <a:gdLst/>
            <a:ahLst/>
            <a:cxnLst/>
            <a:rect r="r" b="b" t="t" l="l"/>
            <a:pathLst>
              <a:path h="7529160" w="16878556">
                <a:moveTo>
                  <a:pt x="0" y="0"/>
                </a:moveTo>
                <a:lnTo>
                  <a:pt x="16878556" y="0"/>
                </a:lnTo>
                <a:lnTo>
                  <a:pt x="16878556" y="7529160"/>
                </a:lnTo>
                <a:lnTo>
                  <a:pt x="0" y="75291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580698" y="363258"/>
            <a:ext cx="19449396" cy="949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38"/>
              </a:lnSpc>
              <a:spcBef>
                <a:spcPct val="0"/>
              </a:spcBef>
            </a:pPr>
            <a:r>
              <a:rPr lang="en-US" sz="6764">
                <a:solidFill>
                  <a:srgbClr val="683BA8"/>
                </a:solidFill>
                <a:latin typeface="Aileron Bold"/>
              </a:rPr>
              <a:t>Ferramentas Para Gerência de Backlog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111" r="0" b="-15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988711" cy="5266938"/>
          </a:xfrm>
          <a:custGeom>
            <a:avLst/>
            <a:gdLst/>
            <a:ahLst/>
            <a:cxnLst/>
            <a:rect r="r" b="b" t="t" l="l"/>
            <a:pathLst>
              <a:path h="5266938" w="10988711">
                <a:moveTo>
                  <a:pt x="0" y="0"/>
                </a:moveTo>
                <a:lnTo>
                  <a:pt x="10988711" y="0"/>
                </a:lnTo>
                <a:lnTo>
                  <a:pt x="10988711" y="5266938"/>
                </a:lnTo>
                <a:lnTo>
                  <a:pt x="0" y="52669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175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79024" y="4418885"/>
            <a:ext cx="11808976" cy="5868115"/>
          </a:xfrm>
          <a:custGeom>
            <a:avLst/>
            <a:gdLst/>
            <a:ahLst/>
            <a:cxnLst/>
            <a:rect r="r" b="b" t="t" l="l"/>
            <a:pathLst>
              <a:path h="5868115" w="11808976">
                <a:moveTo>
                  <a:pt x="0" y="0"/>
                </a:moveTo>
                <a:lnTo>
                  <a:pt x="11808976" y="0"/>
                </a:lnTo>
                <a:lnTo>
                  <a:pt x="11808976" y="5868115"/>
                </a:lnTo>
                <a:lnTo>
                  <a:pt x="0" y="58681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111" r="0" b="-151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580698" y="591858"/>
            <a:ext cx="19449396" cy="949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38"/>
              </a:lnSpc>
              <a:spcBef>
                <a:spcPct val="0"/>
              </a:spcBef>
            </a:pPr>
            <a:r>
              <a:rPr lang="en-US" sz="6764">
                <a:solidFill>
                  <a:srgbClr val="683BA8"/>
                </a:solidFill>
                <a:latin typeface="Aileron Bold"/>
              </a:rPr>
              <a:t>Desafios Comuns e Soluções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2524595"/>
            <a:ext cx="761109" cy="761109"/>
          </a:xfrm>
          <a:custGeom>
            <a:avLst/>
            <a:gdLst/>
            <a:ahLst/>
            <a:cxnLst/>
            <a:rect r="r" b="b" t="t" l="l"/>
            <a:pathLst>
              <a:path h="761109" w="761109">
                <a:moveTo>
                  <a:pt x="0" y="0"/>
                </a:moveTo>
                <a:lnTo>
                  <a:pt x="761109" y="0"/>
                </a:lnTo>
                <a:lnTo>
                  <a:pt x="761109" y="761109"/>
                </a:lnTo>
                <a:lnTo>
                  <a:pt x="0" y="7611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5052663"/>
            <a:ext cx="747713" cy="747713"/>
          </a:xfrm>
          <a:custGeom>
            <a:avLst/>
            <a:gdLst/>
            <a:ahLst/>
            <a:cxnLst/>
            <a:rect r="r" b="b" t="t" l="l"/>
            <a:pathLst>
              <a:path h="747713" w="747713">
                <a:moveTo>
                  <a:pt x="0" y="0"/>
                </a:moveTo>
                <a:lnTo>
                  <a:pt x="747713" y="0"/>
                </a:lnTo>
                <a:lnTo>
                  <a:pt x="747713" y="747713"/>
                </a:lnTo>
                <a:lnTo>
                  <a:pt x="0" y="7477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607651"/>
            <a:ext cx="9144000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83BA8"/>
                </a:solidFill>
                <a:latin typeface="Aileron Bold"/>
              </a:rPr>
              <a:t>Desafios na Gestão de Backlog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6072" y="3300812"/>
            <a:ext cx="12601824" cy="1552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683BA8"/>
                </a:solidFill>
                <a:latin typeface="Aileron"/>
              </a:rPr>
              <a:t>Priorizações conflitantes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683BA8"/>
                </a:solidFill>
                <a:latin typeface="Aileron"/>
              </a:rPr>
              <a:t>backlog inchado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683BA8"/>
                </a:solidFill>
                <a:latin typeface="Aileron"/>
              </a:rPr>
              <a:t>falta de clareza nos itens.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129022"/>
            <a:ext cx="9144000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83BA8"/>
                </a:solidFill>
                <a:latin typeface="Aileron Bold"/>
              </a:rPr>
              <a:t>Soluções e Melhores Práticas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6072" y="5943093"/>
            <a:ext cx="12601824" cy="2076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683BA8"/>
                </a:solidFill>
                <a:latin typeface="Aileron"/>
              </a:rPr>
              <a:t>Observar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683BA8"/>
                </a:solidFill>
                <a:latin typeface="Aileron"/>
              </a:rPr>
              <a:t>Entender o problema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683BA8"/>
                </a:solidFill>
                <a:latin typeface="Aileron"/>
              </a:rPr>
              <a:t>Agir</a:t>
            </a:r>
          </a:p>
          <a:p>
            <a:pPr algn="just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DAGHZZtPPN8</dc:identifier>
  <dcterms:modified xsi:type="dcterms:W3CDTF">2011-08-01T06:04:30Z</dcterms:modified>
  <cp:revision>1</cp:revision>
  <dc:title>Apresentação de projetos animada moderna roxo e verde</dc:title>
</cp:coreProperties>
</file>