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5" r:id="rId6"/>
    <p:sldId id="260" r:id="rId7"/>
    <p:sldId id="261" r:id="rId8"/>
    <p:sldId id="262" r:id="rId9"/>
    <p:sldId id="263" r:id="rId10"/>
    <p:sldId id="266" r:id="rId11"/>
    <p:sldId id="264"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1" r:id="rId55"/>
    <p:sldId id="312" r:id="rId56"/>
    <p:sldId id="313" r:id="rId57"/>
    <p:sldId id="315" r:id="rId58"/>
    <p:sldId id="314"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46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918A5303-0234-441A-90B2-9FCB7B619AF6}" type="datetimeFigureOut">
              <a:rPr lang="en-US" smtClean="0"/>
              <a:t>08-Feb-24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37C8-DF6C-457D-8C5E-58F6C6EBFA9A}" type="slidenum">
              <a:rPr lang="en-US" smtClean="0"/>
              <a:t>‹#›</a:t>
            </a:fld>
            <a:endParaRPr lang="en-US"/>
          </a:p>
        </p:txBody>
      </p:sp>
    </p:spTree>
    <p:extLst>
      <p:ext uri="{BB962C8B-B14F-4D97-AF65-F5344CB8AC3E}">
        <p14:creationId xmlns:p14="http://schemas.microsoft.com/office/powerpoint/2010/main" val="1235451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18A5303-0234-441A-90B2-9FCB7B619AF6}" type="datetimeFigureOut">
              <a:rPr lang="en-US" smtClean="0"/>
              <a:t>08-Feb-24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37C8-DF6C-457D-8C5E-58F6C6EBFA9A}" type="slidenum">
              <a:rPr lang="en-US" smtClean="0"/>
              <a:t>‹#›</a:t>
            </a:fld>
            <a:endParaRPr lang="en-US"/>
          </a:p>
        </p:txBody>
      </p:sp>
    </p:spTree>
    <p:extLst>
      <p:ext uri="{BB962C8B-B14F-4D97-AF65-F5344CB8AC3E}">
        <p14:creationId xmlns:p14="http://schemas.microsoft.com/office/powerpoint/2010/main" val="1871907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18A5303-0234-441A-90B2-9FCB7B619AF6}" type="datetimeFigureOut">
              <a:rPr lang="en-US" smtClean="0"/>
              <a:t>08-Feb-24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37C8-DF6C-457D-8C5E-58F6C6EBFA9A}" type="slidenum">
              <a:rPr lang="en-US" smtClean="0"/>
              <a:t>‹#›</a:t>
            </a:fld>
            <a:endParaRPr lang="en-US"/>
          </a:p>
        </p:txBody>
      </p:sp>
    </p:spTree>
    <p:extLst>
      <p:ext uri="{BB962C8B-B14F-4D97-AF65-F5344CB8AC3E}">
        <p14:creationId xmlns:p14="http://schemas.microsoft.com/office/powerpoint/2010/main" val="397262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918A5303-0234-441A-90B2-9FCB7B619AF6}" type="datetimeFigureOut">
              <a:rPr lang="en-US" smtClean="0"/>
              <a:t>08-Feb-24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37C8-DF6C-457D-8C5E-58F6C6EBFA9A}" type="slidenum">
              <a:rPr lang="en-US" smtClean="0"/>
              <a:t>‹#›</a:t>
            </a:fld>
            <a:endParaRPr lang="en-US"/>
          </a:p>
        </p:txBody>
      </p:sp>
    </p:spTree>
    <p:extLst>
      <p:ext uri="{BB962C8B-B14F-4D97-AF65-F5344CB8AC3E}">
        <p14:creationId xmlns:p14="http://schemas.microsoft.com/office/powerpoint/2010/main" val="355940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918A5303-0234-441A-90B2-9FCB7B619AF6}" type="datetimeFigureOut">
              <a:rPr lang="en-US" smtClean="0"/>
              <a:t>08-Feb-24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8737C8-DF6C-457D-8C5E-58F6C6EBFA9A}" type="slidenum">
              <a:rPr lang="en-US" smtClean="0"/>
              <a:t>‹#›</a:t>
            </a:fld>
            <a:endParaRPr lang="en-US"/>
          </a:p>
        </p:txBody>
      </p:sp>
    </p:spTree>
    <p:extLst>
      <p:ext uri="{BB962C8B-B14F-4D97-AF65-F5344CB8AC3E}">
        <p14:creationId xmlns:p14="http://schemas.microsoft.com/office/powerpoint/2010/main" val="813170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918A5303-0234-441A-90B2-9FCB7B619AF6}" type="datetimeFigureOut">
              <a:rPr lang="en-US" smtClean="0"/>
              <a:t>08-Feb-24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37C8-DF6C-457D-8C5E-58F6C6EBFA9A}" type="slidenum">
              <a:rPr lang="en-US" smtClean="0"/>
              <a:t>‹#›</a:t>
            </a:fld>
            <a:endParaRPr lang="en-US"/>
          </a:p>
        </p:txBody>
      </p:sp>
    </p:spTree>
    <p:extLst>
      <p:ext uri="{BB962C8B-B14F-4D97-AF65-F5344CB8AC3E}">
        <p14:creationId xmlns:p14="http://schemas.microsoft.com/office/powerpoint/2010/main" val="250102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918A5303-0234-441A-90B2-9FCB7B619AF6}" type="datetimeFigureOut">
              <a:rPr lang="en-US" smtClean="0"/>
              <a:t>08-Feb-24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8737C8-DF6C-457D-8C5E-58F6C6EBFA9A}" type="slidenum">
              <a:rPr lang="en-US" smtClean="0"/>
              <a:t>‹#›</a:t>
            </a:fld>
            <a:endParaRPr lang="en-US"/>
          </a:p>
        </p:txBody>
      </p:sp>
    </p:spTree>
    <p:extLst>
      <p:ext uri="{BB962C8B-B14F-4D97-AF65-F5344CB8AC3E}">
        <p14:creationId xmlns:p14="http://schemas.microsoft.com/office/powerpoint/2010/main" val="368511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918A5303-0234-441A-90B2-9FCB7B619AF6}" type="datetimeFigureOut">
              <a:rPr lang="en-US" smtClean="0"/>
              <a:t>08-Feb-24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8737C8-DF6C-457D-8C5E-58F6C6EBFA9A}" type="slidenum">
              <a:rPr lang="en-US" smtClean="0"/>
              <a:t>‹#›</a:t>
            </a:fld>
            <a:endParaRPr lang="en-US"/>
          </a:p>
        </p:txBody>
      </p:sp>
    </p:spTree>
    <p:extLst>
      <p:ext uri="{BB962C8B-B14F-4D97-AF65-F5344CB8AC3E}">
        <p14:creationId xmlns:p14="http://schemas.microsoft.com/office/powerpoint/2010/main" val="312420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A5303-0234-441A-90B2-9FCB7B619AF6}" type="datetimeFigureOut">
              <a:rPr lang="en-US" smtClean="0"/>
              <a:t>08-Feb-24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8737C8-DF6C-457D-8C5E-58F6C6EBFA9A}" type="slidenum">
              <a:rPr lang="en-US" smtClean="0"/>
              <a:t>‹#›</a:t>
            </a:fld>
            <a:endParaRPr lang="en-US"/>
          </a:p>
        </p:txBody>
      </p:sp>
    </p:spTree>
    <p:extLst>
      <p:ext uri="{BB962C8B-B14F-4D97-AF65-F5344CB8AC3E}">
        <p14:creationId xmlns:p14="http://schemas.microsoft.com/office/powerpoint/2010/main" val="123735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18A5303-0234-441A-90B2-9FCB7B619AF6}" type="datetimeFigureOut">
              <a:rPr lang="en-US" smtClean="0"/>
              <a:t>08-Feb-24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37C8-DF6C-457D-8C5E-58F6C6EBFA9A}" type="slidenum">
              <a:rPr lang="en-US" smtClean="0"/>
              <a:t>‹#›</a:t>
            </a:fld>
            <a:endParaRPr lang="en-US"/>
          </a:p>
        </p:txBody>
      </p:sp>
    </p:spTree>
    <p:extLst>
      <p:ext uri="{BB962C8B-B14F-4D97-AF65-F5344CB8AC3E}">
        <p14:creationId xmlns:p14="http://schemas.microsoft.com/office/powerpoint/2010/main" val="3483906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918A5303-0234-441A-90B2-9FCB7B619AF6}" type="datetimeFigureOut">
              <a:rPr lang="en-US" smtClean="0"/>
              <a:t>08-Feb-24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8737C8-DF6C-457D-8C5E-58F6C6EBFA9A}" type="slidenum">
              <a:rPr lang="en-US" smtClean="0"/>
              <a:t>‹#›</a:t>
            </a:fld>
            <a:endParaRPr lang="en-US"/>
          </a:p>
        </p:txBody>
      </p:sp>
    </p:spTree>
    <p:extLst>
      <p:ext uri="{BB962C8B-B14F-4D97-AF65-F5344CB8AC3E}">
        <p14:creationId xmlns:p14="http://schemas.microsoft.com/office/powerpoint/2010/main" val="196779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A5303-0234-441A-90B2-9FCB7B619AF6}" type="datetimeFigureOut">
              <a:rPr lang="en-US" smtClean="0"/>
              <a:t>08-Feb-24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737C8-DF6C-457D-8C5E-58F6C6EBFA9A}" type="slidenum">
              <a:rPr lang="en-US" smtClean="0"/>
              <a:t>‹#›</a:t>
            </a:fld>
            <a:endParaRPr lang="en-US"/>
          </a:p>
        </p:txBody>
      </p:sp>
    </p:spTree>
    <p:extLst>
      <p:ext uri="{BB962C8B-B14F-4D97-AF65-F5344CB8AC3E}">
        <p14:creationId xmlns:p14="http://schemas.microsoft.com/office/powerpoint/2010/main" val="419471019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ngular.dev/" TargetMode="External"/><Relationship Id="rId2" Type="http://schemas.openxmlformats.org/officeDocument/2006/relationships/hyperlink" Target="https://krausest.github.io/js-framework-benchmark/current.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blog.angular.io/meet-angulars-new-control-flow-a02c6eee7843"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krausest.github.io/js-framework-benchmark/current.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mailto:kwstas_gr@hotmail.gr?subject=Angular%2017" TargetMode="External"/><Relationship Id="rId2" Type="http://schemas.openxmlformats.org/officeDocument/2006/relationships/hyperlink" Target="http://www.linkedin.com/in/constantinos-asargiotakis-958882127" TargetMode="Externa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35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ACDD80F-86BD-3A9F-F796-BDF71F30FD4F}"/>
              </a:ext>
            </a:extLst>
          </p:cNvPr>
          <p:cNvSpPr>
            <a:spLocks noGrp="1"/>
          </p:cNvSpPr>
          <p:nvPr>
            <p:ph type="title"/>
          </p:nvPr>
        </p:nvSpPr>
        <p:spPr/>
        <p:txBody>
          <a:bodyPr/>
          <a:lstStyle/>
          <a:p>
            <a:r>
              <a:rPr lang="en-US" dirty="0"/>
              <a:t>Stable server-side rendering (SSR) and static site generation (SSG)</a:t>
            </a:r>
          </a:p>
        </p:txBody>
      </p:sp>
      <p:sp>
        <p:nvSpPr>
          <p:cNvPr id="3" name="Θέση περιεχομένου 2">
            <a:extLst>
              <a:ext uri="{FF2B5EF4-FFF2-40B4-BE49-F238E27FC236}">
                <a16:creationId xmlns:a16="http://schemas.microsoft.com/office/drawing/2014/main" id="{1A779FC6-FFA1-25DD-3D5B-DA32EFB327DD}"/>
              </a:ext>
            </a:extLst>
          </p:cNvPr>
          <p:cNvSpPr>
            <a:spLocks noGrp="1"/>
          </p:cNvSpPr>
          <p:nvPr>
            <p:ph idx="1"/>
          </p:nvPr>
        </p:nvSpPr>
        <p:spPr>
          <a:xfrm>
            <a:off x="838200" y="2141537"/>
            <a:ext cx="10515600" cy="4351338"/>
          </a:xfrm>
        </p:spPr>
        <p:txBody>
          <a:bodyPr/>
          <a:lstStyle/>
          <a:p>
            <a:pPr marL="0" indent="0" algn="ctr">
              <a:buNone/>
            </a:pPr>
            <a:r>
              <a:rPr lang="en-US" u="sng" dirty="0">
                <a:latin typeface="Tahoma" panose="020B0604030504040204" pitchFamily="34" charset="0"/>
                <a:ea typeface="Tahoma" panose="020B0604030504040204" pitchFamily="34" charset="0"/>
                <a:cs typeface="Tahoma" panose="020B0604030504040204" pitchFamily="34" charset="0"/>
              </a:rPr>
              <a:t>How it was done before</a:t>
            </a:r>
          </a:p>
          <a:p>
            <a:pPr marL="0" indent="0" algn="ctr">
              <a:buNone/>
            </a:pPr>
            <a:endParaRPr lang="en-US" u="sng"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u="sng"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In order to activate the SSR in older versions we should install the </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angular-universal</a:t>
            </a:r>
            <a:r>
              <a:rPr lang="en-US" dirty="0">
                <a:latin typeface="Tahoma" panose="020B0604030504040204" pitchFamily="34" charset="0"/>
                <a:ea typeface="Tahoma" panose="020B0604030504040204" pitchFamily="34" charset="0"/>
                <a:cs typeface="Tahoma" panose="020B0604030504040204" pitchFamily="34" charset="0"/>
              </a:rPr>
              <a:t> and </a:t>
            </a:r>
            <a:r>
              <a:rPr lang="en-US" dirty="0">
                <a:solidFill>
                  <a:srgbClr val="FF0000"/>
                </a:solidFill>
                <a:latin typeface="Tahoma" panose="020B0604030504040204" pitchFamily="34" charset="0"/>
                <a:ea typeface="Tahoma" panose="020B0604030504040204" pitchFamily="34" charset="0"/>
                <a:cs typeface="Tahoma" panose="020B0604030504040204" pitchFamily="34" charset="0"/>
              </a:rPr>
              <a:t>Scully</a:t>
            </a:r>
            <a:r>
              <a:rPr lang="en-US" dirty="0">
                <a:latin typeface="Tahoma" panose="020B0604030504040204" pitchFamily="34" charset="0"/>
                <a:ea typeface="Tahoma" panose="020B0604030504040204" pitchFamily="34" charset="0"/>
                <a:cs typeface="Tahoma" panose="020B0604030504040204" pitchFamily="34" charset="0"/>
              </a:rPr>
              <a:t> for SSG</a:t>
            </a:r>
          </a:p>
        </p:txBody>
      </p:sp>
    </p:spTree>
    <p:extLst>
      <p:ext uri="{BB962C8B-B14F-4D97-AF65-F5344CB8AC3E}">
        <p14:creationId xmlns:p14="http://schemas.microsoft.com/office/powerpoint/2010/main" val="861328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B0C3279-9E13-E870-C1C6-E8A8FDA53946}"/>
              </a:ext>
            </a:extLst>
          </p:cNvPr>
          <p:cNvSpPr>
            <a:spLocks noGrp="1"/>
          </p:cNvSpPr>
          <p:nvPr>
            <p:ph type="title"/>
          </p:nvPr>
        </p:nvSpPr>
        <p:spPr/>
        <p:txBody>
          <a:bodyPr/>
          <a:lstStyle/>
          <a:p>
            <a:r>
              <a:rPr lang="en-US" dirty="0"/>
              <a:t>Stable server-side rendering (SSR) and static site generation (SSG)</a:t>
            </a:r>
          </a:p>
        </p:txBody>
      </p:sp>
      <p:sp>
        <p:nvSpPr>
          <p:cNvPr id="3" name="Θέση περιεχομένου 2">
            <a:extLst>
              <a:ext uri="{FF2B5EF4-FFF2-40B4-BE49-F238E27FC236}">
                <a16:creationId xmlns:a16="http://schemas.microsoft.com/office/drawing/2014/main" id="{1B3C034F-B82C-FB08-A937-15F6CDD034A5}"/>
              </a:ext>
            </a:extLst>
          </p:cNvPr>
          <p:cNvSpPr>
            <a:spLocks noGrp="1"/>
          </p:cNvSpPr>
          <p:nvPr>
            <p:ph idx="1"/>
          </p:nvPr>
        </p:nvSpPr>
        <p:spPr>
          <a:xfrm>
            <a:off x="838200" y="2069465"/>
            <a:ext cx="10515600" cy="4351338"/>
          </a:xfrm>
        </p:spPr>
        <p:txBody>
          <a:bodyPr/>
          <a:lstStyle/>
          <a:p>
            <a:pPr marL="0" indent="0" algn="ctr">
              <a:buNone/>
            </a:pPr>
            <a:r>
              <a:rPr lang="en-US" sz="2400" u="sng" dirty="0">
                <a:latin typeface="Tahoma" panose="020B0604030504040204" pitchFamily="34" charset="0"/>
                <a:ea typeface="Tahoma" panose="020B0604030504040204" pitchFamily="34" charset="0"/>
                <a:cs typeface="Tahoma" panose="020B0604030504040204" pitchFamily="34" charset="0"/>
              </a:rPr>
              <a:t>How to enable SSR in Angular 17</a:t>
            </a:r>
          </a:p>
          <a:p>
            <a:pPr marL="0" indent="0">
              <a:buNone/>
            </a:pPr>
            <a:endParaRPr lang="en-US" u="sng" dirty="0"/>
          </a:p>
          <a:p>
            <a:pPr marL="0" indent="0">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SSR is now is now available when creating a new application: </a:t>
            </a:r>
            <a:r>
              <a:rPr lang="en-US" sz="2400" dirty="0">
                <a:solidFill>
                  <a:srgbClr val="E546FA"/>
                </a:solidFill>
                <a:latin typeface="Tahoma" panose="020B0604030504040204" pitchFamily="34" charset="0"/>
                <a:ea typeface="Tahoma" panose="020B0604030504040204" pitchFamily="34" charset="0"/>
                <a:cs typeface="Tahoma" panose="020B0604030504040204" pitchFamily="34" charset="0"/>
              </a:rPr>
              <a:t>ng new</a:t>
            </a:r>
            <a:r>
              <a:rPr lang="en-US" sz="2400" dirty="0">
                <a:latin typeface="Tahoma" panose="020B0604030504040204" pitchFamily="34" charset="0"/>
                <a:ea typeface="Tahoma" panose="020B0604030504040204" pitchFamily="34" charset="0"/>
                <a:cs typeface="Tahoma" panose="020B0604030504040204" pitchFamily="34" charset="0"/>
              </a:rPr>
              <a:t> or by adding it afterwords on your existing application: </a:t>
            </a:r>
            <a:r>
              <a:rPr lang="en-US" sz="2400" dirty="0">
                <a:solidFill>
                  <a:srgbClr val="E546FA"/>
                </a:solidFill>
                <a:latin typeface="Tahoma" panose="020B0604030504040204" pitchFamily="34" charset="0"/>
                <a:ea typeface="Tahoma" panose="020B0604030504040204" pitchFamily="34" charset="0"/>
                <a:cs typeface="Tahoma" panose="020B0604030504040204" pitchFamily="34" charset="0"/>
              </a:rPr>
              <a:t>ng add @angular/ssr </a:t>
            </a: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u="sng" dirty="0"/>
          </a:p>
          <a:p>
            <a:pPr marL="0" indent="0">
              <a:buNone/>
            </a:pPr>
            <a:endParaRPr lang="en-US" u="sng" dirty="0"/>
          </a:p>
        </p:txBody>
      </p:sp>
      <p:pic>
        <p:nvPicPr>
          <p:cNvPr id="5" name="Εικόνα 4">
            <a:extLst>
              <a:ext uri="{FF2B5EF4-FFF2-40B4-BE49-F238E27FC236}">
                <a16:creationId xmlns:a16="http://schemas.microsoft.com/office/drawing/2014/main" id="{C5747AEA-79BA-D6B1-C6BC-4051DAAB71C3}"/>
              </a:ext>
            </a:extLst>
          </p:cNvPr>
          <p:cNvPicPr>
            <a:picLocks noChangeAspect="1"/>
          </p:cNvPicPr>
          <p:nvPr/>
        </p:nvPicPr>
        <p:blipFill>
          <a:blip r:embed="rId2"/>
          <a:stretch>
            <a:fillRect/>
          </a:stretch>
        </p:blipFill>
        <p:spPr>
          <a:xfrm>
            <a:off x="1434393" y="4667794"/>
            <a:ext cx="9708545" cy="1054145"/>
          </a:xfrm>
          <a:prstGeom prst="rect">
            <a:avLst/>
          </a:prstGeom>
        </p:spPr>
      </p:pic>
    </p:spTree>
    <p:extLst>
      <p:ext uri="{BB962C8B-B14F-4D97-AF65-F5344CB8AC3E}">
        <p14:creationId xmlns:p14="http://schemas.microsoft.com/office/powerpoint/2010/main" val="3010178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4F89AD2-6BA8-9B94-602D-2589B25FAC6F}"/>
              </a:ext>
            </a:extLst>
          </p:cNvPr>
          <p:cNvSpPr>
            <a:spLocks noGrp="1"/>
          </p:cNvSpPr>
          <p:nvPr>
            <p:ph type="title"/>
          </p:nvPr>
        </p:nvSpPr>
        <p:spPr/>
        <p:txBody>
          <a:bodyPr/>
          <a:lstStyle/>
          <a:p>
            <a:r>
              <a:rPr lang="en-US" dirty="0"/>
              <a:t>New lifecycle hooks</a:t>
            </a:r>
          </a:p>
        </p:txBody>
      </p:sp>
      <p:sp>
        <p:nvSpPr>
          <p:cNvPr id="3" name="Θέση περιεχομένου 2">
            <a:extLst>
              <a:ext uri="{FF2B5EF4-FFF2-40B4-BE49-F238E27FC236}">
                <a16:creationId xmlns:a16="http://schemas.microsoft.com/office/drawing/2014/main" id="{881893BF-4B54-29E6-90B6-E02040FD624F}"/>
              </a:ext>
            </a:extLst>
          </p:cNvPr>
          <p:cNvSpPr>
            <a:spLocks noGrp="1"/>
          </p:cNvSpPr>
          <p:nvPr>
            <p:ph idx="1"/>
          </p:nvPr>
        </p:nvSpPr>
        <p:spPr>
          <a:xfrm>
            <a:off x="838200" y="2141537"/>
            <a:ext cx="10515600" cy="4351338"/>
          </a:xfrm>
        </p:spPr>
        <p:txBody>
          <a:bodyPr>
            <a:normAutofit/>
          </a:bodyPr>
          <a:lstStyle/>
          <a:p>
            <a:pPr>
              <a:lnSpc>
                <a:spcPct val="150000"/>
              </a:lnSpc>
            </a:pPr>
            <a:r>
              <a:rPr lang="en-US" u="sng" dirty="0" err="1">
                <a:solidFill>
                  <a:srgbClr val="E546FA"/>
                </a:solidFill>
                <a:latin typeface="Tahoma" panose="020B0604030504040204" pitchFamily="34" charset="0"/>
                <a:ea typeface="Tahoma" panose="020B0604030504040204" pitchFamily="34" charset="0"/>
                <a:cs typeface="Tahoma" panose="020B0604030504040204" pitchFamily="34" charset="0"/>
              </a:rPr>
              <a:t>afterRender</a:t>
            </a:r>
            <a:r>
              <a:rPr lang="en-US" dirty="0">
                <a:latin typeface="Tahoma" panose="020B0604030504040204" pitchFamily="34" charset="0"/>
                <a:ea typeface="Tahoma" panose="020B0604030504040204" pitchFamily="34" charset="0"/>
                <a:cs typeface="Tahoma" panose="020B0604030504040204" pitchFamily="34" charset="0"/>
              </a:rPr>
              <a:t> — register a callback to be invoked each time the application finishes rendering. This is perfect to update the DOM every time Angular detects a change. You could use it to make additional writes to (or reads from) the DOM based on an app update.</a:t>
            </a:r>
          </a:p>
        </p:txBody>
      </p:sp>
    </p:spTree>
    <p:extLst>
      <p:ext uri="{BB962C8B-B14F-4D97-AF65-F5344CB8AC3E}">
        <p14:creationId xmlns:p14="http://schemas.microsoft.com/office/powerpoint/2010/main" val="44266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7653119-1826-DCC8-1373-156475A4CDEE}"/>
              </a:ext>
            </a:extLst>
          </p:cNvPr>
          <p:cNvSpPr>
            <a:spLocks noGrp="1"/>
          </p:cNvSpPr>
          <p:nvPr>
            <p:ph type="title"/>
          </p:nvPr>
        </p:nvSpPr>
        <p:spPr/>
        <p:txBody>
          <a:bodyPr/>
          <a:lstStyle/>
          <a:p>
            <a:r>
              <a:rPr lang="en-US" dirty="0"/>
              <a:t>New lifecycle hooks</a:t>
            </a:r>
          </a:p>
        </p:txBody>
      </p:sp>
      <p:sp>
        <p:nvSpPr>
          <p:cNvPr id="3" name="Θέση περιεχομένου 2">
            <a:extLst>
              <a:ext uri="{FF2B5EF4-FFF2-40B4-BE49-F238E27FC236}">
                <a16:creationId xmlns:a16="http://schemas.microsoft.com/office/drawing/2014/main" id="{51C199F7-282C-AC77-EC1F-53F347E8EC05}"/>
              </a:ext>
            </a:extLst>
          </p:cNvPr>
          <p:cNvSpPr>
            <a:spLocks noGrp="1"/>
          </p:cNvSpPr>
          <p:nvPr>
            <p:ph idx="1"/>
          </p:nvPr>
        </p:nvSpPr>
        <p:spPr>
          <a:xfrm>
            <a:off x="838200" y="2269762"/>
            <a:ext cx="10515600" cy="4351338"/>
          </a:xfrm>
        </p:spPr>
        <p:txBody>
          <a:bodyPr/>
          <a:lstStyle/>
          <a:p>
            <a:pPr>
              <a:lnSpc>
                <a:spcPct val="150000"/>
              </a:lnSpc>
            </a:pPr>
            <a:r>
              <a:rPr lang="en-US" u="sng" dirty="0" err="1">
                <a:solidFill>
                  <a:srgbClr val="E546FA"/>
                </a:solidFill>
                <a:latin typeface="Tahoma" panose="020B0604030504040204" pitchFamily="34" charset="0"/>
                <a:ea typeface="Tahoma" panose="020B0604030504040204" pitchFamily="34" charset="0"/>
                <a:cs typeface="Tahoma" panose="020B0604030504040204" pitchFamily="34" charset="0"/>
              </a:rPr>
              <a:t>afterNextRender</a:t>
            </a:r>
            <a:r>
              <a:rPr lang="en-US" dirty="0">
                <a:latin typeface="Tahoma" panose="020B0604030504040204" pitchFamily="34" charset="0"/>
                <a:ea typeface="Tahoma" panose="020B0604030504040204" pitchFamily="34" charset="0"/>
                <a:cs typeface="Tahoma" panose="020B0604030504040204" pitchFamily="34" charset="0"/>
              </a:rPr>
              <a:t> — register a callback to be invoked the next time the application finishes rendering. So that makes this event perfect for any initialization code that you need in your app, for example any third-party libraries, or browser-only APIs (for example initializing </a:t>
            </a:r>
            <a:r>
              <a:rPr lang="en-US" dirty="0" err="1">
                <a:latin typeface="Tahoma" panose="020B0604030504040204" pitchFamily="34" charset="0"/>
                <a:ea typeface="Tahoma" panose="020B0604030504040204" pitchFamily="34" charset="0"/>
                <a:cs typeface="Tahoma" panose="020B0604030504040204" pitchFamily="34" charset="0"/>
              </a:rPr>
              <a:t>ResizeObserver</a:t>
            </a:r>
            <a:r>
              <a:rPr lang="en-US" dirty="0">
                <a:latin typeface="Tahoma" panose="020B0604030504040204" pitchFamily="34" charset="0"/>
                <a:ea typeface="Tahoma" panose="020B0604030504040204" pitchFamily="34" charset="0"/>
                <a:cs typeface="Tahoma" panose="020B0604030504040204" pitchFamily="34" charset="0"/>
              </a:rPr>
              <a:t> API).</a:t>
            </a:r>
          </a:p>
        </p:txBody>
      </p:sp>
    </p:spTree>
    <p:extLst>
      <p:ext uri="{BB962C8B-B14F-4D97-AF65-F5344CB8AC3E}">
        <p14:creationId xmlns:p14="http://schemas.microsoft.com/office/powerpoint/2010/main" val="3942090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0DFDA88-5B62-C657-3319-3E2B03B30B04}"/>
              </a:ext>
            </a:extLst>
          </p:cNvPr>
          <p:cNvSpPr>
            <a:spLocks noGrp="1"/>
          </p:cNvSpPr>
          <p:nvPr>
            <p:ph type="title"/>
          </p:nvPr>
        </p:nvSpPr>
        <p:spPr/>
        <p:txBody>
          <a:bodyPr/>
          <a:lstStyle/>
          <a:p>
            <a:r>
              <a:rPr lang="en-US" dirty="0"/>
              <a:t>New lifecycle hooks</a:t>
            </a:r>
          </a:p>
        </p:txBody>
      </p:sp>
      <p:pic>
        <p:nvPicPr>
          <p:cNvPr id="4" name="Εικόνα 3">
            <a:extLst>
              <a:ext uri="{FF2B5EF4-FFF2-40B4-BE49-F238E27FC236}">
                <a16:creationId xmlns:a16="http://schemas.microsoft.com/office/drawing/2014/main" id="{9A12C8E9-A634-CFC9-7102-3A860D2895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3835"/>
            <a:ext cx="3559629" cy="4343128"/>
          </a:xfrm>
          <a:prstGeom prst="rect">
            <a:avLst/>
          </a:prstGeom>
          <a:noFill/>
          <a:ln>
            <a:noFill/>
          </a:ln>
        </p:spPr>
      </p:pic>
      <p:pic>
        <p:nvPicPr>
          <p:cNvPr id="5" name="Εικόνα 4">
            <a:extLst>
              <a:ext uri="{FF2B5EF4-FFF2-40B4-BE49-F238E27FC236}">
                <a16:creationId xmlns:a16="http://schemas.microsoft.com/office/drawing/2014/main" id="{CFB29829-0E4F-7E2A-0A93-2ECC5D1F78A1}"/>
              </a:ext>
            </a:extLst>
          </p:cNvPr>
          <p:cNvPicPr>
            <a:picLocks noChangeAspect="1"/>
          </p:cNvPicPr>
          <p:nvPr/>
        </p:nvPicPr>
        <p:blipFill>
          <a:blip r:embed="rId3"/>
          <a:stretch>
            <a:fillRect/>
          </a:stretch>
        </p:blipFill>
        <p:spPr>
          <a:xfrm>
            <a:off x="6657975" y="1848077"/>
            <a:ext cx="4695825" cy="3876675"/>
          </a:xfrm>
          <a:prstGeom prst="rect">
            <a:avLst/>
          </a:prstGeom>
        </p:spPr>
      </p:pic>
    </p:spTree>
    <p:extLst>
      <p:ext uri="{BB962C8B-B14F-4D97-AF65-F5344CB8AC3E}">
        <p14:creationId xmlns:p14="http://schemas.microsoft.com/office/powerpoint/2010/main" val="2249967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91D2257-9D1B-70C6-37BE-7FA71FCF25AF}"/>
              </a:ext>
            </a:extLst>
          </p:cNvPr>
          <p:cNvSpPr>
            <a:spLocks noGrp="1"/>
          </p:cNvSpPr>
          <p:nvPr>
            <p:ph type="title"/>
          </p:nvPr>
        </p:nvSpPr>
        <p:spPr/>
        <p:txBody>
          <a:bodyPr/>
          <a:lstStyle/>
          <a:p>
            <a:r>
              <a:rPr lang="en-US" dirty="0"/>
              <a:t>New lifecycle hooks</a:t>
            </a:r>
          </a:p>
        </p:txBody>
      </p:sp>
      <p:sp>
        <p:nvSpPr>
          <p:cNvPr id="3" name="Θέση περιεχομένου 2">
            <a:extLst>
              <a:ext uri="{FF2B5EF4-FFF2-40B4-BE49-F238E27FC236}">
                <a16:creationId xmlns:a16="http://schemas.microsoft.com/office/drawing/2014/main" id="{BDB85476-8D79-FCB7-6E51-C6B433BCEB48}"/>
              </a:ext>
            </a:extLst>
          </p:cNvPr>
          <p:cNvSpPr>
            <a:spLocks noGrp="1"/>
          </p:cNvSpPr>
          <p:nvPr>
            <p:ph idx="1"/>
          </p:nvPr>
        </p:nvSpPr>
        <p:spPr/>
        <p:txBody>
          <a:bodyPr>
            <a:normAutofit/>
          </a:bodyPr>
          <a:lstStyle/>
          <a:p>
            <a:r>
              <a:rPr lang="en-US" sz="2400" dirty="0">
                <a:latin typeface="Tahoma" panose="020B0604030504040204" pitchFamily="34" charset="0"/>
                <a:ea typeface="Tahoma" panose="020B0604030504040204" pitchFamily="34" charset="0"/>
                <a:cs typeface="Tahoma" panose="020B0604030504040204" pitchFamily="34" charset="0"/>
              </a:rPr>
              <a:t>You can try the game here: https://after-render.netlify.app/ and review the code at GitHub https://github.com/eduardoRoth/after-render</a:t>
            </a:r>
          </a:p>
        </p:txBody>
      </p:sp>
      <p:pic>
        <p:nvPicPr>
          <p:cNvPr id="4" name="Εικόνα 3">
            <a:extLst>
              <a:ext uri="{FF2B5EF4-FFF2-40B4-BE49-F238E27FC236}">
                <a16:creationId xmlns:a16="http://schemas.microsoft.com/office/drawing/2014/main" id="{48C8C27F-F0D9-FA2C-3501-B78C6350F79B}"/>
              </a:ext>
            </a:extLst>
          </p:cNvPr>
          <p:cNvPicPr>
            <a:picLocks noChangeAspect="1"/>
          </p:cNvPicPr>
          <p:nvPr/>
        </p:nvPicPr>
        <p:blipFill>
          <a:blip r:embed="rId2"/>
          <a:stretch>
            <a:fillRect/>
          </a:stretch>
        </p:blipFill>
        <p:spPr>
          <a:xfrm>
            <a:off x="3045089" y="2769780"/>
            <a:ext cx="6101821" cy="3723095"/>
          </a:xfrm>
          <a:prstGeom prst="rect">
            <a:avLst/>
          </a:prstGeom>
        </p:spPr>
      </p:pic>
    </p:spTree>
    <p:extLst>
      <p:ext uri="{BB962C8B-B14F-4D97-AF65-F5344CB8AC3E}">
        <p14:creationId xmlns:p14="http://schemas.microsoft.com/office/powerpoint/2010/main" val="1897179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FAA6DBF-3606-35CC-CA9A-DB4C3EA726BB}"/>
              </a:ext>
            </a:extLst>
          </p:cNvPr>
          <p:cNvSpPr>
            <a:spLocks noGrp="1"/>
          </p:cNvSpPr>
          <p:nvPr>
            <p:ph type="title"/>
          </p:nvPr>
        </p:nvSpPr>
        <p:spPr/>
        <p:txBody>
          <a:bodyPr/>
          <a:lstStyle/>
          <a:p>
            <a:r>
              <a:rPr lang="en-US" dirty="0"/>
              <a:t>New lifecycle hooks</a:t>
            </a:r>
          </a:p>
        </p:txBody>
      </p:sp>
      <p:pic>
        <p:nvPicPr>
          <p:cNvPr id="4" name="Εικόνα 3">
            <a:extLst>
              <a:ext uri="{FF2B5EF4-FFF2-40B4-BE49-F238E27FC236}">
                <a16:creationId xmlns:a16="http://schemas.microsoft.com/office/drawing/2014/main" id="{E1123D50-981A-9B05-4EF5-B6C62568783D}"/>
              </a:ext>
            </a:extLst>
          </p:cNvPr>
          <p:cNvPicPr>
            <a:picLocks noChangeAspect="1"/>
          </p:cNvPicPr>
          <p:nvPr/>
        </p:nvPicPr>
        <p:blipFill>
          <a:blip r:embed="rId2"/>
          <a:stretch>
            <a:fillRect/>
          </a:stretch>
        </p:blipFill>
        <p:spPr>
          <a:xfrm>
            <a:off x="838199" y="1825625"/>
            <a:ext cx="2133600" cy="2101941"/>
          </a:xfrm>
          <a:prstGeom prst="rect">
            <a:avLst/>
          </a:prstGeom>
        </p:spPr>
      </p:pic>
      <p:pic>
        <p:nvPicPr>
          <p:cNvPr id="6" name="Εικόνα 5">
            <a:extLst>
              <a:ext uri="{FF2B5EF4-FFF2-40B4-BE49-F238E27FC236}">
                <a16:creationId xmlns:a16="http://schemas.microsoft.com/office/drawing/2014/main" id="{1EDF9EDC-F82F-6CF1-48FA-95C50E50D950}"/>
              </a:ext>
            </a:extLst>
          </p:cNvPr>
          <p:cNvPicPr>
            <a:picLocks noChangeAspect="1"/>
          </p:cNvPicPr>
          <p:nvPr/>
        </p:nvPicPr>
        <p:blipFill>
          <a:blip r:embed="rId3"/>
          <a:stretch>
            <a:fillRect/>
          </a:stretch>
        </p:blipFill>
        <p:spPr>
          <a:xfrm>
            <a:off x="3363051" y="1825625"/>
            <a:ext cx="7990750" cy="1883682"/>
          </a:xfrm>
          <a:prstGeom prst="rect">
            <a:avLst/>
          </a:prstGeom>
        </p:spPr>
      </p:pic>
      <p:pic>
        <p:nvPicPr>
          <p:cNvPr id="7" name="Εικόνα 6">
            <a:extLst>
              <a:ext uri="{FF2B5EF4-FFF2-40B4-BE49-F238E27FC236}">
                <a16:creationId xmlns:a16="http://schemas.microsoft.com/office/drawing/2014/main" id="{44E9FA4E-657D-1324-6485-C825ACD12AE6}"/>
              </a:ext>
            </a:extLst>
          </p:cNvPr>
          <p:cNvPicPr>
            <a:picLocks noChangeAspect="1"/>
          </p:cNvPicPr>
          <p:nvPr/>
        </p:nvPicPr>
        <p:blipFill>
          <a:blip r:embed="rId4"/>
          <a:stretch>
            <a:fillRect/>
          </a:stretch>
        </p:blipFill>
        <p:spPr>
          <a:xfrm>
            <a:off x="3363050" y="3740150"/>
            <a:ext cx="3838575" cy="2752725"/>
          </a:xfrm>
          <a:prstGeom prst="rect">
            <a:avLst/>
          </a:prstGeom>
        </p:spPr>
      </p:pic>
    </p:spTree>
    <p:extLst>
      <p:ext uri="{BB962C8B-B14F-4D97-AF65-F5344CB8AC3E}">
        <p14:creationId xmlns:p14="http://schemas.microsoft.com/office/powerpoint/2010/main" val="3743283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AEBE4BE-C413-59DF-5A9C-BAFE3E574355}"/>
              </a:ext>
            </a:extLst>
          </p:cNvPr>
          <p:cNvSpPr>
            <a:spLocks noGrp="1"/>
          </p:cNvSpPr>
          <p:nvPr>
            <p:ph type="title"/>
          </p:nvPr>
        </p:nvSpPr>
        <p:spPr/>
        <p:txBody>
          <a:bodyPr/>
          <a:lstStyle/>
          <a:p>
            <a:r>
              <a:rPr lang="en-US" dirty="0" err="1"/>
              <a:t>Vite</a:t>
            </a:r>
            <a:r>
              <a:rPr lang="en-US" dirty="0"/>
              <a:t> and </a:t>
            </a:r>
            <a:r>
              <a:rPr lang="en-US" dirty="0" err="1"/>
              <a:t>esbuild</a:t>
            </a:r>
            <a:r>
              <a:rPr lang="en-US" dirty="0"/>
              <a:t> the default for new projects</a:t>
            </a:r>
          </a:p>
        </p:txBody>
      </p:sp>
      <p:pic>
        <p:nvPicPr>
          <p:cNvPr id="4" name="Θέση περιεχομένου 3">
            <a:extLst>
              <a:ext uri="{FF2B5EF4-FFF2-40B4-BE49-F238E27FC236}">
                <a16:creationId xmlns:a16="http://schemas.microsoft.com/office/drawing/2014/main" id="{B8A04170-8C83-2B65-8CBE-049FB1332CC6}"/>
              </a:ext>
            </a:extLst>
          </p:cNvPr>
          <p:cNvPicPr>
            <a:picLocks noGrp="1" noChangeAspect="1"/>
          </p:cNvPicPr>
          <p:nvPr>
            <p:ph idx="1"/>
          </p:nvPr>
        </p:nvPicPr>
        <p:blipFill>
          <a:blip r:embed="rId2"/>
          <a:stretch>
            <a:fillRect/>
          </a:stretch>
        </p:blipFill>
        <p:spPr>
          <a:xfrm>
            <a:off x="2857500" y="2748756"/>
            <a:ext cx="6477000" cy="2505075"/>
          </a:xfrm>
          <a:prstGeom prst="rect">
            <a:avLst/>
          </a:prstGeom>
        </p:spPr>
      </p:pic>
    </p:spTree>
    <p:extLst>
      <p:ext uri="{BB962C8B-B14F-4D97-AF65-F5344CB8AC3E}">
        <p14:creationId xmlns:p14="http://schemas.microsoft.com/office/powerpoint/2010/main" val="3740610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5915480-7137-C478-22C8-8592B57CE0A6}"/>
              </a:ext>
            </a:extLst>
          </p:cNvPr>
          <p:cNvSpPr>
            <a:spLocks noGrp="1"/>
          </p:cNvSpPr>
          <p:nvPr>
            <p:ph type="title"/>
          </p:nvPr>
        </p:nvSpPr>
        <p:spPr/>
        <p:txBody>
          <a:bodyPr/>
          <a:lstStyle/>
          <a:p>
            <a:r>
              <a:rPr lang="en-US" dirty="0" err="1"/>
              <a:t>Vite</a:t>
            </a:r>
            <a:r>
              <a:rPr lang="en-US" dirty="0"/>
              <a:t> and </a:t>
            </a:r>
            <a:r>
              <a:rPr lang="en-US" dirty="0" err="1"/>
              <a:t>esbuild</a:t>
            </a:r>
            <a:r>
              <a:rPr lang="en-US" dirty="0"/>
              <a:t> the default for new projects</a:t>
            </a:r>
          </a:p>
        </p:txBody>
      </p:sp>
      <p:sp>
        <p:nvSpPr>
          <p:cNvPr id="3" name="Θέση περιεχομένου 2">
            <a:extLst>
              <a:ext uri="{FF2B5EF4-FFF2-40B4-BE49-F238E27FC236}">
                <a16:creationId xmlns:a16="http://schemas.microsoft.com/office/drawing/2014/main" id="{5FD9AA96-5F9C-395C-EFB0-2D7CED86F319}"/>
              </a:ext>
            </a:extLst>
          </p:cNvPr>
          <p:cNvSpPr>
            <a:spLocks noGrp="1"/>
          </p:cNvSpPr>
          <p:nvPr>
            <p:ph idx="1"/>
          </p:nvPr>
        </p:nvSpPr>
        <p:spPr>
          <a:xfrm>
            <a:off x="838200" y="1991088"/>
            <a:ext cx="10515600" cy="4351338"/>
          </a:xfrm>
        </p:spPr>
        <p:txBody>
          <a:bodyPr/>
          <a:lstStyle/>
          <a:p>
            <a:pP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In v16, </a:t>
            </a:r>
            <a:r>
              <a:rPr lang="en-US" dirty="0" err="1">
                <a:latin typeface="Tahoma" panose="020B0604030504040204" pitchFamily="34" charset="0"/>
                <a:ea typeface="Tahoma" panose="020B0604030504040204" pitchFamily="34" charset="0"/>
                <a:cs typeface="Tahoma" panose="020B0604030504040204" pitchFamily="34" charset="0"/>
              </a:rPr>
              <a:t>esbuild</a:t>
            </a:r>
            <a:r>
              <a:rPr lang="en-US" dirty="0">
                <a:latin typeface="Tahoma" panose="020B0604030504040204" pitchFamily="34" charset="0"/>
                <a:ea typeface="Tahoma" panose="020B0604030504040204" pitchFamily="34" charset="0"/>
                <a:cs typeface="Tahoma" panose="020B0604030504040204" pitchFamily="34" charset="0"/>
              </a:rPr>
              <a:t> plus </a:t>
            </a:r>
            <a:r>
              <a:rPr lang="en-US" dirty="0" err="1">
                <a:latin typeface="Tahoma" panose="020B0604030504040204" pitchFamily="34" charset="0"/>
                <a:ea typeface="Tahoma" panose="020B0604030504040204" pitchFamily="34" charset="0"/>
                <a:cs typeface="Tahoma" panose="020B0604030504040204" pitchFamily="34" charset="0"/>
              </a:rPr>
              <a:t>Vite</a:t>
            </a:r>
            <a:r>
              <a:rPr lang="en-US" dirty="0">
                <a:latin typeface="Tahoma" panose="020B0604030504040204" pitchFamily="34" charset="0"/>
                <a:ea typeface="Tahoma" panose="020B0604030504040204" pitchFamily="34" charset="0"/>
                <a:cs typeface="Tahoma" panose="020B0604030504040204" pitchFamily="34" charset="0"/>
              </a:rPr>
              <a:t> powered build experience was introduced as developer preview. Since then a lot of developers experimented with it and some enterprise partners, reported 67% build time improvement in some of their apps!</a:t>
            </a:r>
          </a:p>
          <a:p>
            <a:pPr marL="0" indent="0">
              <a:lnSpc>
                <a:spcPct val="100000"/>
              </a:lnSpc>
              <a:buNone/>
            </a:pPr>
            <a:r>
              <a:rPr lang="en-US" dirty="0">
                <a:latin typeface="Tahoma" panose="020B0604030504040204" pitchFamily="34" charset="0"/>
                <a:ea typeface="Tahoma" panose="020B0604030504040204" pitchFamily="34" charset="0"/>
                <a:cs typeface="Tahoma" panose="020B0604030504040204" pitchFamily="34" charset="0"/>
              </a:rPr>
              <a:t> </a:t>
            </a:r>
          </a:p>
          <a:p>
            <a:pPr>
              <a:lnSpc>
                <a:spcPct val="100000"/>
              </a:lnSpc>
            </a:pPr>
            <a:r>
              <a:rPr lang="en-US" dirty="0">
                <a:latin typeface="Tahoma" panose="020B0604030504040204" pitchFamily="34" charset="0"/>
                <a:ea typeface="Tahoma" panose="020B0604030504040204" pitchFamily="34" charset="0"/>
                <a:cs typeface="Tahoma" panose="020B0604030504040204" pitchFamily="34" charset="0"/>
              </a:rPr>
              <a:t>With SSR &amp; SSG you can observe up to 87% speed improvement in ng build and 80% faster edit-refresh loop in for ng serve.</a:t>
            </a:r>
          </a:p>
          <a:p>
            <a:pPr>
              <a:lnSpc>
                <a:spcPct val="100000"/>
              </a:lnSpc>
            </a:pPr>
            <a:endParaRPr lang="en-US" dirty="0"/>
          </a:p>
        </p:txBody>
      </p:sp>
    </p:spTree>
    <p:extLst>
      <p:ext uri="{BB962C8B-B14F-4D97-AF65-F5344CB8AC3E}">
        <p14:creationId xmlns:p14="http://schemas.microsoft.com/office/powerpoint/2010/main" val="770079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E8A57FA-1263-177F-24D3-BA1406A4B858}"/>
              </a:ext>
            </a:extLst>
          </p:cNvPr>
          <p:cNvSpPr>
            <a:spLocks noGrp="1"/>
          </p:cNvSpPr>
          <p:nvPr>
            <p:ph type="title"/>
          </p:nvPr>
        </p:nvSpPr>
        <p:spPr/>
        <p:txBody>
          <a:bodyPr/>
          <a:lstStyle/>
          <a:p>
            <a:r>
              <a:rPr lang="en-US" dirty="0" err="1"/>
              <a:t>Vite</a:t>
            </a:r>
            <a:r>
              <a:rPr lang="en-US" dirty="0"/>
              <a:t> and </a:t>
            </a:r>
            <a:r>
              <a:rPr lang="en-US" dirty="0" err="1"/>
              <a:t>esbuild</a:t>
            </a:r>
            <a:r>
              <a:rPr lang="en-US" dirty="0"/>
              <a:t> the default for new projects</a:t>
            </a:r>
          </a:p>
        </p:txBody>
      </p:sp>
      <p:pic>
        <p:nvPicPr>
          <p:cNvPr id="4" name="Θέση περιεχομένου 3">
            <a:extLst>
              <a:ext uri="{FF2B5EF4-FFF2-40B4-BE49-F238E27FC236}">
                <a16:creationId xmlns:a16="http://schemas.microsoft.com/office/drawing/2014/main" id="{76B010C1-AC45-D83A-D088-F6A4DD1C0A01}"/>
              </a:ext>
            </a:extLst>
          </p:cNvPr>
          <p:cNvPicPr>
            <a:picLocks noGrp="1" noChangeAspect="1"/>
          </p:cNvPicPr>
          <p:nvPr>
            <p:ph idx="1"/>
          </p:nvPr>
        </p:nvPicPr>
        <p:blipFill>
          <a:blip r:embed="rId2"/>
          <a:stretch>
            <a:fillRect/>
          </a:stretch>
        </p:blipFill>
        <p:spPr>
          <a:xfrm>
            <a:off x="2825568" y="1825625"/>
            <a:ext cx="6540864" cy="4351338"/>
          </a:xfrm>
          <a:prstGeom prst="rect">
            <a:avLst/>
          </a:prstGeom>
        </p:spPr>
      </p:pic>
    </p:spTree>
    <p:extLst>
      <p:ext uri="{BB962C8B-B14F-4D97-AF65-F5344CB8AC3E}">
        <p14:creationId xmlns:p14="http://schemas.microsoft.com/office/powerpoint/2010/main" val="77389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D7A618A-638C-A0FF-BF01-D6512489C954}"/>
              </a:ext>
            </a:extLst>
          </p:cNvPr>
          <p:cNvSpPr>
            <a:spLocks noGrp="1"/>
          </p:cNvSpPr>
          <p:nvPr>
            <p:ph type="title"/>
          </p:nvPr>
        </p:nvSpPr>
        <p:spPr/>
        <p:txBody>
          <a:bodyPr/>
          <a:lstStyle/>
          <a:p>
            <a:r>
              <a:rPr lang="en-US" dirty="0"/>
              <a:t>Angular 17 updates</a:t>
            </a:r>
          </a:p>
        </p:txBody>
      </p:sp>
      <p:sp>
        <p:nvSpPr>
          <p:cNvPr id="3" name="Θέση περιεχομένου 2">
            <a:extLst>
              <a:ext uri="{FF2B5EF4-FFF2-40B4-BE49-F238E27FC236}">
                <a16:creationId xmlns:a16="http://schemas.microsoft.com/office/drawing/2014/main" id="{56CA40A8-2497-BBF6-D76E-59E3BAB9E5C2}"/>
              </a:ext>
            </a:extLst>
          </p:cNvPr>
          <p:cNvSpPr>
            <a:spLocks noGrp="1"/>
          </p:cNvSpPr>
          <p:nvPr>
            <p:ph idx="1"/>
          </p:nvPr>
        </p:nvSpPr>
        <p:spPr>
          <a:xfrm>
            <a:off x="838200" y="1825625"/>
            <a:ext cx="10515600" cy="4351338"/>
          </a:xfrm>
        </p:spPr>
        <p:txBody>
          <a:bodyPr>
            <a:normAutofit fontScale="92500" lnSpcReduction="10000"/>
          </a:bodyPr>
          <a:lstStyle/>
          <a:p>
            <a:r>
              <a:rPr lang="en-US" kern="100" dirty="0">
                <a:effectLst/>
                <a:latin typeface="Tahoma" panose="020B0604030504040204" pitchFamily="34" charset="0"/>
                <a:ea typeface="Tahoma" panose="020B0604030504040204" pitchFamily="34" charset="0"/>
                <a:cs typeface="Tahoma" panose="020B0604030504040204" pitchFamily="34" charset="0"/>
                <a:hlinkClick r:id="rId2"/>
              </a:rPr>
              <a:t>Up to 90%</a:t>
            </a:r>
            <a:r>
              <a:rPr lang="en-US" kern="100" dirty="0">
                <a:effectLst/>
                <a:latin typeface="Tahoma" panose="020B0604030504040204" pitchFamily="34" charset="0"/>
                <a:ea typeface="Tahoma" panose="020B0604030504040204" pitchFamily="34" charset="0"/>
                <a:cs typeface="Tahoma" panose="020B0604030504040204" pitchFamily="34" charset="0"/>
              </a:rPr>
              <a:t> faster runtime with </a:t>
            </a:r>
            <a:r>
              <a:rPr lang="en-US" kern="100" dirty="0">
                <a:latin typeface="Tahoma" panose="020B0604030504040204" pitchFamily="34" charset="0"/>
                <a:ea typeface="Tahoma" panose="020B0604030504040204" pitchFamily="34" charset="0"/>
                <a:cs typeface="Tahoma" panose="020B0604030504040204" pitchFamily="34" charset="0"/>
              </a:rPr>
              <a:t>the</a:t>
            </a:r>
            <a:r>
              <a:rPr lang="en-US" kern="100" dirty="0">
                <a:effectLst/>
                <a:latin typeface="Tahoma" panose="020B0604030504040204" pitchFamily="34" charset="0"/>
                <a:ea typeface="Tahoma" panose="020B0604030504040204" pitchFamily="34" charset="0"/>
                <a:cs typeface="Tahoma" panose="020B0604030504040204" pitchFamily="34" charset="0"/>
              </a:rPr>
              <a:t> new built-in control flow loops, that also contains a migrations script to do it automatically</a:t>
            </a:r>
          </a:p>
          <a:p>
            <a:pPr marL="0" indent="0">
              <a:buNone/>
            </a:pPr>
            <a:endParaRPr lang="en-US" sz="2400" kern="100" dirty="0">
              <a:effectLst/>
              <a:latin typeface="Tahoma" panose="020B0604030504040204" pitchFamily="34" charset="0"/>
              <a:ea typeface="Tahoma" panose="020B0604030504040204" pitchFamily="34" charset="0"/>
              <a:cs typeface="Tahoma" panose="020B0604030504040204" pitchFamily="34" charset="0"/>
            </a:endParaRPr>
          </a:p>
          <a:p>
            <a:r>
              <a:rPr lang="en-US" sz="2400" dirty="0">
                <a:effectLst/>
                <a:latin typeface="Tahoma" panose="020B0604030504040204" pitchFamily="34" charset="0"/>
                <a:ea typeface="Tahoma" panose="020B0604030504040204" pitchFamily="34" charset="0"/>
                <a:cs typeface="Tahoma" panose="020B0604030504040204" pitchFamily="34" charset="0"/>
              </a:rPr>
              <a:t>Up to 87% faster builds for server-side rendering and 67% for client-side rendering</a:t>
            </a:r>
          </a:p>
          <a:p>
            <a:pPr marL="0" indent="0">
              <a:buNone/>
            </a:pPr>
            <a:endParaRPr lang="el-GR" sz="2400" kern="100" dirty="0">
              <a:latin typeface="Tahoma" panose="020B0604030504040204" pitchFamily="34" charset="0"/>
              <a:ea typeface="Tahoma" panose="020B0604030504040204" pitchFamily="34" charset="0"/>
              <a:cs typeface="Tahoma" panose="020B0604030504040204" pitchFamily="34" charset="0"/>
            </a:endParaRPr>
          </a:p>
          <a:p>
            <a:r>
              <a:rPr lang="en-US" sz="2400" kern="100" dirty="0">
                <a:effectLst/>
                <a:latin typeface="Tahoma" panose="020B0604030504040204" pitchFamily="34" charset="0"/>
                <a:ea typeface="Tahoma" panose="020B0604030504040204" pitchFamily="34" charset="0"/>
                <a:cs typeface="Tahoma" panose="020B0604030504040204" pitchFamily="34" charset="0"/>
              </a:rPr>
              <a:t>Brand new interactive learning journey on </a:t>
            </a:r>
            <a:r>
              <a:rPr lang="en-US" sz="2400" u="sng" kern="100" dirty="0" err="1">
                <a:solidFill>
                  <a:srgbClr val="0563C1"/>
                </a:solidFill>
                <a:effectLst/>
                <a:latin typeface="Tahoma" panose="020B0604030504040204" pitchFamily="34" charset="0"/>
                <a:ea typeface="Tahoma" panose="020B0604030504040204" pitchFamily="34" charset="0"/>
                <a:cs typeface="Tahoma" panose="020B0604030504040204" pitchFamily="34" charset="0"/>
                <a:hlinkClick r:id="rId3"/>
              </a:rPr>
              <a:t>angular.dev</a:t>
            </a:r>
            <a:r>
              <a:rPr lang="en-US" sz="2400" kern="100" dirty="0">
                <a:effectLst/>
                <a:latin typeface="Tahoma" panose="020B0604030504040204" pitchFamily="34" charset="0"/>
                <a:ea typeface="Tahoma" panose="020B0604030504040204" pitchFamily="34" charset="0"/>
                <a:cs typeface="Tahoma" panose="020B0604030504040204" pitchFamily="34" charset="0"/>
              </a:rPr>
              <a:t> </a:t>
            </a:r>
          </a:p>
          <a:p>
            <a:pPr marL="0" indent="0">
              <a:buNone/>
            </a:pPr>
            <a:endParaRPr lang="en-US" sz="2400" kern="100" dirty="0">
              <a:effectLst/>
              <a:latin typeface="Tahoma" panose="020B0604030504040204" pitchFamily="34" charset="0"/>
              <a:ea typeface="Tahoma" panose="020B0604030504040204" pitchFamily="34" charset="0"/>
              <a:cs typeface="Tahoma" panose="020B0604030504040204" pitchFamily="34" charset="0"/>
            </a:endParaRPr>
          </a:p>
          <a:p>
            <a:r>
              <a:rPr lang="en-US" sz="2400" kern="100" dirty="0">
                <a:effectLst/>
                <a:latin typeface="Tahoma" panose="020B0604030504040204" pitchFamily="34" charset="0"/>
                <a:ea typeface="Tahoma" panose="020B0604030504040204" pitchFamily="34" charset="0"/>
                <a:cs typeface="Tahoma" panose="020B0604030504040204" pitchFamily="34" charset="0"/>
              </a:rPr>
              <a:t>Node.js version 18.13.0 or higher requirement for Angular 17</a:t>
            </a:r>
          </a:p>
          <a:p>
            <a:endParaRPr lang="el-GR" sz="2400" kern="100" dirty="0">
              <a:effectLst/>
              <a:latin typeface="Tahoma" panose="020B0604030504040204" pitchFamily="34" charset="0"/>
              <a:ea typeface="Tahoma" panose="020B0604030504040204" pitchFamily="34" charset="0"/>
              <a:cs typeface="Tahoma" panose="020B0604030504040204" pitchFamily="34" charset="0"/>
            </a:endParaRPr>
          </a:p>
          <a:p>
            <a:r>
              <a:rPr lang="en-US" sz="2400" kern="100" dirty="0">
                <a:effectLst/>
                <a:latin typeface="Tahoma" panose="020B0604030504040204" pitchFamily="34" charset="0"/>
                <a:ea typeface="Tahoma" panose="020B0604030504040204" pitchFamily="34" charset="0"/>
                <a:cs typeface="Tahoma" panose="020B0604030504040204" pitchFamily="34" charset="0"/>
              </a:rPr>
              <a:t>Added Support for TypeScript 5.2</a:t>
            </a:r>
          </a:p>
          <a:p>
            <a:pPr marL="0" indent="0">
              <a:buNone/>
            </a:pPr>
            <a:endParaRPr lang="el-GR" sz="2400" kern="1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6069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E1EE7D6-C9A0-EE42-174A-E4D489A41B5A}"/>
              </a:ext>
            </a:extLst>
          </p:cNvPr>
          <p:cNvSpPr>
            <a:spLocks noGrp="1"/>
          </p:cNvSpPr>
          <p:nvPr>
            <p:ph type="title"/>
          </p:nvPr>
        </p:nvSpPr>
        <p:spPr/>
        <p:txBody>
          <a:bodyPr/>
          <a:lstStyle/>
          <a:p>
            <a:r>
              <a:rPr lang="en-US" dirty="0"/>
              <a:t>Added Support for TypeScript 5.2</a:t>
            </a:r>
          </a:p>
        </p:txBody>
      </p:sp>
      <p:sp>
        <p:nvSpPr>
          <p:cNvPr id="3" name="Θέση περιεχομένου 2">
            <a:extLst>
              <a:ext uri="{FF2B5EF4-FFF2-40B4-BE49-F238E27FC236}">
                <a16:creationId xmlns:a16="http://schemas.microsoft.com/office/drawing/2014/main" id="{686DDFFA-A8E5-6B5B-A267-D26D926F0AD1}"/>
              </a:ext>
            </a:extLst>
          </p:cNvPr>
          <p:cNvSpPr>
            <a:spLocks noGrp="1"/>
          </p:cNvSpPr>
          <p:nvPr>
            <p:ph idx="1"/>
          </p:nvPr>
        </p:nvSpPr>
        <p:spPr/>
        <p:txBody>
          <a:bodyPr/>
          <a:lstStyle/>
          <a:p>
            <a:pPr>
              <a:lnSpc>
                <a:spcPct val="150000"/>
              </a:lnSpc>
            </a:pPr>
            <a:r>
              <a:rPr lang="en-US" u="sng" dirty="0">
                <a:latin typeface="Tahoma" panose="020B0604030504040204" pitchFamily="34" charset="0"/>
                <a:ea typeface="Tahoma" panose="020B0604030504040204" pitchFamily="34" charset="0"/>
                <a:cs typeface="Tahoma" panose="020B0604030504040204" pitchFamily="34" charset="0"/>
              </a:rPr>
              <a:t>Explicit Resource Management :</a:t>
            </a:r>
            <a:r>
              <a:rPr lang="en-US" dirty="0">
                <a:latin typeface="Tahoma" panose="020B0604030504040204" pitchFamily="34" charset="0"/>
                <a:ea typeface="Tahoma" panose="020B0604030504040204" pitchFamily="34" charset="0"/>
                <a:cs typeface="Tahoma" panose="020B0604030504040204" pitchFamily="34" charset="0"/>
              </a:rPr>
              <a:t> a common pattern in software development regarding the lifetime and management of various resources (memory, I/O, etc.). This pattern generally includes the allocation of a resource and the ability to explicitly release critical resources.</a:t>
            </a:r>
          </a:p>
        </p:txBody>
      </p:sp>
    </p:spTree>
    <p:extLst>
      <p:ext uri="{BB962C8B-B14F-4D97-AF65-F5344CB8AC3E}">
        <p14:creationId xmlns:p14="http://schemas.microsoft.com/office/powerpoint/2010/main" val="3994731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7CD07A-C533-FC4C-0C9B-1D8EB2C23E61}"/>
              </a:ext>
            </a:extLst>
          </p:cNvPr>
          <p:cNvSpPr>
            <a:spLocks noGrp="1"/>
          </p:cNvSpPr>
          <p:nvPr>
            <p:ph type="title"/>
          </p:nvPr>
        </p:nvSpPr>
        <p:spPr/>
        <p:txBody>
          <a:bodyPr/>
          <a:lstStyle/>
          <a:p>
            <a:r>
              <a:rPr lang="en-US" dirty="0"/>
              <a:t>Added Support for TypeScript 5.2</a:t>
            </a:r>
          </a:p>
        </p:txBody>
      </p:sp>
      <p:pic>
        <p:nvPicPr>
          <p:cNvPr id="7" name="Θέση περιεχομένου 6">
            <a:extLst>
              <a:ext uri="{FF2B5EF4-FFF2-40B4-BE49-F238E27FC236}">
                <a16:creationId xmlns:a16="http://schemas.microsoft.com/office/drawing/2014/main" id="{B71A3517-AC57-ABA4-72E6-7342BF71B42D}"/>
              </a:ext>
            </a:extLst>
          </p:cNvPr>
          <p:cNvPicPr>
            <a:picLocks noGrp="1" noChangeAspect="1"/>
          </p:cNvPicPr>
          <p:nvPr>
            <p:ph idx="1"/>
          </p:nvPr>
        </p:nvPicPr>
        <p:blipFill>
          <a:blip r:embed="rId2"/>
          <a:stretch>
            <a:fillRect/>
          </a:stretch>
        </p:blipFill>
        <p:spPr>
          <a:xfrm>
            <a:off x="6663962" y="2761148"/>
            <a:ext cx="4019550" cy="2066925"/>
          </a:xfrm>
        </p:spPr>
      </p:pic>
      <p:pic>
        <p:nvPicPr>
          <p:cNvPr id="5" name="Εικόνα 4">
            <a:extLst>
              <a:ext uri="{FF2B5EF4-FFF2-40B4-BE49-F238E27FC236}">
                <a16:creationId xmlns:a16="http://schemas.microsoft.com/office/drawing/2014/main" id="{079FBAFB-AB8C-3FA8-8A6E-0E68E22F95A0}"/>
              </a:ext>
            </a:extLst>
          </p:cNvPr>
          <p:cNvPicPr>
            <a:picLocks noChangeAspect="1"/>
          </p:cNvPicPr>
          <p:nvPr/>
        </p:nvPicPr>
        <p:blipFill>
          <a:blip r:embed="rId3"/>
          <a:stretch>
            <a:fillRect/>
          </a:stretch>
        </p:blipFill>
        <p:spPr>
          <a:xfrm>
            <a:off x="1352279" y="2320425"/>
            <a:ext cx="3600450" cy="3209925"/>
          </a:xfrm>
          <a:prstGeom prst="rect">
            <a:avLst/>
          </a:prstGeom>
        </p:spPr>
      </p:pic>
      <p:sp>
        <p:nvSpPr>
          <p:cNvPr id="8" name="Βέλος: Δεξιό 7">
            <a:extLst>
              <a:ext uri="{FF2B5EF4-FFF2-40B4-BE49-F238E27FC236}">
                <a16:creationId xmlns:a16="http://schemas.microsoft.com/office/drawing/2014/main" id="{7C983C1D-51C0-8782-9F2E-0AB0A82E67DF}"/>
              </a:ext>
            </a:extLst>
          </p:cNvPr>
          <p:cNvSpPr/>
          <p:nvPr/>
        </p:nvSpPr>
        <p:spPr>
          <a:xfrm>
            <a:off x="5264059" y="3535381"/>
            <a:ext cx="1088572" cy="5184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4370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397A430-797D-44CB-1BBE-0196D30F3E67}"/>
              </a:ext>
            </a:extLst>
          </p:cNvPr>
          <p:cNvSpPr>
            <a:spLocks noGrp="1"/>
          </p:cNvSpPr>
          <p:nvPr>
            <p:ph type="title"/>
          </p:nvPr>
        </p:nvSpPr>
        <p:spPr/>
        <p:txBody>
          <a:bodyPr/>
          <a:lstStyle/>
          <a:p>
            <a:r>
              <a:rPr lang="en-US" dirty="0"/>
              <a:t>Added Support for TypeScript 5.2</a:t>
            </a:r>
          </a:p>
        </p:txBody>
      </p:sp>
      <p:sp>
        <p:nvSpPr>
          <p:cNvPr id="3" name="Θέση περιεχομένου 2">
            <a:extLst>
              <a:ext uri="{FF2B5EF4-FFF2-40B4-BE49-F238E27FC236}">
                <a16:creationId xmlns:a16="http://schemas.microsoft.com/office/drawing/2014/main" id="{93C7F848-F870-658D-80B1-DC1BEA8DBA9F}"/>
              </a:ext>
            </a:extLst>
          </p:cNvPr>
          <p:cNvSpPr>
            <a:spLocks noGrp="1"/>
          </p:cNvSpPr>
          <p:nvPr>
            <p:ph idx="1"/>
          </p:nvPr>
        </p:nvSpPr>
        <p:spPr/>
        <p:txBody>
          <a:bodyPr/>
          <a:lstStyle/>
          <a:p>
            <a:pPr>
              <a:lnSpc>
                <a:spcPct val="150000"/>
              </a:lnSpc>
            </a:pPr>
            <a:r>
              <a:rPr lang="en-US" u="sng" dirty="0">
                <a:latin typeface="Tahoma" panose="020B0604030504040204" pitchFamily="34" charset="0"/>
                <a:ea typeface="Tahoma" panose="020B0604030504040204" pitchFamily="34" charset="0"/>
                <a:cs typeface="Tahoma" panose="020B0604030504040204" pitchFamily="34" charset="0"/>
              </a:rPr>
              <a:t>Decorator Metadata:</a:t>
            </a:r>
            <a:r>
              <a:rPr lang="en-US" dirty="0">
                <a:latin typeface="Tahoma" panose="020B0604030504040204" pitchFamily="34" charset="0"/>
                <a:ea typeface="Tahoma" panose="020B0604030504040204" pitchFamily="34" charset="0"/>
                <a:cs typeface="Tahoma" panose="020B0604030504040204" pitchFamily="34" charset="0"/>
              </a:rPr>
              <a:t> TypeScript 5.2 introduces an exciting new feature called decorator metadata. This feature allows decorators to create and consume metadata on any class they’re used on or within. With decorator metadata, you can easily attach additional information to classes, properties, or methods.</a:t>
            </a:r>
          </a:p>
        </p:txBody>
      </p:sp>
    </p:spTree>
    <p:extLst>
      <p:ext uri="{BB962C8B-B14F-4D97-AF65-F5344CB8AC3E}">
        <p14:creationId xmlns:p14="http://schemas.microsoft.com/office/powerpoint/2010/main" val="4066972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99ADB5-0C4A-3F19-3344-82C8FCC55AE2}"/>
              </a:ext>
            </a:extLst>
          </p:cNvPr>
          <p:cNvSpPr>
            <a:spLocks noGrp="1"/>
          </p:cNvSpPr>
          <p:nvPr>
            <p:ph type="title"/>
          </p:nvPr>
        </p:nvSpPr>
        <p:spPr/>
        <p:txBody>
          <a:bodyPr/>
          <a:lstStyle/>
          <a:p>
            <a:r>
              <a:rPr lang="en-US" dirty="0"/>
              <a:t>Added Support for TypeScript 5.2</a:t>
            </a:r>
          </a:p>
        </p:txBody>
      </p:sp>
      <p:pic>
        <p:nvPicPr>
          <p:cNvPr id="4" name="Εικόνα 3">
            <a:extLst>
              <a:ext uri="{FF2B5EF4-FFF2-40B4-BE49-F238E27FC236}">
                <a16:creationId xmlns:a16="http://schemas.microsoft.com/office/drawing/2014/main" id="{1C8A4956-5EB9-9844-F506-7F6828E798B4}"/>
              </a:ext>
            </a:extLst>
          </p:cNvPr>
          <p:cNvPicPr>
            <a:picLocks noChangeAspect="1"/>
          </p:cNvPicPr>
          <p:nvPr/>
        </p:nvPicPr>
        <p:blipFill>
          <a:blip r:embed="rId2"/>
          <a:stretch>
            <a:fillRect/>
          </a:stretch>
        </p:blipFill>
        <p:spPr>
          <a:xfrm>
            <a:off x="3222942" y="1606280"/>
            <a:ext cx="5746115" cy="5029878"/>
          </a:xfrm>
          <a:prstGeom prst="rect">
            <a:avLst/>
          </a:prstGeom>
        </p:spPr>
      </p:pic>
    </p:spTree>
    <p:extLst>
      <p:ext uri="{BB962C8B-B14F-4D97-AF65-F5344CB8AC3E}">
        <p14:creationId xmlns:p14="http://schemas.microsoft.com/office/powerpoint/2010/main" val="2842173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DC48C1E-B16A-6F4E-F195-C5FFD8AA6133}"/>
              </a:ext>
            </a:extLst>
          </p:cNvPr>
          <p:cNvSpPr>
            <a:spLocks noGrp="1"/>
          </p:cNvSpPr>
          <p:nvPr>
            <p:ph type="title"/>
          </p:nvPr>
        </p:nvSpPr>
        <p:spPr/>
        <p:txBody>
          <a:bodyPr/>
          <a:lstStyle/>
          <a:p>
            <a:r>
              <a:rPr lang="en-US" dirty="0"/>
              <a:t>Added Support for TypeScript 5.2</a:t>
            </a:r>
          </a:p>
        </p:txBody>
      </p:sp>
      <p:pic>
        <p:nvPicPr>
          <p:cNvPr id="4" name="Θέση περιεχομένου 3">
            <a:extLst>
              <a:ext uri="{FF2B5EF4-FFF2-40B4-BE49-F238E27FC236}">
                <a16:creationId xmlns:a16="http://schemas.microsoft.com/office/drawing/2014/main" id="{9A046900-E72E-1982-1B36-967246A58439}"/>
              </a:ext>
            </a:extLst>
          </p:cNvPr>
          <p:cNvPicPr>
            <a:picLocks noGrp="1" noChangeAspect="1"/>
          </p:cNvPicPr>
          <p:nvPr>
            <p:ph idx="1"/>
          </p:nvPr>
        </p:nvPicPr>
        <p:blipFill>
          <a:blip r:embed="rId2"/>
          <a:stretch>
            <a:fillRect/>
          </a:stretch>
        </p:blipFill>
        <p:spPr>
          <a:xfrm>
            <a:off x="3551579" y="1825625"/>
            <a:ext cx="4766229" cy="4667250"/>
          </a:xfrm>
          <a:prstGeom prst="rect">
            <a:avLst/>
          </a:prstGeom>
        </p:spPr>
      </p:pic>
    </p:spTree>
    <p:extLst>
      <p:ext uri="{BB962C8B-B14F-4D97-AF65-F5344CB8AC3E}">
        <p14:creationId xmlns:p14="http://schemas.microsoft.com/office/powerpoint/2010/main" val="3207456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4318479-769B-B552-385F-7EA54ECA091A}"/>
              </a:ext>
            </a:extLst>
          </p:cNvPr>
          <p:cNvSpPr>
            <a:spLocks noGrp="1"/>
          </p:cNvSpPr>
          <p:nvPr>
            <p:ph type="title"/>
          </p:nvPr>
        </p:nvSpPr>
        <p:spPr/>
        <p:txBody>
          <a:bodyPr/>
          <a:lstStyle/>
          <a:p>
            <a:r>
              <a:rPr lang="en-US" dirty="0"/>
              <a:t>Added Support for TypeScript 5.2</a:t>
            </a:r>
          </a:p>
        </p:txBody>
      </p:sp>
      <p:sp>
        <p:nvSpPr>
          <p:cNvPr id="3" name="Θέση περιεχομένου 2">
            <a:extLst>
              <a:ext uri="{FF2B5EF4-FFF2-40B4-BE49-F238E27FC236}">
                <a16:creationId xmlns:a16="http://schemas.microsoft.com/office/drawing/2014/main" id="{6FD2D464-FE16-072E-81F7-BBE30A96ED5E}"/>
              </a:ext>
            </a:extLst>
          </p:cNvPr>
          <p:cNvSpPr>
            <a:spLocks noGrp="1"/>
          </p:cNvSpPr>
          <p:nvPr>
            <p:ph idx="1"/>
          </p:nvPr>
        </p:nvSpPr>
        <p:spPr>
          <a:xfrm>
            <a:off x="838200" y="2443933"/>
            <a:ext cx="10515600" cy="4351338"/>
          </a:xfrm>
        </p:spPr>
        <p:txBody>
          <a:bodyPr/>
          <a:lstStyle/>
          <a:p>
            <a:pPr marL="0" indent="0">
              <a:lnSpc>
                <a:spcPct val="150000"/>
              </a:lnSpc>
              <a:buNone/>
            </a:pPr>
            <a:r>
              <a:rPr lang="en-US" sz="2400" u="sng" dirty="0">
                <a:latin typeface="Tahoma" panose="020B0604030504040204" pitchFamily="34" charset="0"/>
                <a:ea typeface="Tahoma" panose="020B0604030504040204" pitchFamily="34" charset="0"/>
                <a:cs typeface="Tahoma" panose="020B0604030504040204" pitchFamily="34" charset="0"/>
              </a:rPr>
              <a:t>Named and Anonymous Tuple Elements:</a:t>
            </a:r>
            <a:r>
              <a:rPr lang="en-US" sz="2400" dirty="0">
                <a:latin typeface="Tahoma" panose="020B0604030504040204" pitchFamily="34" charset="0"/>
                <a:ea typeface="Tahoma" panose="020B0604030504040204" pitchFamily="34" charset="0"/>
                <a:cs typeface="Tahoma" panose="020B0604030504040204" pitchFamily="34" charset="0"/>
              </a:rPr>
              <a:t> In TypeScript 5.2, the all-or-nothing restriction on tuple labels has been lifted. The language can now also preserve labels when spreading into an unlabeled tuple.</a:t>
            </a:r>
          </a:p>
          <a:p>
            <a:endParaRPr lang="en-US" dirty="0"/>
          </a:p>
        </p:txBody>
      </p:sp>
    </p:spTree>
    <p:extLst>
      <p:ext uri="{BB962C8B-B14F-4D97-AF65-F5344CB8AC3E}">
        <p14:creationId xmlns:p14="http://schemas.microsoft.com/office/powerpoint/2010/main" val="2886146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3867C00-5677-5D3C-B011-ECA2BED2B886}"/>
              </a:ext>
            </a:extLst>
          </p:cNvPr>
          <p:cNvSpPr>
            <a:spLocks noGrp="1"/>
          </p:cNvSpPr>
          <p:nvPr>
            <p:ph type="title"/>
          </p:nvPr>
        </p:nvSpPr>
        <p:spPr/>
        <p:txBody>
          <a:bodyPr/>
          <a:lstStyle/>
          <a:p>
            <a:r>
              <a:rPr lang="en-US" dirty="0"/>
              <a:t>Added Support for TypeScript 5.2</a:t>
            </a:r>
          </a:p>
        </p:txBody>
      </p:sp>
      <p:pic>
        <p:nvPicPr>
          <p:cNvPr id="4" name="Εικόνα 3">
            <a:extLst>
              <a:ext uri="{FF2B5EF4-FFF2-40B4-BE49-F238E27FC236}">
                <a16:creationId xmlns:a16="http://schemas.microsoft.com/office/drawing/2014/main" id="{4FAE3E65-0296-35AA-99EF-FECF16C956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15381"/>
            <a:ext cx="4864373" cy="3171825"/>
          </a:xfrm>
          <a:prstGeom prst="rect">
            <a:avLst/>
          </a:prstGeom>
          <a:noFill/>
          <a:ln>
            <a:noFill/>
          </a:ln>
        </p:spPr>
      </p:pic>
      <p:pic>
        <p:nvPicPr>
          <p:cNvPr id="5" name="Εικόνα 4">
            <a:extLst>
              <a:ext uri="{FF2B5EF4-FFF2-40B4-BE49-F238E27FC236}">
                <a16:creationId xmlns:a16="http://schemas.microsoft.com/office/drawing/2014/main" id="{B49DAFBE-E223-9246-430E-A36ADB197071}"/>
              </a:ext>
            </a:extLst>
          </p:cNvPr>
          <p:cNvPicPr>
            <a:picLocks noChangeAspect="1"/>
          </p:cNvPicPr>
          <p:nvPr/>
        </p:nvPicPr>
        <p:blipFill>
          <a:blip r:embed="rId3"/>
          <a:stretch>
            <a:fillRect/>
          </a:stretch>
        </p:blipFill>
        <p:spPr>
          <a:xfrm>
            <a:off x="6489428" y="2415381"/>
            <a:ext cx="5040721" cy="3258930"/>
          </a:xfrm>
          <a:prstGeom prst="rect">
            <a:avLst/>
          </a:prstGeom>
        </p:spPr>
      </p:pic>
    </p:spTree>
    <p:extLst>
      <p:ext uri="{BB962C8B-B14F-4D97-AF65-F5344CB8AC3E}">
        <p14:creationId xmlns:p14="http://schemas.microsoft.com/office/powerpoint/2010/main" val="3084420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FB23F1B-B6E1-BB84-20DF-5F1E162AC691}"/>
              </a:ext>
            </a:extLst>
          </p:cNvPr>
          <p:cNvSpPr>
            <a:spLocks noGrp="1"/>
          </p:cNvSpPr>
          <p:nvPr>
            <p:ph type="title"/>
          </p:nvPr>
        </p:nvSpPr>
        <p:spPr/>
        <p:txBody>
          <a:bodyPr/>
          <a:lstStyle/>
          <a:p>
            <a:r>
              <a:rPr lang="en-US" dirty="0"/>
              <a:t>Added Support for TypeScript 5.2</a:t>
            </a:r>
          </a:p>
        </p:txBody>
      </p:sp>
      <p:sp>
        <p:nvSpPr>
          <p:cNvPr id="3" name="Θέση περιεχομένου 2">
            <a:extLst>
              <a:ext uri="{FF2B5EF4-FFF2-40B4-BE49-F238E27FC236}">
                <a16:creationId xmlns:a16="http://schemas.microsoft.com/office/drawing/2014/main" id="{65BFFC64-18A7-FA21-1FF3-5A5D892CA387}"/>
              </a:ext>
            </a:extLst>
          </p:cNvPr>
          <p:cNvSpPr>
            <a:spLocks noGrp="1"/>
          </p:cNvSpPr>
          <p:nvPr>
            <p:ph idx="1"/>
          </p:nvPr>
        </p:nvSpPr>
        <p:spPr/>
        <p:txBody>
          <a:bodyPr>
            <a:normAutofit/>
          </a:bodyPr>
          <a:lstStyle/>
          <a:p>
            <a:pPr marL="0" indent="0">
              <a:buNone/>
            </a:pPr>
            <a:r>
              <a:rPr lang="en-US" sz="2400" dirty="0">
                <a:latin typeface="Tahoma" panose="020B0604030504040204" pitchFamily="34" charset="0"/>
                <a:ea typeface="Tahoma" panose="020B0604030504040204" pitchFamily="34" charset="0"/>
                <a:cs typeface="Tahoma" panose="020B0604030504040204" pitchFamily="34" charset="0"/>
              </a:rPr>
              <a:t>Easier Method Usage for Unions of Arrays</a:t>
            </a:r>
          </a:p>
          <a:p>
            <a:pPr marL="0"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dirty="0">
                <a:latin typeface="Tahoma" panose="020B0604030504040204" pitchFamily="34" charset="0"/>
                <a:ea typeface="Tahoma" panose="020B0604030504040204" pitchFamily="34" charset="0"/>
                <a:cs typeface="Tahoma" panose="020B0604030504040204" pitchFamily="34" charset="0"/>
              </a:rPr>
              <a:t>string[] | number[] is transformed into (string | number)[] (or Array&lt;string | number&gt;)</a:t>
            </a:r>
          </a:p>
        </p:txBody>
      </p:sp>
      <p:pic>
        <p:nvPicPr>
          <p:cNvPr id="4" name="Εικόνα 3">
            <a:extLst>
              <a:ext uri="{FF2B5EF4-FFF2-40B4-BE49-F238E27FC236}">
                <a16:creationId xmlns:a16="http://schemas.microsoft.com/office/drawing/2014/main" id="{DA425081-451A-7DFF-E981-43E98DC09AB2}"/>
              </a:ext>
            </a:extLst>
          </p:cNvPr>
          <p:cNvPicPr>
            <a:picLocks noChangeAspect="1"/>
          </p:cNvPicPr>
          <p:nvPr/>
        </p:nvPicPr>
        <p:blipFill>
          <a:blip r:embed="rId2"/>
          <a:stretch>
            <a:fillRect/>
          </a:stretch>
        </p:blipFill>
        <p:spPr>
          <a:xfrm>
            <a:off x="838200" y="2512741"/>
            <a:ext cx="5274310" cy="2285365"/>
          </a:xfrm>
          <a:prstGeom prst="rect">
            <a:avLst/>
          </a:prstGeom>
        </p:spPr>
      </p:pic>
    </p:spTree>
    <p:extLst>
      <p:ext uri="{BB962C8B-B14F-4D97-AF65-F5344CB8AC3E}">
        <p14:creationId xmlns:p14="http://schemas.microsoft.com/office/powerpoint/2010/main" val="1939796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12E93CD-E57C-1304-C349-D8AF82875224}"/>
              </a:ext>
            </a:extLst>
          </p:cNvPr>
          <p:cNvSpPr>
            <a:spLocks noGrp="1"/>
          </p:cNvSpPr>
          <p:nvPr>
            <p:ph type="title"/>
          </p:nvPr>
        </p:nvSpPr>
        <p:spPr/>
        <p:txBody>
          <a:bodyPr/>
          <a:lstStyle/>
          <a:p>
            <a:r>
              <a:rPr lang="en-US" dirty="0"/>
              <a:t>Added Support for TypeScript 5.2</a:t>
            </a:r>
          </a:p>
        </p:txBody>
      </p:sp>
      <p:sp>
        <p:nvSpPr>
          <p:cNvPr id="3" name="Θέση περιεχομένου 2">
            <a:extLst>
              <a:ext uri="{FF2B5EF4-FFF2-40B4-BE49-F238E27FC236}">
                <a16:creationId xmlns:a16="http://schemas.microsoft.com/office/drawing/2014/main" id="{2B8C1BCD-4B56-BEE7-4F11-014F4FB7EC11}"/>
              </a:ext>
            </a:extLst>
          </p:cNvPr>
          <p:cNvSpPr>
            <a:spLocks noGrp="1"/>
          </p:cNvSpPr>
          <p:nvPr>
            <p:ph idx="1"/>
          </p:nvPr>
        </p:nvSpPr>
        <p:spPr/>
        <p:txBody>
          <a:bodyPr>
            <a:normAutofit/>
          </a:bodyPr>
          <a:lstStyle/>
          <a:p>
            <a:pPr marL="0" indent="0">
              <a:lnSpc>
                <a:spcPct val="150000"/>
              </a:lnSpc>
              <a:buNone/>
            </a:pPr>
            <a:r>
              <a:rPr lang="en-US" sz="2400" u="sng" dirty="0">
                <a:latin typeface="Tahoma" panose="020B0604030504040204" pitchFamily="34" charset="0"/>
                <a:ea typeface="Tahoma" panose="020B0604030504040204" pitchFamily="34" charset="0"/>
                <a:cs typeface="Tahoma" panose="020B0604030504040204" pitchFamily="34" charset="0"/>
              </a:rPr>
              <a:t>Copying Array Methods:</a:t>
            </a:r>
            <a:r>
              <a:rPr lang="en-US" sz="2400" dirty="0">
                <a:latin typeface="Tahoma" panose="020B0604030504040204" pitchFamily="34" charset="0"/>
                <a:ea typeface="Tahoma" panose="020B0604030504040204" pitchFamily="34" charset="0"/>
                <a:cs typeface="Tahoma" panose="020B0604030504040204" pitchFamily="34" charset="0"/>
              </a:rPr>
              <a:t> Often, it’s desirable to create a completely separate array without affecting the original. To do this, you could use slice() or an array spread (like [...</a:t>
            </a:r>
            <a:r>
              <a:rPr lang="en-US" sz="2400" dirty="0" err="1">
                <a:latin typeface="Tahoma" panose="020B0604030504040204" pitchFamily="34" charset="0"/>
                <a:ea typeface="Tahoma" panose="020B0604030504040204" pitchFamily="34" charset="0"/>
                <a:cs typeface="Tahoma" panose="020B0604030504040204" pitchFamily="34" charset="0"/>
              </a:rPr>
              <a:t>myArray</a:t>
            </a:r>
            <a:r>
              <a:rPr lang="en-US" sz="2400" dirty="0">
                <a:latin typeface="Tahoma" panose="020B0604030504040204" pitchFamily="34" charset="0"/>
                <a:ea typeface="Tahoma" panose="020B0604030504040204" pitchFamily="34" charset="0"/>
                <a:cs typeface="Tahoma" panose="020B0604030504040204" pitchFamily="34" charset="0"/>
              </a:rPr>
              <a:t>]) to get a copy first, and then perform the operation. Now Typescript 5.2 includes the new  methods added to ECMAScript proposal</a:t>
            </a:r>
          </a:p>
        </p:txBody>
      </p:sp>
    </p:spTree>
    <p:extLst>
      <p:ext uri="{BB962C8B-B14F-4D97-AF65-F5344CB8AC3E}">
        <p14:creationId xmlns:p14="http://schemas.microsoft.com/office/powerpoint/2010/main" val="3373457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42449D8-A565-C413-48C5-084745A2E577}"/>
              </a:ext>
            </a:extLst>
          </p:cNvPr>
          <p:cNvSpPr>
            <a:spLocks noGrp="1"/>
          </p:cNvSpPr>
          <p:nvPr>
            <p:ph type="title"/>
          </p:nvPr>
        </p:nvSpPr>
        <p:spPr/>
        <p:txBody>
          <a:bodyPr/>
          <a:lstStyle/>
          <a:p>
            <a:r>
              <a:rPr lang="en-US" dirty="0"/>
              <a:t>Added Support for TypeScript 5.2</a:t>
            </a:r>
          </a:p>
        </p:txBody>
      </p:sp>
      <p:pic>
        <p:nvPicPr>
          <p:cNvPr id="4" name="Θέση περιεχομένου 3">
            <a:extLst>
              <a:ext uri="{FF2B5EF4-FFF2-40B4-BE49-F238E27FC236}">
                <a16:creationId xmlns:a16="http://schemas.microsoft.com/office/drawing/2014/main" id="{CF8C09C9-31F5-7526-DBC6-7C2AF850587F}"/>
              </a:ext>
            </a:extLst>
          </p:cNvPr>
          <p:cNvPicPr>
            <a:picLocks noGrp="1" noChangeAspect="1"/>
          </p:cNvPicPr>
          <p:nvPr>
            <p:ph idx="1"/>
          </p:nvPr>
        </p:nvPicPr>
        <p:blipFill>
          <a:blip r:embed="rId2"/>
          <a:stretch>
            <a:fillRect/>
          </a:stretch>
        </p:blipFill>
        <p:spPr>
          <a:xfrm>
            <a:off x="1879770" y="1943860"/>
            <a:ext cx="8432460" cy="2482600"/>
          </a:xfrm>
          <a:prstGeom prst="rect">
            <a:avLst/>
          </a:prstGeom>
        </p:spPr>
      </p:pic>
      <p:sp>
        <p:nvSpPr>
          <p:cNvPr id="8" name="TextBox 7">
            <a:extLst>
              <a:ext uri="{FF2B5EF4-FFF2-40B4-BE49-F238E27FC236}">
                <a16:creationId xmlns:a16="http://schemas.microsoft.com/office/drawing/2014/main" id="{04FD874D-0D26-DBB5-A196-09F0F296A4D4}"/>
              </a:ext>
            </a:extLst>
          </p:cNvPr>
          <p:cNvSpPr txBox="1"/>
          <p:nvPr/>
        </p:nvSpPr>
        <p:spPr>
          <a:xfrm>
            <a:off x="838200" y="4844146"/>
            <a:ext cx="9474030" cy="830997"/>
          </a:xfrm>
          <a:prstGeom prst="rect">
            <a:avLst/>
          </a:prstGeom>
          <a:noFill/>
        </p:spPr>
        <p:txBody>
          <a:bodyPr wrap="square">
            <a:spAutoFit/>
          </a:bodyPr>
          <a:lstStyle/>
          <a:p>
            <a:r>
              <a:rPr lang="el-GR" sz="2400" spc="-5" dirty="0">
                <a:effectLst/>
                <a:latin typeface="Tahoma" panose="020B0604030504040204" pitchFamily="34" charset="0"/>
                <a:ea typeface="Tahoma" panose="020B0604030504040204" pitchFamily="34" charset="0"/>
                <a:cs typeface="Tahoma" panose="020B0604030504040204" pitchFamily="34" charset="0"/>
              </a:rPr>
              <a:t>In </a:t>
            </a:r>
            <a:r>
              <a:rPr lang="el-GR" sz="2400" spc="-5" dirty="0" err="1">
                <a:effectLst/>
                <a:latin typeface="Tahoma" panose="020B0604030504040204" pitchFamily="34" charset="0"/>
                <a:ea typeface="Tahoma" panose="020B0604030504040204" pitchFamily="34" charset="0"/>
                <a:cs typeface="Tahoma" panose="020B0604030504040204" pitchFamily="34" charset="0"/>
              </a:rPr>
              <a:t>order</a:t>
            </a:r>
            <a:r>
              <a:rPr lang="el-GR" sz="2400" spc="-5" dirty="0">
                <a:effectLst/>
                <a:latin typeface="Tahoma" panose="020B0604030504040204" pitchFamily="34" charset="0"/>
                <a:ea typeface="Tahoma" panose="020B0604030504040204" pitchFamily="34" charset="0"/>
                <a:cs typeface="Tahoma" panose="020B0604030504040204" pitchFamily="34" charset="0"/>
              </a:rPr>
              <a:t> </a:t>
            </a:r>
            <a:r>
              <a:rPr lang="el-GR" sz="2400" spc="-5" dirty="0" err="1">
                <a:effectLst/>
                <a:latin typeface="Tahoma" panose="020B0604030504040204" pitchFamily="34" charset="0"/>
                <a:ea typeface="Tahoma" panose="020B0604030504040204" pitchFamily="34" charset="0"/>
                <a:cs typeface="Tahoma" panose="020B0604030504040204" pitchFamily="34" charset="0"/>
              </a:rPr>
              <a:t>to</a:t>
            </a:r>
            <a:r>
              <a:rPr lang="el-GR" sz="2400" spc="-5" dirty="0">
                <a:effectLst/>
                <a:latin typeface="Tahoma" panose="020B0604030504040204" pitchFamily="34" charset="0"/>
                <a:ea typeface="Tahoma" panose="020B0604030504040204" pitchFamily="34" charset="0"/>
                <a:cs typeface="Tahoma" panose="020B0604030504040204" pitchFamily="34" charset="0"/>
              </a:rPr>
              <a:t> </a:t>
            </a:r>
            <a:r>
              <a:rPr lang="el-GR" sz="2400" spc="-5" dirty="0" err="1">
                <a:effectLst/>
                <a:latin typeface="Tahoma" panose="020B0604030504040204" pitchFamily="34" charset="0"/>
                <a:ea typeface="Tahoma" panose="020B0604030504040204" pitchFamily="34" charset="0"/>
                <a:cs typeface="Tahoma" panose="020B0604030504040204" pitchFamily="34" charset="0"/>
              </a:rPr>
              <a:t>enable</a:t>
            </a:r>
            <a:r>
              <a:rPr lang="el-GR" sz="2400" spc="-5" dirty="0">
                <a:effectLst/>
                <a:latin typeface="Tahoma" panose="020B0604030504040204" pitchFamily="34" charset="0"/>
                <a:ea typeface="Tahoma" panose="020B0604030504040204" pitchFamily="34" charset="0"/>
                <a:cs typeface="Tahoma" panose="020B0604030504040204" pitchFamily="34" charset="0"/>
              </a:rPr>
              <a:t> </a:t>
            </a:r>
            <a:r>
              <a:rPr lang="el-GR" sz="2400" spc="-5" dirty="0" err="1">
                <a:effectLst/>
                <a:latin typeface="Tahoma" panose="020B0604030504040204" pitchFamily="34" charset="0"/>
                <a:ea typeface="Tahoma" panose="020B0604030504040204" pitchFamily="34" charset="0"/>
                <a:cs typeface="Tahoma" panose="020B0604030504040204" pitchFamily="34" charset="0"/>
              </a:rPr>
              <a:t>them</a:t>
            </a:r>
            <a:r>
              <a:rPr lang="el-GR" sz="2400" spc="-5" dirty="0">
                <a:effectLst/>
                <a:latin typeface="Tahoma" panose="020B0604030504040204" pitchFamily="34" charset="0"/>
                <a:ea typeface="Tahoma" panose="020B0604030504040204" pitchFamily="34" charset="0"/>
                <a:cs typeface="Tahoma" panose="020B0604030504040204" pitchFamily="34" charset="0"/>
              </a:rPr>
              <a:t> </a:t>
            </a:r>
            <a:r>
              <a:rPr lang="el-GR" sz="2400" spc="-5" dirty="0" err="1">
                <a:effectLst/>
                <a:latin typeface="Tahoma" panose="020B0604030504040204" pitchFamily="34" charset="0"/>
                <a:ea typeface="Tahoma" panose="020B0604030504040204" pitchFamily="34" charset="0"/>
                <a:cs typeface="Tahoma" panose="020B0604030504040204" pitchFamily="34" charset="0"/>
              </a:rPr>
              <a:t>to</a:t>
            </a:r>
            <a:r>
              <a:rPr lang="el-GR" sz="2400" spc="-5" dirty="0">
                <a:effectLst/>
                <a:latin typeface="Tahoma" panose="020B0604030504040204" pitchFamily="34" charset="0"/>
                <a:ea typeface="Tahoma" panose="020B0604030504040204" pitchFamily="34" charset="0"/>
                <a:cs typeface="Tahoma" panose="020B0604030504040204" pitchFamily="34" charset="0"/>
              </a:rPr>
              <a:t> </a:t>
            </a:r>
            <a:r>
              <a:rPr lang="el-GR" sz="2400" spc="-5" dirty="0" err="1">
                <a:effectLst/>
                <a:latin typeface="Tahoma" panose="020B0604030504040204" pitchFamily="34" charset="0"/>
                <a:ea typeface="Tahoma" panose="020B0604030504040204" pitchFamily="34" charset="0"/>
                <a:cs typeface="Tahoma" panose="020B0604030504040204" pitchFamily="34" charset="0"/>
              </a:rPr>
              <a:t>your</a:t>
            </a:r>
            <a:r>
              <a:rPr lang="el-GR" sz="2400" spc="-5" dirty="0">
                <a:effectLst/>
                <a:latin typeface="Tahoma" panose="020B0604030504040204" pitchFamily="34" charset="0"/>
                <a:ea typeface="Tahoma" panose="020B0604030504040204" pitchFamily="34" charset="0"/>
                <a:cs typeface="Tahoma" panose="020B0604030504040204" pitchFamily="34" charset="0"/>
              </a:rPr>
              <a:t> </a:t>
            </a:r>
            <a:r>
              <a:rPr lang="el-GR" sz="2400" spc="-5" dirty="0" err="1">
                <a:effectLst/>
                <a:latin typeface="Tahoma" panose="020B0604030504040204" pitchFamily="34" charset="0"/>
                <a:ea typeface="Tahoma" panose="020B0604030504040204" pitchFamily="34" charset="0"/>
                <a:cs typeface="Tahoma" panose="020B0604030504040204" pitchFamily="34" charset="0"/>
              </a:rPr>
              <a:t>typescript</a:t>
            </a:r>
            <a:r>
              <a:rPr lang="el-GR" sz="2400" spc="-5" dirty="0">
                <a:effectLst/>
                <a:latin typeface="Tahoma" panose="020B0604030504040204" pitchFamily="34" charset="0"/>
                <a:ea typeface="Tahoma" panose="020B0604030504040204" pitchFamily="34" charset="0"/>
                <a:cs typeface="Tahoma" panose="020B0604030504040204" pitchFamily="34" charset="0"/>
              </a:rPr>
              <a:t> </a:t>
            </a:r>
            <a:r>
              <a:rPr lang="el-GR" sz="2400" spc="-5" dirty="0" err="1">
                <a:effectLst/>
                <a:latin typeface="Tahoma" panose="020B0604030504040204" pitchFamily="34" charset="0"/>
                <a:ea typeface="Tahoma" panose="020B0604030504040204" pitchFamily="34" charset="0"/>
                <a:cs typeface="Tahoma" panose="020B0604030504040204" pitchFamily="34" charset="0"/>
              </a:rPr>
              <a:t>files</a:t>
            </a:r>
            <a:r>
              <a:rPr lang="el-GR" sz="2400" spc="-5" dirty="0">
                <a:effectLst/>
                <a:latin typeface="Tahoma" panose="020B0604030504040204" pitchFamily="34" charset="0"/>
                <a:ea typeface="Tahoma" panose="020B0604030504040204" pitchFamily="34" charset="0"/>
                <a:cs typeface="Tahoma" panose="020B0604030504040204" pitchFamily="34" charset="0"/>
              </a:rPr>
              <a:t> </a:t>
            </a:r>
            <a:r>
              <a:rPr lang="el-GR" sz="2400" spc="-5" dirty="0" err="1">
                <a:effectLst/>
                <a:latin typeface="Tahoma" panose="020B0604030504040204" pitchFamily="34" charset="0"/>
                <a:ea typeface="Tahoma" panose="020B0604030504040204" pitchFamily="34" charset="0"/>
                <a:cs typeface="Tahoma" panose="020B0604030504040204" pitchFamily="34" charset="0"/>
              </a:rPr>
              <a:t>you</a:t>
            </a:r>
            <a:r>
              <a:rPr lang="el-GR" sz="2400" spc="-5" dirty="0">
                <a:effectLst/>
                <a:latin typeface="Tahoma" panose="020B0604030504040204" pitchFamily="34" charset="0"/>
                <a:ea typeface="Tahoma" panose="020B0604030504040204" pitchFamily="34" charset="0"/>
                <a:cs typeface="Tahoma" panose="020B0604030504040204" pitchFamily="34" charset="0"/>
              </a:rPr>
              <a:t> </a:t>
            </a:r>
            <a:r>
              <a:rPr lang="el-GR" sz="2400" spc="-5" dirty="0" err="1">
                <a:effectLst/>
                <a:latin typeface="Tahoma" panose="020B0604030504040204" pitchFamily="34" charset="0"/>
                <a:ea typeface="Tahoma" panose="020B0604030504040204" pitchFamily="34" charset="0"/>
                <a:cs typeface="Tahoma" panose="020B0604030504040204" pitchFamily="34" charset="0"/>
              </a:rPr>
              <a:t>should</a:t>
            </a:r>
            <a:r>
              <a:rPr lang="el-GR" sz="2400" spc="-5" dirty="0">
                <a:effectLst/>
                <a:latin typeface="Tahoma" panose="020B0604030504040204" pitchFamily="34" charset="0"/>
                <a:ea typeface="Tahoma" panose="020B0604030504040204" pitchFamily="34" charset="0"/>
                <a:cs typeface="Tahoma" panose="020B0604030504040204" pitchFamily="34" charset="0"/>
              </a:rPr>
              <a:t> </a:t>
            </a:r>
            <a:r>
              <a:rPr lang="el-GR" sz="2400" spc="-5" dirty="0" err="1">
                <a:effectLst/>
                <a:latin typeface="Tahoma" panose="020B0604030504040204" pitchFamily="34" charset="0"/>
                <a:ea typeface="Tahoma" panose="020B0604030504040204" pitchFamily="34" charset="0"/>
                <a:cs typeface="Tahoma" panose="020B0604030504040204" pitchFamily="34" charset="0"/>
              </a:rPr>
              <a:t>add</a:t>
            </a:r>
            <a:r>
              <a:rPr lang="el-GR" sz="2400" spc="-5" dirty="0">
                <a:effectLst/>
                <a:latin typeface="Tahoma" panose="020B0604030504040204" pitchFamily="34" charset="0"/>
                <a:ea typeface="Tahoma" panose="020B0604030504040204" pitchFamily="34" charset="0"/>
                <a:cs typeface="Tahoma" panose="020B0604030504040204" pitchFamily="34" charset="0"/>
              </a:rPr>
              <a:t> the </a:t>
            </a:r>
            <a:r>
              <a:rPr lang="el-GR" sz="2400" spc="-5" dirty="0" err="1">
                <a:effectLst/>
                <a:latin typeface="Tahoma" panose="020B0604030504040204" pitchFamily="34" charset="0"/>
                <a:ea typeface="Tahoma" panose="020B0604030504040204" pitchFamily="34" charset="0"/>
                <a:cs typeface="Tahoma" panose="020B0604030504040204" pitchFamily="34" charset="0"/>
              </a:rPr>
              <a:t>ESNext.Array</a:t>
            </a:r>
            <a:r>
              <a:rPr lang="el-GR" sz="2400" spc="-5" dirty="0">
                <a:effectLst/>
                <a:latin typeface="Tahoma" panose="020B0604030504040204" pitchFamily="34" charset="0"/>
                <a:ea typeface="Tahoma" panose="020B0604030504040204" pitchFamily="34" charset="0"/>
                <a:cs typeface="Tahoma" panose="020B0604030504040204" pitchFamily="34" charset="0"/>
              </a:rPr>
              <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9" name="Εικόνα 8">
            <a:extLst>
              <a:ext uri="{FF2B5EF4-FFF2-40B4-BE49-F238E27FC236}">
                <a16:creationId xmlns:a16="http://schemas.microsoft.com/office/drawing/2014/main" id="{0F87F921-9621-9E3D-7E3D-3A20B48C226E}"/>
              </a:ext>
            </a:extLst>
          </p:cNvPr>
          <p:cNvPicPr>
            <a:picLocks noChangeAspect="1"/>
          </p:cNvPicPr>
          <p:nvPr/>
        </p:nvPicPr>
        <p:blipFill>
          <a:blip r:embed="rId3"/>
          <a:stretch>
            <a:fillRect/>
          </a:stretch>
        </p:blipFill>
        <p:spPr>
          <a:xfrm>
            <a:off x="4139972" y="5461635"/>
            <a:ext cx="4086225" cy="933450"/>
          </a:xfrm>
          <a:prstGeom prst="rect">
            <a:avLst/>
          </a:prstGeom>
        </p:spPr>
      </p:pic>
    </p:spTree>
    <p:extLst>
      <p:ext uri="{BB962C8B-B14F-4D97-AF65-F5344CB8AC3E}">
        <p14:creationId xmlns:p14="http://schemas.microsoft.com/office/powerpoint/2010/main" val="124841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0F8F009-46C0-2274-B321-9E883B55890E}"/>
              </a:ext>
            </a:extLst>
          </p:cNvPr>
          <p:cNvSpPr>
            <a:spLocks noGrp="1"/>
          </p:cNvSpPr>
          <p:nvPr>
            <p:ph type="title"/>
          </p:nvPr>
        </p:nvSpPr>
        <p:spPr/>
        <p:txBody>
          <a:bodyPr/>
          <a:lstStyle/>
          <a:p>
            <a:r>
              <a:rPr lang="en-US" dirty="0"/>
              <a:t>Angular 17 updates</a:t>
            </a:r>
          </a:p>
        </p:txBody>
      </p:sp>
      <p:sp>
        <p:nvSpPr>
          <p:cNvPr id="3" name="Θέση περιεχομένου 2">
            <a:extLst>
              <a:ext uri="{FF2B5EF4-FFF2-40B4-BE49-F238E27FC236}">
                <a16:creationId xmlns:a16="http://schemas.microsoft.com/office/drawing/2014/main" id="{7D02D4E1-F9BE-AB33-12AD-7B7DB0F17CCE}"/>
              </a:ext>
            </a:extLst>
          </p:cNvPr>
          <p:cNvSpPr>
            <a:spLocks noGrp="1"/>
          </p:cNvSpPr>
          <p:nvPr>
            <p:ph idx="1"/>
          </p:nvPr>
        </p:nvSpPr>
        <p:spPr/>
        <p:txBody>
          <a:bodyPr>
            <a:normAutofit lnSpcReduction="10000"/>
          </a:bodyPr>
          <a:lstStyle/>
          <a:p>
            <a:r>
              <a:rPr lang="en-US" sz="2200" dirty="0">
                <a:latin typeface="Tahoma" panose="020B0604030504040204" pitchFamily="34" charset="0"/>
                <a:ea typeface="Tahoma" panose="020B0604030504040204" pitchFamily="34" charset="0"/>
                <a:cs typeface="Tahoma" panose="020B0604030504040204" pitchFamily="34" charset="0"/>
              </a:rPr>
              <a:t>Improved Signals and Effects</a:t>
            </a:r>
          </a:p>
          <a:p>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Efficient CSS removal upon component destruction</a:t>
            </a:r>
          </a:p>
          <a:p>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Stable server-side rendering (SSR) and static site generation (SSG)</a:t>
            </a:r>
          </a:p>
          <a:p>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New lifecycle hooks</a:t>
            </a:r>
          </a:p>
          <a:p>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err="1">
                <a:latin typeface="Tahoma" panose="020B0604030504040204" pitchFamily="34" charset="0"/>
                <a:ea typeface="Tahoma" panose="020B0604030504040204" pitchFamily="34" charset="0"/>
                <a:cs typeface="Tahoma" panose="020B0604030504040204" pitchFamily="34" charset="0"/>
              </a:rPr>
              <a:t>Vite</a:t>
            </a:r>
            <a:r>
              <a:rPr lang="en-US" sz="2200" dirty="0">
                <a:latin typeface="Tahoma" panose="020B0604030504040204" pitchFamily="34" charset="0"/>
                <a:ea typeface="Tahoma" panose="020B0604030504040204" pitchFamily="34" charset="0"/>
                <a:cs typeface="Tahoma" panose="020B0604030504040204" pitchFamily="34" charset="0"/>
              </a:rPr>
              <a:t> and </a:t>
            </a:r>
            <a:r>
              <a:rPr lang="en-US" sz="2200" dirty="0" err="1">
                <a:latin typeface="Tahoma" panose="020B0604030504040204" pitchFamily="34" charset="0"/>
                <a:ea typeface="Tahoma" panose="020B0604030504040204" pitchFamily="34" charset="0"/>
                <a:cs typeface="Tahoma" panose="020B0604030504040204" pitchFamily="34" charset="0"/>
              </a:rPr>
              <a:t>esbuild</a:t>
            </a:r>
            <a:r>
              <a:rPr lang="en-US" sz="2200" dirty="0">
                <a:latin typeface="Tahoma" panose="020B0604030504040204" pitchFamily="34" charset="0"/>
                <a:ea typeface="Tahoma" panose="020B0604030504040204" pitchFamily="34" charset="0"/>
                <a:cs typeface="Tahoma" panose="020B0604030504040204" pitchFamily="34" charset="0"/>
              </a:rPr>
              <a:t> are the default for new projects </a:t>
            </a:r>
          </a:p>
          <a:p>
            <a:pPr marL="0" indent="0">
              <a:buNone/>
            </a:pPr>
            <a:endParaRPr lang="en-US" sz="2200" dirty="0">
              <a:latin typeface="Tahoma" panose="020B0604030504040204" pitchFamily="34" charset="0"/>
              <a:ea typeface="Tahoma" panose="020B0604030504040204" pitchFamily="34" charset="0"/>
              <a:cs typeface="Tahoma" panose="020B0604030504040204" pitchFamily="34" charset="0"/>
            </a:endParaRPr>
          </a:p>
          <a:p>
            <a:r>
              <a:rPr lang="en-US" sz="2200" dirty="0">
                <a:latin typeface="Tahoma" panose="020B0604030504040204" pitchFamily="34" charset="0"/>
                <a:ea typeface="Tahoma" panose="020B0604030504040204" pitchFamily="34" charset="0"/>
                <a:cs typeface="Tahoma" panose="020B0604030504040204" pitchFamily="34" charset="0"/>
              </a:rPr>
              <a:t>Deferrable views </a:t>
            </a:r>
          </a:p>
        </p:txBody>
      </p:sp>
    </p:spTree>
    <p:extLst>
      <p:ext uri="{BB962C8B-B14F-4D97-AF65-F5344CB8AC3E}">
        <p14:creationId xmlns:p14="http://schemas.microsoft.com/office/powerpoint/2010/main" val="3104555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8C5080B-2091-7300-3796-49F5D9D6F57C}"/>
              </a:ext>
            </a:extLst>
          </p:cNvPr>
          <p:cNvSpPr>
            <a:spLocks noGrp="1"/>
          </p:cNvSpPr>
          <p:nvPr>
            <p:ph type="title"/>
          </p:nvPr>
        </p:nvSpPr>
        <p:spPr/>
        <p:txBody>
          <a:bodyPr/>
          <a:lstStyle/>
          <a:p>
            <a:r>
              <a:rPr lang="en-US" dirty="0"/>
              <a:t>Added Support for TypeScript 5.2</a:t>
            </a:r>
          </a:p>
        </p:txBody>
      </p:sp>
      <p:sp>
        <p:nvSpPr>
          <p:cNvPr id="3" name="Θέση περιεχομένου 2">
            <a:extLst>
              <a:ext uri="{FF2B5EF4-FFF2-40B4-BE49-F238E27FC236}">
                <a16:creationId xmlns:a16="http://schemas.microsoft.com/office/drawing/2014/main" id="{186823CF-4A8E-D144-AC4E-AEF8380397B1}"/>
              </a:ext>
            </a:extLst>
          </p:cNvPr>
          <p:cNvSpPr>
            <a:spLocks noGrp="1"/>
          </p:cNvSpPr>
          <p:nvPr>
            <p:ph idx="1"/>
          </p:nvPr>
        </p:nvSpPr>
        <p:spPr/>
        <p:txBody>
          <a:bodyPr/>
          <a:lstStyle/>
          <a:p>
            <a:pPr marL="0" indent="0">
              <a:lnSpc>
                <a:spcPct val="150000"/>
              </a:lnSpc>
              <a:buNone/>
            </a:pPr>
            <a:r>
              <a:rPr lang="en-US" sz="2400" u="sng" dirty="0">
                <a:latin typeface="Tahoma" panose="020B0604030504040204" pitchFamily="34" charset="0"/>
                <a:ea typeface="Tahoma" panose="020B0604030504040204" pitchFamily="34" charset="0"/>
                <a:cs typeface="Tahoma" panose="020B0604030504040204" pitchFamily="34" charset="0"/>
              </a:rPr>
              <a:t>Type-Only Import Paths with TypeScript Implementation File Extensions: </a:t>
            </a:r>
            <a:r>
              <a:rPr lang="en-US" sz="2400" dirty="0">
                <a:latin typeface="Tahoma" panose="020B0604030504040204" pitchFamily="34" charset="0"/>
                <a:ea typeface="Tahoma" panose="020B0604030504040204" pitchFamily="34" charset="0"/>
                <a:cs typeface="Tahoma" panose="020B0604030504040204" pitchFamily="34" charset="0"/>
              </a:rPr>
              <a:t>TypeScript now allows both declaration and implementation file extensions to be included in type-only import paths. This means that you can now write import type statements that use .</a:t>
            </a:r>
            <a:r>
              <a:rPr lang="en-US" sz="2400" dirty="0" err="1">
                <a:latin typeface="Tahoma" panose="020B0604030504040204" pitchFamily="34" charset="0"/>
                <a:ea typeface="Tahoma" panose="020B0604030504040204" pitchFamily="34" charset="0"/>
                <a:cs typeface="Tahoma" panose="020B0604030504040204" pitchFamily="34" charset="0"/>
              </a:rPr>
              <a:t>ts</a:t>
            </a:r>
            <a:r>
              <a:rPr lang="en-US" sz="2400" dirty="0">
                <a:latin typeface="Tahoma" panose="020B0604030504040204" pitchFamily="34" charset="0"/>
                <a:ea typeface="Tahoma" panose="020B0604030504040204" pitchFamily="34" charset="0"/>
                <a:cs typeface="Tahoma" panose="020B0604030504040204" pitchFamily="34" charset="0"/>
              </a:rPr>
              <a:t>, .mts, .</a:t>
            </a:r>
            <a:r>
              <a:rPr lang="en-US" sz="2400" dirty="0" err="1">
                <a:latin typeface="Tahoma" panose="020B0604030504040204" pitchFamily="34" charset="0"/>
                <a:ea typeface="Tahoma" panose="020B0604030504040204" pitchFamily="34" charset="0"/>
                <a:cs typeface="Tahoma" panose="020B0604030504040204" pitchFamily="34" charset="0"/>
              </a:rPr>
              <a:t>cts</a:t>
            </a:r>
            <a:r>
              <a:rPr lang="en-US" sz="2400" dirty="0">
                <a:latin typeface="Tahoma" panose="020B0604030504040204" pitchFamily="34" charset="0"/>
                <a:ea typeface="Tahoma" panose="020B0604030504040204" pitchFamily="34" charset="0"/>
                <a:cs typeface="Tahoma" panose="020B0604030504040204" pitchFamily="34" charset="0"/>
              </a:rPr>
              <a:t>, and .</a:t>
            </a:r>
            <a:r>
              <a:rPr lang="en-US" sz="2400" dirty="0" err="1">
                <a:latin typeface="Tahoma" panose="020B0604030504040204" pitchFamily="34" charset="0"/>
                <a:ea typeface="Tahoma" panose="020B0604030504040204" pitchFamily="34" charset="0"/>
                <a:cs typeface="Tahoma" panose="020B0604030504040204" pitchFamily="34" charset="0"/>
              </a:rPr>
              <a:t>tsx</a:t>
            </a:r>
            <a:r>
              <a:rPr lang="en-US" sz="2400" dirty="0">
                <a:latin typeface="Tahoma" panose="020B0604030504040204" pitchFamily="34" charset="0"/>
                <a:ea typeface="Tahoma" panose="020B0604030504040204" pitchFamily="34" charset="0"/>
                <a:cs typeface="Tahoma" panose="020B0604030504040204" pitchFamily="34" charset="0"/>
              </a:rPr>
              <a:t> file extensions.</a:t>
            </a:r>
          </a:p>
          <a:p>
            <a:pPr marL="0" indent="0">
              <a:lnSpc>
                <a:spcPct val="150000"/>
              </a:lnSpc>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u="sng" dirty="0"/>
          </a:p>
        </p:txBody>
      </p:sp>
      <p:pic>
        <p:nvPicPr>
          <p:cNvPr id="8" name="Εικόνα 7">
            <a:extLst>
              <a:ext uri="{FF2B5EF4-FFF2-40B4-BE49-F238E27FC236}">
                <a16:creationId xmlns:a16="http://schemas.microsoft.com/office/drawing/2014/main" id="{DC83EF2C-531C-882A-100A-88B779C0335B}"/>
              </a:ext>
            </a:extLst>
          </p:cNvPr>
          <p:cNvPicPr>
            <a:picLocks noChangeAspect="1"/>
          </p:cNvPicPr>
          <p:nvPr/>
        </p:nvPicPr>
        <p:blipFill>
          <a:blip r:embed="rId2"/>
          <a:stretch>
            <a:fillRect/>
          </a:stretch>
        </p:blipFill>
        <p:spPr>
          <a:xfrm>
            <a:off x="3457194" y="4727557"/>
            <a:ext cx="5277612" cy="1269492"/>
          </a:xfrm>
          <a:prstGeom prst="rect">
            <a:avLst/>
          </a:prstGeom>
        </p:spPr>
      </p:pic>
    </p:spTree>
    <p:extLst>
      <p:ext uri="{BB962C8B-B14F-4D97-AF65-F5344CB8AC3E}">
        <p14:creationId xmlns:p14="http://schemas.microsoft.com/office/powerpoint/2010/main" val="4218643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5F9304E-EFF6-5072-FEB3-F6B7E3E353D5}"/>
              </a:ext>
            </a:extLst>
          </p:cNvPr>
          <p:cNvSpPr>
            <a:spLocks noGrp="1"/>
          </p:cNvSpPr>
          <p:nvPr>
            <p:ph type="title"/>
          </p:nvPr>
        </p:nvSpPr>
        <p:spPr/>
        <p:txBody>
          <a:bodyPr/>
          <a:lstStyle/>
          <a:p>
            <a:r>
              <a:rPr lang="en-US" dirty="0"/>
              <a:t>Added Support for TypeScript 5.2</a:t>
            </a:r>
          </a:p>
        </p:txBody>
      </p:sp>
      <p:sp>
        <p:nvSpPr>
          <p:cNvPr id="3" name="Θέση περιεχομένου 2">
            <a:extLst>
              <a:ext uri="{FF2B5EF4-FFF2-40B4-BE49-F238E27FC236}">
                <a16:creationId xmlns:a16="http://schemas.microsoft.com/office/drawing/2014/main" id="{83E2A7C9-FE82-31C3-6396-3BBDECE878EA}"/>
              </a:ext>
            </a:extLst>
          </p:cNvPr>
          <p:cNvSpPr>
            <a:spLocks noGrp="1"/>
          </p:cNvSpPr>
          <p:nvPr>
            <p:ph idx="1"/>
          </p:nvPr>
        </p:nvSpPr>
        <p:spPr/>
        <p:txBody>
          <a:bodyPr>
            <a:normAutofit/>
          </a:bodyPr>
          <a:lstStyle/>
          <a:p>
            <a:pPr marL="0" indent="0">
              <a:buNone/>
            </a:pPr>
            <a:r>
              <a:rPr lang="en-US" sz="2400" u="sng" dirty="0">
                <a:latin typeface="Tahoma" panose="020B0604030504040204" pitchFamily="34" charset="0"/>
                <a:ea typeface="Tahoma" panose="020B0604030504040204" pitchFamily="34" charset="0"/>
                <a:cs typeface="Tahoma" panose="020B0604030504040204" pitchFamily="34" charset="0"/>
              </a:rPr>
              <a:t>Comma Completions for Object Members:</a:t>
            </a:r>
          </a:p>
        </p:txBody>
      </p:sp>
      <p:pic>
        <p:nvPicPr>
          <p:cNvPr id="4" name="Εικόνα 3" descr="Properties in an object literal are completed despite missing a comma after a prior property. When the property name is completed, the missing comma is automatically inserted.">
            <a:extLst>
              <a:ext uri="{FF2B5EF4-FFF2-40B4-BE49-F238E27FC236}">
                <a16:creationId xmlns:a16="http://schemas.microsoft.com/office/drawing/2014/main" id="{A932F07F-A9B2-8731-AC91-52E56A8C7B1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0834" y="2529249"/>
            <a:ext cx="5274310" cy="2252345"/>
          </a:xfrm>
          <a:prstGeom prst="rect">
            <a:avLst/>
          </a:prstGeom>
          <a:noFill/>
          <a:ln>
            <a:noFill/>
          </a:ln>
        </p:spPr>
      </p:pic>
    </p:spTree>
    <p:extLst>
      <p:ext uri="{BB962C8B-B14F-4D97-AF65-F5344CB8AC3E}">
        <p14:creationId xmlns:p14="http://schemas.microsoft.com/office/powerpoint/2010/main" val="30489429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5489D72-D347-4587-E633-6B06919D28AD}"/>
              </a:ext>
            </a:extLst>
          </p:cNvPr>
          <p:cNvSpPr>
            <a:spLocks noGrp="1"/>
          </p:cNvSpPr>
          <p:nvPr>
            <p:ph type="title"/>
          </p:nvPr>
        </p:nvSpPr>
        <p:spPr/>
        <p:txBody>
          <a:bodyPr/>
          <a:lstStyle/>
          <a:p>
            <a:r>
              <a:rPr lang="en-US" dirty="0"/>
              <a:t>Added Support for TypeScript 5.2</a:t>
            </a:r>
          </a:p>
        </p:txBody>
      </p:sp>
      <p:sp>
        <p:nvSpPr>
          <p:cNvPr id="3" name="Θέση περιεχομένου 2">
            <a:extLst>
              <a:ext uri="{FF2B5EF4-FFF2-40B4-BE49-F238E27FC236}">
                <a16:creationId xmlns:a16="http://schemas.microsoft.com/office/drawing/2014/main" id="{3559A935-7B09-8F53-6E13-9D98AF4C074C}"/>
              </a:ext>
            </a:extLst>
          </p:cNvPr>
          <p:cNvSpPr>
            <a:spLocks noGrp="1"/>
          </p:cNvSpPr>
          <p:nvPr>
            <p:ph idx="1"/>
          </p:nvPr>
        </p:nvSpPr>
        <p:spPr/>
        <p:txBody>
          <a:bodyPr>
            <a:normAutofit/>
          </a:bodyPr>
          <a:lstStyle/>
          <a:p>
            <a:pPr marL="0" indent="0">
              <a:lnSpc>
                <a:spcPct val="150000"/>
              </a:lnSpc>
              <a:buNone/>
            </a:pPr>
            <a:r>
              <a:rPr lang="en-US" sz="2400" u="sng" dirty="0">
                <a:latin typeface="Tahoma" panose="020B0604030504040204" pitchFamily="34" charset="0"/>
                <a:ea typeface="Tahoma" panose="020B0604030504040204" pitchFamily="34" charset="0"/>
                <a:cs typeface="Tahoma" panose="020B0604030504040204" pitchFamily="34" charset="0"/>
              </a:rPr>
              <a:t>Inline Variable Refactoring:</a:t>
            </a:r>
            <a:r>
              <a:rPr lang="en-US" sz="2400" dirty="0">
                <a:latin typeface="Tahoma" panose="020B0604030504040204" pitchFamily="34" charset="0"/>
                <a:ea typeface="Tahoma" panose="020B0604030504040204" pitchFamily="34" charset="0"/>
                <a:cs typeface="Tahoma" panose="020B0604030504040204" pitchFamily="34" charset="0"/>
              </a:rPr>
              <a:t> Using the “inline variable” refactoring will eliminate the variable and replace all the variable’s usages with its initializer</a:t>
            </a:r>
          </a:p>
          <a:p>
            <a:pPr marL="0" indent="0">
              <a:lnSpc>
                <a:spcPct val="150000"/>
              </a:lnSpc>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4" name="Εικόνα 3">
            <a:extLst>
              <a:ext uri="{FF2B5EF4-FFF2-40B4-BE49-F238E27FC236}">
                <a16:creationId xmlns:a16="http://schemas.microsoft.com/office/drawing/2014/main" id="{34441901-E12A-88D1-8DFE-C656AE486367}"/>
              </a:ext>
            </a:extLst>
          </p:cNvPr>
          <p:cNvPicPr>
            <a:picLocks noChangeAspect="1"/>
          </p:cNvPicPr>
          <p:nvPr/>
        </p:nvPicPr>
        <p:blipFill>
          <a:blip r:embed="rId2"/>
          <a:stretch>
            <a:fillRect/>
          </a:stretch>
        </p:blipFill>
        <p:spPr>
          <a:xfrm>
            <a:off x="838200" y="3248978"/>
            <a:ext cx="5257800" cy="2927985"/>
          </a:xfrm>
          <a:prstGeom prst="rect">
            <a:avLst/>
          </a:prstGeom>
        </p:spPr>
      </p:pic>
      <p:pic>
        <p:nvPicPr>
          <p:cNvPr id="5" name="Εικόνα 4">
            <a:extLst>
              <a:ext uri="{FF2B5EF4-FFF2-40B4-BE49-F238E27FC236}">
                <a16:creationId xmlns:a16="http://schemas.microsoft.com/office/drawing/2014/main" id="{8605D921-E4B4-DD73-340C-CA15CF813E9A}"/>
              </a:ext>
            </a:extLst>
          </p:cNvPr>
          <p:cNvPicPr>
            <a:picLocks noChangeAspect="1"/>
          </p:cNvPicPr>
          <p:nvPr/>
        </p:nvPicPr>
        <p:blipFill>
          <a:blip r:embed="rId3"/>
          <a:stretch>
            <a:fillRect/>
          </a:stretch>
        </p:blipFill>
        <p:spPr>
          <a:xfrm>
            <a:off x="6668452" y="3248978"/>
            <a:ext cx="4829175" cy="2514600"/>
          </a:xfrm>
          <a:prstGeom prst="rect">
            <a:avLst/>
          </a:prstGeom>
        </p:spPr>
      </p:pic>
    </p:spTree>
    <p:extLst>
      <p:ext uri="{BB962C8B-B14F-4D97-AF65-F5344CB8AC3E}">
        <p14:creationId xmlns:p14="http://schemas.microsoft.com/office/powerpoint/2010/main" val="876918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6FB88B2-E66B-30CE-58B0-F324DBBB29C0}"/>
              </a:ext>
            </a:extLst>
          </p:cNvPr>
          <p:cNvSpPr>
            <a:spLocks noGrp="1"/>
          </p:cNvSpPr>
          <p:nvPr>
            <p:ph type="title"/>
          </p:nvPr>
        </p:nvSpPr>
        <p:spPr/>
        <p:txBody>
          <a:bodyPr/>
          <a:lstStyle/>
          <a:p>
            <a:r>
              <a:rPr lang="en-US" dirty="0"/>
              <a:t>Improved Signals and Effects</a:t>
            </a:r>
          </a:p>
        </p:txBody>
      </p:sp>
      <p:sp>
        <p:nvSpPr>
          <p:cNvPr id="3" name="Θέση περιεχομένου 2">
            <a:extLst>
              <a:ext uri="{FF2B5EF4-FFF2-40B4-BE49-F238E27FC236}">
                <a16:creationId xmlns:a16="http://schemas.microsoft.com/office/drawing/2014/main" id="{CF810420-F387-890F-3753-DEE73EFB5A9E}"/>
              </a:ext>
            </a:extLst>
          </p:cNvPr>
          <p:cNvSpPr>
            <a:spLocks noGrp="1"/>
          </p:cNvSpPr>
          <p:nvPr>
            <p:ph idx="1"/>
          </p:nvPr>
        </p:nvSpPr>
        <p:spPr>
          <a:xfrm>
            <a:off x="838200" y="2141537"/>
            <a:ext cx="10515600" cy="4351338"/>
          </a:xfrm>
        </p:spPr>
        <p:txBody>
          <a:bodyPr>
            <a:normAutofit/>
          </a:bodyPr>
          <a:lstStyle/>
          <a:p>
            <a:pPr>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Signals, introduced in Angular 16 and becoming stable in 17, transforms the way you manage state and handle change detection. When you read a signal within an </a:t>
            </a:r>
            <a:r>
              <a:rPr lang="en-US" sz="2400" dirty="0" err="1">
                <a:latin typeface="Tahoma" panose="020B0604030504040204" pitchFamily="34" charset="0"/>
                <a:ea typeface="Tahoma" panose="020B0604030504040204" pitchFamily="34" charset="0"/>
                <a:cs typeface="Tahoma" panose="020B0604030504040204" pitchFamily="34" charset="0"/>
              </a:rPr>
              <a:t>OnPush</a:t>
            </a:r>
            <a:r>
              <a:rPr lang="en-US" sz="2400" dirty="0">
                <a:latin typeface="Tahoma" panose="020B0604030504040204" pitchFamily="34" charset="0"/>
                <a:ea typeface="Tahoma" panose="020B0604030504040204" pitchFamily="34" charset="0"/>
                <a:cs typeface="Tahoma" panose="020B0604030504040204" pitchFamily="34" charset="0"/>
              </a:rPr>
              <a:t> component's template, Angular tracks the signal as a dependency of that component. When the value of that signal changes, Angular automatically marks the component to ensure it gets updated the next time change detection runs</a:t>
            </a:r>
          </a:p>
        </p:txBody>
      </p:sp>
    </p:spTree>
    <p:extLst>
      <p:ext uri="{BB962C8B-B14F-4D97-AF65-F5344CB8AC3E}">
        <p14:creationId xmlns:p14="http://schemas.microsoft.com/office/powerpoint/2010/main" val="715641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2162D55-A168-6017-E36A-D4E1F25CD452}"/>
              </a:ext>
            </a:extLst>
          </p:cNvPr>
          <p:cNvSpPr>
            <a:spLocks noGrp="1"/>
          </p:cNvSpPr>
          <p:nvPr>
            <p:ph type="title"/>
          </p:nvPr>
        </p:nvSpPr>
        <p:spPr/>
        <p:txBody>
          <a:bodyPr/>
          <a:lstStyle/>
          <a:p>
            <a:r>
              <a:rPr lang="en-US" dirty="0"/>
              <a:t>Improved Signals and Effects</a:t>
            </a:r>
          </a:p>
        </p:txBody>
      </p:sp>
      <p:sp>
        <p:nvSpPr>
          <p:cNvPr id="3" name="Θέση περιεχομένου 2">
            <a:extLst>
              <a:ext uri="{FF2B5EF4-FFF2-40B4-BE49-F238E27FC236}">
                <a16:creationId xmlns:a16="http://schemas.microsoft.com/office/drawing/2014/main" id="{6495F90F-5D8D-AAC5-D4DB-C76DD1CB30F4}"/>
              </a:ext>
            </a:extLst>
          </p:cNvPr>
          <p:cNvSpPr>
            <a:spLocks noGrp="1"/>
          </p:cNvSpPr>
          <p:nvPr>
            <p:ph idx="1"/>
          </p:nvPr>
        </p:nvSpPr>
        <p:spPr>
          <a:xfrm>
            <a:off x="838200" y="2581957"/>
            <a:ext cx="10515600" cy="1814558"/>
          </a:xfrm>
        </p:spPr>
        <p:txBody>
          <a:bodyPr>
            <a:normAutofit/>
          </a:bodyPr>
          <a:lstStyle/>
          <a:p>
            <a:pPr marL="0" indent="0">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A signal is a wrapper around a value, which is capable of notifying interested consumers when that value changes. Signals can contain any value, from simple primitives to complex data structures.</a:t>
            </a:r>
          </a:p>
          <a:p>
            <a:pPr marL="0" indent="0">
              <a:lnSpc>
                <a:spcPct val="150000"/>
              </a:lnSpc>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94C6F6D1-DE0D-96A3-C37F-DCF0B3A5E8E8}"/>
              </a:ext>
            </a:extLst>
          </p:cNvPr>
          <p:cNvSpPr txBox="1"/>
          <p:nvPr/>
        </p:nvSpPr>
        <p:spPr>
          <a:xfrm>
            <a:off x="4380411" y="1690688"/>
            <a:ext cx="3431178" cy="584775"/>
          </a:xfrm>
          <a:prstGeom prst="rect">
            <a:avLst/>
          </a:prstGeom>
          <a:noFill/>
        </p:spPr>
        <p:txBody>
          <a:bodyPr wrap="square">
            <a:spAutoFit/>
          </a:bodyPr>
          <a:lstStyle/>
          <a:p>
            <a:pPr algn="ctr"/>
            <a:r>
              <a:rPr lang="en-US" sz="3200" dirty="0">
                <a:latin typeface="Tahoma" panose="020B0604030504040204" pitchFamily="34" charset="0"/>
                <a:ea typeface="Tahoma" panose="020B0604030504040204" pitchFamily="34" charset="0"/>
                <a:cs typeface="Tahoma" panose="020B0604030504040204" pitchFamily="34" charset="0"/>
              </a:rPr>
              <a:t>What is a </a:t>
            </a:r>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Signal</a:t>
            </a:r>
            <a:endParaRPr lang="en-US" sz="3200" dirty="0">
              <a:solidFill>
                <a:srgbClr val="FF0000"/>
              </a:solidFill>
            </a:endParaRPr>
          </a:p>
        </p:txBody>
      </p:sp>
      <p:sp>
        <p:nvSpPr>
          <p:cNvPr id="7" name="TextBox 6">
            <a:extLst>
              <a:ext uri="{FF2B5EF4-FFF2-40B4-BE49-F238E27FC236}">
                <a16:creationId xmlns:a16="http://schemas.microsoft.com/office/drawing/2014/main" id="{8D6FB66A-4D68-08A1-4414-CBA5432D30A2}"/>
              </a:ext>
            </a:extLst>
          </p:cNvPr>
          <p:cNvSpPr txBox="1"/>
          <p:nvPr/>
        </p:nvSpPr>
        <p:spPr>
          <a:xfrm>
            <a:off x="3048000" y="4761768"/>
            <a:ext cx="6096000" cy="584775"/>
          </a:xfrm>
          <a:prstGeom prst="rect">
            <a:avLst/>
          </a:prstGeom>
          <a:noFill/>
        </p:spPr>
        <p:txBody>
          <a:bodyPr wrap="square">
            <a:spAutoFit/>
          </a:bodyPr>
          <a:lstStyle/>
          <a:p>
            <a:pPr marL="0" indent="0" algn="ctr">
              <a:buNone/>
            </a:pPr>
            <a:r>
              <a:rPr lang="en-US" sz="3200" dirty="0">
                <a:latin typeface="Tahoma" panose="020B0604030504040204" pitchFamily="34" charset="0"/>
                <a:ea typeface="Tahoma" panose="020B0604030504040204" pitchFamily="34" charset="0"/>
                <a:cs typeface="Tahoma" panose="020B0604030504040204" pitchFamily="34" charset="0"/>
              </a:rPr>
              <a:t>Why </a:t>
            </a:r>
            <a:r>
              <a:rPr lang="en-US" sz="3200" dirty="0">
                <a:solidFill>
                  <a:srgbClr val="FF0000"/>
                </a:solidFill>
                <a:latin typeface="Tahoma" panose="020B0604030504040204" pitchFamily="34" charset="0"/>
                <a:ea typeface="Tahoma" panose="020B0604030504040204" pitchFamily="34" charset="0"/>
                <a:cs typeface="Tahoma" panose="020B0604030504040204" pitchFamily="34" charset="0"/>
              </a:rPr>
              <a:t>Signals</a:t>
            </a:r>
            <a:r>
              <a:rPr lang="en-US" sz="3200" dirty="0">
                <a:latin typeface="Tahoma" panose="020B0604030504040204" pitchFamily="34" charset="0"/>
                <a:ea typeface="Tahoma" panose="020B0604030504040204" pitchFamily="34" charset="0"/>
                <a:cs typeface="Tahoma" panose="020B0604030504040204" pitchFamily="34" charset="0"/>
              </a:rPr>
              <a:t>?</a:t>
            </a:r>
          </a:p>
        </p:txBody>
      </p:sp>
      <p:sp>
        <p:nvSpPr>
          <p:cNvPr id="9" name="TextBox 8">
            <a:extLst>
              <a:ext uri="{FF2B5EF4-FFF2-40B4-BE49-F238E27FC236}">
                <a16:creationId xmlns:a16="http://schemas.microsoft.com/office/drawing/2014/main" id="{3F60AAAD-A3DA-7646-488A-330A83C1C583}"/>
              </a:ext>
            </a:extLst>
          </p:cNvPr>
          <p:cNvSpPr txBox="1"/>
          <p:nvPr/>
        </p:nvSpPr>
        <p:spPr>
          <a:xfrm>
            <a:off x="3048000" y="5480963"/>
            <a:ext cx="6096000" cy="461665"/>
          </a:xfrm>
          <a:prstGeom prst="rect">
            <a:avLst/>
          </a:prstGeom>
          <a:noFill/>
        </p:spPr>
        <p:txBody>
          <a:bodyPr wrap="square">
            <a:sp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Performance</a:t>
            </a:r>
            <a:r>
              <a:rPr lang="en-US" sz="1800" dirty="0"/>
              <a:t> </a:t>
            </a:r>
            <a:endParaRPr lang="en-US" dirty="0"/>
          </a:p>
        </p:txBody>
      </p:sp>
    </p:spTree>
    <p:extLst>
      <p:ext uri="{BB962C8B-B14F-4D97-AF65-F5344CB8AC3E}">
        <p14:creationId xmlns:p14="http://schemas.microsoft.com/office/powerpoint/2010/main" val="21866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1891867-0FA1-8B05-F767-5774180EAF5A}"/>
              </a:ext>
            </a:extLst>
          </p:cNvPr>
          <p:cNvSpPr>
            <a:spLocks noGrp="1"/>
          </p:cNvSpPr>
          <p:nvPr>
            <p:ph type="title"/>
          </p:nvPr>
        </p:nvSpPr>
        <p:spPr/>
        <p:txBody>
          <a:bodyPr/>
          <a:lstStyle/>
          <a:p>
            <a:r>
              <a:rPr lang="en-US" dirty="0"/>
              <a:t>Improved Signals and Effects</a:t>
            </a:r>
          </a:p>
        </p:txBody>
      </p:sp>
      <p:pic>
        <p:nvPicPr>
          <p:cNvPr id="5" name="Εικόνα 4">
            <a:extLst>
              <a:ext uri="{FF2B5EF4-FFF2-40B4-BE49-F238E27FC236}">
                <a16:creationId xmlns:a16="http://schemas.microsoft.com/office/drawing/2014/main" id="{78124923-2AA0-F1B3-6065-71DBE09B92BD}"/>
              </a:ext>
            </a:extLst>
          </p:cNvPr>
          <p:cNvPicPr>
            <a:picLocks noChangeAspect="1"/>
          </p:cNvPicPr>
          <p:nvPr/>
        </p:nvPicPr>
        <p:blipFill>
          <a:blip r:embed="rId2"/>
          <a:stretch>
            <a:fillRect/>
          </a:stretch>
        </p:blipFill>
        <p:spPr>
          <a:xfrm>
            <a:off x="2025767" y="2150880"/>
            <a:ext cx="8140466" cy="3901577"/>
          </a:xfrm>
          <a:prstGeom prst="rect">
            <a:avLst/>
          </a:prstGeom>
        </p:spPr>
      </p:pic>
    </p:spTree>
    <p:extLst>
      <p:ext uri="{BB962C8B-B14F-4D97-AF65-F5344CB8AC3E}">
        <p14:creationId xmlns:p14="http://schemas.microsoft.com/office/powerpoint/2010/main" val="1026492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9A8AD76-626D-CA28-4D4A-9D87CFA78E22}"/>
              </a:ext>
            </a:extLst>
          </p:cNvPr>
          <p:cNvSpPr>
            <a:spLocks noGrp="1"/>
          </p:cNvSpPr>
          <p:nvPr>
            <p:ph type="title"/>
          </p:nvPr>
        </p:nvSpPr>
        <p:spPr/>
        <p:txBody>
          <a:bodyPr/>
          <a:lstStyle/>
          <a:p>
            <a:r>
              <a:rPr lang="en-US" dirty="0"/>
              <a:t>Improved Signals and Effects</a:t>
            </a:r>
          </a:p>
        </p:txBody>
      </p:sp>
      <p:pic>
        <p:nvPicPr>
          <p:cNvPr id="5122" name="Picture 2">
            <a:extLst>
              <a:ext uri="{FF2B5EF4-FFF2-40B4-BE49-F238E27FC236}">
                <a16:creationId xmlns:a16="http://schemas.microsoft.com/office/drawing/2014/main" id="{E5825A8C-3C22-9047-B0A6-DAF0EAA81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028" y="1924595"/>
            <a:ext cx="7739943" cy="435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5500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4D3BC9F-3533-63CA-2D7D-2ADEF3DDF61D}"/>
              </a:ext>
            </a:extLst>
          </p:cNvPr>
          <p:cNvSpPr>
            <a:spLocks noGrp="1"/>
          </p:cNvSpPr>
          <p:nvPr>
            <p:ph type="title"/>
          </p:nvPr>
        </p:nvSpPr>
        <p:spPr/>
        <p:txBody>
          <a:bodyPr/>
          <a:lstStyle/>
          <a:p>
            <a:r>
              <a:rPr lang="en-US" dirty="0"/>
              <a:t>Improved Signals and Effects</a:t>
            </a:r>
          </a:p>
        </p:txBody>
      </p:sp>
      <p:sp>
        <p:nvSpPr>
          <p:cNvPr id="3" name="Θέση περιεχομένου 2">
            <a:extLst>
              <a:ext uri="{FF2B5EF4-FFF2-40B4-BE49-F238E27FC236}">
                <a16:creationId xmlns:a16="http://schemas.microsoft.com/office/drawing/2014/main" id="{B7BE5DC5-22D3-83BC-EA09-36308F2F69B6}"/>
              </a:ext>
            </a:extLst>
          </p:cNvPr>
          <p:cNvSpPr>
            <a:spLocks noGrp="1"/>
          </p:cNvSpPr>
          <p:nvPr>
            <p:ph idx="1"/>
          </p:nvPr>
        </p:nvSpPr>
        <p:spPr>
          <a:xfrm>
            <a:off x="838200" y="1825625"/>
            <a:ext cx="10515600" cy="4296501"/>
          </a:xfrm>
        </p:spPr>
        <p:txBody>
          <a:bodyPr>
            <a:normAutofit lnSpcReduction="10000"/>
          </a:bodyPr>
          <a:lstStyle/>
          <a:p>
            <a:pPr marL="0" indent="0" algn="ctr">
              <a:buNone/>
            </a:pPr>
            <a:r>
              <a:rPr lang="en-US" dirty="0">
                <a:latin typeface="Tahoma" panose="020B0604030504040204" pitchFamily="34" charset="0"/>
                <a:ea typeface="Tahoma" panose="020B0604030504040204" pitchFamily="34" charset="0"/>
                <a:cs typeface="Tahoma" panose="020B0604030504040204" pitchFamily="34" charset="0"/>
              </a:rPr>
              <a:t>Types of Signals</a:t>
            </a:r>
          </a:p>
          <a:p>
            <a:pPr marL="0" indent="0" algn="ctr">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u="sng" dirty="0">
                <a:latin typeface="Tahoma" panose="020B0604030504040204" pitchFamily="34" charset="0"/>
                <a:ea typeface="Tahoma" panose="020B0604030504040204" pitchFamily="34" charset="0"/>
                <a:cs typeface="Tahoma" panose="020B0604030504040204" pitchFamily="34" charset="0"/>
              </a:rPr>
              <a:t>Writable Signals:</a:t>
            </a:r>
            <a:r>
              <a:rPr lang="en-US" dirty="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These are mutable and allow you to set, get, update, or reset them. Signals are accessed using getter functions, offering a straightforward way to manage component state.</a:t>
            </a:r>
          </a:p>
          <a:p>
            <a:pPr>
              <a:lnSpc>
                <a:spcPct val="100000"/>
              </a:lnSpc>
            </a:pPr>
            <a:endParaRPr lang="en-US" sz="24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r>
              <a:rPr lang="en-US" u="sng" dirty="0">
                <a:latin typeface="Tahoma" panose="020B0604030504040204" pitchFamily="34" charset="0"/>
                <a:ea typeface="Tahoma" panose="020B0604030504040204" pitchFamily="34" charset="0"/>
                <a:cs typeface="Tahoma" panose="020B0604030504040204" pitchFamily="34" charset="0"/>
              </a:rPr>
              <a:t>Computed Signals:</a:t>
            </a:r>
            <a:r>
              <a:rPr lang="en-US" dirty="0">
                <a:latin typeface="Tahoma" panose="020B0604030504040204" pitchFamily="34" charset="0"/>
                <a:ea typeface="Tahoma" panose="020B0604030504040204" pitchFamily="34" charset="0"/>
                <a:cs typeface="Tahoma" panose="020B0604030504040204" pitchFamily="34" charset="0"/>
              </a:rPr>
              <a:t> </a:t>
            </a:r>
            <a:r>
              <a:rPr lang="en-US" sz="2400" dirty="0">
                <a:latin typeface="Tahoma" panose="020B0604030504040204" pitchFamily="34" charset="0"/>
                <a:ea typeface="Tahoma" panose="020B0604030504040204" pitchFamily="34" charset="0"/>
                <a:cs typeface="Tahoma" panose="020B0604030504040204" pitchFamily="34" charset="0"/>
              </a:rPr>
              <a:t>Computed primitives are read-only and derive their values from signals. They automatically run a function to update their value when the signals they depend on change, simplifying complex calculations.</a:t>
            </a:r>
          </a:p>
        </p:txBody>
      </p:sp>
    </p:spTree>
    <p:extLst>
      <p:ext uri="{BB962C8B-B14F-4D97-AF65-F5344CB8AC3E}">
        <p14:creationId xmlns:p14="http://schemas.microsoft.com/office/powerpoint/2010/main" val="36086019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9B7100B-ECF4-118C-255D-C5AC6F5A7548}"/>
              </a:ext>
            </a:extLst>
          </p:cNvPr>
          <p:cNvSpPr>
            <a:spLocks noGrp="1"/>
          </p:cNvSpPr>
          <p:nvPr>
            <p:ph type="title"/>
          </p:nvPr>
        </p:nvSpPr>
        <p:spPr/>
        <p:txBody>
          <a:bodyPr/>
          <a:lstStyle/>
          <a:p>
            <a:r>
              <a:rPr lang="en-US" dirty="0"/>
              <a:t>Improved Signals and Effects</a:t>
            </a:r>
          </a:p>
        </p:txBody>
      </p:sp>
      <p:sp>
        <p:nvSpPr>
          <p:cNvPr id="3" name="Θέση περιεχομένου 2">
            <a:extLst>
              <a:ext uri="{FF2B5EF4-FFF2-40B4-BE49-F238E27FC236}">
                <a16:creationId xmlns:a16="http://schemas.microsoft.com/office/drawing/2014/main" id="{1657B68C-37C6-B5A0-E852-D01CC9E0E381}"/>
              </a:ext>
            </a:extLst>
          </p:cNvPr>
          <p:cNvSpPr>
            <a:spLocks noGrp="1"/>
          </p:cNvSpPr>
          <p:nvPr>
            <p:ph idx="1"/>
          </p:nvPr>
        </p:nvSpPr>
        <p:spPr/>
        <p:txBody>
          <a:bodyPr/>
          <a:lstStyle/>
          <a:p>
            <a:pPr marL="0" indent="0" algn="ctr">
              <a:buNone/>
            </a:pPr>
            <a:r>
              <a:rPr lang="en-US" dirty="0">
                <a:latin typeface="Tahoma" panose="020B0604030504040204" pitchFamily="34" charset="0"/>
                <a:ea typeface="Tahoma" panose="020B0604030504040204" pitchFamily="34" charset="0"/>
                <a:cs typeface="Tahoma" panose="020B0604030504040204" pitchFamily="34" charset="0"/>
              </a:rPr>
              <a:t>Writable Signals</a:t>
            </a:r>
          </a:p>
          <a:p>
            <a:pPr marL="0" indent="0" algn="ctr">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Εικόνα 3">
            <a:extLst>
              <a:ext uri="{FF2B5EF4-FFF2-40B4-BE49-F238E27FC236}">
                <a16:creationId xmlns:a16="http://schemas.microsoft.com/office/drawing/2014/main" id="{35CCF5E7-D644-96F8-0586-FBC477AAC4D3}"/>
              </a:ext>
            </a:extLst>
          </p:cNvPr>
          <p:cNvPicPr>
            <a:picLocks noChangeAspect="1"/>
          </p:cNvPicPr>
          <p:nvPr/>
        </p:nvPicPr>
        <p:blipFill>
          <a:blip r:embed="rId2"/>
          <a:stretch>
            <a:fillRect/>
          </a:stretch>
        </p:blipFill>
        <p:spPr>
          <a:xfrm>
            <a:off x="2977931" y="4377456"/>
            <a:ext cx="6236138" cy="1368707"/>
          </a:xfrm>
          <a:prstGeom prst="rect">
            <a:avLst/>
          </a:prstGeom>
        </p:spPr>
      </p:pic>
      <p:pic>
        <p:nvPicPr>
          <p:cNvPr id="5" name="Εικόνα 4">
            <a:extLst>
              <a:ext uri="{FF2B5EF4-FFF2-40B4-BE49-F238E27FC236}">
                <a16:creationId xmlns:a16="http://schemas.microsoft.com/office/drawing/2014/main" id="{207F2108-C509-40C9-4F0D-1E6A75E69A2C}"/>
              </a:ext>
            </a:extLst>
          </p:cNvPr>
          <p:cNvPicPr>
            <a:picLocks noChangeAspect="1"/>
          </p:cNvPicPr>
          <p:nvPr/>
        </p:nvPicPr>
        <p:blipFill>
          <a:blip r:embed="rId3"/>
          <a:stretch>
            <a:fillRect/>
          </a:stretch>
        </p:blipFill>
        <p:spPr>
          <a:xfrm>
            <a:off x="2186854" y="2635252"/>
            <a:ext cx="7818291" cy="1214908"/>
          </a:xfrm>
          <a:prstGeom prst="rect">
            <a:avLst/>
          </a:prstGeom>
        </p:spPr>
      </p:pic>
    </p:spTree>
    <p:extLst>
      <p:ext uri="{BB962C8B-B14F-4D97-AF65-F5344CB8AC3E}">
        <p14:creationId xmlns:p14="http://schemas.microsoft.com/office/powerpoint/2010/main" val="332293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2A3DEE2-B9E4-DB9D-37D3-C6E5A714AA7A}"/>
              </a:ext>
            </a:extLst>
          </p:cNvPr>
          <p:cNvSpPr>
            <a:spLocks noGrp="1"/>
          </p:cNvSpPr>
          <p:nvPr>
            <p:ph type="title"/>
          </p:nvPr>
        </p:nvSpPr>
        <p:spPr/>
        <p:txBody>
          <a:bodyPr/>
          <a:lstStyle/>
          <a:p>
            <a:r>
              <a:rPr lang="en-US" dirty="0"/>
              <a:t>Improved Signals and Effects</a:t>
            </a:r>
          </a:p>
        </p:txBody>
      </p:sp>
      <p:sp>
        <p:nvSpPr>
          <p:cNvPr id="3" name="Θέση περιεχομένου 2">
            <a:extLst>
              <a:ext uri="{FF2B5EF4-FFF2-40B4-BE49-F238E27FC236}">
                <a16:creationId xmlns:a16="http://schemas.microsoft.com/office/drawing/2014/main" id="{C21EC453-FE32-525D-3D71-2D99D93DB6E1}"/>
              </a:ext>
            </a:extLst>
          </p:cNvPr>
          <p:cNvSpPr>
            <a:spLocks noGrp="1"/>
          </p:cNvSpPr>
          <p:nvPr>
            <p:ph idx="1"/>
          </p:nvPr>
        </p:nvSpPr>
        <p:spPr/>
        <p:txBody>
          <a:bodyPr>
            <a:normAutofit/>
          </a:bodyPr>
          <a:lstStyle/>
          <a:p>
            <a:pPr marL="0" indent="0">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Writable signals, provide </a:t>
            </a:r>
            <a:r>
              <a:rPr lang="en-US" sz="2400" u="sng" dirty="0">
                <a:latin typeface="Tahoma" panose="020B0604030504040204" pitchFamily="34" charset="0"/>
                <a:ea typeface="Tahoma" panose="020B0604030504040204" pitchFamily="34" charset="0"/>
                <a:cs typeface="Tahoma" panose="020B0604030504040204" pitchFamily="34" charset="0"/>
              </a:rPr>
              <a:t>equality functions</a:t>
            </a:r>
          </a:p>
          <a:p>
            <a:pPr marL="0" indent="0">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When creating a signal, you can optionally provide an equality function, which will be used to check whether the new value is actually different than the previous one.</a:t>
            </a:r>
          </a:p>
          <a:p>
            <a:pPr marL="0" indent="0">
              <a:lnSpc>
                <a:spcPct val="150000"/>
              </a:lnSpc>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4" name="Εικόνα 3">
            <a:extLst>
              <a:ext uri="{FF2B5EF4-FFF2-40B4-BE49-F238E27FC236}">
                <a16:creationId xmlns:a16="http://schemas.microsoft.com/office/drawing/2014/main" id="{23E2B1AD-19EC-6684-EA07-8A954AF7185C}"/>
              </a:ext>
            </a:extLst>
          </p:cNvPr>
          <p:cNvPicPr>
            <a:picLocks noChangeAspect="1"/>
          </p:cNvPicPr>
          <p:nvPr/>
        </p:nvPicPr>
        <p:blipFill>
          <a:blip r:embed="rId2"/>
          <a:stretch>
            <a:fillRect/>
          </a:stretch>
        </p:blipFill>
        <p:spPr>
          <a:xfrm>
            <a:off x="2533893" y="4584768"/>
            <a:ext cx="7124214" cy="1458980"/>
          </a:xfrm>
          <a:prstGeom prst="rect">
            <a:avLst/>
          </a:prstGeom>
        </p:spPr>
      </p:pic>
    </p:spTree>
    <p:extLst>
      <p:ext uri="{BB962C8B-B14F-4D97-AF65-F5344CB8AC3E}">
        <p14:creationId xmlns:p14="http://schemas.microsoft.com/office/powerpoint/2010/main" val="2769367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F36285A-9D34-2C3C-EA58-4792C01EE231}"/>
              </a:ext>
            </a:extLst>
          </p:cNvPr>
          <p:cNvSpPr>
            <a:spLocks noGrp="1"/>
          </p:cNvSpPr>
          <p:nvPr>
            <p:ph type="title"/>
          </p:nvPr>
        </p:nvSpPr>
        <p:spPr/>
        <p:txBody>
          <a:bodyPr/>
          <a:lstStyle/>
          <a:p>
            <a:r>
              <a:rPr lang="en-US" dirty="0"/>
              <a:t>Efficient CSS removal upon component destruction</a:t>
            </a:r>
          </a:p>
        </p:txBody>
      </p:sp>
      <p:sp>
        <p:nvSpPr>
          <p:cNvPr id="3" name="Θέση περιεχομένου 2">
            <a:extLst>
              <a:ext uri="{FF2B5EF4-FFF2-40B4-BE49-F238E27FC236}">
                <a16:creationId xmlns:a16="http://schemas.microsoft.com/office/drawing/2014/main" id="{BAD49DA0-AB91-4EF4-FE1F-664D8C2AE4BF}"/>
              </a:ext>
            </a:extLst>
          </p:cNvPr>
          <p:cNvSpPr>
            <a:spLocks noGrp="1"/>
          </p:cNvSpPr>
          <p:nvPr>
            <p:ph idx="1"/>
          </p:nvPr>
        </p:nvSpPr>
        <p:spPr>
          <a:xfrm>
            <a:off x="838200" y="2348139"/>
            <a:ext cx="10515600" cy="4351338"/>
          </a:xfrm>
        </p:spPr>
        <p:txBody>
          <a:bodyPr>
            <a:normAutofit/>
          </a:bodyPr>
          <a:lstStyle/>
          <a:p>
            <a:pPr marL="0" indent="0">
              <a:lnSpc>
                <a:spcPct val="200000"/>
              </a:lnSpc>
              <a:buNone/>
            </a:pPr>
            <a:r>
              <a:rPr lang="en-US" sz="2400" dirty="0">
                <a:latin typeface="Tahoma" panose="020B0604030504040204" pitchFamily="34" charset="0"/>
                <a:ea typeface="Tahoma" panose="020B0604030504040204" pitchFamily="34" charset="0"/>
                <a:cs typeface="Tahoma" panose="020B0604030504040204" pitchFamily="34" charset="0"/>
              </a:rPr>
              <a:t>Angular 17 introduces a new built-in mechanism that streamlines the process of removing CSS from the DOM when a component is destroyed, contributing to smoother application functioning and improved resource management</a:t>
            </a:r>
          </a:p>
          <a:p>
            <a:pPr marL="0"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25707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65B60C9-61F2-E07C-38BB-F35570BB9118}"/>
              </a:ext>
            </a:extLst>
          </p:cNvPr>
          <p:cNvSpPr>
            <a:spLocks noGrp="1"/>
          </p:cNvSpPr>
          <p:nvPr>
            <p:ph type="title"/>
          </p:nvPr>
        </p:nvSpPr>
        <p:spPr/>
        <p:txBody>
          <a:bodyPr/>
          <a:lstStyle/>
          <a:p>
            <a:r>
              <a:rPr lang="en-US" dirty="0"/>
              <a:t>Improved Signals and Effects</a:t>
            </a:r>
          </a:p>
        </p:txBody>
      </p:sp>
      <p:sp>
        <p:nvSpPr>
          <p:cNvPr id="3" name="Θέση περιεχομένου 2">
            <a:extLst>
              <a:ext uri="{FF2B5EF4-FFF2-40B4-BE49-F238E27FC236}">
                <a16:creationId xmlns:a16="http://schemas.microsoft.com/office/drawing/2014/main" id="{CFDF1365-0FA3-EFB1-A290-EC4D66BBC83E}"/>
              </a:ext>
            </a:extLst>
          </p:cNvPr>
          <p:cNvSpPr>
            <a:spLocks noGrp="1"/>
          </p:cNvSpPr>
          <p:nvPr>
            <p:ph idx="1"/>
          </p:nvPr>
        </p:nvSpPr>
        <p:spPr>
          <a:xfrm>
            <a:off x="838200" y="1825625"/>
            <a:ext cx="10515600" cy="4749346"/>
          </a:xfrm>
        </p:spPr>
        <p:txBody>
          <a:bodyPr>
            <a:normAutofit lnSpcReduction="10000"/>
          </a:bodyPr>
          <a:lstStyle/>
          <a:p>
            <a:pPr marL="0" indent="0" algn="ctr">
              <a:buNone/>
            </a:pPr>
            <a:r>
              <a:rPr lang="en-US" dirty="0">
                <a:latin typeface="Tahoma" panose="020B0604030504040204" pitchFamily="34" charset="0"/>
                <a:ea typeface="Tahoma" panose="020B0604030504040204" pitchFamily="34" charset="0"/>
                <a:cs typeface="Tahoma" panose="020B0604030504040204" pitchFamily="34" charset="0"/>
              </a:rPr>
              <a:t>Computed Signals</a:t>
            </a:r>
          </a:p>
          <a:p>
            <a:pPr marL="0" indent="0" algn="ctr">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dirty="0" err="1">
                <a:latin typeface="Tahoma" panose="020B0604030504040204" pitchFamily="34" charset="0"/>
                <a:ea typeface="Tahoma" panose="020B0604030504040204" pitchFamily="34" charset="0"/>
                <a:cs typeface="Tahoma" panose="020B0604030504040204" pitchFamily="34" charset="0"/>
              </a:rPr>
              <a:t>doubleCount's</a:t>
            </a:r>
            <a:r>
              <a:rPr lang="en-US" sz="2400" dirty="0">
                <a:latin typeface="Tahoma" panose="020B0604030504040204" pitchFamily="34" charset="0"/>
                <a:ea typeface="Tahoma" panose="020B0604030504040204" pitchFamily="34" charset="0"/>
                <a:cs typeface="Tahoma" panose="020B0604030504040204" pitchFamily="34" charset="0"/>
              </a:rPr>
              <a:t> derivation function does not run to calculate its value until the first time you read </a:t>
            </a:r>
            <a:r>
              <a:rPr lang="en-US" sz="2400" dirty="0" err="1">
                <a:latin typeface="Tahoma" panose="020B0604030504040204" pitchFamily="34" charset="0"/>
                <a:ea typeface="Tahoma" panose="020B0604030504040204" pitchFamily="34" charset="0"/>
                <a:cs typeface="Tahoma" panose="020B0604030504040204" pitchFamily="34" charset="0"/>
              </a:rPr>
              <a:t>doubleCount</a:t>
            </a:r>
            <a:r>
              <a:rPr lang="en-US" sz="2400" dirty="0">
                <a:latin typeface="Tahoma" panose="020B0604030504040204" pitchFamily="34" charset="0"/>
                <a:ea typeface="Tahoma" panose="020B0604030504040204" pitchFamily="34" charset="0"/>
                <a:cs typeface="Tahoma" panose="020B0604030504040204" pitchFamily="34" charset="0"/>
              </a:rPr>
              <a:t>. The calculated value is then cached, and if you read </a:t>
            </a:r>
            <a:r>
              <a:rPr lang="en-US" sz="2400" dirty="0" err="1">
                <a:latin typeface="Tahoma" panose="020B0604030504040204" pitchFamily="34" charset="0"/>
                <a:ea typeface="Tahoma" panose="020B0604030504040204" pitchFamily="34" charset="0"/>
                <a:cs typeface="Tahoma" panose="020B0604030504040204" pitchFamily="34" charset="0"/>
              </a:rPr>
              <a:t>doubleCount</a:t>
            </a:r>
            <a:r>
              <a:rPr lang="en-US" sz="2400" dirty="0">
                <a:latin typeface="Tahoma" panose="020B0604030504040204" pitchFamily="34" charset="0"/>
                <a:ea typeface="Tahoma" panose="020B0604030504040204" pitchFamily="34" charset="0"/>
                <a:cs typeface="Tahoma" panose="020B0604030504040204" pitchFamily="34" charset="0"/>
              </a:rPr>
              <a:t> again, it will return the cached value without recalculating.</a:t>
            </a:r>
          </a:p>
          <a:p>
            <a:pPr marL="0" indent="0">
              <a:buNone/>
            </a:pPr>
            <a:r>
              <a:rPr lang="en-US" sz="2400" dirty="0">
                <a:latin typeface="Tahoma" panose="020B0604030504040204" pitchFamily="34" charset="0"/>
                <a:ea typeface="Tahoma" panose="020B0604030504040204" pitchFamily="34" charset="0"/>
                <a:cs typeface="Tahoma" panose="020B0604030504040204" pitchFamily="34" charset="0"/>
              </a:rPr>
              <a:t>If you then change count, Angular knows that </a:t>
            </a:r>
            <a:r>
              <a:rPr lang="en-US" sz="2400" dirty="0" err="1">
                <a:latin typeface="Tahoma" panose="020B0604030504040204" pitchFamily="34" charset="0"/>
                <a:ea typeface="Tahoma" panose="020B0604030504040204" pitchFamily="34" charset="0"/>
                <a:cs typeface="Tahoma" panose="020B0604030504040204" pitchFamily="34" charset="0"/>
              </a:rPr>
              <a:t>doubleCount's</a:t>
            </a:r>
            <a:r>
              <a:rPr lang="en-US" sz="2400" dirty="0">
                <a:latin typeface="Tahoma" panose="020B0604030504040204" pitchFamily="34" charset="0"/>
                <a:ea typeface="Tahoma" panose="020B0604030504040204" pitchFamily="34" charset="0"/>
                <a:cs typeface="Tahoma" panose="020B0604030504040204" pitchFamily="34" charset="0"/>
              </a:rPr>
              <a:t> cached value is no longer valid, and the next time you read </a:t>
            </a:r>
            <a:r>
              <a:rPr lang="en-US" sz="2400" dirty="0" err="1">
                <a:latin typeface="Tahoma" panose="020B0604030504040204" pitchFamily="34" charset="0"/>
                <a:ea typeface="Tahoma" panose="020B0604030504040204" pitchFamily="34" charset="0"/>
                <a:cs typeface="Tahoma" panose="020B0604030504040204" pitchFamily="34" charset="0"/>
              </a:rPr>
              <a:t>doubleCount</a:t>
            </a:r>
            <a:r>
              <a:rPr lang="en-US" sz="2400" dirty="0">
                <a:latin typeface="Tahoma" panose="020B0604030504040204" pitchFamily="34" charset="0"/>
                <a:ea typeface="Tahoma" panose="020B0604030504040204" pitchFamily="34" charset="0"/>
                <a:cs typeface="Tahoma" panose="020B0604030504040204" pitchFamily="34" charset="0"/>
              </a:rPr>
              <a:t> its new value will be calculated.</a:t>
            </a:r>
          </a:p>
          <a:p>
            <a:pPr marL="0" indent="0" algn="ctr">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4" name="Εικόνα 3">
            <a:extLst>
              <a:ext uri="{FF2B5EF4-FFF2-40B4-BE49-F238E27FC236}">
                <a16:creationId xmlns:a16="http://schemas.microsoft.com/office/drawing/2014/main" id="{4AFAA9ED-DF31-705F-8131-8D86C58CB61A}"/>
              </a:ext>
            </a:extLst>
          </p:cNvPr>
          <p:cNvPicPr>
            <a:picLocks noChangeAspect="1"/>
          </p:cNvPicPr>
          <p:nvPr/>
        </p:nvPicPr>
        <p:blipFill>
          <a:blip r:embed="rId2"/>
          <a:stretch>
            <a:fillRect/>
          </a:stretch>
        </p:blipFill>
        <p:spPr>
          <a:xfrm>
            <a:off x="2866519" y="2270258"/>
            <a:ext cx="6458962" cy="1367067"/>
          </a:xfrm>
          <a:prstGeom prst="rect">
            <a:avLst/>
          </a:prstGeom>
        </p:spPr>
      </p:pic>
    </p:spTree>
    <p:extLst>
      <p:ext uri="{BB962C8B-B14F-4D97-AF65-F5344CB8AC3E}">
        <p14:creationId xmlns:p14="http://schemas.microsoft.com/office/powerpoint/2010/main" val="9338232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393A880-FCA1-A2D6-2170-E4CA35109BEB}"/>
              </a:ext>
            </a:extLst>
          </p:cNvPr>
          <p:cNvSpPr>
            <a:spLocks noGrp="1"/>
          </p:cNvSpPr>
          <p:nvPr>
            <p:ph type="title"/>
          </p:nvPr>
        </p:nvSpPr>
        <p:spPr/>
        <p:txBody>
          <a:bodyPr/>
          <a:lstStyle/>
          <a:p>
            <a:r>
              <a:rPr lang="en-US" dirty="0"/>
              <a:t>Improved Signals and Effects</a:t>
            </a:r>
          </a:p>
        </p:txBody>
      </p:sp>
      <p:sp>
        <p:nvSpPr>
          <p:cNvPr id="3" name="Θέση περιεχομένου 2">
            <a:extLst>
              <a:ext uri="{FF2B5EF4-FFF2-40B4-BE49-F238E27FC236}">
                <a16:creationId xmlns:a16="http://schemas.microsoft.com/office/drawing/2014/main" id="{FB96E2E3-7A71-8115-5866-AED30F9B9F9C}"/>
              </a:ext>
            </a:extLst>
          </p:cNvPr>
          <p:cNvSpPr>
            <a:spLocks noGrp="1"/>
          </p:cNvSpPr>
          <p:nvPr>
            <p:ph idx="1"/>
          </p:nvPr>
        </p:nvSpPr>
        <p:spPr/>
        <p:txBody>
          <a:bodyPr/>
          <a:lstStyle/>
          <a:p>
            <a:pPr marL="0" indent="0" algn="ctr">
              <a:buNone/>
            </a:pPr>
            <a:r>
              <a:rPr lang="en-US" sz="3200" dirty="0">
                <a:latin typeface="Tahoma" panose="020B0604030504040204" pitchFamily="34" charset="0"/>
                <a:ea typeface="Tahoma" panose="020B0604030504040204" pitchFamily="34" charset="0"/>
                <a:cs typeface="Tahoma" panose="020B0604030504040204" pitchFamily="34" charset="0"/>
              </a:rPr>
              <a:t>What is an </a:t>
            </a:r>
            <a:r>
              <a:rPr lang="en-US" sz="3200" dirty="0">
                <a:solidFill>
                  <a:srgbClr val="E546FA"/>
                </a:solidFill>
                <a:latin typeface="Tahoma" panose="020B0604030504040204" pitchFamily="34" charset="0"/>
                <a:ea typeface="Tahoma" panose="020B0604030504040204" pitchFamily="34" charset="0"/>
                <a:cs typeface="Tahoma" panose="020B0604030504040204" pitchFamily="34" charset="0"/>
              </a:rPr>
              <a:t>Effect</a:t>
            </a:r>
          </a:p>
          <a:p>
            <a:pPr marL="0" indent="0" algn="ctr">
              <a:buNone/>
            </a:pPr>
            <a:endParaRPr lang="en-US" sz="3200" dirty="0">
              <a:solidFill>
                <a:srgbClr val="E546FA"/>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t>Effects are asynchronous functions triggered by changes in specific signals, enabling you to manage side effects based on data updates. Angular tracks these dependencies, ensuring the right effects are executed when related signals change.</a:t>
            </a:r>
          </a:p>
        </p:txBody>
      </p:sp>
      <p:pic>
        <p:nvPicPr>
          <p:cNvPr id="4" name="Θέση περιεχομένου 3">
            <a:extLst>
              <a:ext uri="{FF2B5EF4-FFF2-40B4-BE49-F238E27FC236}">
                <a16:creationId xmlns:a16="http://schemas.microsoft.com/office/drawing/2014/main" id="{64FF0666-BC5B-50CC-C026-E02E78A124D4}"/>
              </a:ext>
            </a:extLst>
          </p:cNvPr>
          <p:cNvPicPr>
            <a:picLocks noChangeAspect="1"/>
          </p:cNvPicPr>
          <p:nvPr/>
        </p:nvPicPr>
        <p:blipFill>
          <a:blip r:embed="rId2"/>
          <a:stretch>
            <a:fillRect/>
          </a:stretch>
        </p:blipFill>
        <p:spPr>
          <a:xfrm>
            <a:off x="3272041" y="4871666"/>
            <a:ext cx="5647918" cy="1305297"/>
          </a:xfrm>
          <a:prstGeom prst="rect">
            <a:avLst/>
          </a:prstGeom>
        </p:spPr>
      </p:pic>
    </p:spTree>
    <p:extLst>
      <p:ext uri="{BB962C8B-B14F-4D97-AF65-F5344CB8AC3E}">
        <p14:creationId xmlns:p14="http://schemas.microsoft.com/office/powerpoint/2010/main" val="1406718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D4CD563-5459-496C-24C6-60FFC86874EE}"/>
              </a:ext>
            </a:extLst>
          </p:cNvPr>
          <p:cNvSpPr>
            <a:spLocks noGrp="1"/>
          </p:cNvSpPr>
          <p:nvPr>
            <p:ph type="title"/>
          </p:nvPr>
        </p:nvSpPr>
        <p:spPr/>
        <p:txBody>
          <a:bodyPr/>
          <a:lstStyle/>
          <a:p>
            <a:r>
              <a:rPr lang="en-US" dirty="0"/>
              <a:t>Improved Signals and Effects</a:t>
            </a:r>
          </a:p>
        </p:txBody>
      </p:sp>
      <p:sp>
        <p:nvSpPr>
          <p:cNvPr id="6" name="Θέση περιεχομένου 5">
            <a:extLst>
              <a:ext uri="{FF2B5EF4-FFF2-40B4-BE49-F238E27FC236}">
                <a16:creationId xmlns:a16="http://schemas.microsoft.com/office/drawing/2014/main" id="{D0139683-1A34-43A3-93FB-FC7F499B375D}"/>
              </a:ext>
            </a:extLst>
          </p:cNvPr>
          <p:cNvSpPr>
            <a:spLocks noGrp="1"/>
          </p:cNvSpPr>
          <p:nvPr>
            <p:ph idx="1"/>
          </p:nvPr>
        </p:nvSpPr>
        <p:spPr>
          <a:xfrm>
            <a:off x="838200" y="1991088"/>
            <a:ext cx="10515600" cy="4351338"/>
          </a:xfrm>
        </p:spPr>
        <p:txBody>
          <a:bodyPr>
            <a:normAutofit/>
          </a:bodyPr>
          <a:lstStyle/>
          <a:p>
            <a:pPr marL="0" indent="0" algn="ctr">
              <a:buNone/>
            </a:pPr>
            <a:r>
              <a:rPr lang="en-US" sz="3200" dirty="0">
                <a:latin typeface="Tahoma" panose="020B0604030504040204" pitchFamily="34" charset="0"/>
                <a:ea typeface="Tahoma" panose="020B0604030504040204" pitchFamily="34" charset="0"/>
                <a:cs typeface="Tahoma" panose="020B0604030504040204" pitchFamily="34" charset="0"/>
              </a:rPr>
              <a:t>Reading without tracking dependencies</a:t>
            </a:r>
          </a:p>
          <a:p>
            <a:pPr marL="0" indent="0" algn="ctr">
              <a:buNone/>
            </a:pPr>
            <a:endParaRPr lang="en-US" sz="3200" dirty="0">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There could be some cases where we would like to have an effect that have more than 1 signal, but it should run only about the one we care.  In that case, we use the untracked:</a:t>
            </a:r>
          </a:p>
        </p:txBody>
      </p:sp>
    </p:spTree>
    <p:extLst>
      <p:ext uri="{BB962C8B-B14F-4D97-AF65-F5344CB8AC3E}">
        <p14:creationId xmlns:p14="http://schemas.microsoft.com/office/powerpoint/2010/main" val="1199112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E1EC873-F9B4-7AD6-457B-ED507CFBFA17}"/>
              </a:ext>
            </a:extLst>
          </p:cNvPr>
          <p:cNvSpPr>
            <a:spLocks noGrp="1"/>
          </p:cNvSpPr>
          <p:nvPr>
            <p:ph type="title"/>
          </p:nvPr>
        </p:nvSpPr>
        <p:spPr/>
        <p:txBody>
          <a:bodyPr/>
          <a:lstStyle/>
          <a:p>
            <a:r>
              <a:rPr lang="en-US" dirty="0"/>
              <a:t>Improved Signals and Effects</a:t>
            </a:r>
          </a:p>
        </p:txBody>
      </p:sp>
      <p:sp>
        <p:nvSpPr>
          <p:cNvPr id="3" name="Θέση περιεχομένου 2">
            <a:extLst>
              <a:ext uri="{FF2B5EF4-FFF2-40B4-BE49-F238E27FC236}">
                <a16:creationId xmlns:a16="http://schemas.microsoft.com/office/drawing/2014/main" id="{C2CA34F5-E851-D63E-FCC2-BEA833AB9E1B}"/>
              </a:ext>
            </a:extLst>
          </p:cNvPr>
          <p:cNvSpPr>
            <a:spLocks noGrp="1"/>
          </p:cNvSpPr>
          <p:nvPr>
            <p:ph idx="1"/>
          </p:nvPr>
        </p:nvSpPr>
        <p:spPr>
          <a:xfrm>
            <a:off x="838200" y="1785257"/>
            <a:ext cx="10515600" cy="4626838"/>
          </a:xfrm>
        </p:spPr>
        <p:txBody>
          <a:bodyPr/>
          <a:lstStyle/>
          <a:p>
            <a:pPr marL="0" indent="0" algn="ctr">
              <a:buNone/>
            </a:pPr>
            <a:r>
              <a:rPr lang="en-US" sz="3200" dirty="0">
                <a:latin typeface="Tahoma" panose="020B0604030504040204" pitchFamily="34" charset="0"/>
                <a:ea typeface="Tahoma" panose="020B0604030504040204" pitchFamily="34" charset="0"/>
                <a:cs typeface="Tahoma" panose="020B0604030504040204" pitchFamily="34" charset="0"/>
              </a:rPr>
              <a:t>Reading without tracking dependencies</a:t>
            </a:r>
          </a:p>
          <a:p>
            <a:endParaRPr lang="en-US" dirty="0"/>
          </a:p>
        </p:txBody>
      </p:sp>
      <p:pic>
        <p:nvPicPr>
          <p:cNvPr id="4" name="Εικόνα 3">
            <a:extLst>
              <a:ext uri="{FF2B5EF4-FFF2-40B4-BE49-F238E27FC236}">
                <a16:creationId xmlns:a16="http://schemas.microsoft.com/office/drawing/2014/main" id="{E9FF772C-41EF-A42B-FDA2-7E98E48308CA}"/>
              </a:ext>
            </a:extLst>
          </p:cNvPr>
          <p:cNvPicPr>
            <a:picLocks noChangeAspect="1"/>
          </p:cNvPicPr>
          <p:nvPr/>
        </p:nvPicPr>
        <p:blipFill>
          <a:blip r:embed="rId2"/>
          <a:stretch>
            <a:fillRect/>
          </a:stretch>
        </p:blipFill>
        <p:spPr>
          <a:xfrm>
            <a:off x="2951027" y="2726077"/>
            <a:ext cx="6289946" cy="1668282"/>
          </a:xfrm>
          <a:prstGeom prst="rect">
            <a:avLst/>
          </a:prstGeom>
        </p:spPr>
      </p:pic>
      <p:pic>
        <p:nvPicPr>
          <p:cNvPr id="5" name="Εικόνα 4">
            <a:extLst>
              <a:ext uri="{FF2B5EF4-FFF2-40B4-BE49-F238E27FC236}">
                <a16:creationId xmlns:a16="http://schemas.microsoft.com/office/drawing/2014/main" id="{B8DC0E2B-4433-4F84-E90E-5B395503CF0A}"/>
              </a:ext>
            </a:extLst>
          </p:cNvPr>
          <p:cNvPicPr>
            <a:picLocks noChangeAspect="1"/>
          </p:cNvPicPr>
          <p:nvPr/>
        </p:nvPicPr>
        <p:blipFill>
          <a:blip r:embed="rId3"/>
          <a:stretch>
            <a:fillRect/>
          </a:stretch>
        </p:blipFill>
        <p:spPr>
          <a:xfrm>
            <a:off x="2839921" y="4761106"/>
            <a:ext cx="6512158" cy="1284242"/>
          </a:xfrm>
          <a:prstGeom prst="rect">
            <a:avLst/>
          </a:prstGeom>
        </p:spPr>
      </p:pic>
    </p:spTree>
    <p:extLst>
      <p:ext uri="{BB962C8B-B14F-4D97-AF65-F5344CB8AC3E}">
        <p14:creationId xmlns:p14="http://schemas.microsoft.com/office/powerpoint/2010/main" val="3171508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BEED4C3-3720-AD43-008C-9D2467B3833F}"/>
              </a:ext>
            </a:extLst>
          </p:cNvPr>
          <p:cNvSpPr>
            <a:spLocks noGrp="1"/>
          </p:cNvSpPr>
          <p:nvPr>
            <p:ph type="title"/>
          </p:nvPr>
        </p:nvSpPr>
        <p:spPr/>
        <p:txBody>
          <a:bodyPr/>
          <a:lstStyle/>
          <a:p>
            <a:r>
              <a:rPr lang="en-US" dirty="0"/>
              <a:t>Improved Signals and Effects</a:t>
            </a:r>
          </a:p>
        </p:txBody>
      </p:sp>
      <p:sp>
        <p:nvSpPr>
          <p:cNvPr id="3" name="Θέση περιεχομένου 2">
            <a:extLst>
              <a:ext uri="{FF2B5EF4-FFF2-40B4-BE49-F238E27FC236}">
                <a16:creationId xmlns:a16="http://schemas.microsoft.com/office/drawing/2014/main" id="{082FEADB-BC2F-CC0C-CE3B-A4F610A98CCD}"/>
              </a:ext>
            </a:extLst>
          </p:cNvPr>
          <p:cNvSpPr>
            <a:spLocks noGrp="1"/>
          </p:cNvSpPr>
          <p:nvPr>
            <p:ph idx="1"/>
          </p:nvPr>
        </p:nvSpPr>
        <p:spPr/>
        <p:txBody>
          <a:bodyPr>
            <a:normAutofit/>
          </a:bodyPr>
          <a:lstStyle/>
          <a:p>
            <a:pPr marL="0" indent="0" algn="ctr">
              <a:buNone/>
            </a:pPr>
            <a:r>
              <a:rPr lang="en-US" sz="3200" dirty="0">
                <a:latin typeface="Tahoma" panose="020B0604030504040204" pitchFamily="34" charset="0"/>
                <a:ea typeface="Tahoma" panose="020B0604030504040204" pitchFamily="34" charset="0"/>
                <a:cs typeface="Tahoma" panose="020B0604030504040204" pitchFamily="34" charset="0"/>
              </a:rPr>
              <a:t>Destroying effects</a:t>
            </a:r>
          </a:p>
          <a:p>
            <a:pPr marL="0" indent="0" algn="ctr">
              <a:buNone/>
            </a:pPr>
            <a:endParaRPr lang="en-US" sz="3200" dirty="0">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When you create an effect, it is automatically destroyed when its enclosing context is destroyed. This means that effects created within components are destroyed when the component is destroyed. The same goes for effects within directives, services, </a:t>
            </a:r>
            <a:r>
              <a:rPr lang="en-US" sz="2400" dirty="0" err="1">
                <a:latin typeface="Tahoma" panose="020B0604030504040204" pitchFamily="34" charset="0"/>
                <a:ea typeface="Tahoma" panose="020B0604030504040204" pitchFamily="34" charset="0"/>
                <a:cs typeface="Tahoma" panose="020B0604030504040204" pitchFamily="34" charset="0"/>
              </a:rPr>
              <a:t>etc</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67689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B654FE-7560-BB5F-F105-7A46B8AE3227}"/>
              </a:ext>
            </a:extLst>
          </p:cNvPr>
          <p:cNvSpPr>
            <a:spLocks noGrp="1"/>
          </p:cNvSpPr>
          <p:nvPr>
            <p:ph type="title"/>
          </p:nvPr>
        </p:nvSpPr>
        <p:spPr/>
        <p:txBody>
          <a:bodyPr/>
          <a:lstStyle/>
          <a:p>
            <a:r>
              <a:rPr lang="en-US" dirty="0"/>
              <a:t>Improved Signals and Effects</a:t>
            </a:r>
          </a:p>
        </p:txBody>
      </p:sp>
      <p:sp>
        <p:nvSpPr>
          <p:cNvPr id="3" name="Θέση περιεχομένου 2">
            <a:extLst>
              <a:ext uri="{FF2B5EF4-FFF2-40B4-BE49-F238E27FC236}">
                <a16:creationId xmlns:a16="http://schemas.microsoft.com/office/drawing/2014/main" id="{8BE504A8-F669-A701-CB9E-361B81346E27}"/>
              </a:ext>
            </a:extLst>
          </p:cNvPr>
          <p:cNvSpPr>
            <a:spLocks noGrp="1"/>
          </p:cNvSpPr>
          <p:nvPr>
            <p:ph idx="1"/>
          </p:nvPr>
        </p:nvSpPr>
        <p:spPr>
          <a:xfrm>
            <a:off x="838200" y="1825625"/>
            <a:ext cx="10515600" cy="4444546"/>
          </a:xfrm>
        </p:spPr>
        <p:txBody>
          <a:bodyPr>
            <a:normAutofit/>
          </a:bodyPr>
          <a:lstStyle/>
          <a:p>
            <a:pPr marL="0" indent="0" algn="ctr">
              <a:buNone/>
            </a:pPr>
            <a:r>
              <a:rPr lang="en-US" sz="3200" dirty="0">
                <a:latin typeface="Tahoma" panose="020B0604030504040204" pitchFamily="34" charset="0"/>
                <a:ea typeface="Tahoma" panose="020B0604030504040204" pitchFamily="34" charset="0"/>
                <a:cs typeface="Tahoma" panose="020B0604030504040204" pitchFamily="34" charset="0"/>
              </a:rPr>
              <a:t>Effect cleanup functions</a:t>
            </a:r>
          </a:p>
          <a:p>
            <a:pPr marL="0" indent="0" algn="ctr">
              <a:buNone/>
            </a:pPr>
            <a:endParaRPr lang="en-US" sz="3200" dirty="0">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Effects might start long-running operations, which you should cancel if the effect is destroyed or runs again before the first operation finished. When you create an effect, your function can optionally accept an </a:t>
            </a:r>
            <a:r>
              <a:rPr lang="en-US" sz="2400" u="sng" dirty="0" err="1">
                <a:latin typeface="Tahoma" panose="020B0604030504040204" pitchFamily="34" charset="0"/>
                <a:ea typeface="Tahoma" panose="020B0604030504040204" pitchFamily="34" charset="0"/>
                <a:cs typeface="Tahoma" panose="020B0604030504040204" pitchFamily="34" charset="0"/>
              </a:rPr>
              <a:t>onCleanup</a:t>
            </a:r>
            <a:r>
              <a:rPr lang="en-US" sz="2400" dirty="0">
                <a:latin typeface="Tahoma" panose="020B0604030504040204" pitchFamily="34" charset="0"/>
                <a:ea typeface="Tahoma" panose="020B0604030504040204" pitchFamily="34" charset="0"/>
                <a:cs typeface="Tahoma" panose="020B0604030504040204" pitchFamily="34" charset="0"/>
              </a:rPr>
              <a:t> function as its first parameter. This </a:t>
            </a:r>
            <a:r>
              <a:rPr lang="en-US" sz="2400" u="sng" dirty="0" err="1">
                <a:latin typeface="Tahoma" panose="020B0604030504040204" pitchFamily="34" charset="0"/>
                <a:ea typeface="Tahoma" panose="020B0604030504040204" pitchFamily="34" charset="0"/>
                <a:cs typeface="Tahoma" panose="020B0604030504040204" pitchFamily="34" charset="0"/>
              </a:rPr>
              <a:t>onCleanup</a:t>
            </a:r>
            <a:r>
              <a:rPr lang="en-US" sz="2400" dirty="0">
                <a:latin typeface="Tahoma" panose="020B0604030504040204" pitchFamily="34" charset="0"/>
                <a:ea typeface="Tahoma" panose="020B0604030504040204" pitchFamily="34" charset="0"/>
                <a:cs typeface="Tahoma" panose="020B0604030504040204" pitchFamily="34" charset="0"/>
              </a:rPr>
              <a:t> function lets you register a callback that is invoked before the next run of the effect begins, or when the effect is destroyed.</a:t>
            </a:r>
          </a:p>
        </p:txBody>
      </p:sp>
    </p:spTree>
    <p:extLst>
      <p:ext uri="{BB962C8B-B14F-4D97-AF65-F5344CB8AC3E}">
        <p14:creationId xmlns:p14="http://schemas.microsoft.com/office/powerpoint/2010/main" val="1923191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A4CADE3-E651-30B0-A176-265C3FD0CCE3}"/>
              </a:ext>
            </a:extLst>
          </p:cNvPr>
          <p:cNvSpPr>
            <a:spLocks noGrp="1"/>
          </p:cNvSpPr>
          <p:nvPr>
            <p:ph type="title"/>
          </p:nvPr>
        </p:nvSpPr>
        <p:spPr/>
        <p:txBody>
          <a:bodyPr/>
          <a:lstStyle/>
          <a:p>
            <a:r>
              <a:rPr lang="en-US" dirty="0"/>
              <a:t>Improved Signals and Effects</a:t>
            </a:r>
          </a:p>
        </p:txBody>
      </p:sp>
      <p:sp>
        <p:nvSpPr>
          <p:cNvPr id="3" name="Θέση περιεχομένου 2">
            <a:extLst>
              <a:ext uri="{FF2B5EF4-FFF2-40B4-BE49-F238E27FC236}">
                <a16:creationId xmlns:a16="http://schemas.microsoft.com/office/drawing/2014/main" id="{0DA2AC64-C0D4-014E-1D67-8E6EA7E15A09}"/>
              </a:ext>
            </a:extLst>
          </p:cNvPr>
          <p:cNvSpPr>
            <a:spLocks noGrp="1"/>
          </p:cNvSpPr>
          <p:nvPr>
            <p:ph idx="1"/>
          </p:nvPr>
        </p:nvSpPr>
        <p:spPr/>
        <p:txBody>
          <a:bodyPr>
            <a:normAutofit/>
          </a:bodyPr>
          <a:lstStyle/>
          <a:p>
            <a:pPr marL="0" indent="0" algn="ctr">
              <a:buNone/>
            </a:pPr>
            <a:r>
              <a:rPr lang="en-US" sz="3200" dirty="0">
                <a:latin typeface="Tahoma" panose="020B0604030504040204" pitchFamily="34" charset="0"/>
                <a:ea typeface="Tahoma" panose="020B0604030504040204" pitchFamily="34" charset="0"/>
                <a:cs typeface="Tahoma" panose="020B0604030504040204" pitchFamily="34" charset="0"/>
              </a:rPr>
              <a:t>Effect cleanup functions</a:t>
            </a:r>
          </a:p>
          <a:p>
            <a:pPr marL="0" indent="0" algn="ctr">
              <a:buNone/>
            </a:pPr>
            <a:endParaRPr lang="en-US" sz="3200" dirty="0">
              <a:latin typeface="Tahoma" panose="020B0604030504040204" pitchFamily="34" charset="0"/>
              <a:ea typeface="Tahoma" panose="020B0604030504040204" pitchFamily="34" charset="0"/>
              <a:cs typeface="Tahoma" panose="020B0604030504040204" pitchFamily="34" charset="0"/>
            </a:endParaRPr>
          </a:p>
        </p:txBody>
      </p:sp>
      <p:pic>
        <p:nvPicPr>
          <p:cNvPr id="6" name="Εικόνα 5">
            <a:extLst>
              <a:ext uri="{FF2B5EF4-FFF2-40B4-BE49-F238E27FC236}">
                <a16:creationId xmlns:a16="http://schemas.microsoft.com/office/drawing/2014/main" id="{FA6029B1-82B4-0C9F-128A-2DDD92E9B17A}"/>
              </a:ext>
            </a:extLst>
          </p:cNvPr>
          <p:cNvPicPr>
            <a:picLocks noChangeAspect="1"/>
          </p:cNvPicPr>
          <p:nvPr/>
        </p:nvPicPr>
        <p:blipFill>
          <a:blip r:embed="rId2"/>
          <a:stretch>
            <a:fillRect/>
          </a:stretch>
        </p:blipFill>
        <p:spPr>
          <a:xfrm>
            <a:off x="3257550" y="3429000"/>
            <a:ext cx="5808862" cy="2282053"/>
          </a:xfrm>
          <a:prstGeom prst="rect">
            <a:avLst/>
          </a:prstGeom>
        </p:spPr>
      </p:pic>
    </p:spTree>
    <p:extLst>
      <p:ext uri="{BB962C8B-B14F-4D97-AF65-F5344CB8AC3E}">
        <p14:creationId xmlns:p14="http://schemas.microsoft.com/office/powerpoint/2010/main" val="1236103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A8AD7CA-0689-FDE4-E644-B8D34B4F52EC}"/>
              </a:ext>
            </a:extLst>
          </p:cNvPr>
          <p:cNvSpPr>
            <a:spLocks noGrp="1"/>
          </p:cNvSpPr>
          <p:nvPr>
            <p:ph type="title"/>
          </p:nvPr>
        </p:nvSpPr>
        <p:spPr/>
        <p:txBody>
          <a:bodyPr/>
          <a:lstStyle/>
          <a:p>
            <a:r>
              <a:rPr lang="en-US" dirty="0"/>
              <a:t>Built-in control flow</a:t>
            </a:r>
          </a:p>
        </p:txBody>
      </p:sp>
      <p:sp>
        <p:nvSpPr>
          <p:cNvPr id="3" name="Θέση περιεχομένου 2">
            <a:extLst>
              <a:ext uri="{FF2B5EF4-FFF2-40B4-BE49-F238E27FC236}">
                <a16:creationId xmlns:a16="http://schemas.microsoft.com/office/drawing/2014/main" id="{5D305C3D-64F2-C107-0189-7DB47CB21DE2}"/>
              </a:ext>
            </a:extLst>
          </p:cNvPr>
          <p:cNvSpPr>
            <a:spLocks noGrp="1"/>
          </p:cNvSpPr>
          <p:nvPr>
            <p:ph idx="1"/>
          </p:nvPr>
        </p:nvSpPr>
        <p:spPr>
          <a:xfrm>
            <a:off x="838200" y="2141537"/>
            <a:ext cx="10515600" cy="3066189"/>
          </a:xfrm>
        </p:spPr>
        <p:txBody>
          <a:bodyPr>
            <a:normAutofit/>
          </a:bodyPr>
          <a:lstStyle/>
          <a:p>
            <a:pPr marL="0" indent="0">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After running </a:t>
            </a:r>
            <a:r>
              <a:rPr lang="en-US" sz="2400" dirty="0">
                <a:latin typeface="Tahoma" panose="020B0604030504040204" pitchFamily="34" charset="0"/>
                <a:ea typeface="Tahoma" panose="020B0604030504040204" pitchFamily="34" charset="0"/>
                <a:cs typeface="Tahoma" panose="020B0604030504040204" pitchFamily="34" charset="0"/>
                <a:hlinkClick r:id="rId2"/>
              </a:rPr>
              <a:t>UX research studies</a:t>
            </a:r>
            <a:r>
              <a:rPr lang="en-US" sz="2400" dirty="0">
                <a:latin typeface="Tahoma" panose="020B0604030504040204" pitchFamily="34" charset="0"/>
                <a:ea typeface="Tahoma" panose="020B0604030504040204" pitchFamily="34" charset="0"/>
                <a:cs typeface="Tahoma" panose="020B0604030504040204" pitchFamily="34" charset="0"/>
              </a:rPr>
              <a:t>, Agular team released a new block template syntax that gives you powerful features with simple, declarative APIs and improvement of developer experience. </a:t>
            </a:r>
          </a:p>
        </p:txBody>
      </p:sp>
    </p:spTree>
    <p:extLst>
      <p:ext uri="{BB962C8B-B14F-4D97-AF65-F5344CB8AC3E}">
        <p14:creationId xmlns:p14="http://schemas.microsoft.com/office/powerpoint/2010/main" val="1689969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A4ED2F0-A812-07CE-E07E-0CD7EB2FAF28}"/>
              </a:ext>
            </a:extLst>
          </p:cNvPr>
          <p:cNvSpPr>
            <a:spLocks noGrp="1"/>
          </p:cNvSpPr>
          <p:nvPr>
            <p:ph type="title"/>
          </p:nvPr>
        </p:nvSpPr>
        <p:spPr/>
        <p:txBody>
          <a:bodyPr/>
          <a:lstStyle/>
          <a:p>
            <a:r>
              <a:rPr lang="en-US" dirty="0"/>
              <a:t>Built-in control flow</a:t>
            </a:r>
          </a:p>
        </p:txBody>
      </p:sp>
      <p:sp>
        <p:nvSpPr>
          <p:cNvPr id="3" name="Θέση περιεχομένου 2">
            <a:extLst>
              <a:ext uri="{FF2B5EF4-FFF2-40B4-BE49-F238E27FC236}">
                <a16:creationId xmlns:a16="http://schemas.microsoft.com/office/drawing/2014/main" id="{D01E25B7-8324-D4FD-8BFE-A899E6991C77}"/>
              </a:ext>
            </a:extLst>
          </p:cNvPr>
          <p:cNvSpPr>
            <a:spLocks noGrp="1"/>
          </p:cNvSpPr>
          <p:nvPr>
            <p:ph idx="1"/>
          </p:nvPr>
        </p:nvSpPr>
        <p:spPr>
          <a:xfrm>
            <a:off x="838200" y="1921419"/>
            <a:ext cx="10515600" cy="4351338"/>
          </a:xfrm>
        </p:spPr>
        <p:txBody>
          <a:bodyPr>
            <a:normAutofit/>
          </a:bodyPr>
          <a:lstStyle/>
          <a:p>
            <a:pPr marL="0" indent="0">
              <a:lnSpc>
                <a:spcPct val="100000"/>
              </a:lnSpc>
              <a:buNone/>
            </a:pPr>
            <a:r>
              <a:rPr lang="en-US" sz="2400" dirty="0">
                <a:latin typeface="Tahoma" panose="020B0604030504040204" pitchFamily="34" charset="0"/>
                <a:ea typeface="Tahoma" panose="020B0604030504040204" pitchFamily="34" charset="0"/>
                <a:cs typeface="Tahoma" panose="020B0604030504040204" pitchFamily="34" charset="0"/>
              </a:rPr>
              <a:t>The built-in control flow enables:</a:t>
            </a:r>
          </a:p>
          <a:p>
            <a:pPr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More ergonomic syntax that is closer to JavaScript, thus more intuitive requiring fewer documentation lookups</a:t>
            </a:r>
          </a:p>
          <a:p>
            <a:pPr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Better type checking thanks to more optimal type narrowing</a:t>
            </a:r>
          </a:p>
          <a:p>
            <a:pPr algn="l">
              <a:lnSpc>
                <a:spcPct val="150000"/>
              </a:lnSpc>
              <a:buFont typeface="Arial" panose="020B0604020202020204" pitchFamily="34" charset="0"/>
              <a:buChar char="•"/>
            </a:pPr>
            <a:r>
              <a:rPr lang="en-US" sz="2400" b="0" i="0" dirty="0">
                <a:effectLst/>
                <a:latin typeface="Tahoma" panose="020B0604030504040204" pitchFamily="34" charset="0"/>
                <a:ea typeface="Tahoma" panose="020B0604030504040204" pitchFamily="34" charset="0"/>
                <a:cs typeface="Tahoma" panose="020B0604030504040204" pitchFamily="34" charset="0"/>
              </a:rPr>
              <a:t>It is automatically available in your templates without additional imports</a:t>
            </a:r>
          </a:p>
          <a:p>
            <a:pPr algn="l">
              <a:lnSpc>
                <a:spcPct val="150000"/>
              </a:lnSpc>
              <a:buFont typeface="Arial" panose="020B0604020202020204" pitchFamily="34" charset="0"/>
              <a:buChar char="•"/>
            </a:pPr>
            <a:r>
              <a:rPr lang="en-US" sz="2400" b="0" i="1" dirty="0">
                <a:effectLst/>
                <a:latin typeface="Tahoma" panose="020B0604030504040204" pitchFamily="34" charset="0"/>
                <a:ea typeface="Tahoma" panose="020B0604030504040204" pitchFamily="34" charset="0"/>
                <a:cs typeface="Tahoma" panose="020B0604030504040204" pitchFamily="34" charset="0"/>
              </a:rPr>
              <a:t>Significant</a:t>
            </a:r>
            <a:r>
              <a:rPr lang="en-US" sz="2400" b="0" i="0" dirty="0">
                <a:effectLst/>
                <a:latin typeface="Tahoma" panose="020B0604030504040204" pitchFamily="34" charset="0"/>
                <a:ea typeface="Tahoma" panose="020B0604030504040204" pitchFamily="34" charset="0"/>
                <a:cs typeface="Tahoma" panose="020B0604030504040204" pitchFamily="34" charset="0"/>
              </a:rPr>
              <a:t> performance improvements that we’ll cover in a little bit</a:t>
            </a:r>
          </a:p>
          <a:p>
            <a:pPr marL="0" indent="0">
              <a:buNone/>
            </a:pPr>
            <a:endParaRPr lang="en-US" dirty="0"/>
          </a:p>
        </p:txBody>
      </p:sp>
    </p:spTree>
    <p:extLst>
      <p:ext uri="{BB962C8B-B14F-4D97-AF65-F5344CB8AC3E}">
        <p14:creationId xmlns:p14="http://schemas.microsoft.com/office/powerpoint/2010/main" val="1807877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5E9A712-57D4-32B8-4093-C2631E7C41C1}"/>
              </a:ext>
            </a:extLst>
          </p:cNvPr>
          <p:cNvSpPr>
            <a:spLocks noGrp="1"/>
          </p:cNvSpPr>
          <p:nvPr>
            <p:ph type="title"/>
          </p:nvPr>
        </p:nvSpPr>
        <p:spPr/>
        <p:txBody>
          <a:bodyPr/>
          <a:lstStyle/>
          <a:p>
            <a:r>
              <a:rPr lang="en-US" dirty="0"/>
              <a:t>Built-in control flow</a:t>
            </a:r>
          </a:p>
        </p:txBody>
      </p:sp>
      <p:sp>
        <p:nvSpPr>
          <p:cNvPr id="3" name="Θέση περιεχομένου 2">
            <a:extLst>
              <a:ext uri="{FF2B5EF4-FFF2-40B4-BE49-F238E27FC236}">
                <a16:creationId xmlns:a16="http://schemas.microsoft.com/office/drawing/2014/main" id="{821AA3C9-1BD3-5BE2-35DB-98312B5F854B}"/>
              </a:ext>
            </a:extLst>
          </p:cNvPr>
          <p:cNvSpPr>
            <a:spLocks noGrp="1"/>
          </p:cNvSpPr>
          <p:nvPr>
            <p:ph idx="1"/>
          </p:nvPr>
        </p:nvSpPr>
        <p:spPr/>
        <p:txBody>
          <a:bodyPr>
            <a:noAutofit/>
          </a:bodyPr>
          <a:lstStyle/>
          <a:p>
            <a:pPr marL="0" marR="0" indent="0">
              <a:lnSpc>
                <a:spcPct val="150000"/>
              </a:lnSpc>
              <a:spcBef>
                <a:spcPts val="0"/>
              </a:spcBef>
              <a:spcAft>
                <a:spcPts val="800"/>
              </a:spcAft>
              <a:buNone/>
            </a:pPr>
            <a:endParaRPr lang="en-US" sz="2400" kern="100" dirty="0">
              <a:effectLst/>
              <a:latin typeface="Tahoma" panose="020B0604030504040204" pitchFamily="34" charset="0"/>
              <a:ea typeface="Tahoma" panose="020B0604030504040204" pitchFamily="34" charset="0"/>
              <a:cs typeface="Tahoma" panose="020B0604030504040204" pitchFamily="34" charset="0"/>
            </a:endParaRPr>
          </a:p>
          <a:p>
            <a:pPr marL="0" marR="0">
              <a:lnSpc>
                <a:spcPct val="150000"/>
              </a:lnSpc>
              <a:spcBef>
                <a:spcPts val="0"/>
              </a:spcBef>
              <a:spcAft>
                <a:spcPts val="800"/>
              </a:spcAft>
            </a:pPr>
            <a:r>
              <a:rPr lang="en-US" sz="2400" kern="100" dirty="0">
                <a:effectLst/>
                <a:latin typeface="Tahoma" panose="020B0604030504040204" pitchFamily="34" charset="0"/>
                <a:ea typeface="Tahoma" panose="020B0604030504040204" pitchFamily="34" charset="0"/>
                <a:cs typeface="Tahoma" panose="020B0604030504040204" pitchFamily="34" charset="0"/>
              </a:rPr>
              <a:t>*</a:t>
            </a:r>
            <a:r>
              <a:rPr lang="en-US" sz="2400" kern="100" dirty="0" err="1">
                <a:effectLst/>
                <a:latin typeface="Tahoma" panose="020B0604030504040204" pitchFamily="34" charset="0"/>
                <a:ea typeface="Tahoma" panose="020B0604030504040204" pitchFamily="34" charset="0"/>
                <a:cs typeface="Tahoma" panose="020B0604030504040204" pitchFamily="34" charset="0"/>
              </a:rPr>
              <a:t>ngIf</a:t>
            </a:r>
            <a:r>
              <a:rPr lang="en-US" sz="2400" kern="100" dirty="0">
                <a:effectLst/>
                <a:latin typeface="Tahoma" panose="020B0604030504040204" pitchFamily="34" charset="0"/>
                <a:ea typeface="Tahoma" panose="020B0604030504040204" pitchFamily="34" charset="0"/>
                <a:cs typeface="Tahoma" panose="020B0604030504040204" pitchFamily="34" charset="0"/>
              </a:rPr>
              <a:t> -&gt; </a:t>
            </a:r>
            <a:r>
              <a:rPr lang="en-US" sz="2400" kern="100" spc="-25" dirty="0">
                <a:solidFill>
                  <a:srgbClr val="AA0D91"/>
                </a:solidFill>
                <a:effectLst/>
                <a:latin typeface="Tahoma" panose="020B0604030504040204" pitchFamily="34" charset="0"/>
                <a:ea typeface="Tahoma" panose="020B0604030504040204" pitchFamily="34" charset="0"/>
                <a:cs typeface="Tahoma" panose="020B0604030504040204" pitchFamily="34" charset="0"/>
              </a:rPr>
              <a:t>@if</a:t>
            </a:r>
          </a:p>
          <a:p>
            <a:pPr marL="0" marR="0">
              <a:lnSpc>
                <a:spcPct val="150000"/>
              </a:lnSpc>
              <a:spcBef>
                <a:spcPts val="0"/>
              </a:spcBef>
              <a:spcAft>
                <a:spcPts val="800"/>
              </a:spcAft>
            </a:pPr>
            <a:endParaRPr lang="en-US" sz="2400" kern="100" dirty="0">
              <a:effectLst/>
              <a:latin typeface="Tahoma" panose="020B0604030504040204" pitchFamily="34" charset="0"/>
              <a:ea typeface="Tahoma" panose="020B0604030504040204" pitchFamily="34" charset="0"/>
              <a:cs typeface="Tahoma" panose="020B0604030504040204" pitchFamily="34" charset="0"/>
            </a:endParaRPr>
          </a:p>
          <a:p>
            <a:pPr marL="0" marR="0">
              <a:lnSpc>
                <a:spcPct val="150000"/>
              </a:lnSpc>
              <a:spcBef>
                <a:spcPts val="0"/>
              </a:spcBef>
              <a:spcAft>
                <a:spcPts val="800"/>
              </a:spcAft>
            </a:pPr>
            <a:r>
              <a:rPr lang="en-US" sz="2400" kern="100" dirty="0" err="1">
                <a:effectLst/>
                <a:latin typeface="Tahoma" panose="020B0604030504040204" pitchFamily="34" charset="0"/>
                <a:ea typeface="Tahoma" panose="020B0604030504040204" pitchFamily="34" charset="0"/>
                <a:cs typeface="Tahoma" panose="020B0604030504040204" pitchFamily="34" charset="0"/>
              </a:rPr>
              <a:t>ngSwitch</a:t>
            </a:r>
            <a:r>
              <a:rPr lang="en-US" sz="2400" kern="100" dirty="0">
                <a:effectLst/>
                <a:latin typeface="Tahoma" panose="020B0604030504040204" pitchFamily="34" charset="0"/>
                <a:ea typeface="Tahoma" panose="020B0604030504040204" pitchFamily="34" charset="0"/>
                <a:cs typeface="Tahoma" panose="020B0604030504040204" pitchFamily="34" charset="0"/>
              </a:rPr>
              <a:t>/*</a:t>
            </a:r>
            <a:r>
              <a:rPr lang="en-US" sz="2400" kern="100" dirty="0" err="1">
                <a:effectLst/>
                <a:latin typeface="Tahoma" panose="020B0604030504040204" pitchFamily="34" charset="0"/>
                <a:ea typeface="Tahoma" panose="020B0604030504040204" pitchFamily="34" charset="0"/>
                <a:cs typeface="Tahoma" panose="020B0604030504040204" pitchFamily="34" charset="0"/>
              </a:rPr>
              <a:t>ngSwitchCase</a:t>
            </a:r>
            <a:r>
              <a:rPr lang="en-US" sz="2400" kern="100" dirty="0">
                <a:effectLst/>
                <a:latin typeface="Tahoma" panose="020B0604030504040204" pitchFamily="34" charset="0"/>
                <a:ea typeface="Tahoma" panose="020B0604030504040204" pitchFamily="34" charset="0"/>
                <a:cs typeface="Tahoma" panose="020B0604030504040204" pitchFamily="34" charset="0"/>
              </a:rPr>
              <a:t>/*</a:t>
            </a:r>
            <a:r>
              <a:rPr lang="en-US" sz="2400" kern="100" dirty="0" err="1">
                <a:effectLst/>
                <a:latin typeface="Tahoma" panose="020B0604030504040204" pitchFamily="34" charset="0"/>
                <a:ea typeface="Tahoma" panose="020B0604030504040204" pitchFamily="34" charset="0"/>
                <a:cs typeface="Tahoma" panose="020B0604030504040204" pitchFamily="34" charset="0"/>
              </a:rPr>
              <a:t>ngSwitchDefault</a:t>
            </a:r>
            <a:r>
              <a:rPr lang="en-US" sz="2400" kern="100" dirty="0">
                <a:effectLst/>
                <a:latin typeface="Tahoma" panose="020B0604030504040204" pitchFamily="34" charset="0"/>
                <a:ea typeface="Tahoma" panose="020B0604030504040204" pitchFamily="34" charset="0"/>
                <a:cs typeface="Tahoma" panose="020B0604030504040204" pitchFamily="34" charset="0"/>
              </a:rPr>
              <a:t> -&gt; </a:t>
            </a:r>
            <a:r>
              <a:rPr lang="en-US" sz="2400" kern="100" spc="-25" dirty="0">
                <a:solidFill>
                  <a:srgbClr val="AA0D91"/>
                </a:solidFill>
                <a:effectLst/>
                <a:latin typeface="Tahoma" panose="020B0604030504040204" pitchFamily="34" charset="0"/>
                <a:ea typeface="Tahoma" panose="020B0604030504040204" pitchFamily="34" charset="0"/>
                <a:cs typeface="Tahoma" panose="020B0604030504040204" pitchFamily="34" charset="0"/>
              </a:rPr>
              <a:t>@switch/@case/@default</a:t>
            </a:r>
          </a:p>
          <a:p>
            <a:pPr marL="0" marR="0">
              <a:lnSpc>
                <a:spcPct val="150000"/>
              </a:lnSpc>
              <a:spcBef>
                <a:spcPts val="0"/>
              </a:spcBef>
              <a:spcAft>
                <a:spcPts val="800"/>
              </a:spcAft>
            </a:pPr>
            <a:endParaRPr lang="en-US" sz="2400" kern="100" dirty="0">
              <a:effectLst/>
              <a:latin typeface="Tahoma" panose="020B0604030504040204" pitchFamily="34" charset="0"/>
              <a:ea typeface="Tahoma" panose="020B0604030504040204" pitchFamily="34" charset="0"/>
              <a:cs typeface="Tahoma" panose="020B0604030504040204" pitchFamily="34" charset="0"/>
            </a:endParaRPr>
          </a:p>
          <a:p>
            <a:pPr marL="0" marR="0">
              <a:lnSpc>
                <a:spcPct val="150000"/>
              </a:lnSpc>
              <a:spcBef>
                <a:spcPts val="0"/>
              </a:spcBef>
              <a:spcAft>
                <a:spcPts val="800"/>
              </a:spcAft>
            </a:pPr>
            <a:r>
              <a:rPr lang="en-US" sz="2400" kern="100" dirty="0">
                <a:effectLst/>
                <a:latin typeface="Tahoma" panose="020B0604030504040204" pitchFamily="34" charset="0"/>
                <a:ea typeface="Tahoma" panose="020B0604030504040204" pitchFamily="34" charset="0"/>
                <a:cs typeface="Tahoma" panose="020B0604030504040204" pitchFamily="34" charset="0"/>
              </a:rPr>
              <a:t>*</a:t>
            </a:r>
            <a:r>
              <a:rPr lang="en-US" sz="2400" kern="100" dirty="0" err="1">
                <a:effectLst/>
                <a:latin typeface="Tahoma" panose="020B0604030504040204" pitchFamily="34" charset="0"/>
                <a:ea typeface="Tahoma" panose="020B0604030504040204" pitchFamily="34" charset="0"/>
                <a:cs typeface="Tahoma" panose="020B0604030504040204" pitchFamily="34" charset="0"/>
              </a:rPr>
              <a:t>ngFor</a:t>
            </a:r>
            <a:r>
              <a:rPr lang="en-US" sz="2400" kern="100" dirty="0">
                <a:effectLst/>
                <a:latin typeface="Tahoma" panose="020B0604030504040204" pitchFamily="34" charset="0"/>
                <a:ea typeface="Tahoma" panose="020B0604030504040204" pitchFamily="34" charset="0"/>
                <a:cs typeface="Tahoma" panose="020B0604030504040204" pitchFamily="34" charset="0"/>
              </a:rPr>
              <a:t> -&gt; </a:t>
            </a:r>
            <a:r>
              <a:rPr lang="el-GR" sz="2400" kern="100" spc="-25" dirty="0">
                <a:solidFill>
                  <a:srgbClr val="AA0D91"/>
                </a:solidFill>
                <a:effectLst/>
                <a:latin typeface="Tahoma" panose="020B0604030504040204" pitchFamily="34" charset="0"/>
                <a:ea typeface="Tahoma" panose="020B0604030504040204" pitchFamily="34" charset="0"/>
                <a:cs typeface="Tahoma" panose="020B0604030504040204" pitchFamily="34" charset="0"/>
              </a:rPr>
              <a:t>@for</a:t>
            </a:r>
            <a:endParaRPr lang="en-US" sz="2400" kern="1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5138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CADC1EA-F660-F86F-89B7-3CCC0848CC0F}"/>
              </a:ext>
            </a:extLst>
          </p:cNvPr>
          <p:cNvSpPr>
            <a:spLocks noGrp="1"/>
          </p:cNvSpPr>
          <p:nvPr>
            <p:ph type="title"/>
          </p:nvPr>
        </p:nvSpPr>
        <p:spPr/>
        <p:txBody>
          <a:bodyPr/>
          <a:lstStyle/>
          <a:p>
            <a:r>
              <a:rPr lang="en-US" dirty="0"/>
              <a:t>Efficient CSS removal upon component destruction</a:t>
            </a:r>
          </a:p>
        </p:txBody>
      </p:sp>
      <p:pic>
        <p:nvPicPr>
          <p:cNvPr id="5" name="Θέση περιεχομένου 4">
            <a:extLst>
              <a:ext uri="{FF2B5EF4-FFF2-40B4-BE49-F238E27FC236}">
                <a16:creationId xmlns:a16="http://schemas.microsoft.com/office/drawing/2014/main" id="{6FB66BDF-02DC-A1B2-1A1A-9BDB2E9169C6}"/>
              </a:ext>
            </a:extLst>
          </p:cNvPr>
          <p:cNvPicPr>
            <a:picLocks noGrp="1" noChangeAspect="1"/>
          </p:cNvPicPr>
          <p:nvPr>
            <p:ph idx="1"/>
          </p:nvPr>
        </p:nvPicPr>
        <p:blipFill>
          <a:blip r:embed="rId2"/>
          <a:stretch>
            <a:fillRect/>
          </a:stretch>
        </p:blipFill>
        <p:spPr>
          <a:xfrm>
            <a:off x="838200" y="3609747"/>
            <a:ext cx="4778829" cy="2589896"/>
          </a:xfrm>
        </p:spPr>
      </p:pic>
      <p:pic>
        <p:nvPicPr>
          <p:cNvPr id="7" name="Εικόνα 6">
            <a:extLst>
              <a:ext uri="{FF2B5EF4-FFF2-40B4-BE49-F238E27FC236}">
                <a16:creationId xmlns:a16="http://schemas.microsoft.com/office/drawing/2014/main" id="{BDDF58B9-2504-664F-8E4A-C1B49C273EC9}"/>
              </a:ext>
            </a:extLst>
          </p:cNvPr>
          <p:cNvPicPr>
            <a:picLocks noChangeAspect="1"/>
          </p:cNvPicPr>
          <p:nvPr/>
        </p:nvPicPr>
        <p:blipFill>
          <a:blip r:embed="rId3"/>
          <a:stretch>
            <a:fillRect/>
          </a:stretch>
        </p:blipFill>
        <p:spPr>
          <a:xfrm>
            <a:off x="6183086" y="3608982"/>
            <a:ext cx="5170714" cy="2590661"/>
          </a:xfrm>
          <a:prstGeom prst="rect">
            <a:avLst/>
          </a:prstGeom>
        </p:spPr>
      </p:pic>
      <p:sp>
        <p:nvSpPr>
          <p:cNvPr id="4" name="TextBox 3">
            <a:extLst>
              <a:ext uri="{FF2B5EF4-FFF2-40B4-BE49-F238E27FC236}">
                <a16:creationId xmlns:a16="http://schemas.microsoft.com/office/drawing/2014/main" id="{52207239-895F-AE9F-6D2C-8EBD9A4B4C52}"/>
              </a:ext>
            </a:extLst>
          </p:cNvPr>
          <p:cNvSpPr txBox="1"/>
          <p:nvPr/>
        </p:nvSpPr>
        <p:spPr>
          <a:xfrm>
            <a:off x="838201" y="2096322"/>
            <a:ext cx="10515599" cy="830997"/>
          </a:xfrm>
          <a:prstGeom prst="rect">
            <a:avLst/>
          </a:prstGeom>
          <a:noFill/>
        </p:spPr>
        <p:txBody>
          <a:bodyPr wrap="square">
            <a:spAutoFit/>
          </a:bodyPr>
          <a:lstStyle/>
          <a:p>
            <a:r>
              <a:rPr lang="en-US" sz="2400" spc="-5" dirty="0">
                <a:effectLst/>
                <a:latin typeface="Tahoma" panose="020B0604030504040204" pitchFamily="34" charset="0"/>
                <a:ea typeface="Tahoma" panose="020B0604030504040204" pitchFamily="34" charset="0"/>
                <a:cs typeface="Tahoma" panose="020B0604030504040204" pitchFamily="34" charset="0"/>
              </a:rPr>
              <a:t>Moving from one component to another, </a:t>
            </a:r>
            <a:r>
              <a:rPr lang="en-US" sz="2400" spc="-5">
                <a:effectLst/>
                <a:latin typeface="Tahoma" panose="020B0604030504040204" pitchFamily="34" charset="0"/>
                <a:ea typeface="Tahoma" panose="020B0604030504040204" pitchFamily="34" charset="0"/>
                <a:cs typeface="Tahoma" panose="020B0604030504040204" pitchFamily="34" charset="0"/>
              </a:rPr>
              <a:t>no CSS </a:t>
            </a:r>
            <a:r>
              <a:rPr lang="en-US" sz="2400" spc="-5" dirty="0">
                <a:effectLst/>
                <a:latin typeface="Tahoma" panose="020B0604030504040204" pitchFamily="34" charset="0"/>
                <a:ea typeface="Tahoma" panose="020B0604030504040204" pitchFamily="34" charset="0"/>
                <a:cs typeface="Tahoma" panose="020B0604030504040204" pitchFamily="34" charset="0"/>
              </a:rPr>
              <a:t>classes are left in the template</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331626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D925676-A4AC-D11F-D1F3-064FBB43A708}"/>
              </a:ext>
            </a:extLst>
          </p:cNvPr>
          <p:cNvSpPr>
            <a:spLocks noGrp="1"/>
          </p:cNvSpPr>
          <p:nvPr>
            <p:ph type="title"/>
          </p:nvPr>
        </p:nvSpPr>
        <p:spPr/>
        <p:txBody>
          <a:bodyPr/>
          <a:lstStyle/>
          <a:p>
            <a:r>
              <a:rPr lang="en-US" dirty="0"/>
              <a:t>Built-in control flow</a:t>
            </a:r>
          </a:p>
        </p:txBody>
      </p:sp>
      <p:sp>
        <p:nvSpPr>
          <p:cNvPr id="3" name="Θέση περιεχομένου 2">
            <a:extLst>
              <a:ext uri="{FF2B5EF4-FFF2-40B4-BE49-F238E27FC236}">
                <a16:creationId xmlns:a16="http://schemas.microsoft.com/office/drawing/2014/main" id="{0949F38C-8BA4-0293-4D06-AA1B7CC4F208}"/>
              </a:ext>
            </a:extLst>
          </p:cNvPr>
          <p:cNvSpPr>
            <a:spLocks noGrp="1"/>
          </p:cNvSpPr>
          <p:nvPr>
            <p:ph idx="1"/>
          </p:nvPr>
        </p:nvSpPr>
        <p:spPr/>
        <p:txBody>
          <a:bodyPr/>
          <a:lstStyle/>
          <a:p>
            <a:pPr marL="0" indent="0" algn="ctr">
              <a:buNone/>
            </a:pPr>
            <a:r>
              <a:rPr lang="en-US" sz="3200" kern="100" dirty="0">
                <a:effectLst/>
                <a:latin typeface="Tahoma" panose="020B0604030504040204" pitchFamily="34" charset="0"/>
                <a:ea typeface="Tahoma" panose="020B0604030504040204" pitchFamily="34" charset="0"/>
                <a:cs typeface="Tahoma" panose="020B0604030504040204" pitchFamily="34" charset="0"/>
              </a:rPr>
              <a:t>*</a:t>
            </a:r>
            <a:r>
              <a:rPr lang="en-US" sz="3200" kern="100" dirty="0" err="1">
                <a:effectLst/>
                <a:latin typeface="Tahoma" panose="020B0604030504040204" pitchFamily="34" charset="0"/>
                <a:ea typeface="Tahoma" panose="020B0604030504040204" pitchFamily="34" charset="0"/>
                <a:cs typeface="Tahoma" panose="020B0604030504040204" pitchFamily="34" charset="0"/>
              </a:rPr>
              <a:t>ngIf</a:t>
            </a:r>
            <a:r>
              <a:rPr lang="en-US" sz="3200" kern="100" dirty="0">
                <a:effectLst/>
                <a:latin typeface="Tahoma" panose="020B0604030504040204" pitchFamily="34" charset="0"/>
                <a:ea typeface="Tahoma" panose="020B0604030504040204" pitchFamily="34" charset="0"/>
                <a:cs typeface="Tahoma" panose="020B0604030504040204" pitchFamily="34" charset="0"/>
              </a:rPr>
              <a:t> -&gt; </a:t>
            </a:r>
            <a:r>
              <a:rPr lang="en-US" sz="3200" kern="100" spc="-25" dirty="0">
                <a:solidFill>
                  <a:srgbClr val="AA0D91"/>
                </a:solidFill>
                <a:effectLst/>
                <a:latin typeface="Tahoma" panose="020B0604030504040204" pitchFamily="34" charset="0"/>
                <a:ea typeface="Tahoma" panose="020B0604030504040204" pitchFamily="34" charset="0"/>
                <a:cs typeface="Tahoma" panose="020B0604030504040204" pitchFamily="34" charset="0"/>
              </a:rPr>
              <a:t>@if</a:t>
            </a:r>
          </a:p>
          <a:p>
            <a:pPr marL="0" indent="0">
              <a:buNone/>
            </a:pPr>
            <a:endParaRPr lang="en-US" sz="3200" kern="100" spc="-25" dirty="0">
              <a:solidFill>
                <a:srgbClr val="AA0D91"/>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3200" kern="100" dirty="0">
              <a:effectLst/>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p>
        </p:txBody>
      </p:sp>
      <p:pic>
        <p:nvPicPr>
          <p:cNvPr id="4" name="Εικόνα 3">
            <a:extLst>
              <a:ext uri="{FF2B5EF4-FFF2-40B4-BE49-F238E27FC236}">
                <a16:creationId xmlns:a16="http://schemas.microsoft.com/office/drawing/2014/main" id="{DFD4B7E7-6BC2-AEFB-3805-73F06D8BF42C}"/>
              </a:ext>
            </a:extLst>
          </p:cNvPr>
          <p:cNvPicPr>
            <a:picLocks noChangeAspect="1"/>
          </p:cNvPicPr>
          <p:nvPr/>
        </p:nvPicPr>
        <p:blipFill>
          <a:blip r:embed="rId2"/>
          <a:stretch>
            <a:fillRect/>
          </a:stretch>
        </p:blipFill>
        <p:spPr>
          <a:xfrm>
            <a:off x="838200" y="3171666"/>
            <a:ext cx="4086225" cy="1659255"/>
          </a:xfrm>
          <a:prstGeom prst="rect">
            <a:avLst/>
          </a:prstGeom>
        </p:spPr>
      </p:pic>
      <p:pic>
        <p:nvPicPr>
          <p:cNvPr id="5" name="Εικόνα 4">
            <a:extLst>
              <a:ext uri="{FF2B5EF4-FFF2-40B4-BE49-F238E27FC236}">
                <a16:creationId xmlns:a16="http://schemas.microsoft.com/office/drawing/2014/main" id="{D58E4C1D-DBFA-CAD8-FCA8-C54C459FE449}"/>
              </a:ext>
            </a:extLst>
          </p:cNvPr>
          <p:cNvPicPr>
            <a:picLocks noChangeAspect="1"/>
          </p:cNvPicPr>
          <p:nvPr/>
        </p:nvPicPr>
        <p:blipFill>
          <a:blip r:embed="rId3"/>
          <a:stretch>
            <a:fillRect/>
          </a:stretch>
        </p:blipFill>
        <p:spPr>
          <a:xfrm>
            <a:off x="7597967" y="3171664"/>
            <a:ext cx="3755833" cy="1659255"/>
          </a:xfrm>
          <a:prstGeom prst="rect">
            <a:avLst/>
          </a:prstGeom>
        </p:spPr>
      </p:pic>
      <p:sp>
        <p:nvSpPr>
          <p:cNvPr id="9" name="Βέλος: Οδοντωτό δεξιό 8">
            <a:extLst>
              <a:ext uri="{FF2B5EF4-FFF2-40B4-BE49-F238E27FC236}">
                <a16:creationId xmlns:a16="http://schemas.microsoft.com/office/drawing/2014/main" id="{F204C60A-9D10-FC99-4973-36EE3C8F639D}"/>
              </a:ext>
            </a:extLst>
          </p:cNvPr>
          <p:cNvSpPr/>
          <p:nvPr/>
        </p:nvSpPr>
        <p:spPr>
          <a:xfrm>
            <a:off x="5538651" y="3692138"/>
            <a:ext cx="1114697" cy="618309"/>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27329B2-E88C-7FDB-E7E6-B6BCFA3DF1B6}"/>
              </a:ext>
            </a:extLst>
          </p:cNvPr>
          <p:cNvSpPr txBox="1"/>
          <p:nvPr/>
        </p:nvSpPr>
        <p:spPr>
          <a:xfrm>
            <a:off x="838199" y="5253630"/>
            <a:ext cx="10515599" cy="830997"/>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Being able to provide the content for @else directly is a major simplification compared to the else clause of the legacy *</a:t>
            </a:r>
            <a:r>
              <a:rPr lang="en-US" sz="2400" dirty="0" err="1">
                <a:latin typeface="Tahoma" panose="020B0604030504040204" pitchFamily="34" charset="0"/>
                <a:ea typeface="Tahoma" panose="020B0604030504040204" pitchFamily="34" charset="0"/>
                <a:cs typeface="Tahoma" panose="020B0604030504040204" pitchFamily="34" charset="0"/>
              </a:rPr>
              <a:t>ngIf</a:t>
            </a:r>
            <a:r>
              <a:rPr lang="en-US" sz="2400" dirty="0">
                <a:latin typeface="Tahoma" panose="020B0604030504040204" pitchFamily="34" charset="0"/>
                <a:ea typeface="Tahoma" panose="020B0604030504040204" pitchFamily="34" charset="0"/>
                <a:cs typeface="Tahoma" panose="020B0604030504040204" pitchFamily="34" charset="0"/>
              </a:rPr>
              <a:t> alternative.</a:t>
            </a:r>
          </a:p>
        </p:txBody>
      </p:sp>
    </p:spTree>
    <p:extLst>
      <p:ext uri="{BB962C8B-B14F-4D97-AF65-F5344CB8AC3E}">
        <p14:creationId xmlns:p14="http://schemas.microsoft.com/office/powerpoint/2010/main" val="3173033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A62860-BC70-CD31-93E9-D27A7943E0C1}"/>
              </a:ext>
            </a:extLst>
          </p:cNvPr>
          <p:cNvSpPr>
            <a:spLocks noGrp="1"/>
          </p:cNvSpPr>
          <p:nvPr>
            <p:ph type="title"/>
          </p:nvPr>
        </p:nvSpPr>
        <p:spPr/>
        <p:txBody>
          <a:bodyPr/>
          <a:lstStyle/>
          <a:p>
            <a:r>
              <a:rPr lang="en-US" dirty="0"/>
              <a:t>Built-in control flow</a:t>
            </a:r>
          </a:p>
        </p:txBody>
      </p:sp>
      <p:sp>
        <p:nvSpPr>
          <p:cNvPr id="3" name="Θέση περιεχομένου 2">
            <a:extLst>
              <a:ext uri="{FF2B5EF4-FFF2-40B4-BE49-F238E27FC236}">
                <a16:creationId xmlns:a16="http://schemas.microsoft.com/office/drawing/2014/main" id="{AE8B7732-4C5B-B77B-6F77-B771F98A785A}"/>
              </a:ext>
            </a:extLst>
          </p:cNvPr>
          <p:cNvSpPr>
            <a:spLocks noGrp="1"/>
          </p:cNvSpPr>
          <p:nvPr>
            <p:ph idx="1"/>
          </p:nvPr>
        </p:nvSpPr>
        <p:spPr/>
        <p:txBody>
          <a:bodyPr>
            <a:normAutofit/>
          </a:bodyPr>
          <a:lstStyle/>
          <a:p>
            <a:pPr marL="0" indent="0" algn="ctr">
              <a:buNone/>
            </a:pPr>
            <a:r>
              <a:rPr lang="en-US" sz="3200" dirty="0" err="1">
                <a:latin typeface="Tahoma" panose="020B0604030504040204" pitchFamily="34" charset="0"/>
                <a:ea typeface="Tahoma" panose="020B0604030504040204" pitchFamily="34" charset="0"/>
                <a:cs typeface="Tahoma" panose="020B0604030504040204" pitchFamily="34" charset="0"/>
              </a:rPr>
              <a:t>ngSwitch</a:t>
            </a:r>
            <a:r>
              <a:rPr lang="en-US" sz="3200" dirty="0">
                <a:latin typeface="Tahoma" panose="020B0604030504040204" pitchFamily="34" charset="0"/>
                <a:ea typeface="Tahoma" panose="020B0604030504040204" pitchFamily="34" charset="0"/>
                <a:cs typeface="Tahoma" panose="020B0604030504040204" pitchFamily="34" charset="0"/>
              </a:rPr>
              <a:t>-&gt; </a:t>
            </a:r>
            <a:r>
              <a:rPr lang="en-US" sz="3200" dirty="0">
                <a:solidFill>
                  <a:srgbClr val="E546FA"/>
                </a:solidFill>
                <a:latin typeface="Tahoma" panose="020B0604030504040204" pitchFamily="34" charset="0"/>
                <a:ea typeface="Tahoma" panose="020B0604030504040204" pitchFamily="34" charset="0"/>
                <a:cs typeface="Tahoma" panose="020B0604030504040204" pitchFamily="34" charset="0"/>
              </a:rPr>
              <a:t>@switch</a:t>
            </a:r>
          </a:p>
          <a:p>
            <a:pPr marL="0" indent="0" algn="ctr">
              <a:buNone/>
            </a:pPr>
            <a:endParaRPr lang="en-US" sz="3200" dirty="0">
              <a:latin typeface="Tahoma" panose="020B0604030504040204" pitchFamily="34" charset="0"/>
              <a:ea typeface="Tahoma" panose="020B0604030504040204" pitchFamily="34" charset="0"/>
              <a:cs typeface="Tahoma" panose="020B0604030504040204" pitchFamily="34" charset="0"/>
            </a:endParaRPr>
          </a:p>
        </p:txBody>
      </p:sp>
      <p:pic>
        <p:nvPicPr>
          <p:cNvPr id="4" name="Εικόνα 3">
            <a:extLst>
              <a:ext uri="{FF2B5EF4-FFF2-40B4-BE49-F238E27FC236}">
                <a16:creationId xmlns:a16="http://schemas.microsoft.com/office/drawing/2014/main" id="{255B43C5-2A46-B514-BE38-0C92B5C3A923}"/>
              </a:ext>
            </a:extLst>
          </p:cNvPr>
          <p:cNvPicPr>
            <a:picLocks noChangeAspect="1"/>
          </p:cNvPicPr>
          <p:nvPr/>
        </p:nvPicPr>
        <p:blipFill>
          <a:blip r:embed="rId2"/>
          <a:stretch>
            <a:fillRect/>
          </a:stretch>
        </p:blipFill>
        <p:spPr>
          <a:xfrm>
            <a:off x="838200" y="2714625"/>
            <a:ext cx="4238625" cy="1428750"/>
          </a:xfrm>
          <a:prstGeom prst="rect">
            <a:avLst/>
          </a:prstGeom>
        </p:spPr>
      </p:pic>
      <p:pic>
        <p:nvPicPr>
          <p:cNvPr id="5" name="Εικόνα 4">
            <a:extLst>
              <a:ext uri="{FF2B5EF4-FFF2-40B4-BE49-F238E27FC236}">
                <a16:creationId xmlns:a16="http://schemas.microsoft.com/office/drawing/2014/main" id="{834CD312-5454-BBAF-B5C7-E0186C0374FD}"/>
              </a:ext>
            </a:extLst>
          </p:cNvPr>
          <p:cNvPicPr>
            <a:picLocks noChangeAspect="1"/>
          </p:cNvPicPr>
          <p:nvPr/>
        </p:nvPicPr>
        <p:blipFill>
          <a:blip r:embed="rId3"/>
          <a:stretch>
            <a:fillRect/>
          </a:stretch>
        </p:blipFill>
        <p:spPr>
          <a:xfrm>
            <a:off x="7115177" y="2714625"/>
            <a:ext cx="4096416" cy="1428750"/>
          </a:xfrm>
          <a:prstGeom prst="rect">
            <a:avLst/>
          </a:prstGeom>
        </p:spPr>
      </p:pic>
      <p:sp>
        <p:nvSpPr>
          <p:cNvPr id="6" name="Βέλος: Οδοντωτό δεξιό 5">
            <a:extLst>
              <a:ext uri="{FF2B5EF4-FFF2-40B4-BE49-F238E27FC236}">
                <a16:creationId xmlns:a16="http://schemas.microsoft.com/office/drawing/2014/main" id="{6FC145BA-E942-211C-363F-6FA9E57FC56E}"/>
              </a:ext>
            </a:extLst>
          </p:cNvPr>
          <p:cNvSpPr/>
          <p:nvPr/>
        </p:nvSpPr>
        <p:spPr>
          <a:xfrm>
            <a:off x="5503817" y="3039291"/>
            <a:ext cx="1184365" cy="54864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CD76E9-5396-BC6F-ECA7-343AFB7CFF4F}"/>
              </a:ext>
            </a:extLst>
          </p:cNvPr>
          <p:cNvSpPr txBox="1"/>
          <p:nvPr/>
        </p:nvSpPr>
        <p:spPr>
          <a:xfrm>
            <a:off x="838199" y="4895376"/>
            <a:ext cx="10373393" cy="830997"/>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The new control flow enables significantly better type-narrowing in the individual branches in @switch which is not possible in *</a:t>
            </a:r>
            <a:r>
              <a:rPr lang="en-US" sz="2400" dirty="0" err="1">
                <a:latin typeface="Tahoma" panose="020B0604030504040204" pitchFamily="34" charset="0"/>
                <a:ea typeface="Tahoma" panose="020B0604030504040204" pitchFamily="34" charset="0"/>
                <a:cs typeface="Tahoma" panose="020B0604030504040204" pitchFamily="34" charset="0"/>
              </a:rPr>
              <a:t>ngSwitch</a:t>
            </a:r>
            <a:r>
              <a:rPr lang="en-US" sz="24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6468206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E766897-D112-B5CA-4DE2-B80A2BB78A9F}"/>
              </a:ext>
            </a:extLst>
          </p:cNvPr>
          <p:cNvSpPr>
            <a:spLocks noGrp="1"/>
          </p:cNvSpPr>
          <p:nvPr>
            <p:ph type="title"/>
          </p:nvPr>
        </p:nvSpPr>
        <p:spPr/>
        <p:txBody>
          <a:bodyPr/>
          <a:lstStyle/>
          <a:p>
            <a:r>
              <a:rPr lang="en-US" dirty="0"/>
              <a:t>Built-in control flow</a:t>
            </a:r>
          </a:p>
        </p:txBody>
      </p:sp>
      <p:sp>
        <p:nvSpPr>
          <p:cNvPr id="3" name="Θέση περιεχομένου 2">
            <a:extLst>
              <a:ext uri="{FF2B5EF4-FFF2-40B4-BE49-F238E27FC236}">
                <a16:creationId xmlns:a16="http://schemas.microsoft.com/office/drawing/2014/main" id="{38162268-9F5F-3DE5-A027-F6DD9D4F4AB2}"/>
              </a:ext>
            </a:extLst>
          </p:cNvPr>
          <p:cNvSpPr>
            <a:spLocks noGrp="1"/>
          </p:cNvSpPr>
          <p:nvPr>
            <p:ph idx="1"/>
          </p:nvPr>
        </p:nvSpPr>
        <p:spPr/>
        <p:txBody>
          <a:bodyPr/>
          <a:lstStyle/>
          <a:p>
            <a:pPr marL="0" indent="0" algn="ctr">
              <a:buNone/>
            </a:pPr>
            <a:r>
              <a:rPr lang="en-US" sz="3200" dirty="0" err="1">
                <a:latin typeface="Tahoma" panose="020B0604030504040204" pitchFamily="34" charset="0"/>
                <a:ea typeface="Tahoma" panose="020B0604030504040204" pitchFamily="34" charset="0"/>
                <a:cs typeface="Tahoma" panose="020B0604030504040204" pitchFamily="34" charset="0"/>
              </a:rPr>
              <a:t>ngSwitch</a:t>
            </a:r>
            <a:r>
              <a:rPr lang="en-US" sz="3200" dirty="0">
                <a:latin typeface="Tahoma" panose="020B0604030504040204" pitchFamily="34" charset="0"/>
                <a:ea typeface="Tahoma" panose="020B0604030504040204" pitchFamily="34" charset="0"/>
                <a:cs typeface="Tahoma" panose="020B0604030504040204" pitchFamily="34" charset="0"/>
              </a:rPr>
              <a:t>-&gt; </a:t>
            </a:r>
            <a:r>
              <a:rPr lang="en-US" sz="3200" dirty="0">
                <a:solidFill>
                  <a:srgbClr val="E546FA"/>
                </a:solidFill>
                <a:latin typeface="Tahoma" panose="020B0604030504040204" pitchFamily="34" charset="0"/>
                <a:ea typeface="Tahoma" panose="020B0604030504040204" pitchFamily="34" charset="0"/>
                <a:cs typeface="Tahoma" panose="020B0604030504040204" pitchFamily="34" charset="0"/>
              </a:rPr>
              <a:t>@switch</a:t>
            </a:r>
          </a:p>
          <a:p>
            <a:pPr marL="0" indent="0" algn="ctr">
              <a:buNone/>
            </a:pPr>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dirty="0">
                <a:latin typeface="Tahoma" panose="020B0604030504040204" pitchFamily="34" charset="0"/>
                <a:ea typeface="Tahoma" panose="020B0604030504040204" pitchFamily="34" charset="0"/>
                <a:cs typeface="Tahoma" panose="020B0604030504040204" pitchFamily="34" charset="0"/>
              </a:rPr>
              <a:t>This:						Will result to:</a:t>
            </a:r>
          </a:p>
          <a:p>
            <a:pPr marL="0" indent="0">
              <a:buNone/>
            </a:pPr>
            <a:endParaRPr lang="en-US" dirty="0"/>
          </a:p>
        </p:txBody>
      </p:sp>
      <p:pic>
        <p:nvPicPr>
          <p:cNvPr id="11" name="Εικόνα 10">
            <a:extLst>
              <a:ext uri="{FF2B5EF4-FFF2-40B4-BE49-F238E27FC236}">
                <a16:creationId xmlns:a16="http://schemas.microsoft.com/office/drawing/2014/main" id="{79344FE6-2789-533A-28D1-A7C159AD6C3E}"/>
              </a:ext>
            </a:extLst>
          </p:cNvPr>
          <p:cNvPicPr>
            <a:picLocks noChangeAspect="1"/>
          </p:cNvPicPr>
          <p:nvPr/>
        </p:nvPicPr>
        <p:blipFill>
          <a:blip r:embed="rId2"/>
          <a:stretch>
            <a:fillRect/>
          </a:stretch>
        </p:blipFill>
        <p:spPr>
          <a:xfrm>
            <a:off x="838200" y="3263106"/>
            <a:ext cx="4156886" cy="1476375"/>
          </a:xfrm>
          <a:prstGeom prst="rect">
            <a:avLst/>
          </a:prstGeom>
        </p:spPr>
      </p:pic>
      <p:pic>
        <p:nvPicPr>
          <p:cNvPr id="12" name="Εικόνα 11">
            <a:extLst>
              <a:ext uri="{FF2B5EF4-FFF2-40B4-BE49-F238E27FC236}">
                <a16:creationId xmlns:a16="http://schemas.microsoft.com/office/drawing/2014/main" id="{9844DEA4-7D8E-F807-AA51-D8B4B90839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86475" y="3263105"/>
            <a:ext cx="5267325" cy="1476375"/>
          </a:xfrm>
          <a:prstGeom prst="rect">
            <a:avLst/>
          </a:prstGeom>
          <a:noFill/>
          <a:ln>
            <a:noFill/>
          </a:ln>
        </p:spPr>
      </p:pic>
    </p:spTree>
    <p:extLst>
      <p:ext uri="{BB962C8B-B14F-4D97-AF65-F5344CB8AC3E}">
        <p14:creationId xmlns:p14="http://schemas.microsoft.com/office/powerpoint/2010/main" val="6505255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10350E-9B96-C47F-CA3A-365831028DDC}"/>
              </a:ext>
            </a:extLst>
          </p:cNvPr>
          <p:cNvSpPr>
            <a:spLocks noGrp="1"/>
          </p:cNvSpPr>
          <p:nvPr>
            <p:ph type="title"/>
          </p:nvPr>
        </p:nvSpPr>
        <p:spPr/>
        <p:txBody>
          <a:bodyPr/>
          <a:lstStyle/>
          <a:p>
            <a:r>
              <a:rPr lang="en-US" dirty="0"/>
              <a:t>Built-in control flow</a:t>
            </a:r>
          </a:p>
        </p:txBody>
      </p:sp>
      <p:sp>
        <p:nvSpPr>
          <p:cNvPr id="3" name="Θέση περιεχομένου 2">
            <a:extLst>
              <a:ext uri="{FF2B5EF4-FFF2-40B4-BE49-F238E27FC236}">
                <a16:creationId xmlns:a16="http://schemas.microsoft.com/office/drawing/2014/main" id="{A9AE08B2-54E2-9ADE-BABA-09B69892A1A6}"/>
              </a:ext>
            </a:extLst>
          </p:cNvPr>
          <p:cNvSpPr>
            <a:spLocks noGrp="1"/>
          </p:cNvSpPr>
          <p:nvPr>
            <p:ph idx="1"/>
          </p:nvPr>
        </p:nvSpPr>
        <p:spPr/>
        <p:txBody>
          <a:bodyPr>
            <a:normAutofit/>
          </a:bodyPr>
          <a:lstStyle/>
          <a:p>
            <a:pPr marL="0" indent="0" algn="ctr">
              <a:buNone/>
            </a:pPr>
            <a:r>
              <a:rPr lang="en-US" sz="3200" dirty="0">
                <a:latin typeface="Tahoma" panose="020B0604030504040204" pitchFamily="34" charset="0"/>
                <a:ea typeface="Tahoma" panose="020B0604030504040204" pitchFamily="34" charset="0"/>
                <a:cs typeface="Tahoma" panose="020B0604030504040204" pitchFamily="34" charset="0"/>
              </a:rPr>
              <a:t>*</a:t>
            </a:r>
            <a:r>
              <a:rPr lang="en-US" sz="3200" dirty="0" err="1">
                <a:latin typeface="Tahoma" panose="020B0604030504040204" pitchFamily="34" charset="0"/>
                <a:ea typeface="Tahoma" panose="020B0604030504040204" pitchFamily="34" charset="0"/>
                <a:cs typeface="Tahoma" panose="020B0604030504040204" pitchFamily="34" charset="0"/>
              </a:rPr>
              <a:t>ngFor</a:t>
            </a:r>
            <a:r>
              <a:rPr lang="en-US" sz="3200" dirty="0">
                <a:latin typeface="Tahoma" panose="020B0604030504040204" pitchFamily="34" charset="0"/>
                <a:ea typeface="Tahoma" panose="020B0604030504040204" pitchFamily="34" charset="0"/>
                <a:cs typeface="Tahoma" panose="020B0604030504040204" pitchFamily="34" charset="0"/>
              </a:rPr>
              <a:t> -&gt; </a:t>
            </a:r>
            <a:r>
              <a:rPr lang="en-US" sz="3200" dirty="0">
                <a:solidFill>
                  <a:srgbClr val="E546FA"/>
                </a:solidFill>
                <a:latin typeface="Tahoma" panose="020B0604030504040204" pitchFamily="34" charset="0"/>
                <a:ea typeface="Tahoma" panose="020B0604030504040204" pitchFamily="34" charset="0"/>
                <a:cs typeface="Tahoma" panose="020B0604030504040204" pitchFamily="34" charset="0"/>
              </a:rPr>
              <a:t>@for</a:t>
            </a:r>
          </a:p>
          <a:p>
            <a:pPr marL="0" indent="0" algn="ctr">
              <a:buNone/>
            </a:pPr>
            <a:endParaRPr lang="en-US" sz="3200" dirty="0">
              <a:solidFill>
                <a:srgbClr val="E546FA"/>
              </a:solidFill>
              <a:latin typeface="Tahoma" panose="020B0604030504040204" pitchFamily="34" charset="0"/>
              <a:ea typeface="Tahoma" panose="020B0604030504040204" pitchFamily="34" charset="0"/>
              <a:cs typeface="Tahoma" panose="020B0604030504040204" pitchFamily="34" charset="0"/>
            </a:endParaRPr>
          </a:p>
          <a:p>
            <a:pPr marL="0" indent="0" algn="ctr">
              <a:buNone/>
            </a:pPr>
            <a:endParaRPr lang="en-US" sz="3200" dirty="0">
              <a:solidFill>
                <a:srgbClr val="E546FA"/>
              </a:solidFill>
              <a:latin typeface="Tahoma" panose="020B0604030504040204" pitchFamily="34" charset="0"/>
              <a:ea typeface="Tahoma" panose="020B0604030504040204" pitchFamily="34" charset="0"/>
              <a:cs typeface="Tahoma" panose="020B0604030504040204" pitchFamily="34" charset="0"/>
            </a:endParaRPr>
          </a:p>
        </p:txBody>
      </p:sp>
      <p:pic>
        <p:nvPicPr>
          <p:cNvPr id="5" name="Εικόνα 4">
            <a:extLst>
              <a:ext uri="{FF2B5EF4-FFF2-40B4-BE49-F238E27FC236}">
                <a16:creationId xmlns:a16="http://schemas.microsoft.com/office/drawing/2014/main" id="{C3D5B55B-4C82-5EBE-1582-CF1582FA78EE}"/>
              </a:ext>
            </a:extLst>
          </p:cNvPr>
          <p:cNvPicPr>
            <a:picLocks noChangeAspect="1"/>
          </p:cNvPicPr>
          <p:nvPr/>
        </p:nvPicPr>
        <p:blipFill>
          <a:blip r:embed="rId2"/>
          <a:stretch>
            <a:fillRect/>
          </a:stretch>
        </p:blipFill>
        <p:spPr>
          <a:xfrm>
            <a:off x="838200" y="2958306"/>
            <a:ext cx="4143103" cy="2085975"/>
          </a:xfrm>
          <a:prstGeom prst="rect">
            <a:avLst/>
          </a:prstGeom>
        </p:spPr>
      </p:pic>
      <p:pic>
        <p:nvPicPr>
          <p:cNvPr id="6" name="Εικόνα 5">
            <a:extLst>
              <a:ext uri="{FF2B5EF4-FFF2-40B4-BE49-F238E27FC236}">
                <a16:creationId xmlns:a16="http://schemas.microsoft.com/office/drawing/2014/main" id="{BE10B97B-4B16-0E50-8BF4-D0036AF5A5C2}"/>
              </a:ext>
            </a:extLst>
          </p:cNvPr>
          <p:cNvPicPr>
            <a:picLocks noChangeAspect="1"/>
          </p:cNvPicPr>
          <p:nvPr/>
        </p:nvPicPr>
        <p:blipFill>
          <a:blip r:embed="rId3"/>
          <a:stretch>
            <a:fillRect/>
          </a:stretch>
        </p:blipFill>
        <p:spPr>
          <a:xfrm>
            <a:off x="6903720" y="2958305"/>
            <a:ext cx="4450080" cy="2085975"/>
          </a:xfrm>
          <a:prstGeom prst="rect">
            <a:avLst/>
          </a:prstGeom>
        </p:spPr>
      </p:pic>
      <p:sp>
        <p:nvSpPr>
          <p:cNvPr id="7" name="Βέλος: Οδοντωτό δεξιό 6">
            <a:extLst>
              <a:ext uri="{FF2B5EF4-FFF2-40B4-BE49-F238E27FC236}">
                <a16:creationId xmlns:a16="http://schemas.microsoft.com/office/drawing/2014/main" id="{C46D71E9-0828-3E3F-1E13-EA80043A8DA9}"/>
              </a:ext>
            </a:extLst>
          </p:cNvPr>
          <p:cNvSpPr/>
          <p:nvPr/>
        </p:nvSpPr>
        <p:spPr>
          <a:xfrm>
            <a:off x="5521234" y="3696834"/>
            <a:ext cx="1149531" cy="452846"/>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26561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49346-967C-B1A4-C396-50C916F64BF3}"/>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A8CBD3AC-C48A-AD15-3C8C-2EA0A0B5AC24}"/>
              </a:ext>
            </a:extLst>
          </p:cNvPr>
          <p:cNvSpPr>
            <a:spLocks noGrp="1"/>
          </p:cNvSpPr>
          <p:nvPr>
            <p:ph type="title"/>
          </p:nvPr>
        </p:nvSpPr>
        <p:spPr/>
        <p:txBody>
          <a:bodyPr/>
          <a:lstStyle/>
          <a:p>
            <a:r>
              <a:rPr lang="en-US" dirty="0"/>
              <a:t>Built-in control flow</a:t>
            </a:r>
          </a:p>
        </p:txBody>
      </p:sp>
      <p:sp>
        <p:nvSpPr>
          <p:cNvPr id="3" name="Θέση περιεχομένου 2">
            <a:extLst>
              <a:ext uri="{FF2B5EF4-FFF2-40B4-BE49-F238E27FC236}">
                <a16:creationId xmlns:a16="http://schemas.microsoft.com/office/drawing/2014/main" id="{C8F1F063-DD5B-976F-1160-2EF31FF72FE6}"/>
              </a:ext>
            </a:extLst>
          </p:cNvPr>
          <p:cNvSpPr>
            <a:spLocks noGrp="1"/>
          </p:cNvSpPr>
          <p:nvPr>
            <p:ph idx="1"/>
          </p:nvPr>
        </p:nvSpPr>
        <p:spPr/>
        <p:txBody>
          <a:bodyPr>
            <a:normAutofit/>
          </a:bodyPr>
          <a:lstStyle/>
          <a:p>
            <a:pPr marL="0" indent="0" algn="ctr">
              <a:buNone/>
            </a:pPr>
            <a:r>
              <a:rPr lang="en-US" sz="3200" dirty="0">
                <a:latin typeface="Tahoma" panose="020B0604030504040204" pitchFamily="34" charset="0"/>
                <a:ea typeface="Tahoma" panose="020B0604030504040204" pitchFamily="34" charset="0"/>
                <a:cs typeface="Tahoma" panose="020B0604030504040204" pitchFamily="34" charset="0"/>
              </a:rPr>
              <a:t>*</a:t>
            </a:r>
            <a:r>
              <a:rPr lang="en-US" sz="3200" dirty="0" err="1">
                <a:latin typeface="Tahoma" panose="020B0604030504040204" pitchFamily="34" charset="0"/>
                <a:ea typeface="Tahoma" panose="020B0604030504040204" pitchFamily="34" charset="0"/>
                <a:cs typeface="Tahoma" panose="020B0604030504040204" pitchFamily="34" charset="0"/>
              </a:rPr>
              <a:t>ngFor</a:t>
            </a:r>
            <a:r>
              <a:rPr lang="en-US" sz="3200" dirty="0">
                <a:latin typeface="Tahoma" panose="020B0604030504040204" pitchFamily="34" charset="0"/>
                <a:ea typeface="Tahoma" panose="020B0604030504040204" pitchFamily="34" charset="0"/>
                <a:cs typeface="Tahoma" panose="020B0604030504040204" pitchFamily="34" charset="0"/>
              </a:rPr>
              <a:t> -&gt; </a:t>
            </a:r>
            <a:r>
              <a:rPr lang="en-US" sz="3200" dirty="0">
                <a:solidFill>
                  <a:srgbClr val="E546FA"/>
                </a:solidFill>
                <a:latin typeface="Tahoma" panose="020B0604030504040204" pitchFamily="34" charset="0"/>
                <a:ea typeface="Tahoma" panose="020B0604030504040204" pitchFamily="34" charset="0"/>
                <a:cs typeface="Tahoma" panose="020B0604030504040204" pitchFamily="34" charset="0"/>
              </a:rPr>
              <a:t>@for</a:t>
            </a:r>
          </a:p>
          <a:p>
            <a:pPr marL="0" indent="0" algn="ctr">
              <a:buNone/>
            </a:pPr>
            <a:endParaRPr lang="en-US" sz="3200" dirty="0">
              <a:solidFill>
                <a:srgbClr val="E546FA"/>
              </a:solidFill>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A few differences in @for are that track is mandatory to ensure fast diffing performance. In addition, it’s way easier to use since it’s just an expression rather than a method in the component’s class. The built-in @for loop also has a shortcut for collections with zero items via an optional @empty block.</a:t>
            </a:r>
          </a:p>
        </p:txBody>
      </p:sp>
    </p:spTree>
    <p:extLst>
      <p:ext uri="{BB962C8B-B14F-4D97-AF65-F5344CB8AC3E}">
        <p14:creationId xmlns:p14="http://schemas.microsoft.com/office/powerpoint/2010/main" val="1487413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E8CB5-E2CF-BE3E-8A86-886346E08D70}"/>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25AE5A6D-39BC-9A7C-89EE-29C54C02CD13}"/>
              </a:ext>
            </a:extLst>
          </p:cNvPr>
          <p:cNvSpPr>
            <a:spLocks noGrp="1"/>
          </p:cNvSpPr>
          <p:nvPr>
            <p:ph type="title"/>
          </p:nvPr>
        </p:nvSpPr>
        <p:spPr/>
        <p:txBody>
          <a:bodyPr/>
          <a:lstStyle/>
          <a:p>
            <a:r>
              <a:rPr lang="en-US" dirty="0"/>
              <a:t>Built-in control flow</a:t>
            </a:r>
          </a:p>
        </p:txBody>
      </p:sp>
      <p:sp>
        <p:nvSpPr>
          <p:cNvPr id="3" name="Θέση περιεχομένου 2">
            <a:extLst>
              <a:ext uri="{FF2B5EF4-FFF2-40B4-BE49-F238E27FC236}">
                <a16:creationId xmlns:a16="http://schemas.microsoft.com/office/drawing/2014/main" id="{F20EDED2-B47D-8F1C-A0BE-285C7CE7FE99}"/>
              </a:ext>
            </a:extLst>
          </p:cNvPr>
          <p:cNvSpPr>
            <a:spLocks noGrp="1"/>
          </p:cNvSpPr>
          <p:nvPr>
            <p:ph idx="1"/>
          </p:nvPr>
        </p:nvSpPr>
        <p:spPr/>
        <p:txBody>
          <a:bodyPr>
            <a:normAutofit/>
          </a:bodyPr>
          <a:lstStyle/>
          <a:p>
            <a:pPr marL="0" indent="0" algn="ctr">
              <a:buNone/>
            </a:pPr>
            <a:r>
              <a:rPr lang="en-US" sz="3200" dirty="0">
                <a:latin typeface="Tahoma" panose="020B0604030504040204" pitchFamily="34" charset="0"/>
                <a:ea typeface="Tahoma" panose="020B0604030504040204" pitchFamily="34" charset="0"/>
                <a:cs typeface="Tahoma" panose="020B0604030504040204" pitchFamily="34" charset="0"/>
              </a:rPr>
              <a:t>*</a:t>
            </a:r>
            <a:r>
              <a:rPr lang="en-US" sz="3200" dirty="0" err="1">
                <a:latin typeface="Tahoma" panose="020B0604030504040204" pitchFamily="34" charset="0"/>
                <a:ea typeface="Tahoma" panose="020B0604030504040204" pitchFamily="34" charset="0"/>
                <a:cs typeface="Tahoma" panose="020B0604030504040204" pitchFamily="34" charset="0"/>
              </a:rPr>
              <a:t>ngFor</a:t>
            </a:r>
            <a:r>
              <a:rPr lang="en-US" sz="3200" dirty="0">
                <a:latin typeface="Tahoma" panose="020B0604030504040204" pitchFamily="34" charset="0"/>
                <a:ea typeface="Tahoma" panose="020B0604030504040204" pitchFamily="34" charset="0"/>
                <a:cs typeface="Tahoma" panose="020B0604030504040204" pitchFamily="34" charset="0"/>
              </a:rPr>
              <a:t> -&gt; </a:t>
            </a:r>
            <a:r>
              <a:rPr lang="en-US" sz="3200" dirty="0">
                <a:solidFill>
                  <a:srgbClr val="E546FA"/>
                </a:solidFill>
                <a:latin typeface="Tahoma" panose="020B0604030504040204" pitchFamily="34" charset="0"/>
                <a:ea typeface="Tahoma" panose="020B0604030504040204" pitchFamily="34" charset="0"/>
                <a:cs typeface="Tahoma" panose="020B0604030504040204" pitchFamily="34" charset="0"/>
              </a:rPr>
              <a:t>@for</a:t>
            </a:r>
          </a:p>
          <a:p>
            <a:pPr marL="0" indent="0" algn="ctr">
              <a:buNone/>
            </a:pPr>
            <a:endParaRPr lang="en-US" sz="3200" dirty="0">
              <a:solidFill>
                <a:srgbClr val="E546FA"/>
              </a:solidFill>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The @for statement uses a new diffing algorithm and has more optimal implementation compared to *</a:t>
            </a:r>
            <a:r>
              <a:rPr lang="en-US" sz="2400" dirty="0" err="1">
                <a:latin typeface="Tahoma" panose="020B0604030504040204" pitchFamily="34" charset="0"/>
                <a:ea typeface="Tahoma" panose="020B0604030504040204" pitchFamily="34" charset="0"/>
                <a:cs typeface="Tahoma" panose="020B0604030504040204" pitchFamily="34" charset="0"/>
              </a:rPr>
              <a:t>ngFor</a:t>
            </a:r>
            <a:r>
              <a:rPr lang="en-US" sz="2400" dirty="0">
                <a:latin typeface="Tahoma" panose="020B0604030504040204" pitchFamily="34" charset="0"/>
                <a:ea typeface="Tahoma" panose="020B0604030504040204" pitchFamily="34" charset="0"/>
                <a:cs typeface="Tahoma" panose="020B0604030504040204" pitchFamily="34" charset="0"/>
              </a:rPr>
              <a:t>, which makes it up to </a:t>
            </a:r>
            <a:r>
              <a:rPr lang="en-US" sz="2400" dirty="0">
                <a:latin typeface="Tahoma" panose="020B0604030504040204" pitchFamily="34" charset="0"/>
                <a:ea typeface="Tahoma" panose="020B0604030504040204" pitchFamily="34" charset="0"/>
                <a:cs typeface="Tahoma" panose="020B0604030504040204" pitchFamily="34" charset="0"/>
                <a:hlinkClick r:id="rId2"/>
              </a:rPr>
              <a:t>90% faster runtime</a:t>
            </a:r>
            <a:r>
              <a:rPr lang="en-US" sz="2400" dirty="0">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2527607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6BA74-2A77-7DBB-0BD1-64537C696C45}"/>
            </a:ext>
          </a:extLst>
        </p:cNvPr>
        <p:cNvGrpSpPr/>
        <p:nvPr/>
      </p:nvGrpSpPr>
      <p:grpSpPr>
        <a:xfrm>
          <a:off x="0" y="0"/>
          <a:ext cx="0" cy="0"/>
          <a:chOff x="0" y="0"/>
          <a:chExt cx="0" cy="0"/>
        </a:xfrm>
      </p:grpSpPr>
      <p:sp>
        <p:nvSpPr>
          <p:cNvPr id="2" name="Τίτλος 1">
            <a:extLst>
              <a:ext uri="{FF2B5EF4-FFF2-40B4-BE49-F238E27FC236}">
                <a16:creationId xmlns:a16="http://schemas.microsoft.com/office/drawing/2014/main" id="{C70A4886-63C8-428D-C8A5-28B5EBC5327E}"/>
              </a:ext>
            </a:extLst>
          </p:cNvPr>
          <p:cNvSpPr>
            <a:spLocks noGrp="1"/>
          </p:cNvSpPr>
          <p:nvPr>
            <p:ph type="title"/>
          </p:nvPr>
        </p:nvSpPr>
        <p:spPr/>
        <p:txBody>
          <a:bodyPr/>
          <a:lstStyle/>
          <a:p>
            <a:r>
              <a:rPr lang="en-US" dirty="0"/>
              <a:t>Built-in control flow</a:t>
            </a:r>
          </a:p>
        </p:txBody>
      </p:sp>
      <p:sp>
        <p:nvSpPr>
          <p:cNvPr id="3" name="Θέση περιεχομένου 2">
            <a:extLst>
              <a:ext uri="{FF2B5EF4-FFF2-40B4-BE49-F238E27FC236}">
                <a16:creationId xmlns:a16="http://schemas.microsoft.com/office/drawing/2014/main" id="{22AEFBCE-2281-BF60-CC36-9C29D70D6EFF}"/>
              </a:ext>
            </a:extLst>
          </p:cNvPr>
          <p:cNvSpPr>
            <a:spLocks noGrp="1"/>
          </p:cNvSpPr>
          <p:nvPr>
            <p:ph idx="1"/>
          </p:nvPr>
        </p:nvSpPr>
        <p:spPr/>
        <p:txBody>
          <a:bodyPr>
            <a:normAutofit/>
          </a:bodyPr>
          <a:lstStyle/>
          <a:p>
            <a:pPr marL="0" indent="0" algn="ctr">
              <a:buNone/>
            </a:pPr>
            <a:endParaRPr lang="en-US" sz="3200" dirty="0">
              <a:solidFill>
                <a:srgbClr val="E546FA"/>
              </a:solidFill>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400" dirty="0">
                <a:latin typeface="Tahoma" panose="020B0604030504040204" pitchFamily="34" charset="0"/>
                <a:ea typeface="Tahoma" panose="020B0604030504040204" pitchFamily="34" charset="0"/>
                <a:cs typeface="Tahoma" panose="020B0604030504040204" pitchFamily="34" charset="0"/>
              </a:rPr>
              <a:t>In order to automatically update the template syntax in your application you just have to run: </a:t>
            </a:r>
            <a:r>
              <a:rPr lang="en-US" sz="2400" dirty="0">
                <a:solidFill>
                  <a:srgbClr val="E546FA"/>
                </a:solidFill>
                <a:latin typeface="Tahoma" panose="020B0604030504040204" pitchFamily="34" charset="0"/>
                <a:ea typeface="Tahoma" panose="020B0604030504040204" pitchFamily="34" charset="0"/>
                <a:cs typeface="Tahoma" panose="020B0604030504040204" pitchFamily="34" charset="0"/>
              </a:rPr>
              <a:t>ng generate @angular/core:control-flow</a:t>
            </a:r>
          </a:p>
        </p:txBody>
      </p:sp>
    </p:spTree>
    <p:extLst>
      <p:ext uri="{BB962C8B-B14F-4D97-AF65-F5344CB8AC3E}">
        <p14:creationId xmlns:p14="http://schemas.microsoft.com/office/powerpoint/2010/main" val="1024349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4627185-A48F-3B82-5AAA-F54853B99F71}"/>
              </a:ext>
            </a:extLst>
          </p:cNvPr>
          <p:cNvSpPr>
            <a:spLocks noGrp="1"/>
          </p:cNvSpPr>
          <p:nvPr>
            <p:ph type="title"/>
          </p:nvPr>
        </p:nvSpPr>
        <p:spPr/>
        <p:txBody>
          <a:bodyPr/>
          <a:lstStyle/>
          <a:p>
            <a:r>
              <a:rPr lang="en-US" dirty="0"/>
              <a:t>Deferrable views</a:t>
            </a:r>
          </a:p>
        </p:txBody>
      </p:sp>
      <p:sp>
        <p:nvSpPr>
          <p:cNvPr id="3" name="Θέση περιεχομένου 2">
            <a:extLst>
              <a:ext uri="{FF2B5EF4-FFF2-40B4-BE49-F238E27FC236}">
                <a16:creationId xmlns:a16="http://schemas.microsoft.com/office/drawing/2014/main" id="{8E051B73-F790-3253-330E-3D1D782BB4FF}"/>
              </a:ext>
            </a:extLst>
          </p:cNvPr>
          <p:cNvSpPr>
            <a:spLocks noGrp="1"/>
          </p:cNvSpPr>
          <p:nvPr>
            <p:ph idx="1"/>
          </p:nvPr>
        </p:nvSpPr>
        <p:spPr>
          <a:xfrm>
            <a:off x="838200" y="1576251"/>
            <a:ext cx="10515600" cy="4600712"/>
          </a:xfrm>
        </p:spPr>
        <p:txBody>
          <a:bodyPr/>
          <a:lstStyle/>
          <a:p>
            <a:pPr marL="0" indent="0">
              <a:buNone/>
            </a:pPr>
            <a:r>
              <a:rPr lang="en-US" dirty="0"/>
              <a:t>Deferrable views can be used in component template to defer the loading of select dependencies within that template. To use this feature, you can declaratively wrap a section of your template in a @defer block which specifies the loading conditions.</a:t>
            </a:r>
          </a:p>
          <a:p>
            <a:pPr marL="0" indent="0">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More coming up with Fanis </a:t>
            </a:r>
            <a:r>
              <a:rPr lang="en-US" dirty="0" err="1"/>
              <a:t>Prodromou</a:t>
            </a:r>
            <a:r>
              <a:rPr lang="en-US" dirty="0"/>
              <a:t>….</a:t>
            </a:r>
          </a:p>
        </p:txBody>
      </p:sp>
      <p:pic>
        <p:nvPicPr>
          <p:cNvPr id="6" name="Εικόνα 5">
            <a:extLst>
              <a:ext uri="{FF2B5EF4-FFF2-40B4-BE49-F238E27FC236}">
                <a16:creationId xmlns:a16="http://schemas.microsoft.com/office/drawing/2014/main" id="{EBFEE662-8714-C0B8-EFA3-5F1C212C8ED0}"/>
              </a:ext>
            </a:extLst>
          </p:cNvPr>
          <p:cNvPicPr>
            <a:picLocks noChangeAspect="1"/>
          </p:cNvPicPr>
          <p:nvPr/>
        </p:nvPicPr>
        <p:blipFill>
          <a:blip r:embed="rId2"/>
          <a:stretch>
            <a:fillRect/>
          </a:stretch>
        </p:blipFill>
        <p:spPr>
          <a:xfrm>
            <a:off x="4760874" y="3643290"/>
            <a:ext cx="2670252" cy="1033213"/>
          </a:xfrm>
          <a:prstGeom prst="rect">
            <a:avLst/>
          </a:prstGeom>
        </p:spPr>
      </p:pic>
    </p:spTree>
    <p:extLst>
      <p:ext uri="{BB962C8B-B14F-4D97-AF65-F5344CB8AC3E}">
        <p14:creationId xmlns:p14="http://schemas.microsoft.com/office/powerpoint/2010/main" val="24000017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2B72286-64CE-2227-2832-F3CF09BD4216}"/>
              </a:ext>
            </a:extLst>
          </p:cNvPr>
          <p:cNvSpPr>
            <a:spLocks noGrp="1"/>
          </p:cNvSpPr>
          <p:nvPr>
            <p:ph type="title"/>
          </p:nvPr>
        </p:nvSpPr>
        <p:spPr>
          <a:xfrm>
            <a:off x="838200" y="141243"/>
            <a:ext cx="10515600" cy="1325563"/>
          </a:xfrm>
        </p:spPr>
        <p:txBody>
          <a:bodyPr/>
          <a:lstStyle/>
          <a:p>
            <a:pPr algn="ctr"/>
            <a:r>
              <a:rPr lang="en-US" dirty="0">
                <a:solidFill>
                  <a:srgbClr val="E546FA"/>
                </a:solidFill>
              </a:rPr>
              <a:t>Thank you for your time</a:t>
            </a:r>
          </a:p>
        </p:txBody>
      </p:sp>
      <p:sp>
        <p:nvSpPr>
          <p:cNvPr id="3" name="Θέση περιεχομένου 2">
            <a:extLst>
              <a:ext uri="{FF2B5EF4-FFF2-40B4-BE49-F238E27FC236}">
                <a16:creationId xmlns:a16="http://schemas.microsoft.com/office/drawing/2014/main" id="{970E7413-D92B-1C7C-3F79-B1C6F7E63196}"/>
              </a:ext>
            </a:extLst>
          </p:cNvPr>
          <p:cNvSpPr>
            <a:spLocks noGrp="1"/>
          </p:cNvSpPr>
          <p:nvPr>
            <p:ph idx="1"/>
          </p:nvPr>
        </p:nvSpPr>
        <p:spPr/>
        <p:txBody>
          <a:bodyPr/>
          <a:lstStyle/>
          <a:p>
            <a:pPr marL="0" indent="0">
              <a:buNone/>
            </a:pPr>
            <a:r>
              <a:rPr lang="en-US" dirty="0"/>
              <a:t>Kostas Asargiotakis</a:t>
            </a:r>
          </a:p>
          <a:p>
            <a:pPr marL="0" indent="0">
              <a:buNone/>
            </a:pPr>
            <a:r>
              <a:rPr lang="en-US" dirty="0"/>
              <a:t>If you need any further information, feel free to contact me:</a:t>
            </a:r>
            <a:br>
              <a:rPr lang="en-US" dirty="0"/>
            </a:br>
            <a:endParaRPr lang="en-US" dirty="0"/>
          </a:p>
          <a:p>
            <a:pPr marL="0" indent="0">
              <a:buNone/>
            </a:pPr>
            <a:r>
              <a:rPr lang="en-US" sz="2400" b="0" i="0" dirty="0">
                <a:effectLst/>
                <a:latin typeface="-apple-system"/>
                <a:hlinkClick r:id="rId2"/>
              </a:rPr>
              <a:t>www.linkedin.com/in/constantinos-asargiotakis-958882127</a:t>
            </a:r>
            <a:endParaRPr lang="en-US" sz="2400" b="0" i="0" dirty="0">
              <a:effectLst/>
              <a:latin typeface="-apple-system"/>
            </a:endParaRPr>
          </a:p>
          <a:p>
            <a:pPr marL="457200" lvl="1" indent="0">
              <a:buNone/>
            </a:pPr>
            <a:endParaRPr lang="en-US" dirty="0">
              <a:latin typeface="-apple-system"/>
              <a:hlinkClick r:id="rId3"/>
            </a:endParaRPr>
          </a:p>
          <a:p>
            <a:pPr marL="0" indent="0">
              <a:buNone/>
            </a:pPr>
            <a:r>
              <a:rPr lang="en-US" dirty="0">
                <a:latin typeface="-apple-system"/>
                <a:hlinkClick r:id="rId3"/>
              </a:rPr>
              <a:t>kwstas_gr@hotmail.gr</a:t>
            </a:r>
            <a:endParaRPr lang="en-US" dirty="0"/>
          </a:p>
        </p:txBody>
      </p:sp>
      <p:pic>
        <p:nvPicPr>
          <p:cNvPr id="4" name="Εικόνα 3">
            <a:extLst>
              <a:ext uri="{FF2B5EF4-FFF2-40B4-BE49-F238E27FC236}">
                <a16:creationId xmlns:a16="http://schemas.microsoft.com/office/drawing/2014/main" id="{E320AEA5-BC3B-E3A1-AF9A-F38368840F25}"/>
              </a:ext>
            </a:extLst>
          </p:cNvPr>
          <p:cNvPicPr>
            <a:picLocks noChangeAspect="1"/>
          </p:cNvPicPr>
          <p:nvPr/>
        </p:nvPicPr>
        <p:blipFill>
          <a:blip r:embed="rId4"/>
          <a:stretch>
            <a:fillRect/>
          </a:stretch>
        </p:blipFill>
        <p:spPr>
          <a:xfrm>
            <a:off x="0" y="2964973"/>
            <a:ext cx="1036321" cy="1036321"/>
          </a:xfrm>
          <a:prstGeom prst="rect">
            <a:avLst/>
          </a:prstGeom>
        </p:spPr>
      </p:pic>
      <p:pic>
        <p:nvPicPr>
          <p:cNvPr id="1032" name="Picture 8" descr="Outlook - Free business icons">
            <a:extLst>
              <a:ext uri="{FF2B5EF4-FFF2-40B4-BE49-F238E27FC236}">
                <a16:creationId xmlns:a16="http://schemas.microsoft.com/office/drawing/2014/main" id="{971809AE-7D68-9262-7633-A8890282F7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207" y="4070963"/>
            <a:ext cx="551906" cy="551906"/>
          </a:xfrm>
          <a:prstGeom prst="rect">
            <a:avLst/>
          </a:prstGeom>
          <a:noFill/>
          <a:extLst>
            <a:ext uri="{909E8E84-426E-40DD-AFC4-6F175D3DCCD1}">
              <a14:hiddenFill xmlns:a14="http://schemas.microsoft.com/office/drawing/2010/main">
                <a:solidFill>
                  <a:srgbClr val="FFFFFF"/>
                </a:solidFill>
              </a14:hiddenFill>
            </a:ext>
          </a:extLst>
        </p:spPr>
      </p:pic>
      <p:pic>
        <p:nvPicPr>
          <p:cNvPr id="10" name="Εικόνα 9">
            <a:extLst>
              <a:ext uri="{FF2B5EF4-FFF2-40B4-BE49-F238E27FC236}">
                <a16:creationId xmlns:a16="http://schemas.microsoft.com/office/drawing/2014/main" id="{9ECFF340-1A46-2F36-6EB4-4195996131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43154" y="2819398"/>
            <a:ext cx="2760870" cy="3429001"/>
          </a:xfrm>
          <a:prstGeom prst="rect">
            <a:avLst/>
          </a:prstGeom>
        </p:spPr>
      </p:pic>
    </p:spTree>
    <p:extLst>
      <p:ext uri="{BB962C8B-B14F-4D97-AF65-F5344CB8AC3E}">
        <p14:creationId xmlns:p14="http://schemas.microsoft.com/office/powerpoint/2010/main" val="2380964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DF086CF-7F93-3B69-894A-EA3741D9AF1F}"/>
              </a:ext>
            </a:extLst>
          </p:cNvPr>
          <p:cNvSpPr>
            <a:spLocks noGrp="1"/>
          </p:cNvSpPr>
          <p:nvPr>
            <p:ph type="title"/>
          </p:nvPr>
        </p:nvSpPr>
        <p:spPr/>
        <p:txBody>
          <a:bodyPr/>
          <a:lstStyle/>
          <a:p>
            <a:r>
              <a:rPr lang="en-US" dirty="0"/>
              <a:t>Efficient CSS removal upon component destruction</a:t>
            </a:r>
          </a:p>
        </p:txBody>
      </p:sp>
      <p:sp>
        <p:nvSpPr>
          <p:cNvPr id="3" name="Θέση περιεχομένου 2">
            <a:extLst>
              <a:ext uri="{FF2B5EF4-FFF2-40B4-BE49-F238E27FC236}">
                <a16:creationId xmlns:a16="http://schemas.microsoft.com/office/drawing/2014/main" id="{CA3702DF-0062-900C-FBE3-C9C868D968E6}"/>
              </a:ext>
            </a:extLst>
          </p:cNvPr>
          <p:cNvSpPr>
            <a:spLocks noGrp="1"/>
          </p:cNvSpPr>
          <p:nvPr>
            <p:ph idx="1"/>
          </p:nvPr>
        </p:nvSpPr>
        <p:spPr>
          <a:xfrm>
            <a:off x="838200" y="2506662"/>
            <a:ext cx="10515600" cy="4351338"/>
          </a:xfrm>
        </p:spPr>
        <p:txBody>
          <a:bodyPr/>
          <a:lstStyle/>
          <a:p>
            <a:pPr marL="0" indent="0">
              <a:buNone/>
            </a:pPr>
            <a:r>
              <a:rPr lang="en-US" sz="2800" dirty="0">
                <a:latin typeface="Tahoma" panose="020B0604030504040204" pitchFamily="34" charset="0"/>
                <a:ea typeface="Tahoma" panose="020B0604030504040204" pitchFamily="34" charset="0"/>
                <a:cs typeface="Tahoma" panose="020B0604030504040204" pitchFamily="34" charset="0"/>
              </a:rPr>
              <a:t>The Importance of Efficient CSS Removal</a:t>
            </a:r>
          </a:p>
          <a:p>
            <a:pPr marL="0" indent="0">
              <a:buNone/>
            </a:pPr>
            <a:r>
              <a:rPr lang="en-US" sz="2800" dirty="0">
                <a:latin typeface="Tahoma" panose="020B0604030504040204" pitchFamily="34" charset="0"/>
                <a:ea typeface="Tahoma" panose="020B0604030504040204" pitchFamily="34" charset="0"/>
                <a:cs typeface="Tahoma" panose="020B0604030504040204" pitchFamily="34" charset="0"/>
              </a:rPr>
              <a:t>•	memory leaks</a:t>
            </a:r>
          </a:p>
          <a:p>
            <a:pPr marL="0" indent="0">
              <a:buNone/>
            </a:pPr>
            <a:r>
              <a:rPr lang="en-US" sz="2800" dirty="0">
                <a:latin typeface="Tahoma" panose="020B0604030504040204" pitchFamily="34" charset="0"/>
                <a:ea typeface="Tahoma" panose="020B0604030504040204" pitchFamily="34" charset="0"/>
                <a:cs typeface="Tahoma" panose="020B0604030504040204" pitchFamily="34" charset="0"/>
              </a:rPr>
              <a:t>•	degraded performance </a:t>
            </a:r>
          </a:p>
          <a:p>
            <a:pPr marL="0" indent="0">
              <a:buNone/>
            </a:pPr>
            <a:r>
              <a:rPr lang="en-US" sz="2800" dirty="0">
                <a:latin typeface="Tahoma" panose="020B0604030504040204" pitchFamily="34" charset="0"/>
                <a:ea typeface="Tahoma" panose="020B0604030504040204" pitchFamily="34" charset="0"/>
                <a:cs typeface="Tahoma" panose="020B0604030504040204" pitchFamily="34" charset="0"/>
              </a:rPr>
              <a:t>•	unnecessary resource consumption</a:t>
            </a:r>
          </a:p>
          <a:p>
            <a:pPr marL="0" indent="0">
              <a:buNone/>
            </a:pPr>
            <a:r>
              <a:rPr lang="en-US" sz="2800" dirty="0">
                <a:latin typeface="Tahoma" panose="020B0604030504040204" pitchFamily="34" charset="0"/>
                <a:ea typeface="Tahoma" panose="020B0604030504040204" pitchFamily="34" charset="0"/>
                <a:cs typeface="Tahoma" panose="020B0604030504040204" pitchFamily="34" charset="0"/>
              </a:rPr>
              <a:t>•	unnecessary bloat styles</a:t>
            </a:r>
          </a:p>
          <a:p>
            <a:endParaRPr lang="en-US" dirty="0"/>
          </a:p>
        </p:txBody>
      </p:sp>
    </p:spTree>
    <p:extLst>
      <p:ext uri="{BB962C8B-B14F-4D97-AF65-F5344CB8AC3E}">
        <p14:creationId xmlns:p14="http://schemas.microsoft.com/office/powerpoint/2010/main" val="1594798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06557F5-17C8-90BB-9D5E-2F0C8DC2BA4C}"/>
              </a:ext>
            </a:extLst>
          </p:cNvPr>
          <p:cNvSpPr>
            <a:spLocks noGrp="1"/>
          </p:cNvSpPr>
          <p:nvPr>
            <p:ph type="title"/>
          </p:nvPr>
        </p:nvSpPr>
        <p:spPr/>
        <p:txBody>
          <a:bodyPr/>
          <a:lstStyle/>
          <a:p>
            <a:r>
              <a:rPr lang="en-US" dirty="0"/>
              <a:t>Stable server-side rendering (SSR) and static site generation (SSG)</a:t>
            </a:r>
          </a:p>
        </p:txBody>
      </p:sp>
      <p:sp>
        <p:nvSpPr>
          <p:cNvPr id="3" name="Θέση περιεχομένου 2">
            <a:extLst>
              <a:ext uri="{FF2B5EF4-FFF2-40B4-BE49-F238E27FC236}">
                <a16:creationId xmlns:a16="http://schemas.microsoft.com/office/drawing/2014/main" id="{9DBECFD1-F21B-204D-045D-D3892514C784}"/>
              </a:ext>
            </a:extLst>
          </p:cNvPr>
          <p:cNvSpPr>
            <a:spLocks noGrp="1"/>
          </p:cNvSpPr>
          <p:nvPr>
            <p:ph idx="1"/>
          </p:nvPr>
        </p:nvSpPr>
        <p:spPr>
          <a:xfrm>
            <a:off x="838200" y="2600688"/>
            <a:ext cx="10515600" cy="4351338"/>
          </a:xfrm>
        </p:spPr>
        <p:txBody>
          <a:bodyPr>
            <a:normAutofit/>
          </a:bodyPr>
          <a:lstStyle/>
          <a:p>
            <a:pPr marL="0" indent="0">
              <a:lnSpc>
                <a:spcPct val="200000"/>
              </a:lnSpc>
              <a:buNone/>
            </a:pPr>
            <a:r>
              <a:rPr lang="en-US" sz="2400" u="sng" dirty="0">
                <a:latin typeface="Tahoma" panose="020B0604030504040204" pitchFamily="34" charset="0"/>
                <a:ea typeface="Tahoma" panose="020B0604030504040204" pitchFamily="34" charset="0"/>
                <a:cs typeface="Tahoma" panose="020B0604030504040204" pitchFamily="34" charset="0"/>
              </a:rPr>
              <a:t>Server-side rendering (SSR) </a:t>
            </a:r>
            <a:r>
              <a:rPr lang="en-US" sz="2400" dirty="0">
                <a:latin typeface="Tahoma" panose="020B0604030504040204" pitchFamily="34" charset="0"/>
                <a:ea typeface="Tahoma" panose="020B0604030504040204" pitchFamily="34" charset="0"/>
                <a:cs typeface="Tahoma" panose="020B0604030504040204" pitchFamily="34" charset="0"/>
              </a:rPr>
              <a:t>is a process that involves rendering pages on the server, resulting in initial HTML content which contains initial page state. Once the HTML content is delivered to a browser, Angular initializes the application and utilizes the data contained within the HTML</a:t>
            </a:r>
          </a:p>
        </p:txBody>
      </p:sp>
    </p:spTree>
    <p:extLst>
      <p:ext uri="{BB962C8B-B14F-4D97-AF65-F5344CB8AC3E}">
        <p14:creationId xmlns:p14="http://schemas.microsoft.com/office/powerpoint/2010/main" val="590882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7650C49-3871-8A77-DAD7-2C8FDCE1CA57}"/>
              </a:ext>
            </a:extLst>
          </p:cNvPr>
          <p:cNvSpPr>
            <a:spLocks noGrp="1"/>
          </p:cNvSpPr>
          <p:nvPr>
            <p:ph type="title"/>
          </p:nvPr>
        </p:nvSpPr>
        <p:spPr/>
        <p:txBody>
          <a:bodyPr/>
          <a:lstStyle/>
          <a:p>
            <a:r>
              <a:rPr lang="en-US" dirty="0"/>
              <a:t>Stable server-side rendering (SSR) and static site generation (SSG)</a:t>
            </a:r>
          </a:p>
        </p:txBody>
      </p:sp>
      <p:sp>
        <p:nvSpPr>
          <p:cNvPr id="3" name="Θέση περιεχομένου 2">
            <a:extLst>
              <a:ext uri="{FF2B5EF4-FFF2-40B4-BE49-F238E27FC236}">
                <a16:creationId xmlns:a16="http://schemas.microsoft.com/office/drawing/2014/main" id="{1493D8E7-AA11-E954-F038-F389D7A8E1F9}"/>
              </a:ext>
            </a:extLst>
          </p:cNvPr>
          <p:cNvSpPr>
            <a:spLocks noGrp="1"/>
          </p:cNvSpPr>
          <p:nvPr>
            <p:ph idx="1"/>
          </p:nvPr>
        </p:nvSpPr>
        <p:spPr>
          <a:xfrm>
            <a:off x="838200" y="2435225"/>
            <a:ext cx="10515600" cy="4351338"/>
          </a:xfrm>
        </p:spPr>
        <p:txBody>
          <a:bodyPr>
            <a:normAutofit/>
          </a:bodyPr>
          <a:lstStyle/>
          <a:p>
            <a:pPr marL="0" indent="0">
              <a:lnSpc>
                <a:spcPct val="200000"/>
              </a:lnSpc>
              <a:buNone/>
            </a:pPr>
            <a:r>
              <a:rPr lang="en-US" sz="2400" u="sng" dirty="0">
                <a:latin typeface="Tahoma" panose="020B0604030504040204" pitchFamily="34" charset="0"/>
                <a:ea typeface="Tahoma" panose="020B0604030504040204" pitchFamily="34" charset="0"/>
                <a:cs typeface="Tahoma" panose="020B0604030504040204" pitchFamily="34" charset="0"/>
              </a:rPr>
              <a:t>Static site generation (SSG)</a:t>
            </a:r>
            <a:r>
              <a:rPr lang="en-US" sz="2400" dirty="0">
                <a:latin typeface="Tahoma" panose="020B0604030504040204" pitchFamily="34" charset="0"/>
                <a:ea typeface="Tahoma" panose="020B0604030504040204" pitchFamily="34" charset="0"/>
                <a:cs typeface="Tahoma" panose="020B0604030504040204" pitchFamily="34" charset="0"/>
              </a:rPr>
              <a:t> is when you render the website during the build process. The Angular compiler will build your website and pre-render the HTML pages during this process. Pre-rendering only works for websites with static content; that is pages that are exactly the same for each person that loads and sees them.</a:t>
            </a:r>
          </a:p>
        </p:txBody>
      </p:sp>
    </p:spTree>
    <p:extLst>
      <p:ext uri="{BB962C8B-B14F-4D97-AF65-F5344CB8AC3E}">
        <p14:creationId xmlns:p14="http://schemas.microsoft.com/office/powerpoint/2010/main" val="691834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D89A0A4-5966-8F4F-57B9-767D6AFDC801}"/>
              </a:ext>
            </a:extLst>
          </p:cNvPr>
          <p:cNvSpPr>
            <a:spLocks noGrp="1"/>
          </p:cNvSpPr>
          <p:nvPr>
            <p:ph type="title"/>
          </p:nvPr>
        </p:nvSpPr>
        <p:spPr/>
        <p:txBody>
          <a:bodyPr/>
          <a:lstStyle/>
          <a:p>
            <a:r>
              <a:rPr lang="en-US" dirty="0"/>
              <a:t>Stable server-side rendering (SSR) and static site generation (SSG)</a:t>
            </a:r>
          </a:p>
        </p:txBody>
      </p:sp>
      <p:sp>
        <p:nvSpPr>
          <p:cNvPr id="3" name="Θέση περιεχομένου 2">
            <a:extLst>
              <a:ext uri="{FF2B5EF4-FFF2-40B4-BE49-F238E27FC236}">
                <a16:creationId xmlns:a16="http://schemas.microsoft.com/office/drawing/2014/main" id="{41699305-B06B-5B1E-99A5-553AD3F74049}"/>
              </a:ext>
            </a:extLst>
          </p:cNvPr>
          <p:cNvSpPr>
            <a:spLocks noGrp="1"/>
          </p:cNvSpPr>
          <p:nvPr>
            <p:ph idx="1"/>
          </p:nvPr>
        </p:nvSpPr>
        <p:spPr/>
        <p:txBody>
          <a:bodyPr>
            <a:normAutofit/>
          </a:bodyPr>
          <a:lstStyle/>
          <a:p>
            <a:pPr marL="0" indent="0" algn="ctr">
              <a:buNone/>
            </a:pPr>
            <a:r>
              <a:rPr lang="en-US" sz="2600" u="sng" dirty="0">
                <a:latin typeface="Tahoma" panose="020B0604030504040204" pitchFamily="34" charset="0"/>
                <a:ea typeface="Tahoma" panose="020B0604030504040204" pitchFamily="34" charset="0"/>
                <a:cs typeface="Tahoma" panose="020B0604030504040204" pitchFamily="34" charset="0"/>
              </a:rPr>
              <a:t>Why SSR/SSG</a:t>
            </a:r>
          </a:p>
          <a:p>
            <a:pPr marL="0" indent="0" algn="ctr">
              <a:buNone/>
            </a:pPr>
            <a:endParaRPr lang="en-US" sz="2600" u="sng"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600" dirty="0">
                <a:latin typeface="Tahoma" panose="020B0604030504040204" pitchFamily="34" charset="0"/>
                <a:ea typeface="Tahoma" panose="020B0604030504040204" pitchFamily="34" charset="0"/>
                <a:cs typeface="Tahoma" panose="020B0604030504040204" pitchFamily="34" charset="0"/>
              </a:rPr>
              <a:t>•	Improved performance</a:t>
            </a:r>
          </a:p>
          <a:p>
            <a:pPr marL="0" indent="0">
              <a:buNone/>
            </a:pPr>
            <a:endParaRPr lang="en-US" sz="26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600" dirty="0">
                <a:latin typeface="Tahoma" panose="020B0604030504040204" pitchFamily="34" charset="0"/>
                <a:ea typeface="Tahoma" panose="020B0604030504040204" pitchFamily="34" charset="0"/>
                <a:cs typeface="Tahoma" panose="020B0604030504040204" pitchFamily="34" charset="0"/>
              </a:rPr>
              <a:t>•	Improved Core Web Vitals</a:t>
            </a:r>
            <a:r>
              <a:rPr lang="en-US" sz="2000" dirty="0">
                <a:latin typeface="Tahoma" panose="020B0604030504040204" pitchFamily="34" charset="0"/>
                <a:ea typeface="Tahoma" panose="020B0604030504040204" pitchFamily="34" charset="0"/>
                <a:cs typeface="Tahoma" panose="020B0604030504040204" pitchFamily="34" charset="0"/>
              </a:rPr>
              <a:t>(First </a:t>
            </a:r>
            <a:r>
              <a:rPr lang="en-US" sz="2000" dirty="0" err="1">
                <a:latin typeface="Tahoma" panose="020B0604030504040204" pitchFamily="34" charset="0"/>
                <a:ea typeface="Tahoma" panose="020B0604030504040204" pitchFamily="34" charset="0"/>
                <a:cs typeface="Tahoma" panose="020B0604030504040204" pitchFamily="34" charset="0"/>
              </a:rPr>
              <a:t>Contentful</a:t>
            </a:r>
            <a:r>
              <a:rPr lang="en-US" sz="2000" dirty="0">
                <a:latin typeface="Tahoma" panose="020B0604030504040204" pitchFamily="34" charset="0"/>
                <a:ea typeface="Tahoma" panose="020B0604030504040204" pitchFamily="34" charset="0"/>
                <a:cs typeface="Tahoma" panose="020B0604030504040204" pitchFamily="34" charset="0"/>
              </a:rPr>
              <a:t> Pain, Largest </a:t>
            </a:r>
            <a:r>
              <a:rPr lang="en-US" sz="2000" dirty="0" err="1">
                <a:latin typeface="Tahoma" panose="020B0604030504040204" pitchFamily="34" charset="0"/>
                <a:ea typeface="Tahoma" panose="020B0604030504040204" pitchFamily="34" charset="0"/>
                <a:cs typeface="Tahoma" panose="020B0604030504040204" pitchFamily="34" charset="0"/>
              </a:rPr>
              <a:t>Contentful</a:t>
            </a:r>
            <a:r>
              <a:rPr lang="en-US" sz="2000" dirty="0">
                <a:latin typeface="Tahoma" panose="020B0604030504040204" pitchFamily="34" charset="0"/>
                <a:ea typeface="Tahoma" panose="020B0604030504040204" pitchFamily="34" charset="0"/>
                <a:cs typeface="Tahoma" panose="020B0604030504040204" pitchFamily="34" charset="0"/>
              </a:rPr>
              <a:t> Paint,	Time To First Byte)</a:t>
            </a:r>
          </a:p>
          <a:p>
            <a:pPr marL="0" indent="0">
              <a:buNone/>
            </a:pPr>
            <a:endParaRPr lang="en-US" sz="2600"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600" dirty="0">
                <a:latin typeface="Tahoma" panose="020B0604030504040204" pitchFamily="34" charset="0"/>
                <a:ea typeface="Tahoma" panose="020B0604030504040204" pitchFamily="34" charset="0"/>
                <a:cs typeface="Tahoma" panose="020B0604030504040204" pitchFamily="34" charset="0"/>
              </a:rPr>
              <a:t>•	Better SEO</a:t>
            </a:r>
            <a:endParaRPr lang="en-US" dirty="0"/>
          </a:p>
        </p:txBody>
      </p:sp>
    </p:spTree>
    <p:extLst>
      <p:ext uri="{BB962C8B-B14F-4D97-AF65-F5344CB8AC3E}">
        <p14:creationId xmlns:p14="http://schemas.microsoft.com/office/powerpoint/2010/main" val="2638117722"/>
      </p:ext>
    </p:extLst>
  </p:cSld>
  <p:clrMapOvr>
    <a:masterClrMapping/>
  </p:clrMapOvr>
</p:sld>
</file>

<file path=ppt/theme/theme1.xml><?xml version="1.0" encoding="utf-8"?>
<a:theme xmlns:a="http://schemas.openxmlformats.org/drawingml/2006/main" name="Θέμα του Office">
  <a:themeElements>
    <a:clrScheme name="Θέμα του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Θέμα του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Θέμα του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1131</TotalTime>
  <Words>2073</Words>
  <Application>Microsoft Office PowerPoint</Application>
  <PresentationFormat>Ευρεία οθόνη</PresentationFormat>
  <Paragraphs>198</Paragraphs>
  <Slides>58</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58</vt:i4>
      </vt:variant>
    </vt:vector>
  </HeadingPairs>
  <TitlesOfParts>
    <vt:vector size="64" baseType="lpstr">
      <vt:lpstr>-apple-system</vt:lpstr>
      <vt:lpstr>Arial</vt:lpstr>
      <vt:lpstr>Calibri</vt:lpstr>
      <vt:lpstr>Calibri Light</vt:lpstr>
      <vt:lpstr>Tahoma</vt:lpstr>
      <vt:lpstr>Θέμα του Office</vt:lpstr>
      <vt:lpstr>Παρουσίαση του PowerPoint</vt:lpstr>
      <vt:lpstr>Angular 17 updates</vt:lpstr>
      <vt:lpstr>Angular 17 updates</vt:lpstr>
      <vt:lpstr>Efficient CSS removal upon component destruction</vt:lpstr>
      <vt:lpstr>Efficient CSS removal upon component destruction</vt:lpstr>
      <vt:lpstr>Efficient CSS removal upon component destruction</vt:lpstr>
      <vt:lpstr>Stable server-side rendering (SSR) and static site generation (SSG)</vt:lpstr>
      <vt:lpstr>Stable server-side rendering (SSR) and static site generation (SSG)</vt:lpstr>
      <vt:lpstr>Stable server-side rendering (SSR) and static site generation (SSG)</vt:lpstr>
      <vt:lpstr>Stable server-side rendering (SSR) and static site generation (SSG)</vt:lpstr>
      <vt:lpstr>Stable server-side rendering (SSR) and static site generation (SSG)</vt:lpstr>
      <vt:lpstr>New lifecycle hooks</vt:lpstr>
      <vt:lpstr>New lifecycle hooks</vt:lpstr>
      <vt:lpstr>New lifecycle hooks</vt:lpstr>
      <vt:lpstr>New lifecycle hooks</vt:lpstr>
      <vt:lpstr>New lifecycle hooks</vt:lpstr>
      <vt:lpstr>Vite and esbuild the default for new projects</vt:lpstr>
      <vt:lpstr>Vite and esbuild the default for new projects</vt:lpstr>
      <vt:lpstr>Vite and esbuild the default for new projects</vt:lpstr>
      <vt:lpstr>Added Support for TypeScript 5.2</vt:lpstr>
      <vt:lpstr>Added Support for TypeScript 5.2</vt:lpstr>
      <vt:lpstr>Added Support for TypeScript 5.2</vt:lpstr>
      <vt:lpstr>Added Support for TypeScript 5.2</vt:lpstr>
      <vt:lpstr>Added Support for TypeScript 5.2</vt:lpstr>
      <vt:lpstr>Added Support for TypeScript 5.2</vt:lpstr>
      <vt:lpstr>Added Support for TypeScript 5.2</vt:lpstr>
      <vt:lpstr>Added Support for TypeScript 5.2</vt:lpstr>
      <vt:lpstr>Added Support for TypeScript 5.2</vt:lpstr>
      <vt:lpstr>Added Support for TypeScript 5.2</vt:lpstr>
      <vt:lpstr>Added Support for TypeScript 5.2</vt:lpstr>
      <vt:lpstr>Added Support for TypeScript 5.2</vt:lpstr>
      <vt:lpstr>Added Support for TypeScript 5.2</vt:lpstr>
      <vt:lpstr>Improved Signals and Effects</vt:lpstr>
      <vt:lpstr>Improved Signals and Effects</vt:lpstr>
      <vt:lpstr>Improved Signals and Effects</vt:lpstr>
      <vt:lpstr>Improved Signals and Effects</vt:lpstr>
      <vt:lpstr>Improved Signals and Effects</vt:lpstr>
      <vt:lpstr>Improved Signals and Effects</vt:lpstr>
      <vt:lpstr>Improved Signals and Effects</vt:lpstr>
      <vt:lpstr>Improved Signals and Effects</vt:lpstr>
      <vt:lpstr>Improved Signals and Effects</vt:lpstr>
      <vt:lpstr>Improved Signals and Effects</vt:lpstr>
      <vt:lpstr>Improved Signals and Effects</vt:lpstr>
      <vt:lpstr>Improved Signals and Effects</vt:lpstr>
      <vt:lpstr>Improved Signals and Effects</vt:lpstr>
      <vt:lpstr>Improved Signals and Effects</vt:lpstr>
      <vt:lpstr>Built-in control flow</vt:lpstr>
      <vt:lpstr>Built-in control flow</vt:lpstr>
      <vt:lpstr>Built-in control flow</vt:lpstr>
      <vt:lpstr>Built-in control flow</vt:lpstr>
      <vt:lpstr>Built-in control flow</vt:lpstr>
      <vt:lpstr>Built-in control flow</vt:lpstr>
      <vt:lpstr>Built-in control flow</vt:lpstr>
      <vt:lpstr>Built-in control flow</vt:lpstr>
      <vt:lpstr>Built-in control flow</vt:lpstr>
      <vt:lpstr>Built-in control flow</vt:lpstr>
      <vt:lpstr>Deferrable views</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Kostas Asargiotakis</dc:creator>
  <cp:lastModifiedBy>Kostas Asargiotakis</cp:lastModifiedBy>
  <cp:revision>33</cp:revision>
  <dcterms:created xsi:type="dcterms:W3CDTF">2024-02-06T15:02:20Z</dcterms:created>
  <dcterms:modified xsi:type="dcterms:W3CDTF">2024-02-08T14:24:50Z</dcterms:modified>
</cp:coreProperties>
</file>