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4" r:id="rId5"/>
    <p:sldId id="263" r:id="rId6"/>
    <p:sldId id="265" r:id="rId7"/>
    <p:sldId id="259" r:id="rId8"/>
    <p:sldId id="268" r:id="rId9"/>
    <p:sldId id="258" r:id="rId10"/>
    <p:sldId id="267" r:id="rId11"/>
    <p:sldId id="271" r:id="rId12"/>
    <p:sldId id="272" r:id="rId13"/>
    <p:sldId id="266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2798"/>
  </p:normalViewPr>
  <p:slideViewPr>
    <p:cSldViewPr snapToGrid="0" snapToObjects="1">
      <p:cViewPr varScale="1">
        <p:scale>
          <a:sx n="93" d="100"/>
          <a:sy n="93" d="100"/>
        </p:scale>
        <p:origin x="216" y="448"/>
      </p:cViewPr>
      <p:guideLst/>
    </p:cSldViewPr>
  </p:slideViewPr>
  <p:outlineViewPr>
    <p:cViewPr>
      <p:scale>
        <a:sx n="33" d="100"/>
        <a:sy n="33" d="100"/>
      </p:scale>
      <p:origin x="0" y="-3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7T07:43:30.4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7T07:43:31.1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7T07:45:23.8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49178-216D-584E-A9C1-C0D81D8E1C8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55E3E-7AC3-0548-A5DA-B4466F3A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reactor.io/docs/core/release/api/reactor/core/publisher/Mono.html" TargetMode="External"/><Relationship Id="rId3" Type="http://schemas.openxmlformats.org/officeDocument/2006/relationships/hyperlink" Target="https://github.com/reactive-streams/reactive-streams-jvm/blob/master/README.md#specification" TargetMode="External"/><Relationship Id="rId7" Type="http://schemas.openxmlformats.org/officeDocument/2006/relationships/hyperlink" Target="https://github.com/reactor/reacto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reactive-streams.org/reactive-streams-1.0.1-javadoc/org/reactivestreams/Subscriber.html" TargetMode="External"/><Relationship Id="rId5" Type="http://schemas.openxmlformats.org/officeDocument/2006/relationships/hyperlink" Target="http://www.reactive-streams.org/reactive-streams-1.0.1-javadoc/org/reactivestreams/Publisher.html" TargetMode="External"/><Relationship Id="rId4" Type="http://schemas.openxmlformats.org/officeDocument/2006/relationships/hyperlink" Target="https://docs.oracle.com/javase/9/docs/api/java/util/concurrent/Flow.html" TargetMode="External"/><Relationship Id="rId9" Type="http://schemas.openxmlformats.org/officeDocument/2006/relationships/hyperlink" Target="https://projectreactor.io/docs/core/release/api/reactor/core/publisher/Flux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a point to hardware not cloud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55E3E-7AC3-0548-A5DA-B4466F3AA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55E3E-7AC3-0548-A5DA-B4466F3AA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55E3E-7AC3-0548-A5DA-B4466F3AA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term, “reactive,” refers to programming models that are built around reacting to change — network components reacting to I/O events, UI controllers reacting to mouse events, and others. In that sense, non-blocking is reactive, because, instead of being blocked, we are now in the mode of reacting to notifications as operations complete or data becomes available.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another important mechanism that we on the Spring team associate with “reactive” and that is non-blocking back pressure. In synchronous, imperative code, blocking calls serve as a natural form of back pressure that forces the caller to wait. In non-blocking code, it becomes important to control the rate of events so that a fast producer does not overwhelm its destination.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Reactive Streams is a </a:t>
            </a:r>
            <a:r>
              <a:rPr lang="en-US" dirty="0">
                <a:hlinkClick r:id="rId3"/>
              </a:rPr>
              <a:t>small spec</a:t>
            </a:r>
            <a:r>
              <a:rPr lang="en-US" dirty="0"/>
              <a:t> (also </a:t>
            </a:r>
            <a:r>
              <a:rPr lang="en-US" dirty="0">
                <a:hlinkClick r:id="rId4"/>
              </a:rPr>
              <a:t>adopted</a:t>
            </a:r>
            <a:r>
              <a:rPr lang="en-US" dirty="0"/>
              <a:t> in Java 9) that defines the interaction between asynchronous components with back pressure. For example a data repository (acting as </a:t>
            </a:r>
            <a:r>
              <a:rPr lang="en-US" dirty="0">
                <a:hlinkClick r:id="rId5"/>
              </a:rPr>
              <a:t>Publisher</a:t>
            </a:r>
            <a:r>
              <a:rPr lang="en-US" dirty="0"/>
              <a:t>) can produce data that an HTTP server (acting as </a:t>
            </a:r>
            <a:r>
              <a:rPr lang="en-US" dirty="0">
                <a:hlinkClick r:id="rId6"/>
              </a:rPr>
              <a:t>Subscriber</a:t>
            </a:r>
            <a:r>
              <a:rPr lang="en-US" dirty="0"/>
              <a:t>) can then write to the response. The main purpose of Reactive Streams is to let the subscriber to control how quickly or how slowly the publisher produces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7"/>
              </a:rPr>
              <a:t>Reactor</a:t>
            </a:r>
            <a:r>
              <a:rPr lang="en-US" dirty="0"/>
              <a:t> is the reactive library of choice for Spring </a:t>
            </a:r>
            <a:r>
              <a:rPr lang="en-US" dirty="0" err="1"/>
              <a:t>WebFlux</a:t>
            </a:r>
            <a:r>
              <a:rPr lang="en-US" dirty="0"/>
              <a:t>. It provides the </a:t>
            </a:r>
            <a:r>
              <a:rPr lang="en-US" dirty="0">
                <a:hlinkClick r:id="rId8"/>
              </a:rPr>
              <a:t>Mono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Flux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55E3E-7AC3-0548-A5DA-B4466F3AA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282B-B525-5B4D-9332-3E0FB4CBC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F329-A53D-0845-9FF2-1AF67F0B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B213-1798-7149-81DC-12CC33CD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6E06-4AAF-C140-9BF7-4E64AE8B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CCFC-141A-1D48-A429-5B45837A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38D1-7E2F-474E-A79A-8E3B4C6A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33270-C688-AF48-9D7B-8142A448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7010-D92C-0047-A633-91F1B07E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F822-5867-4C40-B13A-90AC8217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9F78-F45B-FD46-8F88-48D354C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9FE91-FC0F-C340-889E-90A3949F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10544-BCB0-2E4E-AD98-79802CD49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2007-2F03-CB48-BD8A-E3FCB3BB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C143-F95B-F649-9F60-07AF3C5E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F1BC-A04C-B64F-90C3-C74A4A78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C103-40CA-AB40-8FD6-54F9B6F9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5298-C29A-F048-B194-659B6584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06F2-18FC-5447-8B45-BFC33C1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381A-1AD3-3E4C-8941-C6AB549F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1E99-1E34-0B41-AD55-D327CDDF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CEE0-50FB-2344-8F1C-59EBB4BD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FE7AA-3080-014E-B7E2-80F2EF9EF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41A5-A5D2-3E40-B298-1D3215E0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807A-E13A-F549-B118-D5167CB7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3AC8-1AAB-974F-91C2-A3C8652A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E492-4A0B-DD46-9FE5-14961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5D12-EC2B-B64E-8F11-857D80897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3B54A-5022-A448-A80F-FDBF44B01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D14C-8DF0-9A45-A005-9AF04BF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6E9A1-876D-3D46-8964-240613D5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ED13-56B2-E143-B831-B02C6D36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3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A6FA-02BE-3041-9E39-C2E54D27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9473-6F33-5A48-848C-E9195BA2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3269E-C657-B946-AB64-7A1A7C1C9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11E76-869C-B64D-8236-95716A87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58663-E3A2-3A4A-97BD-4368EF880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75EB5-41F5-6847-B442-1C60EE72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763AD-7E36-9846-8471-625C6506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BB620-6F46-E545-A640-C21CB901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3C05-9218-EF46-BC2E-EBD0719B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FF14B-D514-2C4B-9814-0F148255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F218-1A59-E04A-8C5E-A9BCFAD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53C8D-C7CE-9D4B-855A-1DC840BF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9C683-1E9D-A64E-856D-E5B14E66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1D9BE-5638-6A46-A79A-4645D13D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05432-7431-FB4C-8144-FECD315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8D9A-0CBE-4C48-B3B1-F56F7568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9CE4-D294-C54E-ADB0-2D76353D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F2E3A-A986-7A4B-B9F5-E2CE5ECC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D65F-1A77-6844-9FB3-F43E9829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4E602-FC92-2B46-A2A6-D362A72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81A4-521B-1C45-8C08-96BD2434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E731-C03C-7143-ABD7-B38AA566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4154E-BCE9-3C47-9647-381A4AD78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59175-8C44-B147-A618-EEF83BFF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16A9F-7C6D-184A-A49D-A671E01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0960-CFF9-6240-92CD-EB7B4B2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F2DDB-DBDB-4C46-BADF-B1897DED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3E28E-C861-2B49-AD06-21C1C917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871B-DB15-0542-9726-037FBB09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2BE0-74B8-644C-9B81-2A7DB8C89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FCD5-781B-414F-B724-79C4269E9DE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5137-7D08-F444-81E7-7FF134287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EFE6-D2DC-6E40-A15B-237A2B11C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84FB-BA22-3D48-B58C-C98527CC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376B-4B62-4843-8619-5743311E4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8BFE5-5C64-784B-A4B0-595FD550F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microservices helped us to deliver more TPS on the same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D5E0-AE62-6C4F-B9C2-E8EC364102B9}"/>
              </a:ext>
            </a:extLst>
          </p:cNvPr>
          <p:cNvSpPr txBox="1"/>
          <p:nvPr/>
        </p:nvSpPr>
        <p:spPr>
          <a:xfrm>
            <a:off x="9386888" y="5257800"/>
            <a:ext cx="255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Giannis Liakos</a:t>
            </a:r>
          </a:p>
          <a:p>
            <a:r>
              <a:rPr lang="en-US" dirty="0"/>
              <a:t>Senior Software Engineer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145B5-5159-524F-BCC2-FEDDD914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98" y="5862062"/>
            <a:ext cx="1701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4AB1-736E-6343-9477-73DAC98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WebFlux</a:t>
            </a:r>
            <a:r>
              <a:rPr lang="en-US" dirty="0">
                <a:solidFill>
                  <a:srgbClr val="C00000"/>
                </a:solidFill>
              </a:rPr>
              <a:t> Controller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B1ADA-9DF9-8F48-8EAB-A1AB1D7F3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6050"/>
            <a:ext cx="10515600" cy="2069454"/>
          </a:xfrm>
        </p:spPr>
      </p:pic>
    </p:spTree>
    <p:extLst>
      <p:ext uri="{BB962C8B-B14F-4D97-AF65-F5344CB8AC3E}">
        <p14:creationId xmlns:p14="http://schemas.microsoft.com/office/powerpoint/2010/main" val="128437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838D-6CFF-474B-832E-102ECBB1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0E8E-5AAA-D345-A17F-5C7DCCD87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Mono.</a:t>
            </a:r>
            <a:r>
              <a:rPr lang="en-US" i="1" dirty="0" err="1"/>
              <a:t>fromCallable</a:t>
            </a:r>
            <a:r>
              <a:rPr lang="en-US" dirty="0"/>
              <a:t>(() -&gt; </a:t>
            </a:r>
            <a:r>
              <a:rPr lang="en-US" dirty="0" err="1"/>
              <a:t>subscriberService.get</a:t>
            </a:r>
            <a:r>
              <a:rPr lang="en-US" dirty="0"/>
              <a:t>(</a:t>
            </a:r>
            <a:r>
              <a:rPr lang="en-US" dirty="0" err="1"/>
              <a:t>msisdn</a:t>
            </a:r>
            <a:r>
              <a:rPr lang="en-US" dirty="0"/>
              <a:t>)).</a:t>
            </a:r>
            <a:r>
              <a:rPr lang="en-US" b="1" dirty="0" err="1"/>
              <a:t>publishOn</a:t>
            </a:r>
            <a:r>
              <a:rPr lang="en-US" dirty="0"/>
              <a:t>(reactor)</a:t>
            </a:r>
            <a:br>
              <a:rPr lang="en-US" dirty="0"/>
            </a:br>
            <a:r>
              <a:rPr lang="en-US" dirty="0"/>
              <a:t> .</a:t>
            </a:r>
            <a:r>
              <a:rPr lang="en-US" b="1" dirty="0" err="1"/>
              <a:t>flatMap</a:t>
            </a:r>
            <a:r>
              <a:rPr lang="en-US" dirty="0"/>
              <a:t>(</a:t>
            </a:r>
            <a:r>
              <a:rPr lang="en-US" dirty="0" err="1"/>
              <a:t>subscriberDTO</a:t>
            </a:r>
            <a:r>
              <a:rPr lang="en-US" dirty="0"/>
              <a:t> -&gt; </a:t>
            </a:r>
            <a:r>
              <a:rPr lang="en-US" dirty="0" err="1"/>
              <a:t>eligibilityService.checkEligibilityMono</a:t>
            </a:r>
            <a:r>
              <a:rPr lang="en-US" dirty="0"/>
              <a:t>(</a:t>
            </a:r>
            <a:r>
              <a:rPr lang="en-US" dirty="0" err="1"/>
              <a:t>subscriberDTO</a:t>
            </a:r>
            <a:r>
              <a:rPr lang="en-US" dirty="0"/>
              <a:t>, </a:t>
            </a:r>
            <a:r>
              <a:rPr lang="en-US" dirty="0" err="1"/>
              <a:t>serviceId</a:t>
            </a:r>
            <a:r>
              <a:rPr lang="en-US" dirty="0"/>
              <a:t>, discriminator))</a:t>
            </a:r>
            <a:br>
              <a:rPr lang="en-US" dirty="0"/>
            </a:br>
            <a:r>
              <a:rPr lang="en-US" dirty="0"/>
              <a:t> .</a:t>
            </a:r>
            <a:r>
              <a:rPr lang="en-US" b="1" dirty="0" err="1"/>
              <a:t>onErrorResume</a:t>
            </a:r>
            <a:r>
              <a:rPr lang="en-US" dirty="0"/>
              <a:t>(</a:t>
            </a:r>
            <a:r>
              <a:rPr lang="en-US" dirty="0" err="1"/>
              <a:t>SubscriberNotFoundException.class</a:t>
            </a:r>
            <a:r>
              <a:rPr lang="en-US" dirty="0"/>
              <a:t>, e -&gt; </a:t>
            </a:r>
            <a:r>
              <a:rPr lang="en-US" dirty="0" err="1"/>
              <a:t>Mono.</a:t>
            </a:r>
            <a:r>
              <a:rPr lang="en-US" i="1" dirty="0" err="1"/>
              <a:t>just</a:t>
            </a:r>
            <a:r>
              <a:rPr lang="en-US" dirty="0"/>
              <a:t>(</a:t>
            </a:r>
            <a:r>
              <a:rPr lang="en-US" dirty="0" err="1"/>
              <a:t>createIneligibleResponse</a:t>
            </a:r>
            <a:r>
              <a:rPr lang="en-US" dirty="0"/>
              <a:t>(</a:t>
            </a:r>
            <a:r>
              <a:rPr lang="en-US" dirty="0" err="1"/>
              <a:t>msisdn</a:t>
            </a:r>
            <a:r>
              <a:rPr lang="en-US" dirty="0"/>
              <a:t>)))</a:t>
            </a:r>
            <a:br>
              <a:rPr lang="en-US" dirty="0"/>
            </a:br>
            <a:r>
              <a:rPr lang="en-US" dirty="0"/>
              <a:t> .</a:t>
            </a:r>
            <a:r>
              <a:rPr lang="en-US" b="1" dirty="0"/>
              <a:t>timeout</a:t>
            </a:r>
            <a:r>
              <a:rPr lang="en-US" dirty="0"/>
              <a:t>(</a:t>
            </a:r>
            <a:r>
              <a:rPr lang="en-US" dirty="0" err="1"/>
              <a:t>Duration.</a:t>
            </a:r>
            <a:r>
              <a:rPr lang="en-US" i="1" dirty="0" err="1"/>
              <a:t>ofMillis</a:t>
            </a:r>
            <a:r>
              <a:rPr lang="en-US" dirty="0"/>
              <a:t>(TIMEOUT), </a:t>
            </a:r>
            <a:r>
              <a:rPr lang="en-US" dirty="0" err="1"/>
              <a:t>Mono.</a:t>
            </a:r>
            <a:r>
              <a:rPr lang="en-US" i="1" dirty="0" err="1"/>
              <a:t>just</a:t>
            </a:r>
            <a:r>
              <a:rPr lang="en-US" dirty="0"/>
              <a:t>(</a:t>
            </a:r>
            <a:r>
              <a:rPr lang="en-US" dirty="0" err="1"/>
              <a:t>createIneligibleResponse</a:t>
            </a:r>
            <a:r>
              <a:rPr lang="en-US" dirty="0"/>
              <a:t>(</a:t>
            </a:r>
            <a:r>
              <a:rPr lang="en-US" dirty="0" err="1"/>
              <a:t>msisdn</a:t>
            </a:r>
            <a:r>
              <a:rPr lang="en-US" dirty="0"/>
              <a:t>)))</a:t>
            </a:r>
            <a:br>
              <a:rPr lang="en-US" dirty="0"/>
            </a:br>
            <a:r>
              <a:rPr lang="en-US" dirty="0"/>
              <a:t> .</a:t>
            </a:r>
            <a:r>
              <a:rPr lang="en-US" b="1" dirty="0" err="1"/>
              <a:t>doOnNext</a:t>
            </a:r>
            <a:r>
              <a:rPr lang="en-US" dirty="0"/>
              <a:t>(</a:t>
            </a:r>
            <a:r>
              <a:rPr lang="en-US" dirty="0" err="1"/>
              <a:t>graphiteService</a:t>
            </a:r>
            <a:r>
              <a:rPr lang="en-US" dirty="0"/>
              <a:t>::</a:t>
            </a:r>
            <a:r>
              <a:rPr lang="en-US" dirty="0" err="1"/>
              <a:t>informGraphite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386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7745-FECA-AF44-A503-1A06390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Thread pool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5F0D-4421-0545-B409-2DDA1E92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@Bean(name = "</a:t>
            </a:r>
            <a:r>
              <a:rPr lang="en-US" sz="2000" dirty="0" err="1"/>
              <a:t>vaspExecutor</a:t>
            </a:r>
            <a:r>
              <a:rPr lang="en-US" sz="2000" dirty="0"/>
              <a:t>")</a:t>
            </a:r>
            <a:br>
              <a:rPr lang="en-US" sz="2000" dirty="0"/>
            </a:br>
            <a:r>
              <a:rPr lang="en-US" sz="2000" dirty="0"/>
              <a:t> public </a:t>
            </a:r>
            <a:r>
              <a:rPr lang="en-US" sz="2000" dirty="0" err="1"/>
              <a:t>TaskExecutor</a:t>
            </a:r>
            <a:r>
              <a:rPr lang="en-US" sz="2000" dirty="0"/>
              <a:t> </a:t>
            </a:r>
            <a:r>
              <a:rPr lang="en-US" sz="2000" dirty="0" err="1"/>
              <a:t>getTaskExecutor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ThreadPoolTaskExecutor</a:t>
            </a:r>
            <a:r>
              <a:rPr lang="en-US" sz="2000" dirty="0"/>
              <a:t> </a:t>
            </a:r>
            <a:r>
              <a:rPr lang="en-US" sz="2000" dirty="0" err="1"/>
              <a:t>tpte</a:t>
            </a:r>
            <a:r>
              <a:rPr lang="en-US" sz="2000" dirty="0"/>
              <a:t> = new </a:t>
            </a:r>
            <a:r>
              <a:rPr lang="en-US" sz="2000" dirty="0" err="1"/>
              <a:t>ThreadPoolTaskExecutor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tpte.setCorePoolSize</a:t>
            </a:r>
            <a:r>
              <a:rPr lang="en-US" sz="2000" dirty="0"/>
              <a:t>(THREAD_POOL_INIT_SIZE);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tpte.setMaxPoolSize</a:t>
            </a:r>
            <a:r>
              <a:rPr lang="en-US" sz="2000" dirty="0"/>
              <a:t>(THREAD_POOL_MAX_SIZE);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tpte.setQueueCapacity</a:t>
            </a:r>
            <a:r>
              <a:rPr lang="en-US" sz="2000" dirty="0"/>
              <a:t>(THREAD_POOL_QUEUE_SIZE);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tpte.setKeepAliveSeconds</a:t>
            </a:r>
            <a:r>
              <a:rPr lang="en-US" sz="2000" dirty="0"/>
              <a:t>(THREAD_POOL_KEEPALIVE);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tpte.initialize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return </a:t>
            </a:r>
            <a:r>
              <a:rPr lang="en-US" sz="2000" dirty="0" err="1"/>
              <a:t>tpte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}</a:t>
            </a:r>
            <a:br>
              <a:rPr lang="en-US" sz="2000" dirty="0"/>
            </a:br>
            <a:r>
              <a:rPr lang="en-US" sz="2000" dirty="0"/>
              <a:t> @Bean(name = "</a:t>
            </a:r>
            <a:r>
              <a:rPr lang="en-US" sz="2000" dirty="0" err="1"/>
              <a:t>vaspreactorExecutor</a:t>
            </a:r>
            <a:r>
              <a:rPr lang="en-US" sz="2000" dirty="0"/>
              <a:t>")</a:t>
            </a:r>
            <a:br>
              <a:rPr lang="en-US" sz="2000" dirty="0"/>
            </a:br>
            <a:r>
              <a:rPr lang="en-US" sz="2000" dirty="0"/>
              <a:t> public Scheduler </a:t>
            </a:r>
            <a:r>
              <a:rPr lang="en-US" sz="2000" dirty="0" err="1"/>
              <a:t>vaspreactorExecutor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  return </a:t>
            </a:r>
            <a:r>
              <a:rPr lang="en-US" sz="2000" dirty="0" err="1"/>
              <a:t>Schedulers.</a:t>
            </a:r>
            <a:r>
              <a:rPr lang="en-US" sz="2000" i="1" dirty="0" err="1"/>
              <a:t>fromExecutor</a:t>
            </a:r>
            <a:r>
              <a:rPr lang="en-US" sz="2000" dirty="0"/>
              <a:t>(</a:t>
            </a:r>
            <a:r>
              <a:rPr lang="en-US" sz="2000" dirty="0" err="1"/>
              <a:t>getTaskExecutor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 }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507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7C05-B83B-464C-A357-C73B65DE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8FE4-7EC8-9946-93F3-5B2DB425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Eligibility microservice is now deployed on more than 6 countries</a:t>
            </a:r>
          </a:p>
          <a:p>
            <a:r>
              <a:rPr lang="en-US" dirty="0"/>
              <a:t>Startup time &lt;3 secs</a:t>
            </a:r>
          </a:p>
          <a:p>
            <a:r>
              <a:rPr lang="en-US" dirty="0"/>
              <a:t>Single instance can handle more than 2.5k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r>
              <a:rPr lang="en-US" dirty="0"/>
              <a:t>Response time &lt; 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Business is now happy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1224-DF59-F147-AE45-8155B0EA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FDA93-ACA5-C44B-B7BA-9CFB4D32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4310902"/>
            <a:ext cx="5553075" cy="168424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B6B3D1-02A4-FD47-8CC9-54A2B9E03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9350" y="1854946"/>
            <a:ext cx="7810500" cy="214555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FE5A2E-15C8-3C4D-9A89-5CD419CF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387" y="4310902"/>
            <a:ext cx="4381499" cy="16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C821AA-ACDF-834E-84B0-6DA959BED2CB}"/>
              </a:ext>
            </a:extLst>
          </p:cNvPr>
          <p:cNvSpPr txBox="1"/>
          <p:nvPr/>
        </p:nvSpPr>
        <p:spPr>
          <a:xfrm>
            <a:off x="4271962" y="2659559"/>
            <a:ext cx="2992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62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9BED-B6F8-A24A-AE94-39B6421F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Agenda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9803-99B5-1E4F-A881-58EFDFB7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</a:t>
            </a:r>
            <a:r>
              <a:rPr lang="el-GR" dirty="0"/>
              <a:t> </a:t>
            </a:r>
            <a:r>
              <a:rPr lang="en-US" dirty="0"/>
              <a:t>requirement</a:t>
            </a:r>
          </a:p>
          <a:p>
            <a:r>
              <a:rPr lang="en-US" dirty="0"/>
              <a:t>The problem</a:t>
            </a:r>
          </a:p>
          <a:p>
            <a:r>
              <a:rPr lang="en-US" dirty="0"/>
              <a:t>Microservices to the rescue</a:t>
            </a:r>
          </a:p>
          <a:p>
            <a:r>
              <a:rPr lang="en-US" dirty="0"/>
              <a:t>Why spring boot?</a:t>
            </a:r>
          </a:p>
          <a:p>
            <a:r>
              <a:rPr lang="en-US" dirty="0" err="1"/>
              <a:t>WebFlux</a:t>
            </a:r>
            <a:endParaRPr lang="en-US" dirty="0"/>
          </a:p>
          <a:p>
            <a:r>
              <a:rPr lang="en-US" dirty="0"/>
              <a:t>Outcome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8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8EA8-426A-9F47-BE3A-4B86F920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Architecture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6EE47E-A9F5-184A-8137-B32460D09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300"/>
            <a:ext cx="10515600" cy="4618038"/>
          </a:xfrm>
        </p:spPr>
      </p:pic>
    </p:spTree>
    <p:extLst>
      <p:ext uri="{BB962C8B-B14F-4D97-AF65-F5344CB8AC3E}">
        <p14:creationId xmlns:p14="http://schemas.microsoft.com/office/powerpoint/2010/main" val="378767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7C16-5890-A148-AC1E-A30D32EC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Business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851D-F4C2-6044-BFCC-F2533CFA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serve 1.5k eligibility </a:t>
            </a:r>
            <a:r>
              <a:rPr lang="en-US" dirty="0" err="1"/>
              <a:t>req</a:t>
            </a:r>
            <a:r>
              <a:rPr lang="en-US" dirty="0"/>
              <a:t>/sec </a:t>
            </a:r>
          </a:p>
          <a:p>
            <a:r>
              <a:rPr lang="en-US" dirty="0"/>
              <a:t>Response time &lt; 50ms</a:t>
            </a:r>
          </a:p>
        </p:txBody>
      </p:sp>
    </p:spTree>
    <p:extLst>
      <p:ext uri="{BB962C8B-B14F-4D97-AF65-F5344CB8AC3E}">
        <p14:creationId xmlns:p14="http://schemas.microsoft.com/office/powerpoint/2010/main" val="6320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EB28-0176-0C45-AE71-980C747B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The 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3800-2CDC-DD4E-BFF4-74D75E1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channels request for the eligibility of a customer</a:t>
            </a:r>
          </a:p>
          <a:p>
            <a:r>
              <a:rPr lang="en-US" dirty="0"/>
              <a:t>Current monolithic architecture does not scale</a:t>
            </a:r>
          </a:p>
          <a:p>
            <a:r>
              <a:rPr lang="en-US" dirty="0"/>
              <a:t>1450 transactions /sec in a single </a:t>
            </a:r>
            <a:r>
              <a:rPr lang="en-US" dirty="0" err="1"/>
              <a:t>postgres</a:t>
            </a:r>
            <a:r>
              <a:rPr lang="en-US" dirty="0"/>
              <a:t> node</a:t>
            </a:r>
          </a:p>
          <a:p>
            <a:r>
              <a:rPr lang="en-US" dirty="0"/>
              <a:t>Locking</a:t>
            </a:r>
          </a:p>
          <a:p>
            <a:r>
              <a:rPr lang="en-US" dirty="0"/>
              <a:t>DB Load affects application response time</a:t>
            </a:r>
          </a:p>
          <a:p>
            <a:r>
              <a:rPr lang="en-US" dirty="0"/>
              <a:t>Overall Performance</a:t>
            </a:r>
          </a:p>
          <a:p>
            <a:r>
              <a:rPr lang="en-US" dirty="0"/>
              <a:t>Limits in hardware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882C7D-7F66-3D4B-998F-6D802A8565F8}"/>
                  </a:ext>
                </a:extLst>
              </p14:cNvPr>
              <p14:cNvContentPartPr/>
              <p14:nvPr/>
            </p14:nvContentPartPr>
            <p14:xfrm>
              <a:off x="1272310" y="513153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882C7D-7F66-3D4B-998F-6D802A856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310" y="5023894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FE9275-4C59-B645-8245-37F6125EBAC4}"/>
                  </a:ext>
                </a:extLst>
              </p14:cNvPr>
              <p14:cNvContentPartPr/>
              <p14:nvPr/>
            </p14:nvContentPartPr>
            <p14:xfrm>
              <a:off x="1469590" y="502713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FE9275-4C59-B645-8245-37F6125EBA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1950" y="4919134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60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D86-7095-F84F-8046-7F06E6AF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Microservices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87E2-B544-EB45-8476-E3FAD338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maintainable and testable</a:t>
            </a:r>
          </a:p>
          <a:p>
            <a:r>
              <a:rPr lang="en-US" dirty="0"/>
              <a:t>Loosely coupled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Independently deployable</a:t>
            </a:r>
          </a:p>
          <a:p>
            <a:r>
              <a:rPr lang="en-US" dirty="0"/>
              <a:t>Organized around business capabilities.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6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E8B-EF5D-9A48-B589-3255CD17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Swarm vs Spring boot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2969-1898-5F43-8069-690AD090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285750" indent="-285750"/>
            <a:r>
              <a:rPr lang="en-US" dirty="0"/>
              <a:t> </a:t>
            </a:r>
            <a:r>
              <a:rPr lang="en-US" b="1" dirty="0"/>
              <a:t>Documentation</a:t>
            </a:r>
          </a:p>
          <a:p>
            <a:pPr marL="0" indent="0">
              <a:buNone/>
            </a:pPr>
            <a:r>
              <a:rPr lang="en-US" dirty="0" err="1"/>
              <a:t>WildFly</a:t>
            </a:r>
            <a:r>
              <a:rPr lang="en-US" dirty="0"/>
              <a:t> Swarm: has a decent documentation for beginners, it is easy to follow and apply. </a:t>
            </a:r>
          </a:p>
          <a:p>
            <a:pPr marL="0" indent="0">
              <a:buNone/>
            </a:pPr>
            <a:r>
              <a:rPr lang="en-US" dirty="0"/>
              <a:t>Level of detail and conciseness compared to Spring’s Guides is a bit low but it is still good.</a:t>
            </a:r>
          </a:p>
          <a:p>
            <a:pPr marL="0" indent="0">
              <a:buNone/>
            </a:pPr>
            <a:r>
              <a:rPr lang="en-US" dirty="0"/>
              <a:t>Spring boot : With the excellent guide and explanation for newbies Spring Boot easily wins here.</a:t>
            </a:r>
          </a:p>
          <a:p>
            <a:pPr marL="285750" indent="-285750"/>
            <a:r>
              <a:rPr lang="en-US" b="1" dirty="0"/>
              <a:t>Out of the box project structure generation</a:t>
            </a:r>
          </a:p>
          <a:p>
            <a:pPr marL="0" indent="0">
              <a:buNone/>
            </a:pPr>
            <a:r>
              <a:rPr lang="en-US" dirty="0" err="1"/>
              <a:t>WildFly</a:t>
            </a:r>
            <a:r>
              <a:rPr lang="en-US" dirty="0"/>
              <a:t> Swarm :  It generates the necessary maven project structure available to download.</a:t>
            </a:r>
          </a:p>
          <a:p>
            <a:pPr marL="0" indent="0">
              <a:buNone/>
            </a:pPr>
            <a:r>
              <a:rPr lang="en-US" dirty="0"/>
              <a:t> It lacks the Gradle support though</a:t>
            </a:r>
          </a:p>
          <a:p>
            <a:pPr marL="0" indent="0">
              <a:buNone/>
            </a:pPr>
            <a:r>
              <a:rPr lang="en-US" dirty="0"/>
              <a:t>Spring boot: more extensive set of out of box dependencies and support for Gradle support</a:t>
            </a:r>
          </a:p>
          <a:p>
            <a:pPr marL="285750" indent="-285750"/>
            <a:r>
              <a:rPr lang="en-US" b="1" dirty="0"/>
              <a:t>Database layer</a:t>
            </a:r>
          </a:p>
          <a:p>
            <a:pPr marL="0" indent="0">
              <a:buNone/>
            </a:pPr>
            <a:r>
              <a:rPr lang="en-US" dirty="0" err="1"/>
              <a:t>WildFly</a:t>
            </a:r>
            <a:r>
              <a:rPr lang="en-US" dirty="0"/>
              <a:t> Swarm : JPA</a:t>
            </a:r>
          </a:p>
          <a:p>
            <a:pPr marL="0" indent="0">
              <a:buNone/>
            </a:pPr>
            <a:r>
              <a:rPr lang="en-US" dirty="0"/>
              <a:t>Spring boot: Spring data JPA</a:t>
            </a:r>
          </a:p>
          <a:p>
            <a:pPr marL="285750" indent="-285750"/>
            <a:r>
              <a:rPr lang="en-US" b="1" dirty="0"/>
              <a:t>Community</a:t>
            </a:r>
          </a:p>
          <a:p>
            <a:pPr marL="0" indent="0">
              <a:buNone/>
            </a:pPr>
            <a:r>
              <a:rPr lang="en-US" dirty="0" err="1"/>
              <a:t>WildFly</a:t>
            </a:r>
            <a:r>
              <a:rPr lang="en-US" dirty="0"/>
              <a:t> Swarm: Google results ~113K</a:t>
            </a:r>
          </a:p>
          <a:p>
            <a:pPr marL="0" indent="0">
              <a:buNone/>
            </a:pPr>
            <a:r>
              <a:rPr lang="en-US" dirty="0"/>
              <a:t>Spring boot: Google results ~499M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025A7-DCE1-2B40-9A7F-B26A0D6AA119}"/>
                  </a:ext>
                </a:extLst>
              </p14:cNvPr>
              <p14:cNvContentPartPr/>
              <p14:nvPr/>
            </p14:nvContentPartPr>
            <p14:xfrm>
              <a:off x="3301942" y="262388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025A7-DCE1-2B40-9A7F-B26A0D6AA1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942" y="251624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09DA-7FD2-DE4D-9A38-73764CAD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Why did we choose Spring boot?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3BF1-2713-0142-B072-3D2915EF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Configuration</a:t>
            </a:r>
          </a:p>
          <a:p>
            <a:r>
              <a:rPr lang="en-US" b="1" dirty="0"/>
              <a:t>Spring profiles</a:t>
            </a:r>
          </a:p>
          <a:p>
            <a:r>
              <a:rPr lang="en-US" b="1" dirty="0"/>
              <a:t>Non blocking I/O – </a:t>
            </a:r>
            <a:r>
              <a:rPr lang="en-US" dirty="0"/>
              <a:t>the only blocking is the </a:t>
            </a:r>
            <a:r>
              <a:rPr lang="en-US" dirty="0" err="1"/>
              <a:t>jdbc</a:t>
            </a:r>
            <a:r>
              <a:rPr lang="en-US" dirty="0"/>
              <a:t> driver</a:t>
            </a:r>
          </a:p>
          <a:p>
            <a:r>
              <a:rPr lang="en-US" b="1" dirty="0"/>
              <a:t>Cloud ready – </a:t>
            </a:r>
            <a:r>
              <a:rPr lang="en-US" i="1" dirty="0" err="1"/>
              <a:t>Api</a:t>
            </a:r>
            <a:r>
              <a:rPr lang="en-US" i="1" dirty="0"/>
              <a:t> Gateways, Service Registry, Config server </a:t>
            </a:r>
            <a:r>
              <a:rPr lang="en-US" i="1" dirty="0" err="1"/>
              <a:t>etc</a:t>
            </a:r>
            <a:endParaRPr lang="en-US" i="1" dirty="0"/>
          </a:p>
          <a:p>
            <a:r>
              <a:rPr lang="en-US" dirty="0"/>
              <a:t>Community</a:t>
            </a:r>
          </a:p>
          <a:p>
            <a:r>
              <a:rPr lang="en-US" dirty="0"/>
              <a:t>Know-how</a:t>
            </a:r>
          </a:p>
          <a:p>
            <a:r>
              <a:rPr lang="en-US" dirty="0"/>
              <a:t>Many more….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E8B-EF5D-9A48-B589-3255CD1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WebFlux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2969-1898-5F43-8069-690AD090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Non-blocking web stack to handle concurrency with a small number of threads and scale with fewer hardware resources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 err="1"/>
              <a:t>Netty</a:t>
            </a:r>
            <a:endParaRPr lang="en-US" dirty="0"/>
          </a:p>
          <a:p>
            <a:r>
              <a:rPr lang="en-US" dirty="0"/>
              <a:t>Reactive </a:t>
            </a:r>
          </a:p>
          <a:p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offers functional web endpoints alongside annotated controllers</a:t>
            </a:r>
          </a:p>
          <a:p>
            <a:r>
              <a:rPr lang="en-US" dirty="0"/>
              <a:t>0..1 (Mono) and 0..N (Flux) </a:t>
            </a:r>
          </a:p>
        </p:txBody>
      </p:sp>
    </p:spTree>
    <p:extLst>
      <p:ext uri="{BB962C8B-B14F-4D97-AF65-F5344CB8AC3E}">
        <p14:creationId xmlns:p14="http://schemas.microsoft.com/office/powerpoint/2010/main" val="186713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{004B124D-9323-1D4C-87D7-920730305B85}tf16401369</Template>
  <TotalTime>14354</TotalTime>
  <Words>245</Words>
  <Application>Microsoft Macintosh PowerPoint</Application>
  <PresentationFormat>Widescreen</PresentationFormat>
  <Paragraphs>83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Microservices</vt:lpstr>
      <vt:lpstr>Agenda</vt:lpstr>
      <vt:lpstr>Architecture</vt:lpstr>
      <vt:lpstr>Business requirement</vt:lpstr>
      <vt:lpstr>The problem</vt:lpstr>
      <vt:lpstr>Microservices</vt:lpstr>
      <vt:lpstr>Swarm vs Spring boot</vt:lpstr>
      <vt:lpstr>Why did we choose Spring boot?</vt:lpstr>
      <vt:lpstr>WebFlux</vt:lpstr>
      <vt:lpstr>WebFlux Controller Example</vt:lpstr>
      <vt:lpstr>Code sample</vt:lpstr>
      <vt:lpstr>Thread pool configuration</vt:lpstr>
      <vt:lpstr>Outcome</vt:lpstr>
      <vt:lpstr>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Giannis Liakos</dc:creator>
  <cp:lastModifiedBy>Giannis Liakos</cp:lastModifiedBy>
  <cp:revision>70</cp:revision>
  <dcterms:created xsi:type="dcterms:W3CDTF">2019-03-05T10:28:28Z</dcterms:created>
  <dcterms:modified xsi:type="dcterms:W3CDTF">2019-03-15T11:10:53Z</dcterms:modified>
</cp:coreProperties>
</file>