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70" r:id="rId9"/>
    <p:sldId id="271" r:id="rId10"/>
    <p:sldId id="272" r:id="rId11"/>
    <p:sldId id="273" r:id="rId12"/>
    <p:sldId id="274" r:id="rId13"/>
    <p:sldId id="275" r:id="rId14"/>
    <p:sldId id="276" r:id="rId15"/>
    <p:sldId id="277" r:id="rId16"/>
    <p:sldId id="279" r:id="rId17"/>
    <p:sldId id="278"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03" autoAdjust="0"/>
  </p:normalViewPr>
  <p:slideViewPr>
    <p:cSldViewPr snapToGrid="0">
      <p:cViewPr varScale="1">
        <p:scale>
          <a:sx n="111" d="100"/>
          <a:sy n="111" d="100"/>
        </p:scale>
        <p:origin x="55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E71993-8F9E-47AA-B2E7-09739F00DE7B}" type="datetimeFigureOut">
              <a:rPr lang="ru-RU" smtClean="0"/>
              <a:t>14.02.2017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5B4EBA-20A3-409B-B4B0-B60FA9E08345}" type="slidenum">
              <a:rPr lang="ru-RU" smtClean="0"/>
              <a:t>‹#›</a:t>
            </a:fld>
            <a:endParaRPr lang="ru-RU"/>
          </a:p>
        </p:txBody>
      </p:sp>
    </p:spTree>
    <p:extLst>
      <p:ext uri="{BB962C8B-B14F-4D97-AF65-F5344CB8AC3E}">
        <p14:creationId xmlns:p14="http://schemas.microsoft.com/office/powerpoint/2010/main" val="1752148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25B4EBA-20A3-409B-B4B0-B60FA9E08345}" type="slidenum">
              <a:rPr lang="ru-RU" smtClean="0"/>
              <a:t>5</a:t>
            </a:fld>
            <a:endParaRPr lang="ru-RU"/>
          </a:p>
        </p:txBody>
      </p:sp>
    </p:spTree>
    <p:extLst>
      <p:ext uri="{BB962C8B-B14F-4D97-AF65-F5344CB8AC3E}">
        <p14:creationId xmlns:p14="http://schemas.microsoft.com/office/powerpoint/2010/main" val="74014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3EDB8549-EFA5-47FD-B082-E6AE054CA347}" type="datetime1">
              <a:rPr lang="ru-RU" smtClean="0"/>
              <a:t>14.02.2017</a:t>
            </a:fld>
            <a:endParaRPr lang="ru-RU"/>
          </a:p>
        </p:txBody>
      </p:sp>
      <p:sp>
        <p:nvSpPr>
          <p:cNvPr id="5" name="Footer Placeholder 4"/>
          <p:cNvSpPr>
            <a:spLocks noGrp="1"/>
          </p:cNvSpPr>
          <p:nvPr>
            <p:ph type="ftr" sz="quarter" idx="11"/>
          </p:nvPr>
        </p:nvSpPr>
        <p:spPr>
          <a:xfrm>
            <a:off x="5332412" y="5883275"/>
            <a:ext cx="4324044" cy="365125"/>
          </a:xfrm>
        </p:spPr>
        <p:txBody>
          <a:bodyPr/>
          <a:lstStyle/>
          <a:p>
            <a:endParaRPr lang="ru-RU"/>
          </a:p>
        </p:txBody>
      </p:sp>
      <p:sp>
        <p:nvSpPr>
          <p:cNvPr id="6" name="Slide Number Placeholder 5"/>
          <p:cNvSpPr>
            <a:spLocks noGrp="1"/>
          </p:cNvSpPr>
          <p:nvPr>
            <p:ph type="sldNum" sz="quarter" idx="12"/>
          </p:nvPr>
        </p:nvSpPr>
        <p:spPr/>
        <p:txBody>
          <a:bodyPr/>
          <a:lstStyle/>
          <a:p>
            <a:fld id="{8BC78CA3-0702-44C3-8B28-3B5185DA325A}" type="slidenum">
              <a:rPr lang="ru-RU" smtClean="0"/>
              <a:t>‹#›</a:t>
            </a:fld>
            <a:endParaRPr lang="ru-RU"/>
          </a:p>
        </p:txBody>
      </p:sp>
    </p:spTree>
    <p:extLst>
      <p:ext uri="{BB962C8B-B14F-4D97-AF65-F5344CB8AC3E}">
        <p14:creationId xmlns:p14="http://schemas.microsoft.com/office/powerpoint/2010/main" val="290979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36ECA84-A8CF-4FDA-B5F3-0AC64FE8B57C}" type="datetime1">
              <a:rPr lang="ru-RU" smtClean="0"/>
              <a:t>14.02.2017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BC78CA3-0702-44C3-8B28-3B5185DA325A}" type="slidenum">
              <a:rPr lang="ru-RU" smtClean="0"/>
              <a:t>‹#›</a:t>
            </a:fld>
            <a:endParaRPr lang="ru-RU"/>
          </a:p>
        </p:txBody>
      </p:sp>
    </p:spTree>
    <p:extLst>
      <p:ext uri="{BB962C8B-B14F-4D97-AF65-F5344CB8AC3E}">
        <p14:creationId xmlns:p14="http://schemas.microsoft.com/office/powerpoint/2010/main" val="4072751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29E78E5-D765-4B53-8292-E690992441DF}" type="datetime1">
              <a:rPr lang="ru-RU" smtClean="0"/>
              <a:t>14.02.2017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BC78CA3-0702-44C3-8B28-3B5185DA325A}" type="slidenum">
              <a:rPr lang="ru-RU" smtClean="0"/>
              <a:t>‹#›</a:t>
            </a:fld>
            <a:endParaRPr lang="ru-RU"/>
          </a:p>
        </p:txBody>
      </p:sp>
    </p:spTree>
    <p:extLst>
      <p:ext uri="{BB962C8B-B14F-4D97-AF65-F5344CB8AC3E}">
        <p14:creationId xmlns:p14="http://schemas.microsoft.com/office/powerpoint/2010/main" val="2477750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E1CAFC3-3EC9-4E02-A538-E3849FBCC4EE}" type="datetime1">
              <a:rPr lang="ru-RU" smtClean="0"/>
              <a:t>14.02.2017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BC78CA3-0702-44C3-8B28-3B5185DA325A}" type="slidenum">
              <a:rPr lang="ru-RU" smtClean="0"/>
              <a:t>‹#›</a:t>
            </a:fld>
            <a:endParaRPr lang="ru-RU"/>
          </a:p>
        </p:txBody>
      </p:sp>
    </p:spTree>
    <p:extLst>
      <p:ext uri="{BB962C8B-B14F-4D97-AF65-F5344CB8AC3E}">
        <p14:creationId xmlns:p14="http://schemas.microsoft.com/office/powerpoint/2010/main" val="3513901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D555CB1-A094-4C2F-9EFC-E00B663F4DC2}" type="datetime1">
              <a:rPr lang="ru-RU" smtClean="0"/>
              <a:t>14.02.2017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BC78CA3-0702-44C3-8B28-3B5185DA325A}" type="slidenum">
              <a:rPr lang="ru-RU" smtClean="0"/>
              <a:t>‹#›</a:t>
            </a:fld>
            <a:endParaRPr lang="ru-RU"/>
          </a:p>
        </p:txBody>
      </p:sp>
    </p:spTree>
    <p:extLst>
      <p:ext uri="{BB962C8B-B14F-4D97-AF65-F5344CB8AC3E}">
        <p14:creationId xmlns:p14="http://schemas.microsoft.com/office/powerpoint/2010/main" val="2612791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95DD09D-937B-49AE-AEB9-253CE249F485}" type="datetime1">
              <a:rPr lang="ru-RU" smtClean="0"/>
              <a:t>14.02.2017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BC78CA3-0702-44C3-8B28-3B5185DA325A}" type="slidenum">
              <a:rPr lang="ru-RU" smtClean="0"/>
              <a:t>‹#›</a:t>
            </a:fld>
            <a:endParaRPr lang="ru-RU"/>
          </a:p>
        </p:txBody>
      </p:sp>
    </p:spTree>
    <p:extLst>
      <p:ext uri="{BB962C8B-B14F-4D97-AF65-F5344CB8AC3E}">
        <p14:creationId xmlns:p14="http://schemas.microsoft.com/office/powerpoint/2010/main" val="3371370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95CB6E3-1550-47FF-A695-D42BFBA48894}" type="datetime1">
              <a:rPr lang="ru-RU" smtClean="0"/>
              <a:t>14.02.2017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BC78CA3-0702-44C3-8B28-3B5185DA325A}" type="slidenum">
              <a:rPr lang="ru-RU" smtClean="0"/>
              <a:t>‹#›</a:t>
            </a:fld>
            <a:endParaRPr lang="ru-RU"/>
          </a:p>
        </p:txBody>
      </p:sp>
    </p:spTree>
    <p:extLst>
      <p:ext uri="{BB962C8B-B14F-4D97-AF65-F5344CB8AC3E}">
        <p14:creationId xmlns:p14="http://schemas.microsoft.com/office/powerpoint/2010/main" val="3091067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9CB503D-FFF5-4AAE-9DF4-FA21B7175522}" type="datetime1">
              <a:rPr lang="ru-RU" smtClean="0"/>
              <a:t>14.02.2017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BC78CA3-0702-44C3-8B28-3B5185DA325A}" type="slidenum">
              <a:rPr lang="ru-RU" smtClean="0"/>
              <a:t>‹#›</a:t>
            </a:fld>
            <a:endParaRPr lang="ru-RU"/>
          </a:p>
        </p:txBody>
      </p:sp>
    </p:spTree>
    <p:extLst>
      <p:ext uri="{BB962C8B-B14F-4D97-AF65-F5344CB8AC3E}">
        <p14:creationId xmlns:p14="http://schemas.microsoft.com/office/powerpoint/2010/main" val="318448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8AAB7DA-6F62-4B94-8CCC-5E211E63207A}" type="datetime1">
              <a:rPr lang="ru-RU" smtClean="0"/>
              <a:t>14.02.2017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BC78CA3-0702-44C3-8B28-3B5185DA325A}" type="slidenum">
              <a:rPr lang="ru-RU" smtClean="0"/>
              <a:t>‹#›</a:t>
            </a:fld>
            <a:endParaRPr lang="ru-RU"/>
          </a:p>
        </p:txBody>
      </p:sp>
    </p:spTree>
    <p:extLst>
      <p:ext uri="{BB962C8B-B14F-4D97-AF65-F5344CB8AC3E}">
        <p14:creationId xmlns:p14="http://schemas.microsoft.com/office/powerpoint/2010/main" val="356707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EDAD206-0F55-467E-8A4E-7352EB917F2C}" type="datetime1">
              <a:rPr lang="ru-RU" smtClean="0"/>
              <a:t>14.02.2017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a:xfrm>
            <a:off x="10951856" y="5867131"/>
            <a:ext cx="551167" cy="365125"/>
          </a:xfrm>
        </p:spPr>
        <p:txBody>
          <a:bodyPr/>
          <a:lstStyle/>
          <a:p>
            <a:fld id="{8BC78CA3-0702-44C3-8B28-3B5185DA325A}" type="slidenum">
              <a:rPr lang="ru-RU" smtClean="0"/>
              <a:t>‹#›</a:t>
            </a:fld>
            <a:endParaRPr lang="ru-RU"/>
          </a:p>
        </p:txBody>
      </p:sp>
    </p:spTree>
    <p:extLst>
      <p:ext uri="{BB962C8B-B14F-4D97-AF65-F5344CB8AC3E}">
        <p14:creationId xmlns:p14="http://schemas.microsoft.com/office/powerpoint/2010/main" val="3599507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F8ECD9E-5667-42DD-B817-6F15B4480F1F}" type="datetime1">
              <a:rPr lang="ru-RU" smtClean="0"/>
              <a:t>14.02.2017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BC78CA3-0702-44C3-8B28-3B5185DA325A}" type="slidenum">
              <a:rPr lang="ru-RU" smtClean="0"/>
              <a:t>‹#›</a:t>
            </a:fld>
            <a:endParaRPr lang="ru-RU"/>
          </a:p>
        </p:txBody>
      </p:sp>
    </p:spTree>
    <p:extLst>
      <p:ext uri="{BB962C8B-B14F-4D97-AF65-F5344CB8AC3E}">
        <p14:creationId xmlns:p14="http://schemas.microsoft.com/office/powerpoint/2010/main" val="744117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D589844E-BEFC-4817-BA42-17778329231E}" type="datetime1">
              <a:rPr lang="ru-RU" smtClean="0"/>
              <a:t>14.02.2017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BC78CA3-0702-44C3-8B28-3B5185DA325A}" type="slidenum">
              <a:rPr lang="ru-RU" smtClean="0"/>
              <a:t>‹#›</a:t>
            </a:fld>
            <a:endParaRPr lang="ru-RU"/>
          </a:p>
        </p:txBody>
      </p:sp>
    </p:spTree>
    <p:extLst>
      <p:ext uri="{BB962C8B-B14F-4D97-AF65-F5344CB8AC3E}">
        <p14:creationId xmlns:p14="http://schemas.microsoft.com/office/powerpoint/2010/main" val="4026665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7810DC58-399E-4A85-85A4-4032758A96B9}" type="datetime1">
              <a:rPr lang="ru-RU" smtClean="0"/>
              <a:t>14.02.2017</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BC78CA3-0702-44C3-8B28-3B5185DA325A}" type="slidenum">
              <a:rPr lang="ru-RU" smtClean="0"/>
              <a:t>‹#›</a:t>
            </a:fld>
            <a:endParaRPr lang="ru-RU"/>
          </a:p>
        </p:txBody>
      </p:sp>
    </p:spTree>
    <p:extLst>
      <p:ext uri="{BB962C8B-B14F-4D97-AF65-F5344CB8AC3E}">
        <p14:creationId xmlns:p14="http://schemas.microsoft.com/office/powerpoint/2010/main" val="1896867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D3172D9-724F-4D44-9DC0-DFD260864C7A}" type="datetime1">
              <a:rPr lang="ru-RU" smtClean="0"/>
              <a:t>14.02.2017</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BC78CA3-0702-44C3-8B28-3B5185DA325A}" type="slidenum">
              <a:rPr lang="ru-RU" smtClean="0"/>
              <a:t>‹#›</a:t>
            </a:fld>
            <a:endParaRPr lang="ru-RU"/>
          </a:p>
        </p:txBody>
      </p:sp>
    </p:spTree>
    <p:extLst>
      <p:ext uri="{BB962C8B-B14F-4D97-AF65-F5344CB8AC3E}">
        <p14:creationId xmlns:p14="http://schemas.microsoft.com/office/powerpoint/2010/main" val="3185573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173A98-D687-4B7B-B707-EC24576343B9}" type="datetime1">
              <a:rPr lang="ru-RU" smtClean="0"/>
              <a:t>14.02.2017</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BC78CA3-0702-44C3-8B28-3B5185DA325A}" type="slidenum">
              <a:rPr lang="ru-RU" smtClean="0"/>
              <a:t>‹#›</a:t>
            </a:fld>
            <a:endParaRPr lang="ru-RU"/>
          </a:p>
        </p:txBody>
      </p:sp>
    </p:spTree>
    <p:extLst>
      <p:ext uri="{BB962C8B-B14F-4D97-AF65-F5344CB8AC3E}">
        <p14:creationId xmlns:p14="http://schemas.microsoft.com/office/powerpoint/2010/main" val="4172415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C0C63F2F-9769-45C9-96CF-6836B34FA750}" type="datetime1">
              <a:rPr lang="ru-RU" smtClean="0"/>
              <a:t>14.02.2017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BC78CA3-0702-44C3-8B28-3B5185DA325A}" type="slidenum">
              <a:rPr lang="ru-RU" smtClean="0"/>
              <a:t>‹#›</a:t>
            </a:fld>
            <a:endParaRPr lang="ru-RU"/>
          </a:p>
        </p:txBody>
      </p:sp>
    </p:spTree>
    <p:extLst>
      <p:ext uri="{BB962C8B-B14F-4D97-AF65-F5344CB8AC3E}">
        <p14:creationId xmlns:p14="http://schemas.microsoft.com/office/powerpoint/2010/main" val="2272746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21279F4E-E35C-4FDE-A7E7-02C0B142930D}" type="datetime1">
              <a:rPr lang="ru-RU" smtClean="0"/>
              <a:t>14.02.2017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BC78CA3-0702-44C3-8B28-3B5185DA325A}" type="slidenum">
              <a:rPr lang="ru-RU" smtClean="0"/>
              <a:t>‹#›</a:t>
            </a:fld>
            <a:endParaRPr lang="ru-RU"/>
          </a:p>
        </p:txBody>
      </p:sp>
    </p:spTree>
    <p:extLst>
      <p:ext uri="{BB962C8B-B14F-4D97-AF65-F5344CB8AC3E}">
        <p14:creationId xmlns:p14="http://schemas.microsoft.com/office/powerpoint/2010/main" val="120064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BF8891-87A8-4C4E-89D3-90FE4D8FABCA}" type="datetime1">
              <a:rPr lang="ru-RU" smtClean="0"/>
              <a:t>14.02.2017</a:t>
            </a:fld>
            <a:endParaRPr lang="ru-RU"/>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u-RU"/>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C78CA3-0702-44C3-8B28-3B5185DA325A}" type="slidenum">
              <a:rPr lang="ru-RU" smtClean="0"/>
              <a:t>‹#›</a:t>
            </a:fld>
            <a:endParaRPr lang="ru-RU"/>
          </a:p>
        </p:txBody>
      </p:sp>
    </p:spTree>
    <p:extLst>
      <p:ext uri="{BB962C8B-B14F-4D97-AF65-F5344CB8AC3E}">
        <p14:creationId xmlns:p14="http://schemas.microsoft.com/office/powerpoint/2010/main" val="2355266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Технология программирования</a:t>
            </a:r>
            <a:endParaRPr lang="ru-RU" dirty="0"/>
          </a:p>
        </p:txBody>
      </p:sp>
      <p:sp>
        <p:nvSpPr>
          <p:cNvPr id="3" name="Подзаголовок 2"/>
          <p:cNvSpPr>
            <a:spLocks noGrp="1"/>
          </p:cNvSpPr>
          <p:nvPr>
            <p:ph type="subTitle" idx="1"/>
          </p:nvPr>
        </p:nvSpPr>
        <p:spPr/>
        <p:txBody>
          <a:bodyPr/>
          <a:lstStyle/>
          <a:p>
            <a:r>
              <a:rPr lang="ru-RU" b="1" i="1" dirty="0" smtClean="0"/>
              <a:t>Лекция 1</a:t>
            </a:r>
            <a:endParaRPr lang="en-US" b="1" i="1" dirty="0" smtClean="0"/>
          </a:p>
          <a:p>
            <a:r>
              <a:rPr lang="ru-RU" dirty="0" err="1" smtClean="0"/>
              <a:t>Зариковская</a:t>
            </a:r>
            <a:r>
              <a:rPr lang="ru-RU" dirty="0" smtClean="0"/>
              <a:t> Наталья Вячеславовна,</a:t>
            </a:r>
          </a:p>
          <a:p>
            <a:r>
              <a:rPr lang="ru-RU" dirty="0" smtClean="0"/>
              <a:t>доцент кафедры ЭМИС</a:t>
            </a:r>
            <a:endParaRPr lang="ru-RU" dirty="0"/>
          </a:p>
        </p:txBody>
      </p:sp>
    </p:spTree>
    <p:extLst>
      <p:ext uri="{BB962C8B-B14F-4D97-AF65-F5344CB8AC3E}">
        <p14:creationId xmlns:p14="http://schemas.microsoft.com/office/powerpoint/2010/main" val="2178989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0" y="363719"/>
            <a:ext cx="10018713" cy="568234"/>
          </a:xfrm>
        </p:spPr>
        <p:txBody>
          <a:bodyPr>
            <a:normAutofit/>
          </a:bodyPr>
          <a:lstStyle/>
          <a:p>
            <a:r>
              <a:rPr lang="ru-RU" sz="2400" b="1" dirty="0"/>
              <a:t>3. Постановка задачи</a:t>
            </a:r>
            <a:r>
              <a:rPr lang="ru-RU" sz="2400" b="1" dirty="0" smtClean="0"/>
              <a:t>. Оценка </a:t>
            </a:r>
            <a:r>
              <a:rPr lang="ru-RU" sz="2400" b="1" dirty="0"/>
              <a:t>осуществимости</a:t>
            </a:r>
            <a:endParaRPr lang="ru-RU" sz="2400" dirty="0"/>
          </a:p>
        </p:txBody>
      </p:sp>
      <p:sp>
        <p:nvSpPr>
          <p:cNvPr id="3" name="Объект 2"/>
          <p:cNvSpPr>
            <a:spLocks noGrp="1"/>
          </p:cNvSpPr>
          <p:nvPr>
            <p:ph idx="1"/>
          </p:nvPr>
        </p:nvSpPr>
        <p:spPr>
          <a:xfrm>
            <a:off x="1484310" y="801189"/>
            <a:ext cx="10018713" cy="5765074"/>
          </a:xfrm>
        </p:spPr>
        <p:txBody>
          <a:bodyPr>
            <a:normAutofit fontScale="77500" lnSpcReduction="20000"/>
          </a:bodyPr>
          <a:lstStyle/>
          <a:p>
            <a:r>
              <a:rPr lang="ru-RU" dirty="0"/>
              <a:t>Несколько слов о декомпозиции системы. </a:t>
            </a:r>
            <a:r>
              <a:rPr lang="ru-RU" dirty="0" smtClean="0"/>
              <a:t>Следует помнить, что </a:t>
            </a:r>
            <a:r>
              <a:rPr lang="ru-RU" dirty="0"/>
              <a:t>оценка сложности системы, которая является суммой оценок ее компонентов, полученных в результате декомпозиции, </a:t>
            </a:r>
            <a:r>
              <a:rPr lang="ru-RU" dirty="0" smtClean="0"/>
              <a:t>намного точнее, чем </a:t>
            </a:r>
            <a:r>
              <a:rPr lang="ru-RU" dirty="0"/>
              <a:t>первоначальная оценка системы в целом. Ведь делают эти оценки одни и те же системные аналитики, наверняка у них уже было примерное представление о системе и ее компонентах, когда они давали первоначальную оценку. И тем не менее, эти же мысли, положенные на бумагу, особенно с помощью каких-то средств формализации, приводят к совершенно другому результату.</a:t>
            </a:r>
          </a:p>
          <a:p>
            <a:r>
              <a:rPr lang="ru-RU" dirty="0"/>
              <a:t>Однако, формализация формализации рознь. </a:t>
            </a:r>
            <a:r>
              <a:rPr lang="ru-RU" dirty="0" smtClean="0"/>
              <a:t>Ранее </a:t>
            </a:r>
            <a:r>
              <a:rPr lang="ru-RU" dirty="0"/>
              <a:t>бытовало мнение, что можно и нужно каждую задачу формально специфицировать с помощью логики предикатов с тем чтобы можно было доказать корректность ее </a:t>
            </a:r>
            <a:r>
              <a:rPr lang="ru-RU" dirty="0" smtClean="0"/>
              <a:t>решения. </a:t>
            </a:r>
            <a:r>
              <a:rPr lang="ru-RU" dirty="0"/>
              <a:t>Для каждой программы P нужно задать предусловие A, описывающее состояние среды (в частности, переменных программы) перед исполнением программы, и постусловие S, описывающее состояние после завершения ее исполнения:</a:t>
            </a:r>
          </a:p>
          <a:p>
            <a:r>
              <a:rPr lang="ru-RU" dirty="0"/>
              <a:t>A {P} S</a:t>
            </a:r>
          </a:p>
          <a:p>
            <a:r>
              <a:rPr lang="ru-RU" dirty="0"/>
              <a:t>Очевидно, что A и S – несопоставимы, поскольку описывают состояние в разные моменты времени. Можно ≪протянуть≫ предусловие A через текст программы, изменяя его соответственно каждому проходимому оператору, при этом логическая формула предусловия фантастически быстро растет, например, после условного предложения будет дизъюнкция двух вариантов, описывающих текущие предусловия после веток </a:t>
            </a:r>
            <a:r>
              <a:rPr lang="ru-RU" dirty="0" err="1"/>
              <a:t>then</a:t>
            </a:r>
            <a:r>
              <a:rPr lang="ru-RU" dirty="0"/>
              <a:t> и </a:t>
            </a:r>
            <a:r>
              <a:rPr lang="ru-RU" dirty="0" err="1"/>
              <a:t>else</a:t>
            </a:r>
            <a:r>
              <a:rPr lang="ru-RU" dirty="0"/>
              <a:t> – мы же не знаем, какая именно ветка будет исполняться. </a:t>
            </a:r>
            <a:endParaRPr lang="ru-RU" dirty="0" smtClean="0"/>
          </a:p>
          <a:p>
            <a:r>
              <a:rPr lang="ru-RU" dirty="0" smtClean="0"/>
              <a:t>Обозначим </a:t>
            </a:r>
            <a:r>
              <a:rPr lang="ru-RU" dirty="0"/>
              <a:t>результат протягивания через A'. Тогда остается доказать истинность импликации A'⇒S, и программа </a:t>
            </a:r>
            <a:r>
              <a:rPr lang="ru-RU" dirty="0" smtClean="0"/>
              <a:t>корректна.</a:t>
            </a:r>
            <a:endParaRPr lang="ru-RU" dirty="0"/>
          </a:p>
        </p:txBody>
      </p:sp>
      <p:sp>
        <p:nvSpPr>
          <p:cNvPr id="4" name="Номер слайда 3"/>
          <p:cNvSpPr>
            <a:spLocks noGrp="1"/>
          </p:cNvSpPr>
          <p:nvPr>
            <p:ph type="sldNum" sz="quarter" idx="12"/>
          </p:nvPr>
        </p:nvSpPr>
        <p:spPr/>
        <p:txBody>
          <a:bodyPr/>
          <a:lstStyle/>
          <a:p>
            <a:fld id="{8BC78CA3-0702-44C3-8B28-3B5185DA325A}" type="slidenum">
              <a:rPr lang="ru-RU" sz="1600" smtClean="0"/>
              <a:t>10</a:t>
            </a:fld>
            <a:endParaRPr lang="ru-RU" sz="1600" dirty="0"/>
          </a:p>
        </p:txBody>
      </p:sp>
    </p:spTree>
    <p:extLst>
      <p:ext uri="{BB962C8B-B14F-4D97-AF65-F5344CB8AC3E}">
        <p14:creationId xmlns:p14="http://schemas.microsoft.com/office/powerpoint/2010/main" val="52299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0" y="363719"/>
            <a:ext cx="10018713" cy="568234"/>
          </a:xfrm>
        </p:spPr>
        <p:txBody>
          <a:bodyPr>
            <a:normAutofit/>
          </a:bodyPr>
          <a:lstStyle/>
          <a:p>
            <a:r>
              <a:rPr lang="ru-RU" sz="2400" b="1" dirty="0"/>
              <a:t>3. Постановка задачи</a:t>
            </a:r>
            <a:r>
              <a:rPr lang="ru-RU" sz="2400" b="1" dirty="0" smtClean="0"/>
              <a:t>. Оценка </a:t>
            </a:r>
            <a:r>
              <a:rPr lang="ru-RU" sz="2400" b="1" dirty="0"/>
              <a:t>осуществимости</a:t>
            </a:r>
            <a:endParaRPr lang="ru-RU" sz="2400" dirty="0"/>
          </a:p>
        </p:txBody>
      </p:sp>
      <p:sp>
        <p:nvSpPr>
          <p:cNvPr id="3" name="Объект 2"/>
          <p:cNvSpPr>
            <a:spLocks noGrp="1"/>
          </p:cNvSpPr>
          <p:nvPr>
            <p:ph idx="1"/>
          </p:nvPr>
        </p:nvSpPr>
        <p:spPr>
          <a:xfrm>
            <a:off x="1484310" y="801189"/>
            <a:ext cx="10018713" cy="5765074"/>
          </a:xfrm>
        </p:spPr>
        <p:txBody>
          <a:bodyPr>
            <a:normAutofit/>
          </a:bodyPr>
          <a:lstStyle/>
          <a:p>
            <a:r>
              <a:rPr lang="ru-RU" dirty="0" smtClean="0"/>
              <a:t>В настоящее время, </a:t>
            </a:r>
            <a:r>
              <a:rPr lang="ru-RU" dirty="0"/>
              <a:t>когда мы говорим ≪</a:t>
            </a:r>
            <a:r>
              <a:rPr lang="ru-RU" b="1" dirty="0"/>
              <a:t>формализация постановки задачи</a:t>
            </a:r>
            <a:r>
              <a:rPr lang="ru-RU" dirty="0"/>
              <a:t>≫, мы подразумеваем разработку последовательности моделей, каждая из которых описывает систему и ее окружение с различных точек зрения с постепенной детализацией. Существенно, что все представления о системе, полученные в разных моделях, должны собираться в едином </a:t>
            </a:r>
            <a:r>
              <a:rPr lang="ru-RU" dirty="0" err="1"/>
              <a:t>репозитарии</a:t>
            </a:r>
            <a:r>
              <a:rPr lang="ru-RU" dirty="0"/>
              <a:t> (некоторой специальным образом устроенной базе данных) с тем чтобы иметь возможность сквозного проектирования, при котором каждая последующая модель использует результаты предыдущей и уж никак им не противоречит. Соответственно, и все возможные проверки должны быть сквозными.</a:t>
            </a:r>
          </a:p>
        </p:txBody>
      </p:sp>
      <p:sp>
        <p:nvSpPr>
          <p:cNvPr id="4" name="Номер слайда 3"/>
          <p:cNvSpPr>
            <a:spLocks noGrp="1"/>
          </p:cNvSpPr>
          <p:nvPr>
            <p:ph type="sldNum" sz="quarter" idx="12"/>
          </p:nvPr>
        </p:nvSpPr>
        <p:spPr/>
        <p:txBody>
          <a:bodyPr/>
          <a:lstStyle/>
          <a:p>
            <a:fld id="{8BC78CA3-0702-44C3-8B28-3B5185DA325A}" type="slidenum">
              <a:rPr lang="ru-RU" sz="1600" smtClean="0"/>
              <a:t>11</a:t>
            </a:fld>
            <a:endParaRPr lang="ru-RU" sz="1600" dirty="0"/>
          </a:p>
        </p:txBody>
      </p:sp>
    </p:spTree>
    <p:extLst>
      <p:ext uri="{BB962C8B-B14F-4D97-AF65-F5344CB8AC3E}">
        <p14:creationId xmlns:p14="http://schemas.microsoft.com/office/powerpoint/2010/main" val="1416478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0" y="363719"/>
            <a:ext cx="10018713" cy="568234"/>
          </a:xfrm>
        </p:spPr>
        <p:txBody>
          <a:bodyPr>
            <a:normAutofit/>
          </a:bodyPr>
          <a:lstStyle/>
          <a:p>
            <a:r>
              <a:rPr lang="ru-RU" sz="2400" b="1" dirty="0"/>
              <a:t>4. Планирование</a:t>
            </a:r>
            <a:endParaRPr lang="ru-RU" sz="2400" dirty="0"/>
          </a:p>
        </p:txBody>
      </p:sp>
      <p:sp>
        <p:nvSpPr>
          <p:cNvPr id="3" name="Объект 2"/>
          <p:cNvSpPr>
            <a:spLocks noGrp="1"/>
          </p:cNvSpPr>
          <p:nvPr>
            <p:ph idx="1"/>
          </p:nvPr>
        </p:nvSpPr>
        <p:spPr>
          <a:xfrm>
            <a:off x="1484310" y="801189"/>
            <a:ext cx="10018713" cy="5765074"/>
          </a:xfrm>
        </p:spPr>
        <p:txBody>
          <a:bodyPr>
            <a:normAutofit fontScale="85000" lnSpcReduction="10000"/>
          </a:bodyPr>
          <a:lstStyle/>
          <a:p>
            <a:r>
              <a:rPr lang="ru-RU" dirty="0"/>
              <a:t>Результатом фазы оценки осуществимости являются детальная спецификация, план работы и оценка стоимости. </a:t>
            </a:r>
            <a:endParaRPr lang="ru-RU" dirty="0" smtClean="0"/>
          </a:p>
          <a:p>
            <a:r>
              <a:rPr lang="ru-RU" dirty="0" smtClean="0"/>
              <a:t>Наиболее </a:t>
            </a:r>
            <a:r>
              <a:rPr lang="ru-RU" dirty="0"/>
              <a:t>традиционной формой плана можно считать сетевой график, который представляется в виде ориентированного графа с двумя выделенными вершинами – начало и конец работы. Вершинами графа являются события, соответствующие пунктам плана, а ребрами – работы. События должны выражаться глаголами совершенного вида: ≪тексты программ переданы в базу данных исходников≫, ≪все тесты пропущены≫, ≪группа оценки качества дала положительное заключение≫ и т.д., но уж никак не ≪выполняется прогон тестов≫. Ребра нагружаются оценками длительности работ, например, в днях или неделях</a:t>
            </a:r>
            <a:r>
              <a:rPr lang="ru-RU" dirty="0" smtClean="0"/>
              <a:t>.</a:t>
            </a:r>
          </a:p>
          <a:p>
            <a:r>
              <a:rPr lang="ru-RU" dirty="0"/>
              <a:t>Сетевой график – очень удобный инструмент: во-первых, на нем четко видна зависимость работ друг от друга, во-вторых, на основе сетевого графика можно вычислить длительность всей работы, в-третьих, пользуясь результатами этих расчетов, можно попытаться оптимизировать длительность и затраты на работу.</a:t>
            </a:r>
          </a:p>
          <a:p>
            <a:r>
              <a:rPr lang="ru-RU" dirty="0"/>
              <a:t>Длительность вычисляется следующим образом. Суммируем длительности работ по всем возможным путям в графе. Тот путь от начала к концу, который является самым длинным, объявляется критическим, потому что задержка любой работы, лежащей на этом пути, приводит к задержке всей работы в целом. Понятно, что критических путей (с одинаковой длительностью) может быть несколько</a:t>
            </a:r>
            <a:r>
              <a:rPr lang="ru-RU" dirty="0" smtClean="0"/>
              <a:t>.</a:t>
            </a:r>
            <a:endParaRPr lang="ru-RU" dirty="0"/>
          </a:p>
        </p:txBody>
      </p:sp>
      <p:sp>
        <p:nvSpPr>
          <p:cNvPr id="4" name="Номер слайда 3"/>
          <p:cNvSpPr>
            <a:spLocks noGrp="1"/>
          </p:cNvSpPr>
          <p:nvPr>
            <p:ph type="sldNum" sz="quarter" idx="12"/>
          </p:nvPr>
        </p:nvSpPr>
        <p:spPr>
          <a:xfrm>
            <a:off x="10951856" y="6302967"/>
            <a:ext cx="551167" cy="365125"/>
          </a:xfrm>
        </p:spPr>
        <p:txBody>
          <a:bodyPr/>
          <a:lstStyle/>
          <a:p>
            <a:fld id="{8BC78CA3-0702-44C3-8B28-3B5185DA325A}" type="slidenum">
              <a:rPr lang="ru-RU" sz="1600" smtClean="0"/>
              <a:t>12</a:t>
            </a:fld>
            <a:endParaRPr lang="ru-RU" sz="1600" dirty="0"/>
          </a:p>
        </p:txBody>
      </p:sp>
    </p:spTree>
    <p:extLst>
      <p:ext uri="{BB962C8B-B14F-4D97-AF65-F5344CB8AC3E}">
        <p14:creationId xmlns:p14="http://schemas.microsoft.com/office/powerpoint/2010/main" val="853177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9519" y="124252"/>
            <a:ext cx="3127760" cy="379950"/>
          </a:xfrm>
        </p:spPr>
        <p:txBody>
          <a:bodyPr>
            <a:normAutofit fontScale="90000"/>
          </a:bodyPr>
          <a:lstStyle/>
          <a:p>
            <a:r>
              <a:rPr lang="ru-RU" sz="2400" b="1" dirty="0"/>
              <a:t>4. Планирование</a:t>
            </a:r>
            <a:endParaRPr lang="ru-RU" sz="2400" dirty="0"/>
          </a:p>
        </p:txBody>
      </p:sp>
      <p:sp>
        <p:nvSpPr>
          <p:cNvPr id="3" name="Объект 2"/>
          <p:cNvSpPr>
            <a:spLocks noGrp="1"/>
          </p:cNvSpPr>
          <p:nvPr>
            <p:ph idx="1"/>
          </p:nvPr>
        </p:nvSpPr>
        <p:spPr>
          <a:xfrm>
            <a:off x="1469876" y="504202"/>
            <a:ext cx="5443671" cy="6144426"/>
          </a:xfrm>
        </p:spPr>
        <p:txBody>
          <a:bodyPr>
            <a:noAutofit/>
          </a:bodyPr>
          <a:lstStyle/>
          <a:p>
            <a:pPr>
              <a:spcBef>
                <a:spcPts val="0"/>
              </a:spcBef>
            </a:pPr>
            <a:r>
              <a:rPr lang="ru-RU" sz="1200" dirty="0" smtClean="0"/>
              <a:t>Рассмотрим пример. Компания получила заказ. Перечислим </a:t>
            </a:r>
            <a:r>
              <a:rPr lang="ru-RU" sz="1200" dirty="0"/>
              <a:t>названия событий, т.е. узлов в графе:</a:t>
            </a:r>
          </a:p>
          <a:p>
            <a:pPr>
              <a:spcBef>
                <a:spcPts val="0"/>
              </a:spcBef>
            </a:pPr>
            <a:r>
              <a:rPr lang="ru-RU" sz="1200" dirty="0"/>
              <a:t>1 –начало работы;</a:t>
            </a:r>
          </a:p>
          <a:p>
            <a:pPr>
              <a:spcBef>
                <a:spcPts val="0"/>
              </a:spcBef>
            </a:pPr>
            <a:r>
              <a:rPr lang="ru-RU" sz="1200" dirty="0"/>
              <a:t>2 –коллектив сформирован, рабочие места подготовлены;</a:t>
            </a:r>
          </a:p>
          <a:p>
            <a:pPr>
              <a:spcBef>
                <a:spcPts val="0"/>
              </a:spcBef>
            </a:pPr>
            <a:r>
              <a:rPr lang="ru-RU" sz="1200" dirty="0"/>
              <a:t>3 –проектирование завершено;</a:t>
            </a:r>
          </a:p>
          <a:p>
            <a:pPr>
              <a:spcBef>
                <a:spcPts val="0"/>
              </a:spcBef>
            </a:pPr>
            <a:r>
              <a:rPr lang="ru-RU" sz="1200" dirty="0"/>
              <a:t>4 –программирование завершено;</a:t>
            </a:r>
          </a:p>
          <a:p>
            <a:pPr>
              <a:spcBef>
                <a:spcPts val="0"/>
              </a:spcBef>
            </a:pPr>
            <a:r>
              <a:rPr lang="ru-RU" sz="1200" dirty="0"/>
              <a:t>5 –комплексная отладка завершена;</a:t>
            </a:r>
          </a:p>
          <a:p>
            <a:pPr>
              <a:spcBef>
                <a:spcPts val="0"/>
              </a:spcBef>
            </a:pPr>
            <a:r>
              <a:rPr lang="ru-RU" sz="1200" dirty="0"/>
              <a:t>6 –оборудование закуплено;</a:t>
            </a:r>
          </a:p>
          <a:p>
            <a:pPr>
              <a:spcBef>
                <a:spcPts val="0"/>
              </a:spcBef>
            </a:pPr>
            <a:r>
              <a:rPr lang="ru-RU" sz="1200" dirty="0"/>
              <a:t>7 –группа технических писателей получила описание проекта и необходимые пояснения от проектировщиков;</a:t>
            </a:r>
          </a:p>
          <a:p>
            <a:pPr>
              <a:spcBef>
                <a:spcPts val="0"/>
              </a:spcBef>
            </a:pPr>
            <a:r>
              <a:rPr lang="ru-RU" sz="1200" dirty="0"/>
              <a:t>8 –то же для ПО, разработка проектной документации завершена;</a:t>
            </a:r>
          </a:p>
          <a:p>
            <a:pPr>
              <a:spcBef>
                <a:spcPts val="0"/>
              </a:spcBef>
            </a:pPr>
            <a:r>
              <a:rPr lang="ru-RU" sz="1200" dirty="0"/>
              <a:t>9 –группа технических писателей получила всю необходимую информацию об интерфейсах с пользователем, разработка программной документации завершена;</a:t>
            </a:r>
          </a:p>
          <a:p>
            <a:pPr>
              <a:spcBef>
                <a:spcPts val="0"/>
              </a:spcBef>
            </a:pPr>
            <a:r>
              <a:rPr lang="ru-RU" sz="1200" dirty="0"/>
              <a:t>10 – группа оценки качества (</a:t>
            </a:r>
            <a:r>
              <a:rPr lang="ru-RU" sz="1200" dirty="0" err="1"/>
              <a:t>Quality</a:t>
            </a:r>
            <a:r>
              <a:rPr lang="ru-RU" sz="1200" dirty="0"/>
              <a:t> </a:t>
            </a:r>
            <a:r>
              <a:rPr lang="ru-RU" sz="1200" dirty="0" err="1"/>
              <a:t>Assurance</a:t>
            </a:r>
            <a:r>
              <a:rPr lang="ru-RU" sz="1200" dirty="0"/>
              <a:t> – QA) разработала тесты;</a:t>
            </a:r>
          </a:p>
          <a:p>
            <a:pPr>
              <a:spcBef>
                <a:spcPts val="0"/>
              </a:spcBef>
            </a:pPr>
            <a:r>
              <a:rPr lang="ru-RU" sz="1200" dirty="0"/>
              <a:t>11 – группа QA оценила проект положительно;</a:t>
            </a:r>
          </a:p>
          <a:p>
            <a:pPr>
              <a:spcBef>
                <a:spcPts val="0"/>
              </a:spcBef>
            </a:pPr>
            <a:r>
              <a:rPr lang="ru-RU" sz="1200" dirty="0"/>
              <a:t>12 – группа QA завершила автономное тестирование;</a:t>
            </a:r>
          </a:p>
          <a:p>
            <a:pPr>
              <a:spcBef>
                <a:spcPts val="0"/>
              </a:spcBef>
            </a:pPr>
            <a:r>
              <a:rPr lang="ru-RU" sz="1200" dirty="0"/>
              <a:t>13 – группа QA завершила комплексное тестирование, получила всю документацию и действующий вариант системы;</a:t>
            </a:r>
          </a:p>
          <a:p>
            <a:pPr>
              <a:spcBef>
                <a:spcPts val="0"/>
              </a:spcBef>
            </a:pPr>
            <a:r>
              <a:rPr lang="ru-RU" sz="1200" dirty="0"/>
              <a:t>14 – проверка качества (проблемам качества будет посвящена отдельная лекция) завершена;</a:t>
            </a:r>
          </a:p>
          <a:p>
            <a:pPr>
              <a:spcBef>
                <a:spcPts val="0"/>
              </a:spcBef>
            </a:pPr>
            <a:r>
              <a:rPr lang="ru-RU" sz="1200" dirty="0"/>
              <a:t>15 – конец работы (конечно, это не конец, будет еще сопровождение, но пример-то надо закончить</a:t>
            </a:r>
            <a:r>
              <a:rPr lang="ru-RU" sz="1200" dirty="0" smtClean="0"/>
              <a:t>).</a:t>
            </a:r>
            <a:endParaRPr lang="ru-RU" sz="1200" dirty="0"/>
          </a:p>
        </p:txBody>
      </p:sp>
      <p:sp>
        <p:nvSpPr>
          <p:cNvPr id="4" name="Номер слайда 3"/>
          <p:cNvSpPr>
            <a:spLocks noGrp="1"/>
          </p:cNvSpPr>
          <p:nvPr>
            <p:ph type="sldNum" sz="quarter" idx="12"/>
          </p:nvPr>
        </p:nvSpPr>
        <p:spPr/>
        <p:txBody>
          <a:bodyPr/>
          <a:lstStyle/>
          <a:p>
            <a:fld id="{8BC78CA3-0702-44C3-8B28-3B5185DA325A}" type="slidenum">
              <a:rPr lang="ru-RU" sz="1600" smtClean="0"/>
              <a:t>13</a:t>
            </a:fld>
            <a:endParaRPr lang="ru-RU" sz="1600" dirty="0"/>
          </a:p>
        </p:txBody>
      </p:sp>
      <p:pic>
        <p:nvPicPr>
          <p:cNvPr id="5" name="Рисунок 4"/>
          <p:cNvPicPr>
            <a:picLocks noChangeAspect="1"/>
          </p:cNvPicPr>
          <p:nvPr/>
        </p:nvPicPr>
        <p:blipFill>
          <a:blip r:embed="rId2"/>
          <a:stretch>
            <a:fillRect/>
          </a:stretch>
        </p:blipFill>
        <p:spPr>
          <a:xfrm>
            <a:off x="6913547" y="124252"/>
            <a:ext cx="5098682" cy="6626925"/>
          </a:xfrm>
          <a:prstGeom prst="rect">
            <a:avLst/>
          </a:prstGeom>
        </p:spPr>
      </p:pic>
    </p:spTree>
    <p:extLst>
      <p:ext uri="{BB962C8B-B14F-4D97-AF65-F5344CB8AC3E}">
        <p14:creationId xmlns:p14="http://schemas.microsoft.com/office/powerpoint/2010/main" val="536380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307079" y="154254"/>
            <a:ext cx="3053506" cy="455775"/>
          </a:xfrm>
        </p:spPr>
        <p:txBody>
          <a:bodyPr>
            <a:normAutofit fontScale="90000"/>
          </a:bodyPr>
          <a:lstStyle/>
          <a:p>
            <a:r>
              <a:rPr lang="ru-RU" sz="2400" b="1" dirty="0"/>
              <a:t>4. Планирование</a:t>
            </a:r>
            <a:endParaRPr lang="ru-RU" sz="2400" dirty="0"/>
          </a:p>
        </p:txBody>
      </p:sp>
      <p:pic>
        <p:nvPicPr>
          <p:cNvPr id="5" name="Объект 4"/>
          <p:cNvPicPr>
            <a:picLocks noGrp="1" noChangeAspect="1"/>
          </p:cNvPicPr>
          <p:nvPr>
            <p:ph idx="1"/>
          </p:nvPr>
        </p:nvPicPr>
        <p:blipFill>
          <a:blip r:embed="rId2"/>
          <a:stretch>
            <a:fillRect/>
          </a:stretch>
        </p:blipFill>
        <p:spPr>
          <a:xfrm rot="5400000">
            <a:off x="3629823" y="-640784"/>
            <a:ext cx="5745320" cy="8219319"/>
          </a:xfrm>
          <a:prstGeom prst="rect">
            <a:avLst/>
          </a:prstGeom>
        </p:spPr>
      </p:pic>
      <p:sp>
        <p:nvSpPr>
          <p:cNvPr id="4" name="Номер слайда 3"/>
          <p:cNvSpPr>
            <a:spLocks noGrp="1"/>
          </p:cNvSpPr>
          <p:nvPr>
            <p:ph type="sldNum" sz="quarter" idx="12"/>
          </p:nvPr>
        </p:nvSpPr>
        <p:spPr>
          <a:xfrm>
            <a:off x="11473149" y="6285875"/>
            <a:ext cx="551167" cy="365125"/>
          </a:xfrm>
        </p:spPr>
        <p:txBody>
          <a:bodyPr/>
          <a:lstStyle/>
          <a:p>
            <a:fld id="{8BC78CA3-0702-44C3-8B28-3B5185DA325A}" type="slidenum">
              <a:rPr lang="ru-RU" sz="1600" smtClean="0"/>
              <a:t>14</a:t>
            </a:fld>
            <a:endParaRPr lang="ru-RU" sz="1600" dirty="0"/>
          </a:p>
        </p:txBody>
      </p:sp>
    </p:spTree>
    <p:extLst>
      <p:ext uri="{BB962C8B-B14F-4D97-AF65-F5344CB8AC3E}">
        <p14:creationId xmlns:p14="http://schemas.microsoft.com/office/powerpoint/2010/main" val="3406528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24064" y="130324"/>
            <a:ext cx="2822769" cy="390970"/>
          </a:xfrm>
        </p:spPr>
        <p:txBody>
          <a:bodyPr>
            <a:normAutofit fontScale="90000"/>
          </a:bodyPr>
          <a:lstStyle/>
          <a:p>
            <a:r>
              <a:rPr lang="ru-RU" sz="2400" b="1" dirty="0"/>
              <a:t>4. Планирование</a:t>
            </a:r>
            <a:endParaRPr lang="ru-RU" sz="2400" dirty="0"/>
          </a:p>
        </p:txBody>
      </p:sp>
      <p:sp>
        <p:nvSpPr>
          <p:cNvPr id="4" name="Номер слайда 3"/>
          <p:cNvSpPr>
            <a:spLocks noGrp="1"/>
          </p:cNvSpPr>
          <p:nvPr>
            <p:ph type="sldNum" sz="quarter" idx="12"/>
          </p:nvPr>
        </p:nvSpPr>
        <p:spPr>
          <a:xfrm>
            <a:off x="11456058" y="6161519"/>
            <a:ext cx="551167" cy="421116"/>
          </a:xfrm>
        </p:spPr>
        <p:txBody>
          <a:bodyPr/>
          <a:lstStyle/>
          <a:p>
            <a:fld id="{8BC78CA3-0702-44C3-8B28-3B5185DA325A}" type="slidenum">
              <a:rPr lang="ru-RU" sz="1600" smtClean="0"/>
              <a:t>15</a:t>
            </a:fld>
            <a:endParaRPr lang="ru-RU" sz="1600" dirty="0"/>
          </a:p>
        </p:txBody>
      </p:sp>
      <p:pic>
        <p:nvPicPr>
          <p:cNvPr id="5" name="Рисунок 4"/>
          <p:cNvPicPr>
            <a:picLocks noChangeAspect="1"/>
          </p:cNvPicPr>
          <p:nvPr/>
        </p:nvPicPr>
        <p:blipFill>
          <a:blip r:embed="rId2"/>
          <a:stretch>
            <a:fillRect/>
          </a:stretch>
        </p:blipFill>
        <p:spPr>
          <a:xfrm rot="5400000">
            <a:off x="3564418" y="-573390"/>
            <a:ext cx="5645391" cy="8227865"/>
          </a:xfrm>
          <a:prstGeom prst="rect">
            <a:avLst/>
          </a:prstGeom>
        </p:spPr>
      </p:pic>
    </p:spTree>
    <p:extLst>
      <p:ext uri="{BB962C8B-B14F-4D97-AF65-F5344CB8AC3E}">
        <p14:creationId xmlns:p14="http://schemas.microsoft.com/office/powerpoint/2010/main" val="1556754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9519" y="124252"/>
            <a:ext cx="3127760" cy="379950"/>
          </a:xfrm>
        </p:spPr>
        <p:txBody>
          <a:bodyPr>
            <a:normAutofit fontScale="90000"/>
          </a:bodyPr>
          <a:lstStyle/>
          <a:p>
            <a:r>
              <a:rPr lang="ru-RU" sz="2400" b="1" dirty="0"/>
              <a:t>5. Управление</a:t>
            </a:r>
            <a:endParaRPr lang="ru-RU" sz="2400" dirty="0"/>
          </a:p>
        </p:txBody>
      </p:sp>
      <p:sp>
        <p:nvSpPr>
          <p:cNvPr id="4" name="Номер слайда 3"/>
          <p:cNvSpPr>
            <a:spLocks noGrp="1"/>
          </p:cNvSpPr>
          <p:nvPr>
            <p:ph type="sldNum" sz="quarter" idx="12"/>
          </p:nvPr>
        </p:nvSpPr>
        <p:spPr>
          <a:xfrm>
            <a:off x="11380880" y="6345356"/>
            <a:ext cx="551167" cy="365125"/>
          </a:xfrm>
        </p:spPr>
        <p:txBody>
          <a:bodyPr/>
          <a:lstStyle/>
          <a:p>
            <a:fld id="{8BC78CA3-0702-44C3-8B28-3B5185DA325A}" type="slidenum">
              <a:rPr lang="ru-RU" sz="1600" smtClean="0"/>
              <a:t>16</a:t>
            </a:fld>
            <a:endParaRPr lang="ru-RU" sz="1600" dirty="0"/>
          </a:p>
        </p:txBody>
      </p:sp>
      <p:pic>
        <p:nvPicPr>
          <p:cNvPr id="6" name="Рисунок 5"/>
          <p:cNvPicPr>
            <a:picLocks noChangeAspect="1"/>
          </p:cNvPicPr>
          <p:nvPr/>
        </p:nvPicPr>
        <p:blipFill>
          <a:blip r:embed="rId2"/>
          <a:stretch>
            <a:fillRect/>
          </a:stretch>
        </p:blipFill>
        <p:spPr>
          <a:xfrm>
            <a:off x="9342672" y="3955294"/>
            <a:ext cx="2692309" cy="2264975"/>
          </a:xfrm>
          <a:prstGeom prst="rect">
            <a:avLst/>
          </a:prstGeom>
        </p:spPr>
      </p:pic>
      <p:sp>
        <p:nvSpPr>
          <p:cNvPr id="7" name="Объект 2"/>
          <p:cNvSpPr txBox="1">
            <a:spLocks/>
          </p:cNvSpPr>
          <p:nvPr/>
        </p:nvSpPr>
        <p:spPr>
          <a:xfrm>
            <a:off x="1484310" y="504202"/>
            <a:ext cx="10018713" cy="3576177"/>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ru-RU" dirty="0" smtClean="0"/>
              <a:t>Управление </a:t>
            </a:r>
            <a:r>
              <a:rPr lang="ru-RU" dirty="0"/>
              <a:t>почти неотделимо от </a:t>
            </a:r>
            <a:r>
              <a:rPr lang="ru-RU" dirty="0" smtClean="0"/>
              <a:t>планирования</a:t>
            </a:r>
          </a:p>
          <a:p>
            <a:r>
              <a:rPr lang="ru-RU" dirty="0"/>
              <a:t>Графически проблему управления можно представить в виде </a:t>
            </a:r>
            <a:r>
              <a:rPr lang="ru-RU" dirty="0" smtClean="0"/>
              <a:t>треугольника</a:t>
            </a:r>
          </a:p>
          <a:p>
            <a:r>
              <a:rPr lang="ru-RU" dirty="0"/>
              <a:t>В этом треугольнике каждая вершина зависит от двух других. Например, если работы не укладываются в сроки, можно попытаться договориться с заказчиком об их удлинении (очевидно, что стоимость работ также возрастет). Если сроки сдвинуть нельзя, необходимо договариваться с заказчиками об уменьшении объема работ (т.е. выкинуть какие-то функции из спецификации), либо привлекать дополнительные ресурсы. </a:t>
            </a:r>
            <a:endParaRPr lang="ru-RU" dirty="0" smtClean="0"/>
          </a:p>
          <a:p>
            <a:r>
              <a:rPr lang="ru-RU" dirty="0"/>
              <a:t>В тех случаях, когда сроки сорваны, ресурсы исчерпаны, а важная работа не выполнена, легче эту работу заново спланировать и поручить другому коллективу</a:t>
            </a:r>
            <a:r>
              <a:rPr lang="ru-RU" dirty="0" smtClean="0"/>
              <a:t>.</a:t>
            </a:r>
          </a:p>
        </p:txBody>
      </p:sp>
      <p:sp>
        <p:nvSpPr>
          <p:cNvPr id="10" name="Прямоугольник 9"/>
          <p:cNvSpPr/>
          <p:nvPr/>
        </p:nvSpPr>
        <p:spPr>
          <a:xfrm>
            <a:off x="1834497" y="4080379"/>
            <a:ext cx="7112950" cy="2031325"/>
          </a:xfrm>
          <a:prstGeom prst="rect">
            <a:avLst/>
          </a:prstGeom>
        </p:spPr>
        <p:txBody>
          <a:bodyPr wrap="square">
            <a:spAutoFit/>
          </a:bodyPr>
          <a:lstStyle/>
          <a:p>
            <a:r>
              <a:rPr lang="ru-RU" dirty="0" smtClean="0"/>
              <a:t>Опытные руководители проектов отчетливо понимают эти проблемы и решают их, в первую очередь, за счет квалифицированного проектирования, учета возможных рисков, обеспечения возможности регулярного общения между разработчиками, выделения максимально независимых компонентов (которые могут быть переданы дополнительным разработчикам), за счет скрытых ресурсов, о которых разработчики даже не подозревают.</a:t>
            </a:r>
            <a:endParaRPr lang="ru-RU" dirty="0"/>
          </a:p>
        </p:txBody>
      </p:sp>
    </p:spTree>
    <p:extLst>
      <p:ext uri="{BB962C8B-B14F-4D97-AF65-F5344CB8AC3E}">
        <p14:creationId xmlns:p14="http://schemas.microsoft.com/office/powerpoint/2010/main" val="3843749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61223" y="145279"/>
            <a:ext cx="10018713" cy="395954"/>
          </a:xfrm>
        </p:spPr>
        <p:txBody>
          <a:bodyPr>
            <a:normAutofit fontScale="90000"/>
          </a:bodyPr>
          <a:lstStyle/>
          <a:p>
            <a:r>
              <a:rPr lang="ru-RU" sz="2400" b="1" dirty="0"/>
              <a:t>5. Управление</a:t>
            </a:r>
            <a:endParaRPr lang="ru-RU" sz="2400" dirty="0"/>
          </a:p>
        </p:txBody>
      </p:sp>
      <p:sp>
        <p:nvSpPr>
          <p:cNvPr id="4" name="Номер слайда 3"/>
          <p:cNvSpPr>
            <a:spLocks noGrp="1"/>
          </p:cNvSpPr>
          <p:nvPr>
            <p:ph type="sldNum" sz="quarter" idx="12"/>
          </p:nvPr>
        </p:nvSpPr>
        <p:spPr>
          <a:xfrm>
            <a:off x="11503023" y="6283502"/>
            <a:ext cx="551167" cy="365125"/>
          </a:xfrm>
        </p:spPr>
        <p:txBody>
          <a:bodyPr/>
          <a:lstStyle/>
          <a:p>
            <a:fld id="{8BC78CA3-0702-44C3-8B28-3B5185DA325A}" type="slidenum">
              <a:rPr lang="ru-RU" sz="1600" smtClean="0"/>
              <a:t>17</a:t>
            </a:fld>
            <a:endParaRPr lang="ru-RU" sz="1600" dirty="0"/>
          </a:p>
        </p:txBody>
      </p:sp>
      <p:sp>
        <p:nvSpPr>
          <p:cNvPr id="8" name="Объект 7"/>
          <p:cNvSpPr>
            <a:spLocks noGrp="1"/>
          </p:cNvSpPr>
          <p:nvPr>
            <p:ph idx="1"/>
          </p:nvPr>
        </p:nvSpPr>
        <p:spPr>
          <a:xfrm>
            <a:off x="1484310" y="666572"/>
            <a:ext cx="10402890" cy="6191427"/>
          </a:xfrm>
        </p:spPr>
        <p:txBody>
          <a:bodyPr>
            <a:normAutofit fontScale="77500" lnSpcReduction="20000"/>
          </a:bodyPr>
          <a:lstStyle/>
          <a:p>
            <a:r>
              <a:rPr lang="ru-RU" dirty="0"/>
              <a:t>Однако в </a:t>
            </a:r>
            <a:r>
              <a:rPr lang="ru-RU" dirty="0" smtClean="0"/>
              <a:t>качестве рекомендаций или примера можно использовать перечень </a:t>
            </a:r>
            <a:r>
              <a:rPr lang="ru-RU" dirty="0"/>
              <a:t>возможных корректирующих действий менеджера из внутренних правил одной крупной западной фирмы:</a:t>
            </a:r>
          </a:p>
          <a:p>
            <a:r>
              <a:rPr lang="ru-RU" b="1" dirty="0"/>
              <a:t>• </a:t>
            </a:r>
            <a:r>
              <a:rPr lang="ru-RU" dirty="0"/>
              <a:t>перераспределите работы, лежащие на критическом пути, так, чтобы они исполнялись более опытными членами коллектива;</a:t>
            </a:r>
          </a:p>
          <a:p>
            <a:r>
              <a:rPr lang="ru-RU" b="1" dirty="0"/>
              <a:t>• </a:t>
            </a:r>
            <a:r>
              <a:rPr lang="ru-RU" dirty="0"/>
              <a:t>увеличьте команду исполнителей временными сотрудниками (а не кадровыми);</a:t>
            </a:r>
          </a:p>
          <a:p>
            <a:r>
              <a:rPr lang="ru-RU" b="1" dirty="0"/>
              <a:t>• </a:t>
            </a:r>
            <a:r>
              <a:rPr lang="ru-RU" dirty="0"/>
              <a:t>перераспределите исполнителей в нескольких командах (не только в ≪горящей≫);</a:t>
            </a:r>
          </a:p>
          <a:p>
            <a:r>
              <a:rPr lang="ru-RU" b="1" dirty="0"/>
              <a:t>• </a:t>
            </a:r>
            <a:r>
              <a:rPr lang="ru-RU" dirty="0"/>
              <a:t>упростите требования к работе;</a:t>
            </a:r>
          </a:p>
          <a:p>
            <a:r>
              <a:rPr lang="ru-RU" b="1" dirty="0"/>
              <a:t>• </a:t>
            </a:r>
            <a:r>
              <a:rPr lang="ru-RU" dirty="0"/>
              <a:t>не отвлекайте команду, постарайтесь не прерывать их работу;</a:t>
            </a:r>
          </a:p>
          <a:p>
            <a:r>
              <a:rPr lang="ru-RU" b="1" dirty="0"/>
              <a:t>• </a:t>
            </a:r>
            <a:r>
              <a:rPr lang="ru-RU" dirty="0"/>
              <a:t>организуйте дополнительное техническое обучение;</a:t>
            </a:r>
          </a:p>
          <a:p>
            <a:r>
              <a:rPr lang="ru-RU" b="1" dirty="0"/>
              <a:t>• </a:t>
            </a:r>
            <a:r>
              <a:rPr lang="ru-RU" dirty="0"/>
              <a:t>если возможно, используйте средства автоматизации разработки;</a:t>
            </a:r>
          </a:p>
          <a:p>
            <a:r>
              <a:rPr lang="ru-RU" b="1" dirty="0"/>
              <a:t>• </a:t>
            </a:r>
            <a:r>
              <a:rPr lang="ru-RU" dirty="0"/>
              <a:t>организуйте сверхурочную работу, возможно, многосменную;</a:t>
            </a:r>
          </a:p>
          <a:p>
            <a:r>
              <a:rPr lang="ru-RU" b="1" dirty="0"/>
              <a:t>• </a:t>
            </a:r>
            <a:r>
              <a:rPr lang="ru-RU" dirty="0"/>
              <a:t>перепланируйте всю работу, уменьшив число работ на критическом пути (особенно проверьте зависимости одних работ от других</a:t>
            </a:r>
            <a:r>
              <a:rPr lang="ru-RU" dirty="0" smtClean="0"/>
              <a:t>).</a:t>
            </a:r>
          </a:p>
          <a:p>
            <a:endParaRPr lang="ru-RU" dirty="0"/>
          </a:p>
          <a:p>
            <a:r>
              <a:rPr lang="ru-RU" dirty="0"/>
              <a:t>В</a:t>
            </a:r>
            <a:r>
              <a:rPr lang="ru-RU" dirty="0" smtClean="0"/>
              <a:t>се </a:t>
            </a:r>
            <a:r>
              <a:rPr lang="ru-RU" dirty="0"/>
              <a:t>на уровне здравого смысла, никакой ≪серебряной пули≫, но здесь следует привести </a:t>
            </a:r>
            <a:r>
              <a:rPr lang="ru-RU" dirty="0" smtClean="0"/>
              <a:t>фразу</a:t>
            </a:r>
            <a:r>
              <a:rPr lang="ru-RU" dirty="0"/>
              <a:t>: ≪На свете есть множество общеизвестных, но не общепринятых истин≫. </a:t>
            </a:r>
            <a:endParaRPr lang="ru-RU" dirty="0" smtClean="0"/>
          </a:p>
          <a:p>
            <a:r>
              <a:rPr lang="ru-RU" dirty="0" smtClean="0"/>
              <a:t>Если </a:t>
            </a:r>
            <a:r>
              <a:rPr lang="ru-RU" dirty="0"/>
              <a:t>не получается руководить программным проектом, то почему бы не попробовать работать по правилам?</a:t>
            </a:r>
          </a:p>
        </p:txBody>
      </p:sp>
    </p:spTree>
    <p:extLst>
      <p:ext uri="{BB962C8B-B14F-4D97-AF65-F5344CB8AC3E}">
        <p14:creationId xmlns:p14="http://schemas.microsoft.com/office/powerpoint/2010/main" val="2002326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Часть I. Общие вопросы технологии</a:t>
            </a:r>
            <a:br>
              <a:rPr lang="ru-RU" b="1" dirty="0"/>
            </a:br>
            <a:r>
              <a:rPr lang="ru-RU" b="1" dirty="0"/>
              <a:t>программирования</a:t>
            </a:r>
            <a:endParaRPr lang="ru-RU" dirty="0"/>
          </a:p>
        </p:txBody>
      </p:sp>
      <p:sp>
        <p:nvSpPr>
          <p:cNvPr id="3" name="Объект 2"/>
          <p:cNvSpPr>
            <a:spLocks noGrp="1"/>
          </p:cNvSpPr>
          <p:nvPr>
            <p:ph idx="1"/>
          </p:nvPr>
        </p:nvSpPr>
        <p:spPr/>
        <p:txBody>
          <a:bodyPr>
            <a:normAutofit/>
          </a:bodyPr>
          <a:lstStyle/>
          <a:p>
            <a:r>
              <a:rPr lang="ru-RU" b="1" dirty="0"/>
              <a:t>1. Понятие технологии </a:t>
            </a:r>
            <a:r>
              <a:rPr lang="ru-RU" b="1" dirty="0" smtClean="0"/>
              <a:t>программирования</a:t>
            </a:r>
          </a:p>
          <a:p>
            <a:r>
              <a:rPr lang="ru-RU" b="1" dirty="0"/>
              <a:t>Технология</a:t>
            </a:r>
            <a:r>
              <a:rPr lang="ru-RU" dirty="0"/>
              <a:t> – это набор правил, методик и инструментов, позволяющих наладить </a:t>
            </a:r>
            <a:r>
              <a:rPr lang="ru-RU" b="1" i="1" dirty="0"/>
              <a:t>производственный</a:t>
            </a:r>
            <a:r>
              <a:rPr lang="ru-RU" i="1" dirty="0"/>
              <a:t> </a:t>
            </a:r>
            <a:r>
              <a:rPr lang="ru-RU" dirty="0"/>
              <a:t>процесс выпуска какого-либо продукта. </a:t>
            </a:r>
          </a:p>
          <a:p>
            <a:r>
              <a:rPr lang="ru-RU" dirty="0"/>
              <a:t>Отнесем сюда: процессы планирования, измерения, оценки качества, ответственность исполнителя и многое другое. </a:t>
            </a:r>
          </a:p>
          <a:p>
            <a:endParaRPr lang="ru-RU" dirty="0"/>
          </a:p>
        </p:txBody>
      </p:sp>
      <p:sp>
        <p:nvSpPr>
          <p:cNvPr id="4" name="Номер слайда 3"/>
          <p:cNvSpPr>
            <a:spLocks noGrp="1"/>
          </p:cNvSpPr>
          <p:nvPr>
            <p:ph type="sldNum" sz="quarter" idx="12"/>
          </p:nvPr>
        </p:nvSpPr>
        <p:spPr/>
        <p:txBody>
          <a:bodyPr/>
          <a:lstStyle/>
          <a:p>
            <a:fld id="{0213D759-9583-472B-98D7-0B46521F0B2E}" type="slidenum">
              <a:rPr lang="ru-RU" sz="1400" smtClean="0"/>
              <a:t>2</a:t>
            </a:fld>
            <a:endParaRPr lang="ru-RU" sz="1400" dirty="0"/>
          </a:p>
        </p:txBody>
      </p:sp>
    </p:spTree>
    <p:extLst>
      <p:ext uri="{BB962C8B-B14F-4D97-AF65-F5344CB8AC3E}">
        <p14:creationId xmlns:p14="http://schemas.microsoft.com/office/powerpoint/2010/main" val="2316674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84310" y="409303"/>
            <a:ext cx="10018713" cy="5956663"/>
          </a:xfrm>
        </p:spPr>
        <p:txBody>
          <a:bodyPr/>
          <a:lstStyle/>
          <a:p>
            <a:r>
              <a:rPr lang="ru-RU" b="1" dirty="0"/>
              <a:t>2. Жизненный цикл </a:t>
            </a:r>
            <a:r>
              <a:rPr lang="ru-RU" b="1" dirty="0" smtClean="0"/>
              <a:t>программы</a:t>
            </a:r>
          </a:p>
          <a:p>
            <a:r>
              <a:rPr lang="ru-RU" dirty="0" smtClean="0"/>
              <a:t>Программный </a:t>
            </a:r>
            <a:r>
              <a:rPr lang="ru-RU" dirty="0"/>
              <a:t>продукт является результатом некоего производственного </a:t>
            </a:r>
            <a:r>
              <a:rPr lang="ru-RU" dirty="0" smtClean="0"/>
              <a:t>процесса. </a:t>
            </a:r>
          </a:p>
          <a:p>
            <a:r>
              <a:rPr lang="ru-RU" dirty="0"/>
              <a:t>Этот процесс нужно спланировать, оценить ресурсы, для чего, в свою очередь, требуются более или менее точные спецификации, что же необходимо заказчику. Затем продукт надо спроектировать в виде системы, состоящей из многих компонентов, описать функции этих компонентов и их связи между собой, после чего компоненты нужно запрограммировать, автономно отладить, собрать вместе, провести комплексную отладку, подготовить документацию на систему, обучить пользователей, провести опытную эксплуатацию и организовать сопровождение системы на весь период ее эксплуатации. </a:t>
            </a:r>
            <a:endParaRPr lang="ru-RU" dirty="0" smtClean="0"/>
          </a:p>
          <a:p>
            <a:r>
              <a:rPr lang="ru-RU" dirty="0"/>
              <a:t>≪жизненный цикл программы≫</a:t>
            </a:r>
          </a:p>
        </p:txBody>
      </p:sp>
      <p:sp>
        <p:nvSpPr>
          <p:cNvPr id="4" name="Номер слайда 3"/>
          <p:cNvSpPr>
            <a:spLocks noGrp="1"/>
          </p:cNvSpPr>
          <p:nvPr>
            <p:ph type="sldNum" sz="quarter" idx="12"/>
          </p:nvPr>
        </p:nvSpPr>
        <p:spPr/>
        <p:txBody>
          <a:bodyPr/>
          <a:lstStyle/>
          <a:p>
            <a:fld id="{8BC78CA3-0702-44C3-8B28-3B5185DA325A}" type="slidenum">
              <a:rPr lang="ru-RU" sz="1400" smtClean="0"/>
              <a:t>3</a:t>
            </a:fld>
            <a:endParaRPr lang="ru-RU" sz="1400" dirty="0"/>
          </a:p>
        </p:txBody>
      </p:sp>
    </p:spTree>
    <p:extLst>
      <p:ext uri="{BB962C8B-B14F-4D97-AF65-F5344CB8AC3E}">
        <p14:creationId xmlns:p14="http://schemas.microsoft.com/office/powerpoint/2010/main" val="2327862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84310" y="391887"/>
            <a:ext cx="10018713" cy="6000204"/>
          </a:xfrm>
        </p:spPr>
        <p:txBody>
          <a:bodyPr>
            <a:normAutofit fontScale="92500" lnSpcReduction="20000"/>
          </a:bodyPr>
          <a:lstStyle/>
          <a:p>
            <a:r>
              <a:rPr lang="ru-RU" dirty="0"/>
              <a:t>Почему ≪цикл≫? </a:t>
            </a:r>
            <a:endParaRPr lang="ru-RU" dirty="0" smtClean="0"/>
          </a:p>
          <a:p>
            <a:r>
              <a:rPr lang="ru-RU" dirty="0" smtClean="0"/>
              <a:t>Потому </a:t>
            </a:r>
            <a:r>
              <a:rPr lang="ru-RU" dirty="0"/>
              <a:t>что редко разработка развивается столь прямолинейно, хотя одну из первых моделей ЖЦП действительно назвали ≪водопадная≫, подчеркивая тот факт, что к предыдущей фазе проектирования вернуться невозможно. Действуя по этой модели, коллектив последовательно разрабатывает проект – от исходной концепции до комплексного тестирования. Модель требует определить опорные точки, в которых будет оцениваться сделанное и решаться вопрос о том, можно ли двигаться дальше.</a:t>
            </a:r>
          </a:p>
          <a:p>
            <a:r>
              <a:rPr lang="ru-RU" dirty="0"/>
              <a:t>Такой подход хорош для проектов, в которых требования легко формулируются с самого начала, но не годится для сложных, когда требования могут неоднократно меняться. Кроме того, водопадная модель вынуждает готовить огромную массу документации и требует единообразной процедуры оценки результатов на каждом этапе. Эти две особенности часто приводят к синдрому ≪аналитического паралича≫, напряженным отношениям между разработчиками, заказчиками и пользователями.</a:t>
            </a:r>
          </a:p>
          <a:p>
            <a:r>
              <a:rPr lang="ru-RU" dirty="0"/>
              <a:t>В реальной жизни, конечно же, чисто водопадная модель не </a:t>
            </a:r>
            <a:r>
              <a:rPr lang="ru-RU" dirty="0" smtClean="0"/>
              <a:t>применяется</a:t>
            </a:r>
            <a:r>
              <a:rPr lang="ru-RU" dirty="0"/>
              <a:t>. Появляются новые требования заказчиков, изменяется аппаратура, находятся такие ошибки, которые невозможно исправить, не затронув результаты предыдущих фаз и т.д. </a:t>
            </a:r>
          </a:p>
        </p:txBody>
      </p:sp>
      <p:sp>
        <p:nvSpPr>
          <p:cNvPr id="4" name="Номер слайда 3"/>
          <p:cNvSpPr>
            <a:spLocks noGrp="1"/>
          </p:cNvSpPr>
          <p:nvPr>
            <p:ph type="sldNum" sz="quarter" idx="12"/>
          </p:nvPr>
        </p:nvSpPr>
        <p:spPr/>
        <p:txBody>
          <a:bodyPr/>
          <a:lstStyle/>
          <a:p>
            <a:fld id="{8BC78CA3-0702-44C3-8B28-3B5185DA325A}" type="slidenum">
              <a:rPr lang="ru-RU" sz="1400" smtClean="0"/>
              <a:t>4</a:t>
            </a:fld>
            <a:endParaRPr lang="ru-RU" sz="1400" dirty="0"/>
          </a:p>
        </p:txBody>
      </p:sp>
    </p:spTree>
    <p:extLst>
      <p:ext uri="{BB962C8B-B14F-4D97-AF65-F5344CB8AC3E}">
        <p14:creationId xmlns:p14="http://schemas.microsoft.com/office/powerpoint/2010/main" val="4003851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84310" y="226423"/>
            <a:ext cx="10018713" cy="6357257"/>
          </a:xfrm>
        </p:spPr>
        <p:txBody>
          <a:bodyPr>
            <a:normAutofit fontScale="85000" lnSpcReduction="10000"/>
          </a:bodyPr>
          <a:lstStyle/>
          <a:p>
            <a:r>
              <a:rPr lang="ru-RU" dirty="0"/>
              <a:t>Развитие системы </a:t>
            </a:r>
            <a:r>
              <a:rPr lang="ru-RU" dirty="0" smtClean="0"/>
              <a:t>– это </a:t>
            </a:r>
            <a:r>
              <a:rPr lang="ru-RU" dirty="0"/>
              <a:t>именно циклическое повторение практически всех фаз, постоянный возврат к предыдущим фазам. Если не принять специальных мер (что, собственно, и является предметом технологии программирования), процесс может стать бесконечным.</a:t>
            </a:r>
          </a:p>
          <a:p>
            <a:r>
              <a:rPr lang="ru-RU" dirty="0"/>
              <a:t>Одной из первых практически полезных моделей ЖЦП стала </a:t>
            </a:r>
            <a:r>
              <a:rPr lang="ru-RU" dirty="0" smtClean="0"/>
              <a:t>модель создания </a:t>
            </a:r>
            <a:r>
              <a:rPr lang="ru-RU" dirty="0"/>
              <a:t>прототипов. С самого начала разработчики пытаются выделить основные, существенные требования заказчика и реализовать только их в виде работающего прототипа системы. Этот прототип демонстрируется заказчику. Часто бывает, что заказчик в ужасе кричит, что его неправильно поняли, он хотел совсем другого, зато теперь он хоть может внятно сформулировать свои требования, глядя на работу прототипа. Цикл разработки и показа прототипа повторяется несколько раз, пока заказчик не скажет: ≪Да, это, кажется, то, что мне нужно≫. Только после этого дорабатываются куски, выброшенные в начале разработки, подготавливается документация, короче, делаются многие вещи, на которые время было бы потрачено зря, если бы их делали для самого первого, неудачного прототипа</a:t>
            </a:r>
            <a:r>
              <a:rPr lang="ru-RU" dirty="0" smtClean="0"/>
              <a:t>.</a:t>
            </a:r>
          </a:p>
          <a:p>
            <a:r>
              <a:rPr lang="ru-RU" dirty="0"/>
              <a:t>Для небольших систем, особенно для тех, в которых велик процент интерактивных (взаимодействующих с пользователем) компонентов, такая модель </a:t>
            </a:r>
            <a:r>
              <a:rPr lang="ru-RU" dirty="0" smtClean="0"/>
              <a:t>работает. </a:t>
            </a:r>
          </a:p>
          <a:p>
            <a:r>
              <a:rPr lang="ru-RU" dirty="0" smtClean="0"/>
              <a:t>Однако, существует множество случаев</a:t>
            </a:r>
            <a:r>
              <a:rPr lang="ru-RU" dirty="0"/>
              <a:t>, когда важные аспекты просто упускались при разработке прототипа, из-за чего позже все приходилось переделывать заново</a:t>
            </a:r>
            <a:r>
              <a:rPr lang="ru-RU" dirty="0" smtClean="0"/>
              <a:t>.</a:t>
            </a:r>
            <a:endParaRPr lang="ru-RU" dirty="0"/>
          </a:p>
        </p:txBody>
      </p:sp>
      <p:sp>
        <p:nvSpPr>
          <p:cNvPr id="4" name="Номер слайда 3"/>
          <p:cNvSpPr>
            <a:spLocks noGrp="1"/>
          </p:cNvSpPr>
          <p:nvPr>
            <p:ph type="sldNum" sz="quarter" idx="12"/>
          </p:nvPr>
        </p:nvSpPr>
        <p:spPr/>
        <p:txBody>
          <a:bodyPr/>
          <a:lstStyle/>
          <a:p>
            <a:fld id="{8BC78CA3-0702-44C3-8B28-3B5185DA325A}" type="slidenum">
              <a:rPr lang="ru-RU" sz="1400" smtClean="0"/>
              <a:t>5</a:t>
            </a:fld>
            <a:endParaRPr lang="ru-RU" sz="1400" dirty="0"/>
          </a:p>
        </p:txBody>
      </p:sp>
    </p:spTree>
    <p:extLst>
      <p:ext uri="{BB962C8B-B14F-4D97-AF65-F5344CB8AC3E}">
        <p14:creationId xmlns:p14="http://schemas.microsoft.com/office/powerpoint/2010/main" val="2129709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84310" y="243840"/>
            <a:ext cx="10018713" cy="6305005"/>
          </a:xfrm>
        </p:spPr>
        <p:txBody>
          <a:bodyPr>
            <a:normAutofit fontScale="85000" lnSpcReduction="10000"/>
          </a:bodyPr>
          <a:lstStyle/>
          <a:p>
            <a:r>
              <a:rPr lang="ru-RU" dirty="0" smtClean="0"/>
              <a:t>Некоторым </a:t>
            </a:r>
            <a:r>
              <a:rPr lang="ru-RU" dirty="0"/>
              <a:t>обобщением модели создания прототипов является </a:t>
            </a:r>
            <a:r>
              <a:rPr lang="ru-RU" dirty="0" smtClean="0"/>
              <a:t>спиральная </a:t>
            </a:r>
            <a:r>
              <a:rPr lang="ru-RU" dirty="0"/>
              <a:t>модель, в которой разработка приложения выглядит как серия последовательных итераций. На первых этапах уточняются спецификации продукта, на последующих —добавляются новые возможности и функции. </a:t>
            </a:r>
            <a:endParaRPr lang="ru-RU" dirty="0" smtClean="0"/>
          </a:p>
          <a:p>
            <a:r>
              <a:rPr lang="ru-RU" dirty="0" smtClean="0"/>
              <a:t>Цель </a:t>
            </a:r>
            <a:r>
              <a:rPr lang="ru-RU" dirty="0"/>
              <a:t>этой модели </a:t>
            </a:r>
            <a:r>
              <a:rPr lang="ru-RU" dirty="0" smtClean="0"/>
              <a:t>– по </a:t>
            </a:r>
            <a:r>
              <a:rPr lang="ru-RU" dirty="0"/>
              <a:t>окончании каждой итерации осуществить заново оценку рисков продолжения работ. Программисты часто увлекаются технической сутью выполняемого проекта и не видят общей картины, особенно в части производственных затрат. Нам все кажется, что вот еще немного, еще чуть-чуть, и все проблемы будут решены, но ≪асфальтовая топь≫ (по выражению </a:t>
            </a:r>
            <a:r>
              <a:rPr lang="ru-RU" dirty="0" smtClean="0"/>
              <a:t>Фредерика  Брукса) </a:t>
            </a:r>
            <a:r>
              <a:rPr lang="ru-RU" dirty="0"/>
              <a:t>засасывает нас, не давая шансов достичь твердых осязаемых результатов. </a:t>
            </a:r>
            <a:endParaRPr lang="ru-RU" dirty="0" smtClean="0"/>
          </a:p>
          <a:p>
            <a:r>
              <a:rPr lang="ru-RU" dirty="0" smtClean="0"/>
              <a:t>Один бизнесмен </a:t>
            </a:r>
            <a:r>
              <a:rPr lang="ru-RU" dirty="0"/>
              <a:t>представил эту проблему так: ≪Вот ты затратил 100 000 долларов, но задачу пока не решил. Нужно сто раз подумать, что лучше </a:t>
            </a:r>
            <a:r>
              <a:rPr lang="ru-RU" dirty="0" smtClean="0"/>
              <a:t>— истратить </a:t>
            </a:r>
            <a:r>
              <a:rPr lang="ru-RU" dirty="0"/>
              <a:t>еще столько же, чтобы успешно завершить проект, или через год снова оказаться перед тем же выбором, но тогда уже с риском потерять не 100 000, а 200 000 долларов?≫</a:t>
            </a:r>
          </a:p>
          <a:p>
            <a:r>
              <a:rPr lang="ru-RU" dirty="0"/>
              <a:t>В силу своей итеративной природы спиральная модель </a:t>
            </a:r>
            <a:r>
              <a:rPr lang="ru-RU" dirty="0" smtClean="0"/>
              <a:t>допускает корректировки </a:t>
            </a:r>
            <a:r>
              <a:rPr lang="ru-RU" dirty="0"/>
              <a:t>по ходу работы, что способствует улучшению продукта.</a:t>
            </a:r>
          </a:p>
          <a:p>
            <a:r>
              <a:rPr lang="ru-RU" dirty="0"/>
              <a:t>При большом числе итераций разработка по этой модели нуждается в </a:t>
            </a:r>
            <a:r>
              <a:rPr lang="ru-RU" dirty="0" smtClean="0"/>
              <a:t>глубокой автоматизации всех процессов, иначе она становится неэффективной. На </a:t>
            </a:r>
            <a:r>
              <a:rPr lang="ru-RU" dirty="0"/>
              <a:t>практике у заказчиков и пользователей иногда возникает ощущение нестабильности продукта, так как они не успевают уследить за слишком быстрыми изменениями в нем</a:t>
            </a:r>
            <a:r>
              <a:rPr lang="ru-RU" dirty="0" smtClean="0"/>
              <a:t>.</a:t>
            </a:r>
            <a:endParaRPr lang="ru-RU" dirty="0"/>
          </a:p>
        </p:txBody>
      </p:sp>
      <p:sp>
        <p:nvSpPr>
          <p:cNvPr id="4" name="Номер слайда 3"/>
          <p:cNvSpPr>
            <a:spLocks noGrp="1"/>
          </p:cNvSpPr>
          <p:nvPr>
            <p:ph type="sldNum" sz="quarter" idx="12"/>
          </p:nvPr>
        </p:nvSpPr>
        <p:spPr/>
        <p:txBody>
          <a:bodyPr/>
          <a:lstStyle/>
          <a:p>
            <a:fld id="{8BC78CA3-0702-44C3-8B28-3B5185DA325A}" type="slidenum">
              <a:rPr lang="ru-RU" sz="1400" smtClean="0"/>
              <a:t>6</a:t>
            </a:fld>
            <a:endParaRPr lang="ru-RU" sz="1400" dirty="0"/>
          </a:p>
        </p:txBody>
      </p:sp>
    </p:spTree>
    <p:extLst>
      <p:ext uri="{BB962C8B-B14F-4D97-AF65-F5344CB8AC3E}">
        <p14:creationId xmlns:p14="http://schemas.microsoft.com/office/powerpoint/2010/main" val="3788876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84310" y="243840"/>
            <a:ext cx="10018713" cy="6305005"/>
          </a:xfrm>
        </p:spPr>
        <p:txBody>
          <a:bodyPr>
            <a:normAutofit/>
          </a:bodyPr>
          <a:lstStyle/>
          <a:p>
            <a:r>
              <a:rPr lang="ru-RU" dirty="0"/>
              <a:t>Один очень важный вывод мы можем сделать даже при таком начальном знакомстве с понятием ЖЦП. Собственно программирование не является единственным занятием коллектива, занятого промышленными разработками. Более того, оно не является даже главным, наиболее трудоемким делом. Многие исследования отдают на фазу программирования не более 15-20% времени, затраченного на разработку (сопровождение вообще бесконечно). Может быть, эти цифры заставят вас задуматься о важности и других аспектов образования – от умения найти и обосновать эффективный алгоритм до искусства владения родным языком, как устным, так и письменным.</a:t>
            </a:r>
          </a:p>
        </p:txBody>
      </p:sp>
      <p:sp>
        <p:nvSpPr>
          <p:cNvPr id="4" name="Номер слайда 3"/>
          <p:cNvSpPr>
            <a:spLocks noGrp="1"/>
          </p:cNvSpPr>
          <p:nvPr>
            <p:ph type="sldNum" sz="quarter" idx="12"/>
          </p:nvPr>
        </p:nvSpPr>
        <p:spPr/>
        <p:txBody>
          <a:bodyPr/>
          <a:lstStyle/>
          <a:p>
            <a:fld id="{8BC78CA3-0702-44C3-8B28-3B5185DA325A}" type="slidenum">
              <a:rPr lang="ru-RU" sz="1400" smtClean="0"/>
              <a:t>7</a:t>
            </a:fld>
            <a:endParaRPr lang="ru-RU" sz="1400" dirty="0"/>
          </a:p>
        </p:txBody>
      </p:sp>
    </p:spTree>
    <p:extLst>
      <p:ext uri="{BB962C8B-B14F-4D97-AF65-F5344CB8AC3E}">
        <p14:creationId xmlns:p14="http://schemas.microsoft.com/office/powerpoint/2010/main" val="1312546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0" y="363719"/>
            <a:ext cx="10018713" cy="568234"/>
          </a:xfrm>
        </p:spPr>
        <p:txBody>
          <a:bodyPr>
            <a:normAutofit/>
          </a:bodyPr>
          <a:lstStyle/>
          <a:p>
            <a:r>
              <a:rPr lang="ru-RU" sz="2400" b="1" dirty="0"/>
              <a:t>3. Постановка задачи</a:t>
            </a:r>
            <a:r>
              <a:rPr lang="ru-RU" sz="2400" b="1" dirty="0" smtClean="0"/>
              <a:t>. Оценка </a:t>
            </a:r>
            <a:r>
              <a:rPr lang="ru-RU" sz="2400" b="1" dirty="0"/>
              <a:t>осуществимости</a:t>
            </a:r>
            <a:endParaRPr lang="ru-RU" sz="2400" dirty="0"/>
          </a:p>
        </p:txBody>
      </p:sp>
      <p:sp>
        <p:nvSpPr>
          <p:cNvPr id="3" name="Объект 2"/>
          <p:cNvSpPr>
            <a:spLocks noGrp="1"/>
          </p:cNvSpPr>
          <p:nvPr>
            <p:ph idx="1"/>
          </p:nvPr>
        </p:nvSpPr>
        <p:spPr>
          <a:xfrm>
            <a:off x="1484310" y="931953"/>
            <a:ext cx="10018713" cy="5634310"/>
          </a:xfrm>
        </p:spPr>
        <p:txBody>
          <a:bodyPr>
            <a:normAutofit lnSpcReduction="10000"/>
          </a:bodyPr>
          <a:lstStyle/>
          <a:p>
            <a:r>
              <a:rPr lang="ru-RU" dirty="0"/>
              <a:t>Обычно заказчик выдает две-три страницы текста задания и сразу же просит оценить время исполнения заказа и его стоимость. Надо быть сумасшедшим, чтобы на это согласиться. Нередки случаи, когда целые коллективы ошибаются в пять-десять раз и попадают в кабалу или теряют профессиональную репутацию. Чтобы избежать такой ситуации, нужно предложить заказчику оформить начальный договор на две-четыре недели с тем чтобы два-три системных аналитика разобрались в задаче, с помощью каких-то инструментальных средств выполнили декомпозицию системы на компоненты, прикинули возможные объемы этих компонентов и, соответственно, время их реализации. Такая начальная стадия ЖЦП называется ≪</a:t>
            </a:r>
            <a:r>
              <a:rPr lang="ru-RU" b="1" dirty="0"/>
              <a:t>оценкой осуществимости</a:t>
            </a:r>
            <a:r>
              <a:rPr lang="ru-RU" dirty="0"/>
              <a:t>≫</a:t>
            </a:r>
            <a:r>
              <a:rPr lang="ru-RU" dirty="0" smtClean="0"/>
              <a:t>.</a:t>
            </a:r>
          </a:p>
          <a:p>
            <a:r>
              <a:rPr lang="ru-RU" sz="1700" dirty="0"/>
              <a:t>Можно, конечно, выполнить эту работу за свой счет (и многие крупные предприятия так и делают), но, во-первых, отношение к внутренним разработкам – более спокойное, а, во-вторых, оплаченный договор гарантирует серьезность намерений обеих сторон. К сожалению, часто бывает, что недобросовестные заказчики пользуются таким приемом, чтобы бесплатно получить идеи разработки или просто выполнить экспертизу оценок своих специалистов без всякого намерения передать разработку на сторону</a:t>
            </a:r>
            <a:r>
              <a:rPr lang="ru-RU" sz="1700" dirty="0" smtClean="0"/>
              <a:t>.</a:t>
            </a:r>
            <a:endParaRPr lang="ru-RU" dirty="0"/>
          </a:p>
        </p:txBody>
      </p:sp>
      <p:sp>
        <p:nvSpPr>
          <p:cNvPr id="4" name="Номер слайда 3"/>
          <p:cNvSpPr>
            <a:spLocks noGrp="1"/>
          </p:cNvSpPr>
          <p:nvPr>
            <p:ph type="sldNum" sz="quarter" idx="12"/>
          </p:nvPr>
        </p:nvSpPr>
        <p:spPr/>
        <p:txBody>
          <a:bodyPr/>
          <a:lstStyle/>
          <a:p>
            <a:fld id="{8BC78CA3-0702-44C3-8B28-3B5185DA325A}" type="slidenum">
              <a:rPr lang="ru-RU" sz="1600" smtClean="0"/>
              <a:t>8</a:t>
            </a:fld>
            <a:endParaRPr lang="ru-RU" sz="1600" dirty="0"/>
          </a:p>
        </p:txBody>
      </p:sp>
    </p:spTree>
    <p:extLst>
      <p:ext uri="{BB962C8B-B14F-4D97-AF65-F5344CB8AC3E}">
        <p14:creationId xmlns:p14="http://schemas.microsoft.com/office/powerpoint/2010/main" val="3716304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0" y="363719"/>
            <a:ext cx="10018713" cy="568234"/>
          </a:xfrm>
        </p:spPr>
        <p:txBody>
          <a:bodyPr>
            <a:normAutofit/>
          </a:bodyPr>
          <a:lstStyle/>
          <a:p>
            <a:r>
              <a:rPr lang="ru-RU" sz="2400" b="1" dirty="0"/>
              <a:t>3. Постановка задачи</a:t>
            </a:r>
            <a:r>
              <a:rPr lang="ru-RU" sz="2400" b="1" dirty="0" smtClean="0"/>
              <a:t>. Оценка </a:t>
            </a:r>
            <a:r>
              <a:rPr lang="ru-RU" sz="2400" b="1" dirty="0"/>
              <a:t>осуществимости</a:t>
            </a:r>
            <a:endParaRPr lang="ru-RU" sz="2400" dirty="0"/>
          </a:p>
        </p:txBody>
      </p:sp>
      <p:sp>
        <p:nvSpPr>
          <p:cNvPr id="3" name="Объект 2"/>
          <p:cNvSpPr>
            <a:spLocks noGrp="1"/>
          </p:cNvSpPr>
          <p:nvPr>
            <p:ph idx="1"/>
          </p:nvPr>
        </p:nvSpPr>
        <p:spPr>
          <a:xfrm>
            <a:off x="1484310" y="931953"/>
            <a:ext cx="10018713" cy="5634310"/>
          </a:xfrm>
        </p:spPr>
        <p:txBody>
          <a:bodyPr>
            <a:normAutofit/>
          </a:bodyPr>
          <a:lstStyle/>
          <a:p>
            <a:r>
              <a:rPr lang="ru-RU" dirty="0"/>
              <a:t>Постановка задачи – наиболее творческая часть ЖЦП, которая поднимает почти философские проблемы.</a:t>
            </a:r>
          </a:p>
          <a:p>
            <a:r>
              <a:rPr lang="ru-RU" dirty="0"/>
              <a:t>Требуется описать поведение разрабатываемой системы. Эта система получает какие-то сигналы из ее окружения, поэтому надо описать поведение окружения, но окружение само зависит и изменяется под влиянием системы, ее сигналов, особенно аварийных. </a:t>
            </a:r>
          </a:p>
          <a:p>
            <a:r>
              <a:rPr lang="ru-RU" dirty="0"/>
              <a:t>Разрешают это противоречие, постепенно уточняя поведение как системы, так и ее окружения. Для действительно важных систем заказчик требует разработки имитационных моделей системы и окружения, не уступающих по сложности и детальности самой системе. </a:t>
            </a:r>
          </a:p>
        </p:txBody>
      </p:sp>
      <p:sp>
        <p:nvSpPr>
          <p:cNvPr id="4" name="Номер слайда 3"/>
          <p:cNvSpPr>
            <a:spLocks noGrp="1"/>
          </p:cNvSpPr>
          <p:nvPr>
            <p:ph type="sldNum" sz="quarter" idx="12"/>
          </p:nvPr>
        </p:nvSpPr>
        <p:spPr/>
        <p:txBody>
          <a:bodyPr/>
          <a:lstStyle/>
          <a:p>
            <a:fld id="{8BC78CA3-0702-44C3-8B28-3B5185DA325A}" type="slidenum">
              <a:rPr lang="ru-RU" sz="1600" smtClean="0"/>
              <a:t>9</a:t>
            </a:fld>
            <a:endParaRPr lang="ru-RU" sz="1600" dirty="0"/>
          </a:p>
        </p:txBody>
      </p:sp>
    </p:spTree>
    <p:extLst>
      <p:ext uri="{BB962C8B-B14F-4D97-AF65-F5344CB8AC3E}">
        <p14:creationId xmlns:p14="http://schemas.microsoft.com/office/powerpoint/2010/main" val="27802774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араллакс">
  <a:themeElements>
    <a:clrScheme name="Параллакс">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Параллакс">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Параллакс">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TM03457496[[fn=Параллакс]]</Template>
  <TotalTime>161</TotalTime>
  <Words>2310</Words>
  <Application>Microsoft Office PowerPoint</Application>
  <PresentationFormat>Широкоэкранный</PresentationFormat>
  <Paragraphs>102</Paragraphs>
  <Slides>17</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17</vt:i4>
      </vt:variant>
    </vt:vector>
  </HeadingPairs>
  <TitlesOfParts>
    <vt:vector size="21" baseType="lpstr">
      <vt:lpstr>Arial</vt:lpstr>
      <vt:lpstr>Calibri</vt:lpstr>
      <vt:lpstr>Corbel</vt:lpstr>
      <vt:lpstr>Параллакс</vt:lpstr>
      <vt:lpstr>Технология программирования</vt:lpstr>
      <vt:lpstr>Часть I. Общие вопросы технологии программирования</vt:lpstr>
      <vt:lpstr>Презентация PowerPoint</vt:lpstr>
      <vt:lpstr>Презентация PowerPoint</vt:lpstr>
      <vt:lpstr>Презентация PowerPoint</vt:lpstr>
      <vt:lpstr>Презентация PowerPoint</vt:lpstr>
      <vt:lpstr>Презентация PowerPoint</vt:lpstr>
      <vt:lpstr>3. Постановка задачи. Оценка осуществимости</vt:lpstr>
      <vt:lpstr>3. Постановка задачи. Оценка осуществимости</vt:lpstr>
      <vt:lpstr>3. Постановка задачи. Оценка осуществимости</vt:lpstr>
      <vt:lpstr>3. Постановка задачи. Оценка осуществимости</vt:lpstr>
      <vt:lpstr>4. Планирование</vt:lpstr>
      <vt:lpstr>4. Планирование</vt:lpstr>
      <vt:lpstr>4. Планирование</vt:lpstr>
      <vt:lpstr>4. Планирование</vt:lpstr>
      <vt:lpstr>5. Управление</vt:lpstr>
      <vt:lpstr>5. Управление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Технология программирования</dc:title>
  <dc:creator>Nata</dc:creator>
  <cp:lastModifiedBy>Наталья Зариковская</cp:lastModifiedBy>
  <cp:revision>21</cp:revision>
  <dcterms:created xsi:type="dcterms:W3CDTF">2015-02-08T06:12:29Z</dcterms:created>
  <dcterms:modified xsi:type="dcterms:W3CDTF">2017-02-14T10:46:56Z</dcterms:modified>
</cp:coreProperties>
</file>