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fld id="{CE102994-E150-4922-973C-6D1EC76658FA}" type="datetimeFigureOut">
              <a:rPr lang="ko-KR" altLang="en-US" smtClean="0"/>
              <a:pPr/>
              <a:t>2019. 7. 10.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fld id="{F6D06A89-6DA9-4651-9D91-3D99E94B84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8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BM YEONSUNG OTF" panose="020B0600000101010101" pitchFamily="34" charset="-127"/>
        <a:ea typeface="BM YEONSUNG OTF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BM YEONSUNG OTF" panose="020B0600000101010101" pitchFamily="34" charset="-127"/>
        <a:ea typeface="BM YEONSUNG OTF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BM YEONSUNG OTF" panose="020B0600000101010101" pitchFamily="34" charset="-127"/>
        <a:ea typeface="BM YEONSUNG OTF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BM YEONSUNG OTF" panose="020B0600000101010101" pitchFamily="34" charset="-127"/>
        <a:ea typeface="BM YEONSUNG OTF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BM YEONSUNG OTF" panose="020B0600000101010101" pitchFamily="34" charset="-127"/>
        <a:ea typeface="BM YEONSUNG 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85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2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fld id="{356ACF26-6357-4F55-9EF5-AD34D4D37933}" type="datetimeFigureOut">
              <a:rPr lang="ko-KR" altLang="en-US" smtClean="0"/>
              <a:pPr/>
              <a:t>2019. 7. 10.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defRPr>
            </a:lvl1pPr>
          </a:lstStyle>
          <a:p>
            <a:fld id="{EA22D93E-FF18-4E14-AD29-00B8429EE7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8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YEONSUNG OTF" panose="020B0600000101010101" pitchFamily="34" charset="-127"/>
          <a:ea typeface="BM YEONSUNG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kim@Sungmin.dev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reamin.tistory.com/entry/Kmeans-%EC%95%8C%EA%B3%A0%EB%A6%AC%EC%A6%9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ejeon.go.kr/tou/index.do" TargetMode="External"/><Relationship Id="rId5" Type="http://schemas.openxmlformats.org/officeDocument/2006/relationships/hyperlink" Target="https://www.yna.co.kr/view/AKR20180717040500017?input=1195m" TargetMode="External"/><Relationship Id="rId4" Type="http://schemas.openxmlformats.org/officeDocument/2006/relationships/hyperlink" Target="http://www.sisaweek.com/news/articleView.html?idxno=11231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4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hyperlink" Target="mailto:wnghtmd99@naver.com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2E1FBD-20AB-453C-808B-3DB318E5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5" y="4041915"/>
            <a:ext cx="1801866" cy="2431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C6754-5A5A-4992-BCAA-37D027981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0" y="4754837"/>
            <a:ext cx="1581150" cy="1704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CDDE1-9865-7843-9456-7A90E438E58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E9F4D-3D09-134F-9981-7B6B0BAAE9ED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3051629" y="607878"/>
            <a:ext cx="6088742" cy="8477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대전광역시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폭염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967510" y="4232083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▶ </a:t>
            </a:r>
            <a:r>
              <a:rPr dirty="0" err="1"/>
              <a:t>팀명</a:t>
            </a:r>
            <a:r>
              <a:rPr dirty="0"/>
              <a:t> : </a:t>
            </a:r>
            <a:r>
              <a:rPr dirty="0" err="1"/>
              <a:t>해와</a:t>
            </a:r>
            <a:r>
              <a:rPr dirty="0"/>
              <a:t> 달 </a:t>
            </a:r>
            <a:r>
              <a:rPr dirty="0" err="1"/>
              <a:t>사이</a:t>
            </a:r>
            <a:r>
              <a:rPr dirty="0"/>
              <a:t> </a:t>
            </a:r>
            <a:r>
              <a:rPr dirty="0" err="1"/>
              <a:t>그대</a:t>
            </a:r>
            <a:endParaRPr lang="en-US" altLang="ko-KR" dirty="0"/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/>
              <a:t>▶ 소속 </a:t>
            </a:r>
            <a:r>
              <a:rPr lang="en-US" altLang="ko-KR" dirty="0"/>
              <a:t>: </a:t>
            </a:r>
            <a:r>
              <a:rPr lang="ko-KR" altLang="en-US" dirty="0"/>
              <a:t>선문대학교 컴퓨터공학부</a:t>
            </a:r>
            <a:endParaRPr dirty="0"/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▶ </a:t>
            </a:r>
            <a:r>
              <a:rPr dirty="0" err="1"/>
              <a:t>팀원</a:t>
            </a:r>
            <a:endParaRPr dirty="0"/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- 김성민 (</a:t>
            </a:r>
            <a:r>
              <a:rPr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kim@sungmin.dev</a:t>
            </a:r>
            <a:r>
              <a:rPr dirty="0"/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- </a:t>
            </a:r>
            <a:r>
              <a:rPr dirty="0" err="1"/>
              <a:t>이종민</a:t>
            </a:r>
            <a:r>
              <a:rPr dirty="0"/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j0n9m1n1@gmail.com</a:t>
            </a:r>
            <a:r>
              <a:rPr dirty="0"/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- </a:t>
            </a:r>
            <a:r>
              <a:rPr dirty="0" err="1"/>
              <a:t>주호승</a:t>
            </a:r>
            <a:r>
              <a:rPr dirty="0"/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wnghtmd99@naver.com</a:t>
            </a:r>
            <a:r>
              <a:rPr dirty="0"/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4472547" y="1607373"/>
            <a:ext cx="32469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날씨를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미리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예측하여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대비하자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4050F-0FF8-CE45-B2B7-2BFE14F0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CC541-E608-2B46-A6B3-524D83AC94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20CB3-80E6-4E74-8BF5-F6FE834231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61" y="5075152"/>
            <a:ext cx="1085322" cy="11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B7FCF-6488-2D4A-9D01-66685A3B84BC}"/>
              </a:ext>
            </a:extLst>
          </p:cNvPr>
          <p:cNvSpPr/>
          <p:nvPr/>
        </p:nvSpPr>
        <p:spPr>
          <a:xfrm>
            <a:off x="0" y="-34768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벤치마킹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수익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025554" y="6404292"/>
            <a:ext cx="32824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787C0-A4E8-48EF-A262-03824C7DB8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97" y="1617743"/>
            <a:ext cx="2206975" cy="976162"/>
          </a:xfrm>
          <a:prstGeom prst="rect">
            <a:avLst/>
          </a:prstGeom>
        </p:spPr>
      </p:pic>
      <p:pic>
        <p:nvPicPr>
          <p:cNvPr id="5" name="그래픽 4" descr="도시">
            <a:extLst>
              <a:ext uri="{FF2B5EF4-FFF2-40B4-BE49-F238E27FC236}">
                <a16:creationId xmlns:a16="http://schemas.microsoft.com/office/drawing/2014/main" id="{FF439205-6342-4CB3-94D1-3CC8A3078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026" y="1579909"/>
            <a:ext cx="914400" cy="914400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671B914E-07E7-4A7A-B058-ABFD429C7F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1278" y="4170473"/>
            <a:ext cx="1299630" cy="1299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E92C4-C072-4646-8909-CAB841A3A282}"/>
              </a:ext>
            </a:extLst>
          </p:cNvPr>
          <p:cNvSpPr txBox="1"/>
          <p:nvPr/>
        </p:nvSpPr>
        <p:spPr>
          <a:xfrm>
            <a:off x="4699436" y="1032736"/>
            <a:ext cx="258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제품 업체 및 </a:t>
            </a:r>
            <a:r>
              <a:rPr lang="en-US" altLang="ko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AdSense</a:t>
            </a:r>
            <a:endParaRPr lang="ko-KR" altLang="en-US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6A05F-5D74-48E3-AF2A-2275C7C8B05B}"/>
              </a:ext>
            </a:extLst>
          </p:cNvPr>
          <p:cNvSpPr txBox="1"/>
          <p:nvPr/>
        </p:nvSpPr>
        <p:spPr>
          <a:xfrm>
            <a:off x="10348546" y="5503251"/>
            <a:ext cx="8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플랫폼</a:t>
            </a:r>
          </a:p>
        </p:txBody>
      </p:sp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8C20BADC-B465-4FCE-A239-C581C715A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345" y="4032477"/>
            <a:ext cx="1597646" cy="1597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35852F-FF91-4F1E-86A4-EFD942E8EE1A}"/>
              </a:ext>
            </a:extLst>
          </p:cNvPr>
          <p:cNvSpPr txBox="1"/>
          <p:nvPr/>
        </p:nvSpPr>
        <p:spPr>
          <a:xfrm>
            <a:off x="1103230" y="550325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사용자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D8EDDA-ABDC-4569-ADAB-1978E7A2526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351426" y="2037109"/>
            <a:ext cx="2789852" cy="27831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CB1543-C180-4D70-A54D-4C21BE9E7B6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333991" y="2105824"/>
            <a:ext cx="2145606" cy="2725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326299-C505-411B-A08F-E953360C2A87}"/>
              </a:ext>
            </a:extLst>
          </p:cNvPr>
          <p:cNvCxnSpPr>
            <a:cxnSpLocks/>
          </p:cNvCxnSpPr>
          <p:nvPr/>
        </p:nvCxnSpPr>
        <p:spPr>
          <a:xfrm flipH="1">
            <a:off x="2333991" y="5058751"/>
            <a:ext cx="7807287" cy="1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C2868FD-FD35-4F9D-A18B-84C29C314075}"/>
              </a:ext>
            </a:extLst>
          </p:cNvPr>
          <p:cNvCxnSpPr>
            <a:cxnSpLocks/>
          </p:cNvCxnSpPr>
          <p:nvPr/>
        </p:nvCxnSpPr>
        <p:spPr>
          <a:xfrm>
            <a:off x="2333991" y="5315103"/>
            <a:ext cx="7807287" cy="42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8ED3F3-F6D7-405A-807C-4C1595500A19}"/>
              </a:ext>
            </a:extLst>
          </p:cNvPr>
          <p:cNvSpPr txBox="1"/>
          <p:nvPr/>
        </p:nvSpPr>
        <p:spPr>
          <a:xfrm>
            <a:off x="8746352" y="3096523"/>
            <a:ext cx="10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BM YEONSUNG OTF" panose="020B0600000101010101" pitchFamily="34" charset="-127"/>
                <a:ea typeface="BM YEONSUNG OTF" panose="020B0600000101010101" pitchFamily="34" charset="-127"/>
              </a:rPr>
              <a:t>광고 의뢰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139C-6E1D-49C6-8212-3F9FBCCFFE87}"/>
              </a:ext>
            </a:extLst>
          </p:cNvPr>
          <p:cNvSpPr txBox="1"/>
          <p:nvPr/>
        </p:nvSpPr>
        <p:spPr>
          <a:xfrm>
            <a:off x="5524499" y="46775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제공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65A7E6-DBF9-4A1F-A71F-EE52697F2754}"/>
              </a:ext>
            </a:extLst>
          </p:cNvPr>
          <p:cNvSpPr txBox="1"/>
          <p:nvPr/>
        </p:nvSpPr>
        <p:spPr>
          <a:xfrm>
            <a:off x="5450470" y="5376922"/>
            <a:ext cx="108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사용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E9AB39-15E2-4D46-A2AD-C635B250B634}"/>
              </a:ext>
            </a:extLst>
          </p:cNvPr>
          <p:cNvSpPr txBox="1"/>
          <p:nvPr/>
        </p:nvSpPr>
        <p:spPr>
          <a:xfrm>
            <a:off x="2333991" y="3151930"/>
            <a:ext cx="97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제품 구매</a:t>
            </a:r>
          </a:p>
        </p:txBody>
      </p:sp>
    </p:spTree>
    <p:extLst>
      <p:ext uri="{BB962C8B-B14F-4D97-AF65-F5344CB8AC3E}">
        <p14:creationId xmlns:p14="http://schemas.microsoft.com/office/powerpoint/2010/main" val="10003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41" grpId="0"/>
      <p:bldP spid="43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11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93628D-13DE-4DF4-8B9E-019FB2F5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92215"/>
              </p:ext>
            </p:extLst>
          </p:nvPr>
        </p:nvGraphicFramePr>
        <p:xfrm>
          <a:off x="132250" y="1639090"/>
          <a:ext cx="11943207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2568">
                  <a:extLst>
                    <a:ext uri="{9D8B030D-6E8A-4147-A177-3AD203B41FA5}">
                      <a16:colId xmlns:a16="http://schemas.microsoft.com/office/drawing/2014/main" val="3781977840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854335825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69253441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3573797503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54114674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052265668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406172934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810114542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56419409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18115164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~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9323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프로토 타입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17317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6249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구성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7568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데이터셋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85274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학습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600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광고 업체 계약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/ </a:t>
                      </a:r>
                      <a:r>
                        <a:rPr lang="ko-KR" altLang="en-US" sz="1800" b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관광지 조사</a:t>
                      </a:r>
                      <a:endParaRPr lang="en-US" altLang="ko-KR" sz="1800" b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1714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507AD58E-D0ED-48D8-BEFD-E18CBFD7D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향후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계획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1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출처 및 참고 문헌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12</a:t>
            </a:fld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1" name="TextBox 3"/>
          <p:cNvSpPr txBox="1"/>
          <p:nvPr/>
        </p:nvSpPr>
        <p:spPr>
          <a:xfrm>
            <a:off x="481118" y="1825762"/>
            <a:ext cx="113054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91AD2-D346-43CD-98C2-A2D462FBBBDA}"/>
              </a:ext>
            </a:extLst>
          </p:cNvPr>
          <p:cNvSpPr txBox="1"/>
          <p:nvPr/>
        </p:nvSpPr>
        <p:spPr>
          <a:xfrm>
            <a:off x="75659" y="1064554"/>
            <a:ext cx="115339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-3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정수진 기자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,”2018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vs 1994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폭염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비교해보니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”,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시사워크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en-US" altLang="ko-KR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4"/>
              </a:rPr>
              <a:t>http://www.sisaweek.com/news/articleView.html?idxno=112313</a:t>
            </a:r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신재우 기자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”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연일 폭염에 사망자 벌써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4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명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…"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일사병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·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열사병 조심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“”,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연합 뉴스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5"/>
              </a:rPr>
              <a:t>https://www.yna.co.kr/view/AKR20180717040500017?input=1195m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-5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 관광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2019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10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6"/>
              </a:rPr>
              <a:t>https://www.daejeon.go.kr/tou/index.do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-6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기상 데이터 포털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,2019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10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7"/>
              </a:rPr>
              <a:t>https://data.kma.go.kr/data/grnd/selectAsosList.do?pgmNo=34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KoreaMin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05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8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8"/>
              </a:rPr>
              <a:t>https://koreamin.tistory.com/entry/Kmeans-%EC%95%8C%EA%B3%A0%EB%A6%AC%EC%A6%98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EABD3-88FE-EB42-B044-68BEC20E3DF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99215-B990-454C-A083-E323AA14AEA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177" name="TextBox 3"/>
          <p:cNvSpPr txBox="1"/>
          <p:nvPr/>
        </p:nvSpPr>
        <p:spPr>
          <a:xfrm>
            <a:off x="4155976" y="2512132"/>
            <a:ext cx="388004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경청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해주셔서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감사합니다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656737" y="3241055"/>
            <a:ext cx="2388452" cy="128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     </a:t>
            </a:r>
            <a:r>
              <a:rPr sz="1600">
                <a:latin typeface="BM YEONSUNG OTF" panose="020B0600000101010101" pitchFamily="34" charset="-127"/>
                <a:ea typeface="BM YEONSUNG OTF" panose="020B0600000101010101" pitchFamily="34" charset="-127"/>
              </a:rPr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2"/>
              </a:rPr>
              <a:t>kim@sungmin.dev</a:t>
            </a: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endParaRPr sz="280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3"/>
              </a:rPr>
              <a:t>j0n9m1n1@gmail.com</a:t>
            </a: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endParaRPr sz="280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4"/>
              </a:rPr>
              <a:t>wnghtmd99@naver.com</a:t>
            </a:r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</p:txBody>
      </p:sp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5DCE3A-10B3-1D48-8686-F4EE95284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77823-3B0E-FA42-BD31-D740BB71F0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239B3E-2A32-4B7B-BB5B-DB31EEDF4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89" y="3408582"/>
            <a:ext cx="990835" cy="10561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E7E230-E7E6-4B9C-B700-4FD7595EB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9" y="3041259"/>
            <a:ext cx="966350" cy="1304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0ED7D0-E712-4DE3-ACEF-5830F2CB3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4" y="3633498"/>
            <a:ext cx="847979" cy="914387"/>
          </a:xfrm>
          <a:prstGeom prst="rect">
            <a:avLst/>
          </a:prstGeom>
        </p:spPr>
      </p:pic>
      <p:pic>
        <p:nvPicPr>
          <p:cNvPr id="18" name="그림 3" descr="그림 3">
            <a:extLst>
              <a:ext uri="{FF2B5EF4-FFF2-40B4-BE49-F238E27FC236}">
                <a16:creationId xmlns:a16="http://schemas.microsoft.com/office/drawing/2014/main" id="{EAD6FE92-8093-412F-BFD2-DF2CD7269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10217" y="2677595"/>
            <a:ext cx="794686" cy="7971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2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09121D-4D8B-C74D-9434-00981E59A325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87B09-7D23-F04B-AB5D-5500BEB99080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목차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1030663"/>
            <a:ext cx="7737231" cy="5270223"/>
          </a:xfrm>
          <a:prstGeom prst="rect">
            <a:avLst/>
          </a:prstGeom>
        </p:spPr>
        <p:txBody>
          <a:bodyPr numCol="1">
            <a:normAutofit fontScale="92500" lnSpcReduction="20000"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문제점</a:t>
            </a:r>
            <a:r>
              <a:rPr sz="2400" dirty="0"/>
              <a:t> </a:t>
            </a:r>
            <a:r>
              <a:rPr sz="2400" dirty="0" err="1"/>
              <a:t>발견</a:t>
            </a:r>
            <a:r>
              <a:rPr sz="2400" dirty="0"/>
              <a:t> </a:t>
            </a:r>
            <a:r>
              <a:rPr sz="2400" dirty="0" err="1"/>
              <a:t>및</a:t>
            </a:r>
            <a:r>
              <a:rPr sz="2400" dirty="0"/>
              <a:t> </a:t>
            </a:r>
            <a:r>
              <a:rPr sz="2400" dirty="0" err="1"/>
              <a:t>이슈</a:t>
            </a:r>
            <a:r>
              <a:rPr sz="2400" dirty="0"/>
              <a:t> </a:t>
            </a:r>
            <a:r>
              <a:rPr sz="2400" dirty="0" err="1"/>
              <a:t>제기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해결방안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비즈니스</a:t>
            </a:r>
            <a:r>
              <a:rPr sz="2400" dirty="0"/>
              <a:t> </a:t>
            </a:r>
            <a:r>
              <a:rPr sz="2400" dirty="0" err="1"/>
              <a:t>모델</a:t>
            </a:r>
            <a:r>
              <a:rPr sz="2400" dirty="0"/>
              <a:t> </a:t>
            </a:r>
            <a:r>
              <a:rPr sz="2400" dirty="0" err="1"/>
              <a:t>및</a:t>
            </a:r>
            <a:r>
              <a:rPr sz="2400" dirty="0"/>
              <a:t> </a:t>
            </a:r>
            <a:r>
              <a:rPr sz="2400" dirty="0" err="1"/>
              <a:t>타겟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데이터</a:t>
            </a:r>
            <a:r>
              <a:rPr sz="2400" dirty="0"/>
              <a:t> </a:t>
            </a:r>
            <a:r>
              <a:rPr sz="2400" dirty="0" err="1"/>
              <a:t>활용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sz="2400" dirty="0"/>
              <a:t> / </a:t>
            </a:r>
            <a:r>
              <a:rPr sz="2400" dirty="0" err="1"/>
              <a:t>처리</a:t>
            </a:r>
            <a:r>
              <a:rPr sz="2400" dirty="0"/>
              <a:t> </a:t>
            </a:r>
            <a:r>
              <a:rPr sz="2400" dirty="0" err="1"/>
              <a:t>및</a:t>
            </a:r>
            <a:r>
              <a:rPr sz="2400" dirty="0"/>
              <a:t> </a:t>
            </a:r>
            <a:r>
              <a:rPr sz="2400" dirty="0" err="1"/>
              <a:t>가공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데이터</a:t>
            </a:r>
            <a:r>
              <a:rPr sz="2400" dirty="0"/>
              <a:t> </a:t>
            </a:r>
            <a:r>
              <a:rPr sz="2400" dirty="0" err="1"/>
              <a:t>분석</a:t>
            </a:r>
            <a:r>
              <a:rPr sz="2400" dirty="0"/>
              <a:t> </a:t>
            </a:r>
            <a:r>
              <a:rPr sz="2400" dirty="0" err="1"/>
              <a:t>방법</a:t>
            </a:r>
            <a:r>
              <a:rPr sz="2400" dirty="0"/>
              <a:t> 및 </a:t>
            </a:r>
            <a:r>
              <a:rPr sz="2400" dirty="0" err="1"/>
              <a:t>알고리즘</a:t>
            </a:r>
            <a:r>
              <a:rPr sz="2400" dirty="0"/>
              <a:t> </a:t>
            </a:r>
            <a:r>
              <a:rPr sz="2400" dirty="0" err="1"/>
              <a:t>설명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예상</a:t>
            </a:r>
            <a:r>
              <a:rPr sz="2400" dirty="0"/>
              <a:t> </a:t>
            </a:r>
            <a:r>
              <a:rPr sz="2400" dirty="0" err="1"/>
              <a:t>결과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벤치</a:t>
            </a:r>
            <a:r>
              <a:rPr sz="2400" dirty="0"/>
              <a:t> </a:t>
            </a:r>
            <a:r>
              <a:rPr sz="2400" dirty="0" err="1"/>
              <a:t>마킹</a:t>
            </a:r>
            <a:r>
              <a:rPr sz="2400" dirty="0"/>
              <a:t> </a:t>
            </a:r>
            <a:r>
              <a:rPr sz="2400" dirty="0" err="1"/>
              <a:t>및</a:t>
            </a:r>
            <a:r>
              <a:rPr sz="2400" dirty="0"/>
              <a:t> </a:t>
            </a:r>
            <a:r>
              <a:rPr sz="2400" dirty="0" err="1"/>
              <a:t>수익</a:t>
            </a:r>
            <a:r>
              <a:rPr sz="2400" dirty="0"/>
              <a:t> </a:t>
            </a:r>
            <a:r>
              <a:rPr sz="2400" dirty="0" err="1"/>
              <a:t>모델</a:t>
            </a: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향후</a:t>
            </a:r>
            <a:r>
              <a:rPr sz="2400" dirty="0"/>
              <a:t> </a:t>
            </a:r>
            <a:r>
              <a:rPr sz="2400" dirty="0" err="1"/>
              <a:t>계획</a:t>
            </a:r>
            <a:endParaRPr sz="2400" dirty="0"/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60FF2-5322-F34C-B689-1E206502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6F3463-C134-C049-ADC1-AE99E6533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F1CF4-EA3A-45DE-8592-09C30CEE6D3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636C6E-CCD5-C247-8AED-4B2528DDD460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문제점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발견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이슈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제기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8" name="TextBox 3"/>
          <p:cNvSpPr txBox="1"/>
          <p:nvPr/>
        </p:nvSpPr>
        <p:spPr>
          <a:xfrm>
            <a:off x="385943" y="2483221"/>
            <a:ext cx="548149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2018년과 1994년</a:t>
            </a:r>
            <a:r>
              <a:rPr 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대전에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진행</a:t>
            </a:r>
            <a:r>
              <a:rPr 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되었던 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은</a:t>
            </a:r>
            <a:br>
              <a:rPr lang="en-US" altLang="ko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ko-KR" altLang="en-US" sz="2400" u="sng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티벳 고기압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과 </a:t>
            </a:r>
            <a:r>
              <a:rPr lang="ko-KR" altLang="en-US" sz="2400" u="sng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북태평양 고기압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이 주요 원인이 됨</a:t>
            </a:r>
            <a:endParaRPr lang="en-US" altLang="ko-KR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lang="en-US" sz="2000" dirty="0">
              <a:latin typeface="BM YEONSUNG OTF" panose="020B0600000101010101" pitchFamily="34" charset="-127"/>
              <a:ea typeface="BM YEONSUNG OTF" panose="020B0600000101010101" pitchFamily="34" charset="-127"/>
              <a:sym typeface="배달의민족 연성 OTF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매년 연일 폭염에 사망자 상시 발생함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6" y="918335"/>
            <a:ext cx="2898569" cy="5513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5" y="1716645"/>
            <a:ext cx="3440642" cy="44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823E-C3DB-0C4A-A3AC-1FFE00A6D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ED6B6-EB5E-DF4C-855A-BA3FFB3EAF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E72CA3-7675-4469-B060-C77D81C58B34}"/>
              </a:ext>
            </a:extLst>
          </p:cNvPr>
          <p:cNvSpPr/>
          <p:nvPr/>
        </p:nvSpPr>
        <p:spPr>
          <a:xfrm>
            <a:off x="148242" y="892253"/>
            <a:ext cx="11909477" cy="576176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96" y="1289398"/>
            <a:ext cx="5011259" cy="464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04" y="1289398"/>
            <a:ext cx="3440642" cy="4771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04C046-75DD-4741-BED3-3556DADCDD19}"/>
              </a:ext>
            </a:extLst>
          </p:cNvPr>
          <p:cNvSpPr/>
          <p:nvPr/>
        </p:nvSpPr>
        <p:spPr>
          <a:xfrm>
            <a:off x="819493" y="2850281"/>
            <a:ext cx="4723264" cy="1141045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5E338A-5306-4035-AEFE-6DCE2CE5EAE6}"/>
              </a:ext>
            </a:extLst>
          </p:cNvPr>
          <p:cNvSpPr/>
          <p:nvPr/>
        </p:nvSpPr>
        <p:spPr>
          <a:xfrm>
            <a:off x="7666762" y="1337189"/>
            <a:ext cx="3388383" cy="182735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93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650A127-FA13-C84A-8AE7-D164B42EB0B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5DBB0-842F-034F-AB55-4D34CC269BF6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방안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9" name="TextBox 3"/>
          <p:cNvSpPr txBox="1"/>
          <p:nvPr/>
        </p:nvSpPr>
        <p:spPr>
          <a:xfrm>
            <a:off x="3561540" y="1431889"/>
            <a:ext cx="4851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폭염이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진행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됨을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미리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예측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!!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28889" y="2139775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B0D6-5009-5042-807C-49663897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B556-A6C9-9945-BD6C-4A296772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4" name="그래픽 3" descr="그룹">
            <a:extLst>
              <a:ext uri="{FF2B5EF4-FFF2-40B4-BE49-F238E27FC236}">
                <a16:creationId xmlns:a16="http://schemas.microsoft.com/office/drawing/2014/main" id="{C9BB7030-21AF-410D-8F8B-58AF7BBEC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651" y="3256097"/>
            <a:ext cx="2238967" cy="2238967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F7DEF366-CD0A-4A47-9308-77D43FA72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6914" y="3429000"/>
            <a:ext cx="1741087" cy="1741087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8AE1AAE-BBD2-491A-9DBD-8BC14EC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297" y="3190503"/>
            <a:ext cx="2238967" cy="22389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9B4989-63F5-4086-AA25-145289749262}"/>
              </a:ext>
            </a:extLst>
          </p:cNvPr>
          <p:cNvSpPr/>
          <p:nvPr/>
        </p:nvSpPr>
        <p:spPr>
          <a:xfrm>
            <a:off x="7055101" y="3948914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78C6FBA-5BC1-4A71-BF18-AEEFBAADF0F3}"/>
              </a:ext>
            </a:extLst>
          </p:cNvPr>
          <p:cNvSpPr/>
          <p:nvPr/>
        </p:nvSpPr>
        <p:spPr>
          <a:xfrm>
            <a:off x="3005074" y="3923838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C5F25-14F3-4C7B-8435-A0A5DC878155}"/>
              </a:ext>
            </a:extLst>
          </p:cNvPr>
          <p:cNvSpPr txBox="1"/>
          <p:nvPr/>
        </p:nvSpPr>
        <p:spPr>
          <a:xfrm>
            <a:off x="1010233" y="5170087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Server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13799-E86D-4D5F-B3D6-8A3A37445488}"/>
              </a:ext>
            </a:extLst>
          </p:cNvPr>
          <p:cNvSpPr txBox="1"/>
          <p:nvPr/>
        </p:nvSpPr>
        <p:spPr>
          <a:xfrm>
            <a:off x="5547910" y="5170087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Clients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97052-C3B0-4F1A-BFBC-F34AB333087A}"/>
              </a:ext>
            </a:extLst>
          </p:cNvPr>
          <p:cNvSpPr txBox="1"/>
          <p:nvPr/>
        </p:nvSpPr>
        <p:spPr>
          <a:xfrm>
            <a:off x="10181638" y="5120635"/>
            <a:ext cx="68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User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C01DA-6900-493D-B52C-C8D004591FD2}"/>
              </a:ext>
            </a:extLst>
          </p:cNvPr>
          <p:cNvSpPr txBox="1"/>
          <p:nvPr/>
        </p:nvSpPr>
        <p:spPr>
          <a:xfrm>
            <a:off x="3487309" y="3652228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9DB78-910C-44E6-8AAB-84DED7F17EB5}"/>
              </a:ext>
            </a:extLst>
          </p:cNvPr>
          <p:cNvSpPr txBox="1"/>
          <p:nvPr/>
        </p:nvSpPr>
        <p:spPr>
          <a:xfrm>
            <a:off x="7580596" y="5020054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이용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02700854-7065-40C5-9232-5B13C82531C4}"/>
              </a:ext>
            </a:extLst>
          </p:cNvPr>
          <p:cNvSpPr/>
          <p:nvPr/>
        </p:nvSpPr>
        <p:spPr>
          <a:xfrm>
            <a:off x="7037234" y="4512893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1AAFA11-25E8-49A3-B3FA-F387961851F8}"/>
              </a:ext>
            </a:extLst>
          </p:cNvPr>
          <p:cNvSpPr/>
          <p:nvPr/>
        </p:nvSpPr>
        <p:spPr>
          <a:xfrm>
            <a:off x="2981862" y="4507589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81D10-1AE3-4648-887C-8F17C80E49F1}"/>
              </a:ext>
            </a:extLst>
          </p:cNvPr>
          <p:cNvSpPr txBox="1"/>
          <p:nvPr/>
        </p:nvSpPr>
        <p:spPr>
          <a:xfrm>
            <a:off x="3474500" y="4982820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EDCF3-1929-456B-B0AB-A4A85144E861}"/>
              </a:ext>
            </a:extLst>
          </p:cNvPr>
          <p:cNvSpPr txBox="1"/>
          <p:nvPr/>
        </p:nvSpPr>
        <p:spPr>
          <a:xfrm>
            <a:off x="7744552" y="3800548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29785234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4" grpId="0" animBg="1"/>
      <p:bldP spid="20" grpId="0" animBg="1"/>
      <p:bldP spid="15" grpId="0"/>
      <p:bldP spid="22" grpId="0"/>
      <p:bldP spid="23" grpId="0"/>
      <p:bldP spid="16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12C947-AE5F-5A40-BA45-5DF953B37CDD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5B921-336A-8E46-A454-20DEFD1C61C2}"/>
              </a:ext>
            </a:extLst>
          </p:cNvPr>
          <p:cNvSpPr/>
          <p:nvPr/>
        </p:nvSpPr>
        <p:spPr>
          <a:xfrm>
            <a:off x="1" y="-609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학기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동안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공부에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지쳐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방학을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기회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삼아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여행을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계획중인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대학생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03" y="2992460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798378" y="1655194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5003110" y="1686898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작년에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폭염으로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인해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냉방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용품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구매를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망설이는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사람들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977116" y="1567119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3" name="TextBox 16"/>
          <p:cNvSpPr txBox="1"/>
          <p:nvPr/>
        </p:nvSpPr>
        <p:spPr>
          <a:xfrm>
            <a:off x="9419452" y="1744348"/>
            <a:ext cx="153808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관광지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에서 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물건을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판매하는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판매원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374" y="4654374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278" y="2813230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277D6-6C63-094F-90C4-EF9A5447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4E0B7B-0182-904E-8744-2C3DD6B16A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2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86CB-FAEB-0B43-A166-F8E3C6D6907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CC92D-012E-A54D-8C7A-B5EF8B522808}"/>
              </a:ext>
            </a:extLst>
          </p:cNvPr>
          <p:cNvSpPr/>
          <p:nvPr/>
        </p:nvSpPr>
        <p:spPr>
          <a:xfrm>
            <a:off x="-1" y="13811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활용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선택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/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처리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가공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E57D2-9FDE-D64F-A36F-C953E0C2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FFB52-B9A2-8942-B189-D223542FC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86617"/>
              </p:ext>
            </p:extLst>
          </p:nvPr>
        </p:nvGraphicFramePr>
        <p:xfrm>
          <a:off x="258163" y="1019714"/>
          <a:ext cx="11271591" cy="4874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197">
                  <a:extLst>
                    <a:ext uri="{9D8B030D-6E8A-4147-A177-3AD203B41FA5}">
                      <a16:colId xmlns:a16="http://schemas.microsoft.com/office/drawing/2014/main" val="3935556271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3744870002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198870585"/>
                    </a:ext>
                  </a:extLst>
                </a:gridCol>
              </a:tblGrid>
              <a:tr h="76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다운</a:t>
                      </a:r>
                      <a:br>
                        <a:rPr lang="en-US" altLang="ko-KR" sz="20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</a:br>
                      <a:r>
                        <a:rPr lang="en-US" altLang="ko-KR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년</a:t>
                      </a:r>
                      <a:r>
                        <a:rPr lang="en-US" altLang="ko-KR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  <a:r>
                        <a:rPr lang="en-US" altLang="ko-KR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일 단위</a:t>
                      </a:r>
                      <a:r>
                        <a:rPr lang="en-US" altLang="ko-KR" sz="14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분석</a:t>
                      </a:r>
                      <a:r>
                        <a:rPr lang="en-US" altLang="ko-KR" sz="20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(csv</a:t>
                      </a:r>
                      <a:r>
                        <a:rPr lang="en-US" altLang="ko-KR" sz="20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파일</a:t>
                      </a:r>
                      <a:r>
                        <a:rPr lang="en-US" altLang="ko-KR" sz="20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  <a:endParaRPr lang="ko-KR" altLang="en-US" sz="20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Pandans</a:t>
                      </a:r>
                      <a:endParaRPr lang="en-US" altLang="ko-KR" sz="2000" baseline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</a:t>
                      </a:r>
                      <a:r>
                        <a:rPr lang="ko-KR" altLang="en-US" sz="2000" dirty="0" err="1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크롤링</a:t>
                      </a:r>
                      <a:endParaRPr lang="ko-KR" altLang="en-US" sz="20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4901"/>
                  </a:ext>
                </a:extLst>
              </a:tr>
              <a:tr h="411226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97499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52111" y="5950794"/>
            <a:ext cx="49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* </a:t>
            </a:r>
            <a:r>
              <a:rPr lang="ko-KR" altLang="en-US" sz="1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데이터셋</a:t>
            </a: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다운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기상 데이터 포털 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7"/>
              </a:rPr>
              <a:t>https://data.kma.go.kr/data/grnd/selectAsosList.do?pgmNo=34</a:t>
            </a:r>
            <a:endParaRPr lang="ko-KR" altLang="en-US" sz="1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43ADB-F385-4A47-A116-C10FF663C407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F3389-B2BE-204F-8D5A-3584ED703CC5}"/>
              </a:ext>
            </a:extLst>
          </p:cNvPr>
          <p:cNvSpPr/>
          <p:nvPr/>
        </p:nvSpPr>
        <p:spPr>
          <a:xfrm>
            <a:off x="0" y="394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분석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방법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설명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983879-76C4-4944-9D68-B8770C0A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05A6B-98BF-874B-A97A-1AFAB1285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51138"/>
              </p:ext>
            </p:extLst>
          </p:nvPr>
        </p:nvGraphicFramePr>
        <p:xfrm>
          <a:off x="765977" y="1967660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다운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원하는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단위의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데이터를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다운 받음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3612"/>
              </p:ext>
            </p:extLst>
          </p:nvPr>
        </p:nvGraphicFramePr>
        <p:xfrm>
          <a:off x="2589235" y="1956410"/>
          <a:ext cx="1062823" cy="167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추출</a:t>
                      </a:r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84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Pandas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을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사용한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en-US" altLang="ko-KR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1922228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06286"/>
              </p:ext>
            </p:extLst>
          </p:nvPr>
        </p:nvGraphicFramePr>
        <p:xfrm>
          <a:off x="4412493" y="1967660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spc="-15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분석</a:t>
                      </a:r>
                      <a:endParaRPr lang="ko-KR" altLang="en-US" spc="-15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K-Mean</a:t>
                      </a:r>
                    </a:p>
                    <a:p>
                      <a:pPr algn="ctr" latinLnBrk="1"/>
                      <a:r>
                        <a:rPr lang="ko-KR" altLang="en-US" spc="-150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알고리즘</a:t>
                      </a:r>
                      <a:endParaRPr lang="en-US" altLang="ko-KR" spc="-150" dirty="0">
                        <a:solidFill>
                          <a:srgbClr val="FF0000"/>
                        </a:solidFill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pc="-15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통한</a:t>
                      </a:r>
                      <a:endParaRPr lang="en-US" altLang="ko-KR" spc="-15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pc="-15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745486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85267"/>
              </p:ext>
            </p:extLst>
          </p:nvPr>
        </p:nvGraphicFramePr>
        <p:xfrm>
          <a:off x="6235751" y="1967661"/>
          <a:ext cx="1062823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spc="-15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처리</a:t>
                      </a:r>
                      <a:endParaRPr lang="ko-KR" altLang="en-US" spc="-15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공통된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5573682" y="2718911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76548"/>
              </p:ext>
            </p:extLst>
          </p:nvPr>
        </p:nvGraphicFramePr>
        <p:xfrm>
          <a:off x="8059009" y="1949473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공통된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03594"/>
              </p:ext>
            </p:extLst>
          </p:nvPr>
        </p:nvGraphicFramePr>
        <p:xfrm>
          <a:off x="6235751" y="4315428"/>
          <a:ext cx="1062823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spc="-1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삭제</a:t>
                      </a:r>
                      <a:endParaRPr lang="ko-KR" altLang="en-US" spc="-1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공통점 없는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pc="-10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7398359" y="272705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619701" y="3682262"/>
            <a:ext cx="304801" cy="498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208903" y="2696513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1063"/>
              </p:ext>
            </p:extLst>
          </p:nvPr>
        </p:nvGraphicFramePr>
        <p:xfrm>
          <a:off x="9882267" y="1951163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데이터를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통한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053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6" grpId="0" animBg="1"/>
      <p:bldP spid="9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C6AF5C-ADD6-BF42-91B2-43AF2C04A80B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예상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결과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99947-F643-1540-895C-A632EA2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B93F2-3257-264B-9955-E6F0AE75F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44" y="1647827"/>
            <a:ext cx="6023561" cy="306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3783" y="476539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K-Mean </a:t>
            </a:r>
            <a:r>
              <a:rPr lang="ko-KR" altLang="en-US"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 사용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385" y="3007047"/>
            <a:ext cx="387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K-Mean </a:t>
            </a:r>
            <a:r>
              <a:rPr lang="ko-KR" altLang="en-US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알고리즘을 통해</a:t>
            </a:r>
            <a:br>
              <a:rPr lang="en-US" altLang="ko-KR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ko-KR" altLang="en-US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각각 데이터의</a:t>
            </a:r>
            <a:r>
              <a:rPr lang="en-US" altLang="ko-KR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공통점을 찾아냄</a:t>
            </a:r>
          </a:p>
        </p:txBody>
      </p:sp>
    </p:spTree>
    <p:extLst>
      <p:ext uri="{BB962C8B-B14F-4D97-AF65-F5344CB8AC3E}">
        <p14:creationId xmlns:p14="http://schemas.microsoft.com/office/powerpoint/2010/main" val="1995119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40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1158510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벤치마킹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수익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0954871" y="6477296"/>
            <a:ext cx="39892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944" y="1019321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769" y="1678302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D87280-47B2-5242-8907-8583BB6DB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60217"/>
              </p:ext>
            </p:extLst>
          </p:nvPr>
        </p:nvGraphicFramePr>
        <p:xfrm>
          <a:off x="239650" y="2405611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61">
                  <a:extLst>
                    <a:ext uri="{9D8B030D-6E8A-4147-A177-3AD203B41FA5}">
                      <a16:colId xmlns:a16="http://schemas.microsoft.com/office/drawing/2014/main" val="906361131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77012460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029014968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212851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S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 기본 앱 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날씨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A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 기본 앱 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날씨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개발 앱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현재 날씨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미래 날씨</a:t>
                      </a:r>
                      <a:endParaRPr lang="en-US" altLang="ko-KR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시간단위</a:t>
                      </a:r>
                      <a:r>
                        <a:rPr lang="en-US" altLang="ko-KR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6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대기질</a:t>
                      </a: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폭염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관광 명소 홍보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6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광고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  <a:endParaRPr lang="ko-KR" altLang="en-US" b="1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4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5A90FF-47C7-4C42-9294-B7F654139A0B}"/>
              </a:ext>
            </a:extLst>
          </p:cNvPr>
          <p:cNvSpPr txBox="1"/>
          <p:nvPr/>
        </p:nvSpPr>
        <p:spPr>
          <a:xfrm>
            <a:off x="3992814" y="1782234"/>
            <a:ext cx="16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기존 앱과 비교</a:t>
            </a:r>
          </a:p>
        </p:txBody>
      </p:sp>
    </p:spTree>
    <p:extLst>
      <p:ext uri="{BB962C8B-B14F-4D97-AF65-F5344CB8AC3E}">
        <p14:creationId xmlns:p14="http://schemas.microsoft.com/office/powerpoint/2010/main" val="8068996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520</Words>
  <Application>Microsoft Macintosh PowerPoint</Application>
  <PresentationFormat>와이드스크린</PresentationFormat>
  <Paragraphs>180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배달의민족 연성</vt:lpstr>
      <vt:lpstr>배달의민족 연성 OTF</vt:lpstr>
      <vt:lpstr>BM YEONSUNG OTF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선택  / 처리 및 가공</vt:lpstr>
      <vt:lpstr>데이터 분석 방법 및 알고리즘 설명</vt:lpstr>
      <vt:lpstr>예상 결과</vt:lpstr>
      <vt:lpstr>벤치마킹 및 수익 모델</vt:lpstr>
      <vt:lpstr>벤치마킹 및 수익 모델</vt:lpstr>
      <vt:lpstr>향후 계획</vt:lpstr>
      <vt:lpstr>출처 및 참고 문헌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dc:creator>Kim Sungmin</dc:creator>
  <cp:lastModifiedBy>김성민</cp:lastModifiedBy>
  <cp:revision>52</cp:revision>
  <dcterms:created xsi:type="dcterms:W3CDTF">2019-07-10T01:06:45Z</dcterms:created>
  <dcterms:modified xsi:type="dcterms:W3CDTF">2019-07-10T04:41:25Z</dcterms:modified>
</cp:coreProperties>
</file>