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4376"/>
  </p:normalViewPr>
  <p:slideViewPr>
    <p:cSldViewPr snapToGrid="0" snapToObjects="1">
      <p:cViewPr varScale="1">
        <p:scale>
          <a:sx n="151" d="100"/>
          <a:sy n="151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87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84C13-7972-BF4F-AD7C-D71F448C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A12370-A655-A84A-8530-214346AC7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3C03C-B099-0F4E-93BF-316260B1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FC166-5AD9-7B4F-BC5E-FDECFC58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4544F-7FE9-1045-A82E-70FFBA5D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67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AA883-D631-9249-BCD1-C942EF6B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78AEF-49B1-8249-A34F-AA1027F0B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A60B7-DC4F-4F44-BE8C-FC6F7066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168E8-AC1D-CC49-AE0D-070C5C5E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7CEC3-DE99-3040-AF3E-6F894548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057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CB7EE-57DA-894C-8213-F0C35D0B1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0ABA3-352B-3A41-A40F-FC28E0EA1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73EA2-9A97-9E46-913D-E8ACCA81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ACCAD-BEE6-0643-9404-55621C2C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47F4F-F0C1-744C-92C6-C95AB625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64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33B84-13ED-9A4A-9114-DAD4E6F7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A9F5F-B31A-8041-A951-1153498B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39F28-23B9-8F4B-86EC-83C76B6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D3903-6F23-6A4B-BD33-B5CA838E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6B4CB-96D0-A641-9F44-3D177B9B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04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FE336-2540-574D-BC14-7C67E1D5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84DC5-BD0E-7744-9C2C-B8358C3AE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7E4EE-E38A-EA4B-83E6-C68D2BD5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5467F-F84B-A646-9FB7-AC9C4CD2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97567-42C4-1842-9F32-2A13D14E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37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B689C-370F-B84E-9F2F-B14FDBD8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C820E-305C-344E-85CD-B376778A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0ACEE-E33F-E440-B2F7-3845ACCE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02C62-1E24-6C4F-955C-02CF14EB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84148-B4EC-794F-A6DB-8E3A7036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6AEF45-6EB2-8944-B83A-CBCF4C95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57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C273C-DC57-ED4B-8669-84554A15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0DF51-99A4-5C42-B646-728BB8D5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3E725-EAE0-0249-8E5A-5DB52E089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978017-A522-004B-8903-C2B342F7C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461299-9ADC-E343-BCA8-EE92E03EB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064481-1E39-C348-99D6-2D87BC13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FDDD47-066F-E84F-97C4-74BDDFF6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084BA-2F12-DA45-8646-0F30EAC2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5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488F4-FE4E-7642-941E-E2A5D92D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B8712-1518-4649-8143-735FB3BF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E16CB9-41AD-F141-9BB9-05C8A531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2F87A0-7DFB-2345-8808-C7A5F017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8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9EF5B6-DEA8-4141-BDFE-7B8CE68F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F2422-718F-FA41-904E-3A72F5D1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54000-1896-4C43-81F1-197156F5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241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00C1-C189-C142-9F29-9E02A3B9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9B1DB-1D0F-0A4D-BF6B-0E3C5C29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516455-B3DB-DE42-BACF-11801A25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6F431-096C-224E-90E6-7BAA3B71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85A17-CF86-834E-9823-65249A6C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AD31B-2B7E-1B48-B892-A13764F3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80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27FC-114E-0F4E-80C8-EFDBDEB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EC87F-AFBD-F54A-83D5-4BF40D026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264DB-ECB7-1D4A-9E41-530419C3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5B7C2-279C-BE4D-8D96-7B4ABF1B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7C9C58-FCE3-DD4D-8964-A62075FD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970BD-A0FC-4D48-836E-F39826E8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95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FD952-A7F4-E94A-85EE-0523E08A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09D5E-4825-9645-B608-7CDFECB2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F9C39-5AD9-1046-8B92-39D2FEE0A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22DCB-7EFE-C746-A53A-C250A5FC8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8E7F-FEAA-B643-B73D-F7B400264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180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mailto:wnghtmd99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0n9m1n1@gmail.com" TargetMode="External"/><Relationship Id="rId5" Type="http://schemas.openxmlformats.org/officeDocument/2006/relationships/hyperlink" Target="mailto:kim@Sungmin.dev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gif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j0n9m1n1@gmail.com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kim@Sungmin.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jpeg"/><Relationship Id="rId4" Type="http://schemas.openxmlformats.org/officeDocument/2006/relationships/hyperlink" Target="mailto:wnghtmd99@naver.com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hyperlink" Target="http://www.sisaweek.com/news/articleView.html?idxno=11231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yna.co.kr/view/AKR20180717040500017?input=1195m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data/grnd/selectAsosRltmList.do?pgmNo=36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8ECDDE1-9865-7843-9456-7A90E438E58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3E9F4D-3D09-134F-9981-7B6B0BAAE9ED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4" name="그림 6" descr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34787"/>
            <a:ext cx="1801866" cy="244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4" descr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4361" y="4754837"/>
            <a:ext cx="1581209" cy="1704893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제목 1"/>
          <p:cNvSpPr txBox="1">
            <a:spLocks noGrp="1"/>
          </p:cNvSpPr>
          <p:nvPr>
            <p:ph type="ctrTitle"/>
          </p:nvPr>
        </p:nvSpPr>
        <p:spPr>
          <a:xfrm>
            <a:off x="3051629" y="607878"/>
            <a:ext cx="6088742" cy="84775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41247">
              <a:defRPr sz="4968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대전광역시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폭염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</a:p>
        </p:txBody>
      </p:sp>
      <p:sp>
        <p:nvSpPr>
          <p:cNvPr id="97" name="부제목 2"/>
          <p:cNvSpPr txBox="1">
            <a:spLocks noGrp="1"/>
          </p:cNvSpPr>
          <p:nvPr>
            <p:ph type="subTitle" idx="1"/>
          </p:nvPr>
        </p:nvSpPr>
        <p:spPr>
          <a:xfrm>
            <a:off x="7764087" y="4474872"/>
            <a:ext cx="4610794" cy="2308313"/>
          </a:xfrm>
          <a:prstGeom prst="rect">
            <a:avLst/>
          </a:prstGeom>
        </p:spPr>
        <p:txBody>
          <a:bodyPr/>
          <a:lstStyle/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▶ 팀명 : 해와 달 사이 그대(선문대학교)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▶ 팀원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김성민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kim@sungmin.dev</a:t>
            </a:r>
            <a:r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이종민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j0n9m1n1@gmail.com</a:t>
            </a:r>
            <a:r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주호승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/>
              </a:rPr>
              <a:t>wnghtmd99@naver.com</a:t>
            </a:r>
            <a:r>
              <a:t>)</a:t>
            </a:r>
          </a:p>
        </p:txBody>
      </p:sp>
      <p:sp>
        <p:nvSpPr>
          <p:cNvPr id="99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98" name="그림 3" descr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22855" y="3429000"/>
            <a:ext cx="1481781" cy="148642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8"/>
          <p:cNvSpPr txBox="1"/>
          <p:nvPr/>
        </p:nvSpPr>
        <p:spPr>
          <a:xfrm>
            <a:off x="4472547" y="1607373"/>
            <a:ext cx="3246906" cy="463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/>
              <a:t>날씨를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예측하여</a:t>
            </a:r>
            <a:r>
              <a:rPr dirty="0"/>
              <a:t> </a:t>
            </a:r>
            <a:r>
              <a:rPr dirty="0" err="1"/>
              <a:t>대비하자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44050F-0FF8-CE45-B2B7-2BFE14F020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2CC541-E608-2B46-A6B3-524D83AC948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CE4261F-72EC-4145-8B0C-2457E79CBA1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D7F8B-484E-BE46-A009-11F59E8EC894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0" name="제목 1"/>
          <p:cNvSpPr txBox="1">
            <a:spLocks noGrp="1"/>
          </p:cNvSpPr>
          <p:nvPr>
            <p:ph type="title"/>
          </p:nvPr>
        </p:nvSpPr>
        <p:spPr>
          <a:xfrm>
            <a:off x="172275" y="99721"/>
            <a:ext cx="6709757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/>
              <a:t>향후</a:t>
            </a:r>
            <a:r>
              <a:rPr dirty="0"/>
              <a:t> </a:t>
            </a:r>
            <a:r>
              <a:rPr dirty="0" err="1"/>
              <a:t>계획</a:t>
            </a:r>
            <a:endParaRPr dirty="0"/>
          </a:p>
        </p:txBody>
      </p:sp>
      <p:sp>
        <p:nvSpPr>
          <p:cNvPr id="172" name="슬라이드 번호 개체 틀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71" name="TextBox 3"/>
          <p:cNvSpPr txBox="1"/>
          <p:nvPr/>
        </p:nvSpPr>
        <p:spPr>
          <a:xfrm>
            <a:off x="481118" y="2443994"/>
            <a:ext cx="11305422" cy="2319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자연</a:t>
            </a:r>
            <a:r>
              <a:rPr dirty="0"/>
              <a:t> </a:t>
            </a:r>
            <a:r>
              <a:rPr dirty="0" err="1"/>
              <a:t>재해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수집이</a:t>
            </a:r>
            <a:r>
              <a:rPr dirty="0"/>
              <a:t> </a:t>
            </a:r>
            <a:r>
              <a:rPr dirty="0" err="1"/>
              <a:t>가능하면</a:t>
            </a:r>
            <a:r>
              <a:rPr dirty="0"/>
              <a:t> </a:t>
            </a:r>
            <a:r>
              <a:rPr dirty="0" err="1"/>
              <a:t>자연</a:t>
            </a:r>
            <a:r>
              <a:rPr dirty="0"/>
              <a:t> </a:t>
            </a:r>
            <a:r>
              <a:rPr dirty="0" err="1"/>
              <a:t>재해에</a:t>
            </a:r>
            <a:r>
              <a:rPr dirty="0"/>
              <a:t> </a:t>
            </a:r>
            <a:r>
              <a:rPr dirty="0" err="1"/>
              <a:t>대해서도</a:t>
            </a:r>
            <a:r>
              <a:rPr dirty="0"/>
              <a:t> </a:t>
            </a:r>
            <a:r>
              <a:rPr dirty="0" err="1"/>
              <a:t>분석이</a:t>
            </a:r>
            <a:r>
              <a:rPr dirty="0"/>
              <a:t> </a:t>
            </a:r>
            <a:r>
              <a:rPr dirty="0" err="1"/>
              <a:t>가능하다고</a:t>
            </a:r>
            <a:r>
              <a:rPr dirty="0"/>
              <a:t> </a:t>
            </a:r>
            <a:r>
              <a:rPr dirty="0" err="1"/>
              <a:t>생각한다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나아가</a:t>
            </a:r>
            <a:r>
              <a:rPr dirty="0"/>
              <a:t> </a:t>
            </a:r>
            <a:r>
              <a:rPr dirty="0" err="1"/>
              <a:t>대전</a:t>
            </a:r>
            <a:r>
              <a:rPr dirty="0"/>
              <a:t> </a:t>
            </a:r>
            <a:r>
              <a:rPr dirty="0" err="1"/>
              <a:t>지역만이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한반도</a:t>
            </a:r>
            <a:r>
              <a:rPr dirty="0"/>
              <a:t>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지역의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  <a:r>
              <a:rPr dirty="0" err="1"/>
              <a:t>하여</a:t>
            </a:r>
            <a:r>
              <a:rPr dirty="0"/>
              <a:t> </a:t>
            </a:r>
            <a:r>
              <a:rPr dirty="0" err="1"/>
              <a:t>미래의</a:t>
            </a:r>
            <a:r>
              <a:rPr dirty="0"/>
              <a:t> </a:t>
            </a:r>
            <a:r>
              <a:rPr dirty="0" err="1"/>
              <a:t>날씨도</a:t>
            </a:r>
            <a:r>
              <a:rPr dirty="0"/>
              <a:t> </a:t>
            </a:r>
            <a:r>
              <a:rPr dirty="0" err="1"/>
              <a:t>분석이</a:t>
            </a:r>
            <a:r>
              <a:rPr dirty="0"/>
              <a:t> </a:t>
            </a:r>
            <a:r>
              <a:rPr dirty="0" err="1"/>
              <a:t>가능하다고</a:t>
            </a:r>
            <a:r>
              <a:rPr dirty="0"/>
              <a:t> </a:t>
            </a:r>
            <a:r>
              <a:rPr dirty="0" err="1"/>
              <a:t>생각한다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공공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사용하기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수집하는</a:t>
            </a:r>
            <a:r>
              <a:rPr dirty="0"/>
              <a:t> </a:t>
            </a:r>
            <a:r>
              <a:rPr dirty="0" err="1"/>
              <a:t>부분에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비용이</a:t>
            </a:r>
            <a:r>
              <a:rPr dirty="0"/>
              <a:t> </a:t>
            </a:r>
            <a:r>
              <a:rPr dirty="0" err="1"/>
              <a:t>발생하지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br>
              <a:rPr dirty="0"/>
            </a:b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데이터가</a:t>
            </a:r>
            <a:r>
              <a:rPr dirty="0"/>
              <a:t> </a:t>
            </a:r>
            <a:r>
              <a:rPr dirty="0" err="1"/>
              <a:t>업로드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수정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시간의</a:t>
            </a:r>
            <a:r>
              <a:rPr dirty="0"/>
              <a:t> </a:t>
            </a:r>
            <a:r>
              <a:rPr dirty="0" err="1"/>
              <a:t>한계점이</a:t>
            </a:r>
            <a:r>
              <a:rPr dirty="0"/>
              <a:t> </a:t>
            </a:r>
            <a:r>
              <a:rPr dirty="0" err="1"/>
              <a:t>발생하여</a:t>
            </a:r>
            <a:r>
              <a:rPr dirty="0"/>
              <a:t> </a:t>
            </a: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문제는</a:t>
            </a:r>
            <a:r>
              <a:rPr dirty="0"/>
              <a:t> </a:t>
            </a:r>
            <a:r>
              <a:rPr dirty="0" err="1"/>
              <a:t>차후</a:t>
            </a:r>
            <a:r>
              <a:rPr dirty="0"/>
              <a:t> </a:t>
            </a:r>
            <a:r>
              <a:rPr dirty="0" err="1"/>
              <a:t>해결해야할</a:t>
            </a:r>
            <a:r>
              <a:rPr dirty="0"/>
              <a:t> </a:t>
            </a:r>
            <a:r>
              <a:rPr dirty="0" err="1"/>
              <a:t>문제다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4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일반</a:t>
            </a:r>
            <a:r>
              <a:rPr dirty="0"/>
              <a:t> </a:t>
            </a:r>
            <a:r>
              <a:rPr dirty="0" err="1"/>
              <a:t>사용자와</a:t>
            </a:r>
            <a:r>
              <a:rPr dirty="0"/>
              <a:t> </a:t>
            </a:r>
            <a:r>
              <a:rPr dirty="0" err="1"/>
              <a:t>구매</a:t>
            </a:r>
            <a:r>
              <a:rPr dirty="0"/>
              <a:t> </a:t>
            </a:r>
            <a:r>
              <a:rPr dirty="0" err="1"/>
              <a:t>사용자간의</a:t>
            </a:r>
            <a:r>
              <a:rPr dirty="0"/>
              <a:t> </a:t>
            </a:r>
            <a:r>
              <a:rPr dirty="0" err="1"/>
              <a:t>차별화에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자세히</a:t>
            </a:r>
            <a:r>
              <a:rPr dirty="0"/>
              <a:t> </a:t>
            </a:r>
            <a:r>
              <a:rPr dirty="0" err="1"/>
              <a:t>생각해봐야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173" name="개발 계획"/>
          <p:cNvSpPr txBox="1"/>
          <p:nvPr/>
        </p:nvSpPr>
        <p:spPr>
          <a:xfrm>
            <a:off x="5175944" y="143750"/>
            <a:ext cx="1915770" cy="760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계획</a:t>
            </a:r>
            <a:endParaRPr dirty="0"/>
          </a:p>
        </p:txBody>
      </p:sp>
      <p:pic>
        <p:nvPicPr>
          <p:cNvPr id="174" name="스크린샷 2019-06-27 오후 3.55.19.png" descr="스크린샷 2019-06-27 오후 3.55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92809"/>
            <a:ext cx="12192001" cy="407878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31ADB6B1-84C0-264D-851A-7B9FC9E99278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3BE84-9252-E848-8030-A034301F9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47040A-C06C-7447-9248-7E9211ABA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 build="allAtOnce" animBg="1"/>
      <p:bldP spid="171" grpId="1" build="allAtOnce" animBg="1"/>
      <p:bldP spid="1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0EABD3-88FE-EB42-B044-68BEC20E3DF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799215-B990-454C-A083-E323AA14AEAF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6" name="제목 1"/>
          <p:cNvSpPr txBox="1">
            <a:spLocks noGrp="1"/>
          </p:cNvSpPr>
          <p:nvPr>
            <p:ph type="title"/>
          </p:nvPr>
        </p:nvSpPr>
        <p:spPr>
          <a:xfrm>
            <a:off x="148244" y="115742"/>
            <a:ext cx="1564942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Q&amp;A</a:t>
            </a:r>
          </a:p>
        </p:txBody>
      </p:sp>
      <p:sp>
        <p:nvSpPr>
          <p:cNvPr id="178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091381" y="6404292"/>
            <a:ext cx="43175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 dirty="0"/>
          </a:p>
        </p:txBody>
      </p:sp>
      <p:sp>
        <p:nvSpPr>
          <p:cNvPr id="177" name="TextBox 3"/>
          <p:cNvSpPr txBox="1"/>
          <p:nvPr/>
        </p:nvSpPr>
        <p:spPr>
          <a:xfrm>
            <a:off x="4155976" y="3135376"/>
            <a:ext cx="3880048" cy="58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경청 해주셔서 감사합니다.</a:t>
            </a:r>
          </a:p>
        </p:txBody>
      </p:sp>
      <p:sp>
        <p:nvSpPr>
          <p:cNvPr id="179" name="부제목 2"/>
          <p:cNvSpPr txBox="1"/>
          <p:nvPr/>
        </p:nvSpPr>
        <p:spPr>
          <a:xfrm>
            <a:off x="4901774" y="4074149"/>
            <a:ext cx="2388452" cy="1290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     </a:t>
            </a:r>
            <a:r>
              <a:rPr sz="1600"/>
              <a:t>해와 달 사이 그대 Team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김성민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kim@sungmin.dev</a:t>
            </a:r>
            <a:r>
              <a:t>)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이종민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j0n9m1n1@gmail.com</a:t>
            </a:r>
            <a:r>
              <a:t>)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주호승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wnghtmd99@naver.com</a:t>
            </a:r>
            <a:r>
              <a:t>)</a:t>
            </a:r>
          </a:p>
        </p:txBody>
      </p:sp>
      <p:pic>
        <p:nvPicPr>
          <p:cNvPr id="180" name="그림 6" descr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185" y="3657500"/>
            <a:ext cx="517677" cy="703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그림 4" descr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311462" y="4082697"/>
            <a:ext cx="517677" cy="558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그림 3" descr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294202" y="3274557"/>
            <a:ext cx="701440" cy="70363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직선 연결선 4">
            <a:extLst>
              <a:ext uri="{FF2B5EF4-FFF2-40B4-BE49-F238E27FC236}">
                <a16:creationId xmlns:a16="http://schemas.microsoft.com/office/drawing/2014/main" id="{B25A2307-8052-EF49-A2E4-9F8895A153E2}"/>
              </a:ext>
            </a:extLst>
          </p:cNvPr>
          <p:cNvSpPr/>
          <p:nvPr/>
        </p:nvSpPr>
        <p:spPr>
          <a:xfrm>
            <a:off x="0" y="812552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5DCE3A-10B3-1D48-8686-F4EE95284A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177823-3B0E-FA42-BD31-D740BB71F03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309121D-4D8B-C74D-9434-00981E59A325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587B09-7D23-F04B-AB5D-5500BEB99080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제목 1"/>
          <p:cNvSpPr txBox="1">
            <a:spLocks noGrp="1"/>
          </p:cNvSpPr>
          <p:nvPr>
            <p:ph type="title"/>
          </p:nvPr>
        </p:nvSpPr>
        <p:spPr>
          <a:xfrm>
            <a:off x="214745" y="99119"/>
            <a:ext cx="1547554" cy="898410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목차</a:t>
            </a:r>
          </a:p>
        </p:txBody>
      </p:sp>
      <p:sp>
        <p:nvSpPr>
          <p:cNvPr id="103" name="내용 개체 틀 2"/>
          <p:cNvSpPr txBox="1">
            <a:spLocks noGrp="1"/>
          </p:cNvSpPr>
          <p:nvPr>
            <p:ph idx="1"/>
          </p:nvPr>
        </p:nvSpPr>
        <p:spPr>
          <a:xfrm>
            <a:off x="214745" y="997529"/>
            <a:ext cx="11137670" cy="56262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문제점</a:t>
            </a:r>
            <a:r>
              <a:rPr dirty="0"/>
              <a:t> </a:t>
            </a:r>
            <a:r>
              <a:rPr dirty="0" err="1"/>
              <a:t>발견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이슈</a:t>
            </a:r>
            <a:r>
              <a:rPr dirty="0"/>
              <a:t> </a:t>
            </a:r>
            <a:r>
              <a:rPr dirty="0" err="1"/>
              <a:t>제기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해결방안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비즈니스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타겟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활용</a:t>
            </a:r>
            <a:r>
              <a:rPr dirty="0"/>
              <a:t> </a:t>
            </a:r>
            <a:r>
              <a:rPr dirty="0" err="1"/>
              <a:t>선택</a:t>
            </a:r>
            <a:r>
              <a:rPr dirty="0"/>
              <a:t> / </a:t>
            </a:r>
            <a:r>
              <a:rPr dirty="0" err="1"/>
              <a:t>처리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가공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  <a:r>
              <a:rPr dirty="0" err="1"/>
              <a:t>방법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알고리즘</a:t>
            </a:r>
            <a:r>
              <a:rPr dirty="0"/>
              <a:t> </a:t>
            </a:r>
            <a:r>
              <a:rPr dirty="0" err="1"/>
              <a:t>설명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예상</a:t>
            </a:r>
            <a:r>
              <a:rPr dirty="0"/>
              <a:t> </a:t>
            </a:r>
            <a:r>
              <a:rPr dirty="0" err="1"/>
              <a:t>결과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벤치</a:t>
            </a:r>
            <a:r>
              <a:rPr dirty="0"/>
              <a:t> </a:t>
            </a:r>
            <a:r>
              <a:rPr dirty="0" err="1"/>
              <a:t>마킹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수익</a:t>
            </a:r>
            <a:r>
              <a:rPr dirty="0"/>
              <a:t> </a:t>
            </a:r>
            <a:r>
              <a:rPr dirty="0" err="1"/>
              <a:t>모델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향후</a:t>
            </a:r>
            <a:r>
              <a:rPr dirty="0"/>
              <a:t> </a:t>
            </a:r>
            <a:r>
              <a:rPr dirty="0" err="1"/>
              <a:t>계획</a:t>
            </a:r>
            <a:r>
              <a:rPr lang="ko-KR" altLang="en-US" dirty="0"/>
              <a:t> 및 계발 계획</a:t>
            </a:r>
            <a:endParaRPr dirty="0"/>
          </a:p>
        </p:txBody>
      </p:sp>
      <p:sp>
        <p:nvSpPr>
          <p:cNvPr id="10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4" name="직선 연결선 4"/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660FF2-5322-F34C-B689-1E206502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6F3463-C134-C049-ADC1-AE99E6533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636C6E-CCD5-C247-8AED-4B2528DDD460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6D9479-85BC-1542-AC16-267FC858136D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선 연결선 4">
            <a:extLst>
              <a:ext uri="{FF2B5EF4-FFF2-40B4-BE49-F238E27FC236}">
                <a16:creationId xmlns:a16="http://schemas.microsoft.com/office/drawing/2014/main" id="{AC7849FA-A0D1-944B-9729-785C6B784B0A}"/>
              </a:ext>
            </a:extLst>
          </p:cNvPr>
          <p:cNvSpPr/>
          <p:nvPr/>
        </p:nvSpPr>
        <p:spPr>
          <a:xfrm>
            <a:off x="0" y="8464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문제점 발견 및 이슈 제기</a:t>
            </a:r>
          </a:p>
        </p:txBody>
      </p:sp>
      <p:sp>
        <p:nvSpPr>
          <p:cNvPr id="113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08" name="TextBox 3"/>
          <p:cNvSpPr txBox="1"/>
          <p:nvPr/>
        </p:nvSpPr>
        <p:spPr>
          <a:xfrm>
            <a:off x="195111" y="1604354"/>
            <a:ext cx="6220474" cy="64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2018년과 1994년에 </a:t>
            </a:r>
            <a:r>
              <a:rPr dirty="0" err="1"/>
              <a:t>진행된</a:t>
            </a:r>
            <a:r>
              <a:rPr dirty="0"/>
              <a:t> </a:t>
            </a:r>
            <a:r>
              <a:rPr dirty="0" err="1"/>
              <a:t>폭염의</a:t>
            </a:r>
            <a:r>
              <a:rPr dirty="0"/>
              <a:t> </a:t>
            </a:r>
            <a:r>
              <a:rPr dirty="0" err="1"/>
              <a:t>원인은</a:t>
            </a:r>
            <a:r>
              <a:rPr dirty="0"/>
              <a:t> </a:t>
            </a:r>
            <a:r>
              <a:rPr dirty="0" err="1"/>
              <a:t>비슷하다</a:t>
            </a:r>
            <a:r>
              <a:rPr dirty="0"/>
              <a:t>!!</a:t>
            </a:r>
          </a:p>
          <a:p>
            <a: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http://www.sisaweek.com/news/articleView.html?idxno=112313</a:t>
            </a:r>
            <a:r>
              <a:rPr dirty="0"/>
              <a:t>)</a:t>
            </a:r>
          </a:p>
        </p:txBody>
      </p:sp>
      <p:pic>
        <p:nvPicPr>
          <p:cNvPr id="109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0"/>
            <a:ext cx="344036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7"/>
          <p:cNvSpPr txBox="1"/>
          <p:nvPr/>
        </p:nvSpPr>
        <p:spPr>
          <a:xfrm>
            <a:off x="195111" y="2746020"/>
            <a:ext cx="6220474" cy="922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2. </a:t>
            </a:r>
            <a:r>
              <a:rPr dirty="0" err="1"/>
              <a:t>연일</a:t>
            </a:r>
            <a:r>
              <a:rPr dirty="0"/>
              <a:t> </a:t>
            </a:r>
            <a:r>
              <a:rPr dirty="0" err="1"/>
              <a:t>폭염에</a:t>
            </a:r>
            <a:r>
              <a:rPr dirty="0"/>
              <a:t> </a:t>
            </a:r>
            <a:r>
              <a:rPr dirty="0" err="1"/>
              <a:t>사망자</a:t>
            </a:r>
            <a:r>
              <a:rPr dirty="0"/>
              <a:t> </a:t>
            </a:r>
            <a:r>
              <a:rPr dirty="0" err="1"/>
              <a:t>발생</a:t>
            </a:r>
            <a:r>
              <a:rPr dirty="0"/>
              <a:t>!!</a:t>
            </a:r>
            <a:br>
              <a:rPr dirty="0"/>
            </a:br>
            <a:r>
              <a:rPr dirty="0"/>
              <a:t>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https://www.yna.co.kr/view/AKR20180717040500017?input=1195m</a:t>
            </a:r>
            <a:r>
              <a:rPr dirty="0"/>
              <a:t>)</a:t>
            </a:r>
          </a:p>
        </p:txBody>
      </p:sp>
      <p:pic>
        <p:nvPicPr>
          <p:cNvPr id="111" name="그림 8" descr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133" y="3429000"/>
            <a:ext cx="4145265" cy="320395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extBox 9"/>
          <p:cNvSpPr txBox="1"/>
          <p:nvPr/>
        </p:nvSpPr>
        <p:spPr>
          <a:xfrm>
            <a:off x="209637" y="4668868"/>
            <a:ext cx="1762300" cy="1249315"/>
          </a:xfrm>
          <a:prstGeom prst="rect">
            <a:avLst/>
          </a:prstGeom>
          <a:ln w="28575">
            <a:solidFill>
              <a:srgbClr val="C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/>
            </a:pPr>
            <a:r>
              <a:t> 2018년 기준 </a:t>
            </a:r>
          </a:p>
          <a:p>
            <a:pPr>
              <a:defRPr sz="1400"/>
            </a:pPr>
            <a:r>
              <a:t>- 전국 폭염 일수 29.2일!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- 대전 지역 33일!!</a:t>
            </a:r>
          </a:p>
        </p:txBody>
      </p:sp>
      <p:pic>
        <p:nvPicPr>
          <p:cNvPr id="114" name="그림 10" descr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689" y="681006"/>
            <a:ext cx="4436665" cy="5777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6" descr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088" y="1907174"/>
            <a:ext cx="3324690" cy="4610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84823E-C3DB-0C4A-A3AC-1FFE00A6D7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9ED6B6-EB5E-DF4C-855A-BA3FFB3EAF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0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650A127-FA13-C84A-8AE7-D164B42EB0B9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35DBB0-842F-034F-AB55-4D34CC269BF6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AF4DE0F4-3228-9D43-A147-0256F7288C33}"/>
              </a:ext>
            </a:extLst>
          </p:cNvPr>
          <p:cNvSpPr/>
          <p:nvPr/>
        </p:nvSpPr>
        <p:spPr>
          <a:xfrm>
            <a:off x="13964" y="762000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모서리가 둥근 직사각형 5"/>
          <p:cNvSpPr/>
          <p:nvPr/>
        </p:nvSpPr>
        <p:spPr>
          <a:xfrm>
            <a:off x="13964" y="4668253"/>
            <a:ext cx="12007516" cy="1427747"/>
          </a:xfrm>
          <a:prstGeom prst="roundRect">
            <a:avLst>
              <a:gd name="adj" fmla="val 16667"/>
            </a:avLst>
          </a:prstGeom>
          <a:solidFill>
            <a:srgbClr val="F8CBAD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8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해결 방안</a:t>
            </a:r>
          </a:p>
        </p:txBody>
      </p:sp>
      <p:sp>
        <p:nvSpPr>
          <p:cNvPr id="120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19" name="TextBox 3"/>
          <p:cNvSpPr txBox="1"/>
          <p:nvPr/>
        </p:nvSpPr>
        <p:spPr>
          <a:xfrm>
            <a:off x="3670083" y="2463839"/>
            <a:ext cx="485183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폭염이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됨을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예측</a:t>
            </a:r>
            <a:r>
              <a:rPr dirty="0"/>
              <a:t>!!</a:t>
            </a:r>
          </a:p>
        </p:txBody>
      </p:sp>
      <p:sp>
        <p:nvSpPr>
          <p:cNvPr id="121" name="TextBox 4"/>
          <p:cNvSpPr txBox="1"/>
          <p:nvPr/>
        </p:nvSpPr>
        <p:spPr>
          <a:xfrm>
            <a:off x="74121" y="5023478"/>
            <a:ext cx="118872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예측된</a:t>
            </a:r>
            <a:r>
              <a:rPr dirty="0"/>
              <a:t> </a:t>
            </a:r>
            <a:r>
              <a:rPr dirty="0" err="1"/>
              <a:t>데이터로</a:t>
            </a:r>
            <a:r>
              <a:rPr dirty="0"/>
              <a:t> </a:t>
            </a:r>
            <a:r>
              <a:rPr dirty="0" err="1"/>
              <a:t>날씨</a:t>
            </a:r>
            <a:r>
              <a:rPr dirty="0"/>
              <a:t> </a:t>
            </a:r>
            <a:r>
              <a:rPr dirty="0" err="1"/>
              <a:t>관련</a:t>
            </a:r>
            <a:r>
              <a:rPr dirty="0"/>
              <a:t> </a:t>
            </a:r>
            <a:r>
              <a:rPr u="sng" dirty="0" err="1">
                <a:solidFill>
                  <a:srgbClr val="0070C0"/>
                </a:solidFill>
              </a:rPr>
              <a:t>앱을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제작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및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배포</a:t>
            </a:r>
            <a:r>
              <a:rPr dirty="0" err="1"/>
              <a:t>하고</a:t>
            </a:r>
            <a:r>
              <a:rPr dirty="0"/>
              <a:t>, </a:t>
            </a:r>
            <a:r>
              <a:rPr dirty="0" err="1"/>
              <a:t>판매자는</a:t>
            </a:r>
            <a:r>
              <a:rPr dirty="0"/>
              <a:t> </a:t>
            </a:r>
            <a:r>
              <a:rPr u="sng" dirty="0" err="1">
                <a:solidFill>
                  <a:srgbClr val="0070C0"/>
                </a:solidFill>
              </a:rPr>
              <a:t>제품을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광고해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수익을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얻으며</a:t>
            </a:r>
            <a:r>
              <a:rPr dirty="0"/>
              <a:t>,</a:t>
            </a:r>
          </a:p>
          <a:p>
            <a:pPr>
              <a:defRPr sz="2400"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pPr>
            <a:r>
              <a:rPr dirty="0" err="1"/>
              <a:t>사용자는</a:t>
            </a:r>
            <a:r>
              <a:rPr dirty="0"/>
              <a:t> </a:t>
            </a: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앱을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u="sng" dirty="0" err="1">
                <a:solidFill>
                  <a:srgbClr val="0070C0"/>
                </a:solidFill>
              </a:rPr>
              <a:t>차후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물품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구매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혹은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휴가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계획에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도움을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얻도록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제작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724CE29-01B0-D04B-8585-B2A93B53A80E}"/>
              </a:ext>
            </a:extLst>
          </p:cNvPr>
          <p:cNvCxnSpPr/>
          <p:nvPr/>
        </p:nvCxnSpPr>
        <p:spPr>
          <a:xfrm>
            <a:off x="3770376" y="3131940"/>
            <a:ext cx="4517136" cy="0"/>
          </a:xfrm>
          <a:prstGeom prst="line">
            <a:avLst/>
          </a:prstGeom>
          <a:ln w="76200" cap="sq" cmpd="dbl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7DAB0D6-5009-5042-807C-496638972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36B556-A6C9-9945-BD6C-4A2967721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9" grpId="0" animBg="1"/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12C947-AE5F-5A40-BA45-5DF953B37CDD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25B921-336A-8E46-A454-20DEFD1C61C2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3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4" y="4822447"/>
            <a:ext cx="2878324" cy="153390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모서리가 둥근 직사각형 8"/>
          <p:cNvSpPr/>
          <p:nvPr/>
        </p:nvSpPr>
        <p:spPr>
          <a:xfrm>
            <a:off x="904408" y="1663162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5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비즈니스 모델 및 타겟</a:t>
            </a:r>
          </a:p>
        </p:txBody>
      </p:sp>
      <p:sp>
        <p:nvSpPr>
          <p:cNvPr id="126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27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01" y="2946679"/>
            <a:ext cx="1766391" cy="215194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5"/>
          <p:cNvSpPr txBox="1"/>
          <p:nvPr/>
        </p:nvSpPr>
        <p:spPr>
          <a:xfrm>
            <a:off x="1048005" y="1686898"/>
            <a:ext cx="2422754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학기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공부에</a:t>
            </a:r>
            <a:r>
              <a:rPr dirty="0"/>
              <a:t> </a:t>
            </a:r>
            <a:r>
              <a:rPr dirty="0" err="1"/>
              <a:t>지쳐</a:t>
            </a:r>
            <a:endParaRPr dirty="0"/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방학을</a:t>
            </a:r>
            <a:r>
              <a:rPr dirty="0"/>
              <a:t> </a:t>
            </a:r>
            <a:r>
              <a:rPr dirty="0" err="1"/>
              <a:t>기회</a:t>
            </a:r>
            <a:r>
              <a:rPr dirty="0"/>
              <a:t> </a:t>
            </a:r>
            <a:r>
              <a:rPr dirty="0" err="1"/>
              <a:t>삼아</a:t>
            </a:r>
            <a:endParaRPr dirty="0"/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여행을</a:t>
            </a:r>
            <a:r>
              <a:rPr dirty="0"/>
              <a:t> </a:t>
            </a:r>
            <a:r>
              <a:rPr dirty="0" err="1"/>
              <a:t>계획중인</a:t>
            </a:r>
            <a:r>
              <a:rPr dirty="0"/>
              <a:t> </a:t>
            </a:r>
            <a:r>
              <a:rPr dirty="0" err="1"/>
              <a:t>대학생</a:t>
            </a:r>
            <a:endParaRPr dirty="0"/>
          </a:p>
        </p:txBody>
      </p:sp>
      <p:pic>
        <p:nvPicPr>
          <p:cNvPr id="129" name="그림 6" descr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185" y="3306367"/>
            <a:ext cx="2621281" cy="218003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모서리가 둥근 직사각형 11"/>
          <p:cNvSpPr/>
          <p:nvPr/>
        </p:nvSpPr>
        <p:spPr>
          <a:xfrm>
            <a:off x="4452851" y="1645920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1" name="TextBox 14"/>
          <p:cNvSpPr txBox="1"/>
          <p:nvPr/>
        </p:nvSpPr>
        <p:spPr>
          <a:xfrm>
            <a:off x="4654780" y="1655194"/>
            <a:ext cx="2306092" cy="120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작년에 폭염으로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인해 냉방 용품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구매를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망설이는 사람들</a:t>
            </a:r>
          </a:p>
        </p:txBody>
      </p:sp>
      <p:sp>
        <p:nvSpPr>
          <p:cNvPr id="132" name="모서리가 둥근 직사각형 15"/>
          <p:cNvSpPr/>
          <p:nvPr/>
        </p:nvSpPr>
        <p:spPr>
          <a:xfrm>
            <a:off x="8018237" y="1628675"/>
            <a:ext cx="2422754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3" name="TextBox 16"/>
          <p:cNvSpPr txBox="1"/>
          <p:nvPr/>
        </p:nvSpPr>
        <p:spPr>
          <a:xfrm>
            <a:off x="8119202" y="1655194"/>
            <a:ext cx="2220824" cy="120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관광지에서</a:t>
            </a:r>
            <a:r>
              <a:rPr dirty="0"/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음료수나</a:t>
            </a:r>
            <a:r>
              <a:rPr dirty="0"/>
              <a:t> </a:t>
            </a:r>
            <a:r>
              <a:rPr dirty="0" err="1"/>
              <a:t>아이스크림을</a:t>
            </a:r>
            <a:r>
              <a:rPr dirty="0"/>
              <a:t> </a:t>
            </a:r>
            <a:r>
              <a:rPr dirty="0" err="1"/>
              <a:t>판매하는</a:t>
            </a:r>
            <a:endParaRPr dirty="0"/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판매원</a:t>
            </a:r>
            <a:endParaRPr dirty="0"/>
          </a:p>
        </p:txBody>
      </p:sp>
      <p:pic>
        <p:nvPicPr>
          <p:cNvPr id="134" name="그림 10" descr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058" y="4657239"/>
            <a:ext cx="3109683" cy="1500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그림 17" descr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384" y="2818632"/>
            <a:ext cx="1908624" cy="180412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직선 연결선 4">
            <a:extLst>
              <a:ext uri="{FF2B5EF4-FFF2-40B4-BE49-F238E27FC236}">
                <a16:creationId xmlns:a16="http://schemas.microsoft.com/office/drawing/2014/main" id="{004BAC65-F5EC-6542-B390-2F3471A65343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F277D6-6C63-094F-90C4-EF9A54476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4E0B7B-0182-904E-8744-2C3DD6B16A5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8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D086CB-FAEB-0B43-A166-F8E3C6D69079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1CC92D-012E-A54D-8C7A-B5EF8B522808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9EBB03C-DBE2-CC44-A2C0-FCE1497A8F0D}"/>
              </a:ext>
            </a:extLst>
          </p:cNvPr>
          <p:cNvSpPr/>
          <p:nvPr/>
        </p:nvSpPr>
        <p:spPr>
          <a:xfrm>
            <a:off x="73570" y="3004862"/>
            <a:ext cx="6866726" cy="311205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데이터 활용 및 선 택  / 처리 및 가공</a:t>
            </a:r>
          </a:p>
        </p:txBody>
      </p:sp>
      <p:sp>
        <p:nvSpPr>
          <p:cNvPr id="138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3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771" y="1582874"/>
            <a:ext cx="4940004" cy="4250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* 가장 폭염이 길었던 연도를 중심으로 ±5년의 데이터를 수집하여 기상의 변화를 예측한다."/>
          <p:cNvSpPr txBox="1"/>
          <p:nvPr/>
        </p:nvSpPr>
        <p:spPr>
          <a:xfrm>
            <a:off x="104050" y="1275080"/>
            <a:ext cx="6753951" cy="141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defTabSz="457200">
              <a:lnSpc>
                <a:spcPts val="5500"/>
              </a:lnSpc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sz="2000" dirty="0"/>
              <a:t>* </a:t>
            </a:r>
            <a:r>
              <a:rPr sz="2000" dirty="0" err="1"/>
              <a:t>가장</a:t>
            </a:r>
            <a:r>
              <a:rPr sz="2000" dirty="0"/>
              <a:t> </a:t>
            </a:r>
            <a:r>
              <a:rPr sz="2000" dirty="0" err="1"/>
              <a:t>폭염이</a:t>
            </a:r>
            <a:r>
              <a:rPr sz="2000" dirty="0"/>
              <a:t> </a:t>
            </a:r>
            <a:r>
              <a:rPr sz="2000" dirty="0" err="1"/>
              <a:t>길었던</a:t>
            </a:r>
            <a:r>
              <a:rPr sz="2000" dirty="0"/>
              <a:t> </a:t>
            </a:r>
            <a:r>
              <a:rPr sz="2000" dirty="0" err="1"/>
              <a:t>연도를</a:t>
            </a:r>
            <a:r>
              <a:rPr sz="2000" dirty="0"/>
              <a:t> </a:t>
            </a:r>
            <a:r>
              <a:rPr sz="2000" dirty="0" err="1"/>
              <a:t>중심으로</a:t>
            </a:r>
            <a:r>
              <a:rPr sz="2000" dirty="0"/>
              <a:t> ±</a:t>
            </a:r>
            <a:r>
              <a:rPr lang="en-US" altLang="ko-KR" sz="2000" dirty="0"/>
              <a:t>3</a:t>
            </a:r>
            <a:r>
              <a:rPr sz="2000" dirty="0"/>
              <a:t>년의 </a:t>
            </a:r>
            <a:r>
              <a:rPr sz="2000" dirty="0" err="1"/>
              <a:t>데이터를</a:t>
            </a:r>
            <a:r>
              <a:rPr sz="2000" dirty="0"/>
              <a:t> </a:t>
            </a:r>
            <a:r>
              <a:rPr sz="2000" dirty="0" err="1"/>
              <a:t>수집하여</a:t>
            </a:r>
            <a:r>
              <a:rPr sz="2000" dirty="0"/>
              <a:t> </a:t>
            </a:r>
            <a:r>
              <a:rPr sz="2000" dirty="0" err="1"/>
              <a:t>기상의</a:t>
            </a:r>
            <a:r>
              <a:rPr sz="2000" dirty="0"/>
              <a:t> </a:t>
            </a:r>
            <a:r>
              <a:rPr sz="2000" dirty="0" err="1"/>
              <a:t>변화를</a:t>
            </a:r>
            <a:r>
              <a:rPr sz="2000" dirty="0"/>
              <a:t> </a:t>
            </a:r>
            <a:r>
              <a:rPr sz="2000" dirty="0" err="1"/>
              <a:t>예측한다</a:t>
            </a:r>
            <a:r>
              <a:rPr sz="2000" dirty="0"/>
              <a:t>.</a:t>
            </a:r>
          </a:p>
        </p:txBody>
      </p:sp>
      <p:sp>
        <p:nvSpPr>
          <p:cNvPr id="141" name="* 날씨 데이터 선택…"/>
          <p:cNvSpPr txBox="1"/>
          <p:nvPr/>
        </p:nvSpPr>
        <p:spPr>
          <a:xfrm>
            <a:off x="148243" y="2944712"/>
            <a:ext cx="6709758" cy="299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lnSpc>
                <a:spcPts val="5500"/>
              </a:lnSpc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000" dirty="0"/>
              <a:t>* </a:t>
            </a:r>
            <a:r>
              <a:rPr sz="2000" dirty="0" err="1"/>
              <a:t>날씨</a:t>
            </a:r>
            <a:r>
              <a:rPr sz="2000" dirty="0"/>
              <a:t> </a:t>
            </a:r>
            <a:r>
              <a:rPr sz="2000" dirty="0" err="1"/>
              <a:t>데이터</a:t>
            </a:r>
            <a:r>
              <a:rPr sz="2000" dirty="0"/>
              <a:t> </a:t>
            </a:r>
            <a:r>
              <a:rPr sz="2000" dirty="0" err="1"/>
              <a:t>선택</a:t>
            </a:r>
            <a:endParaRPr sz="2000" dirty="0"/>
          </a:p>
          <a:p>
            <a:pPr defTabSz="457200">
              <a:lnSpc>
                <a:spcPts val="6000"/>
              </a:lnSpc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000" dirty="0"/>
              <a:t>- </a:t>
            </a:r>
            <a:r>
              <a:rPr sz="2000" dirty="0" err="1"/>
              <a:t>지면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ko-KR" altLang="en-US" sz="2000" dirty="0"/>
              <a:t> 지중 온도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기온</a:t>
            </a:r>
            <a:r>
              <a:rPr lang="ko-KR" altLang="en-US" sz="2000" dirty="0"/>
              <a:t> 및 </a:t>
            </a:r>
            <a:r>
              <a:rPr sz="2000" dirty="0" err="1"/>
              <a:t>QC플래그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강수량</a:t>
            </a:r>
            <a:r>
              <a:rPr lang="ko-KR" altLang="en-US" sz="2000" dirty="0"/>
              <a:t> 및 </a:t>
            </a:r>
            <a:r>
              <a:rPr sz="2000" dirty="0" err="1"/>
              <a:t>QC플래그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풍속</a:t>
            </a:r>
            <a:r>
              <a:rPr lang="ko-KR" altLang="en-US" sz="2000" dirty="0"/>
              <a:t> 및</a:t>
            </a:r>
            <a:r>
              <a:rPr sz="2000" dirty="0"/>
              <a:t> </a:t>
            </a:r>
            <a:r>
              <a:rPr sz="2000" dirty="0" err="1"/>
              <a:t>QC플래그,풍향</a:t>
            </a:r>
            <a:r>
              <a:rPr lang="ko-KR" altLang="en-US" sz="2000" dirty="0"/>
              <a:t> 및</a:t>
            </a:r>
            <a:r>
              <a:rPr sz="2000" dirty="0"/>
              <a:t> </a:t>
            </a:r>
            <a:r>
              <a:rPr sz="2000" dirty="0" err="1"/>
              <a:t>QC플래그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습도</a:t>
            </a:r>
            <a:r>
              <a:rPr lang="ko-KR" altLang="en-US" sz="2000" dirty="0"/>
              <a:t> 및 </a:t>
            </a:r>
            <a:r>
              <a:rPr sz="2000" dirty="0" err="1"/>
              <a:t>QC플래그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증기압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이슬점온도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현지기압</a:t>
            </a:r>
            <a:r>
              <a:rPr lang="ko-KR" altLang="en-US" sz="2000" dirty="0"/>
              <a:t> 및 </a:t>
            </a:r>
            <a:r>
              <a:rPr sz="2000" dirty="0"/>
              <a:t> </a:t>
            </a:r>
            <a:r>
              <a:rPr sz="2000" dirty="0" err="1"/>
              <a:t>QC플래그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해면기압</a:t>
            </a:r>
            <a:r>
              <a:rPr lang="ko-KR" altLang="en-US" sz="2000" dirty="0"/>
              <a:t> 및 </a:t>
            </a:r>
            <a:r>
              <a:rPr sz="2000" dirty="0" err="1"/>
              <a:t>QC플래그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전운량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중하층운량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운형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최저운고</a:t>
            </a:r>
            <a:endParaRPr sz="2000" dirty="0"/>
          </a:p>
        </p:txBody>
      </p:sp>
      <p:sp>
        <p:nvSpPr>
          <p:cNvPr id="142" name="(https://data.kma.go.kr/data/grnd/selectAsosRltmList.do?pgmNo=36)"/>
          <p:cNvSpPr txBox="1"/>
          <p:nvPr/>
        </p:nvSpPr>
        <p:spPr>
          <a:xfrm>
            <a:off x="6302128" y="5842817"/>
            <a:ext cx="6634257" cy="719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6000"/>
              </a:lnSpc>
              <a:defRPr sz="2400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z="14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(https://data.kma.go.kr/data/grnd/selectAsosRltmList.do?pgmNo=36</a:t>
            </a:r>
            <a:r>
              <a:rPr sz="1400" u="none" dirty="0">
                <a:solidFill>
                  <a:srgbClr val="000000"/>
                </a:solidFill>
              </a:rPr>
              <a:t>)</a:t>
            </a:r>
            <a:endParaRPr sz="1400" u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" name="직선 연결선 4">
            <a:extLst>
              <a:ext uri="{FF2B5EF4-FFF2-40B4-BE49-F238E27FC236}">
                <a16:creationId xmlns:a16="http://schemas.microsoft.com/office/drawing/2014/main" id="{9E7E910A-9464-864F-ADE2-1431D9310F62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FE57D2-9FDE-D64F-A36F-C953E0C27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9FFB52-B9A2-8942-B189-D223542FC4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D43ADB-F385-4A47-A116-C10FF663C407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F3389-B2BE-204F-8D5A-3584ED703CC5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선 연결선 4">
            <a:extLst>
              <a:ext uri="{FF2B5EF4-FFF2-40B4-BE49-F238E27FC236}">
                <a16:creationId xmlns:a16="http://schemas.microsoft.com/office/drawing/2014/main" id="{4EA4FBC5-67F7-F644-A7CC-6B1C2FDA536C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제목 1"/>
          <p:cNvSpPr txBox="1">
            <a:spLocks noGrp="1"/>
          </p:cNvSpPr>
          <p:nvPr>
            <p:ph type="title"/>
          </p:nvPr>
        </p:nvSpPr>
        <p:spPr>
          <a:xfrm>
            <a:off x="141620" y="120567"/>
            <a:ext cx="8338030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9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데이터 분석 방법 및 알고리즘 설명</a:t>
            </a:r>
          </a:p>
        </p:txBody>
      </p:sp>
      <p:sp>
        <p:nvSpPr>
          <p:cNvPr id="151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5" name="TextBox 2"/>
          <p:cNvSpPr txBox="1"/>
          <p:nvPr/>
        </p:nvSpPr>
        <p:spPr>
          <a:xfrm>
            <a:off x="328862" y="1119629"/>
            <a:ext cx="227798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b="1"/>
            </a:lvl1pPr>
          </a:lstStyle>
          <a:p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  <a:r>
              <a:rPr dirty="0" err="1"/>
              <a:t>방법</a:t>
            </a:r>
            <a:endParaRPr dirty="0"/>
          </a:p>
        </p:txBody>
      </p:sp>
      <p:sp>
        <p:nvSpPr>
          <p:cNvPr id="146" name="TextBox 3"/>
          <p:cNvSpPr txBox="1"/>
          <p:nvPr/>
        </p:nvSpPr>
        <p:spPr>
          <a:xfrm>
            <a:off x="7772400" y="1119629"/>
            <a:ext cx="1965159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</a:lvl1pPr>
          </a:lstStyle>
          <a:p>
            <a:r>
              <a:t>알고리즘 설명</a:t>
            </a:r>
          </a:p>
        </p:txBody>
      </p:sp>
      <p:pic>
        <p:nvPicPr>
          <p:cNvPr id="147" name="그림 8" descr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79" y="993061"/>
            <a:ext cx="6432408" cy="512253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extBox 9"/>
          <p:cNvSpPr txBox="1"/>
          <p:nvPr/>
        </p:nvSpPr>
        <p:spPr>
          <a:xfrm>
            <a:off x="182645" y="1745500"/>
            <a:ext cx="4664390" cy="4275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CSV파일로</a:t>
            </a:r>
            <a:r>
              <a:rPr dirty="0"/>
              <a:t> </a:t>
            </a:r>
            <a:r>
              <a:rPr dirty="0" err="1"/>
              <a:t>제공되는</a:t>
            </a:r>
            <a:r>
              <a:rPr dirty="0"/>
              <a:t> </a:t>
            </a:r>
            <a:r>
              <a:rPr dirty="0" err="1"/>
              <a:t>파일을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데이터만</a:t>
            </a:r>
            <a:r>
              <a:rPr dirty="0"/>
              <a:t> </a:t>
            </a:r>
            <a:r>
              <a:rPr dirty="0" err="1"/>
              <a:t>가지도록</a:t>
            </a:r>
            <a:r>
              <a:rPr dirty="0"/>
              <a:t> </a:t>
            </a:r>
            <a:r>
              <a:rPr dirty="0" err="1"/>
              <a:t>수정하여</a:t>
            </a:r>
            <a:r>
              <a:rPr dirty="0"/>
              <a:t> </a:t>
            </a:r>
            <a:r>
              <a:rPr dirty="0" err="1"/>
              <a:t>데이터셋을</a:t>
            </a:r>
            <a:r>
              <a:rPr dirty="0"/>
              <a:t> </a:t>
            </a:r>
            <a:r>
              <a:rPr dirty="0" err="1"/>
              <a:t>만든다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만들어진</a:t>
            </a:r>
            <a:r>
              <a:rPr dirty="0"/>
              <a:t> </a:t>
            </a:r>
            <a:r>
              <a:rPr dirty="0" err="1"/>
              <a:t>데이터셋을</a:t>
            </a:r>
            <a:r>
              <a:rPr dirty="0"/>
              <a:t> pandas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numpy함수를</a:t>
            </a:r>
            <a:r>
              <a:rPr dirty="0"/>
              <a:t> </a:t>
            </a:r>
            <a:r>
              <a:rPr dirty="0" err="1"/>
              <a:t>이용하여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가져온다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분석하여</a:t>
            </a:r>
            <a:r>
              <a:rPr dirty="0"/>
              <a:t> </a:t>
            </a:r>
            <a:r>
              <a:rPr dirty="0" err="1"/>
              <a:t>폭염에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공통점을</a:t>
            </a:r>
            <a:r>
              <a:rPr dirty="0"/>
              <a:t> </a:t>
            </a:r>
            <a:r>
              <a:rPr dirty="0" err="1"/>
              <a:t>찾는다</a:t>
            </a:r>
            <a:r>
              <a:rPr dirty="0"/>
              <a:t>. </a:t>
            </a:r>
            <a:r>
              <a:rPr sz="1200" dirty="0"/>
              <a:t>(ex. 1994년과 2018년)</a:t>
            </a:r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1200" dirty="0"/>
          </a:p>
          <a:p>
            <a:pPr marL="342900" indent="-342900">
              <a:buSzPct val="100000"/>
              <a:buAutoNum type="arabicPeriod" startAt="4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데이터는</a:t>
            </a:r>
            <a:r>
              <a:rPr dirty="0"/>
              <a:t> </a:t>
            </a:r>
            <a:r>
              <a:rPr dirty="0" err="1"/>
              <a:t>강수량</a:t>
            </a:r>
            <a:r>
              <a:rPr dirty="0"/>
              <a:t> / </a:t>
            </a:r>
            <a:r>
              <a:rPr dirty="0" err="1"/>
              <a:t>온도</a:t>
            </a:r>
            <a:r>
              <a:rPr dirty="0"/>
              <a:t> / </a:t>
            </a:r>
            <a:r>
              <a:rPr dirty="0" err="1"/>
              <a:t>풍향</a:t>
            </a:r>
            <a:r>
              <a:rPr dirty="0"/>
              <a:t> / </a:t>
            </a:r>
            <a:r>
              <a:rPr dirty="0" err="1"/>
              <a:t>자외선</a:t>
            </a:r>
            <a:r>
              <a:rPr dirty="0"/>
              <a:t> </a:t>
            </a:r>
            <a:r>
              <a:rPr dirty="0" err="1"/>
              <a:t>지수</a:t>
            </a:r>
            <a:r>
              <a:rPr dirty="0"/>
              <a:t> / </a:t>
            </a:r>
            <a:r>
              <a:rPr dirty="0" err="1"/>
              <a:t>태풍</a:t>
            </a:r>
            <a:r>
              <a:rPr dirty="0"/>
              <a:t> </a:t>
            </a:r>
            <a:r>
              <a:rPr dirty="0" err="1"/>
              <a:t>여부를</a:t>
            </a:r>
            <a:r>
              <a:rPr dirty="0"/>
              <a:t> </a:t>
            </a:r>
            <a:r>
              <a:rPr dirty="0" err="1"/>
              <a:t>바탕으로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 startAt="4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5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대전의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지역인</a:t>
            </a:r>
            <a:r>
              <a:rPr dirty="0"/>
              <a:t> </a:t>
            </a:r>
            <a:r>
              <a:rPr dirty="0" err="1"/>
              <a:t>세종</a:t>
            </a:r>
            <a:r>
              <a:rPr dirty="0"/>
              <a:t> </a:t>
            </a:r>
            <a:r>
              <a:rPr dirty="0" err="1"/>
              <a:t>특별시</a:t>
            </a:r>
            <a:r>
              <a:rPr dirty="0"/>
              <a:t> / </a:t>
            </a:r>
            <a:r>
              <a:rPr dirty="0" err="1"/>
              <a:t>청주시</a:t>
            </a:r>
            <a:r>
              <a:rPr dirty="0"/>
              <a:t> / </a:t>
            </a:r>
            <a:r>
              <a:rPr dirty="0" err="1"/>
              <a:t>논산시</a:t>
            </a:r>
            <a:r>
              <a:rPr dirty="0"/>
              <a:t> / </a:t>
            </a:r>
            <a:r>
              <a:rPr dirty="0" err="1"/>
              <a:t>옥천군</a:t>
            </a:r>
            <a:r>
              <a:rPr dirty="0"/>
              <a:t> / </a:t>
            </a:r>
            <a:r>
              <a:rPr dirty="0" err="1"/>
              <a:t>금산군</a:t>
            </a:r>
            <a:r>
              <a:rPr dirty="0"/>
              <a:t> </a:t>
            </a:r>
            <a:r>
              <a:rPr dirty="0" err="1"/>
              <a:t>등</a:t>
            </a:r>
            <a:r>
              <a:rPr dirty="0"/>
              <a:t> </a:t>
            </a:r>
            <a:r>
              <a:rPr dirty="0" err="1"/>
              <a:t>지역의</a:t>
            </a:r>
            <a:r>
              <a:rPr dirty="0"/>
              <a:t> </a:t>
            </a:r>
            <a:r>
              <a:rPr dirty="0" err="1"/>
              <a:t>날씨</a:t>
            </a:r>
            <a:r>
              <a:rPr dirty="0"/>
              <a:t> </a:t>
            </a:r>
            <a:r>
              <a:rPr dirty="0" err="1"/>
              <a:t>데이터도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분석한다</a:t>
            </a:r>
            <a:r>
              <a:rPr dirty="0"/>
              <a:t>.</a:t>
            </a:r>
          </a:p>
        </p:txBody>
      </p:sp>
      <p:sp>
        <p:nvSpPr>
          <p:cNvPr id="149" name="TextBox 6"/>
          <p:cNvSpPr txBox="1"/>
          <p:nvPr/>
        </p:nvSpPr>
        <p:spPr>
          <a:xfrm>
            <a:off x="6096000" y="2690334"/>
            <a:ext cx="506890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데이터를</a:t>
            </a:r>
            <a:r>
              <a:rPr sz="2400" dirty="0"/>
              <a:t> </a:t>
            </a:r>
            <a:r>
              <a:rPr sz="2400" dirty="0" err="1"/>
              <a:t>입력</a:t>
            </a:r>
            <a:r>
              <a:rPr sz="2400" dirty="0"/>
              <a:t> </a:t>
            </a:r>
            <a:r>
              <a:rPr sz="2400" dirty="0" err="1"/>
              <a:t>받음</a:t>
            </a:r>
            <a:endParaRPr sz="2400" dirty="0"/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입력</a:t>
            </a:r>
            <a:r>
              <a:rPr sz="2400" dirty="0"/>
              <a:t> </a:t>
            </a:r>
            <a:r>
              <a:rPr sz="2400" dirty="0" err="1"/>
              <a:t>받은</a:t>
            </a:r>
            <a:r>
              <a:rPr sz="2400" dirty="0"/>
              <a:t> </a:t>
            </a:r>
            <a:r>
              <a:rPr sz="2400" dirty="0" err="1"/>
              <a:t>데이터를</a:t>
            </a:r>
            <a:r>
              <a:rPr sz="2400" dirty="0"/>
              <a:t> </a:t>
            </a:r>
            <a:r>
              <a:rPr sz="2400" dirty="0" err="1"/>
              <a:t>분석하여</a:t>
            </a:r>
            <a:r>
              <a:rPr sz="2400" dirty="0"/>
              <a:t> </a:t>
            </a:r>
            <a:r>
              <a:rPr sz="2400" dirty="0" err="1"/>
              <a:t>공통점을</a:t>
            </a:r>
            <a:r>
              <a:rPr sz="2400" dirty="0"/>
              <a:t> </a:t>
            </a:r>
            <a:r>
              <a:rPr sz="2400" dirty="0" err="1"/>
              <a:t>찾음</a:t>
            </a:r>
            <a:endParaRPr sz="2400" dirty="0"/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공통점이</a:t>
            </a:r>
            <a:r>
              <a:rPr sz="2400" dirty="0"/>
              <a:t> </a:t>
            </a:r>
            <a:r>
              <a:rPr sz="2400" dirty="0" err="1"/>
              <a:t>없으면</a:t>
            </a:r>
            <a:r>
              <a:rPr sz="2400" dirty="0"/>
              <a:t> </a:t>
            </a:r>
            <a:r>
              <a:rPr sz="2400" dirty="0" err="1"/>
              <a:t>다음</a:t>
            </a:r>
            <a:r>
              <a:rPr sz="2400" dirty="0"/>
              <a:t> </a:t>
            </a:r>
            <a:r>
              <a:rPr sz="2400" dirty="0" err="1"/>
              <a:t>데이터를</a:t>
            </a:r>
            <a:r>
              <a:rPr sz="2400" dirty="0"/>
              <a:t> </a:t>
            </a:r>
            <a:r>
              <a:rPr sz="2400" dirty="0" err="1"/>
              <a:t>입력</a:t>
            </a:r>
            <a:r>
              <a:rPr sz="2400" dirty="0"/>
              <a:t> </a:t>
            </a:r>
            <a:r>
              <a:rPr sz="2400" dirty="0" err="1"/>
              <a:t>받음</a:t>
            </a:r>
            <a:endParaRPr sz="2400" dirty="0"/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공통점이</a:t>
            </a:r>
            <a:r>
              <a:rPr sz="2400" dirty="0"/>
              <a:t> </a:t>
            </a:r>
            <a:r>
              <a:rPr sz="2400" dirty="0" err="1"/>
              <a:t>있으면</a:t>
            </a:r>
            <a:r>
              <a:rPr sz="2400" dirty="0"/>
              <a:t> </a:t>
            </a:r>
            <a:r>
              <a:rPr sz="2400" dirty="0" err="1"/>
              <a:t>분석</a:t>
            </a:r>
            <a:r>
              <a:rPr sz="2400" dirty="0"/>
              <a:t> </a:t>
            </a:r>
            <a:r>
              <a:rPr sz="2400" dirty="0" err="1"/>
              <a:t>처리</a:t>
            </a:r>
            <a:endParaRPr sz="2400" dirty="0"/>
          </a:p>
        </p:txBody>
      </p:sp>
      <p:pic>
        <p:nvPicPr>
          <p:cNvPr id="150" name="그림 11" descr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4" y="969101"/>
            <a:ext cx="4644391" cy="534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983879-76C4-4944-9D68-B8770C0AE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205A6B-98BF-874B-A97A-1AFAB1285D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5" grpId="1" animBg="1"/>
      <p:bldP spid="146" grpId="0" animBg="1"/>
      <p:bldP spid="148" grpId="0" animBg="1"/>
      <p:bldP spid="148" grpId="1" animBg="1"/>
      <p:bldP spid="1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4C6AF5C-ADD6-BF42-91B2-43AF2C04A80B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A3CEB6-A025-0843-9ACC-CEA05D76AF00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3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예상 결과</a:t>
            </a:r>
          </a:p>
        </p:txBody>
      </p:sp>
      <p:sp>
        <p:nvSpPr>
          <p:cNvPr id="15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4" name="TextBox 2"/>
          <p:cNvSpPr txBox="1"/>
          <p:nvPr/>
        </p:nvSpPr>
        <p:spPr>
          <a:xfrm>
            <a:off x="148243" y="2293042"/>
            <a:ext cx="1180311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1994년과 2008년처럼 20일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폭염이</a:t>
            </a:r>
            <a:r>
              <a:rPr dirty="0"/>
              <a:t> </a:t>
            </a:r>
            <a:r>
              <a:rPr dirty="0" err="1"/>
              <a:t>지속되는</a:t>
            </a:r>
            <a:r>
              <a:rPr dirty="0"/>
              <a:t> </a:t>
            </a:r>
            <a:r>
              <a:rPr dirty="0" err="1"/>
              <a:t>공통점이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각각의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분석하여</a:t>
            </a:r>
            <a:r>
              <a:rPr dirty="0"/>
              <a:t> </a:t>
            </a:r>
            <a:r>
              <a:rPr dirty="0" err="1"/>
              <a:t>날씨</a:t>
            </a:r>
            <a:r>
              <a:rPr dirty="0"/>
              <a:t> </a:t>
            </a:r>
            <a:r>
              <a:rPr dirty="0" err="1"/>
              <a:t>예측이</a:t>
            </a:r>
            <a:r>
              <a:rPr dirty="0"/>
              <a:t> </a:t>
            </a:r>
            <a:r>
              <a:rPr dirty="0" err="1"/>
              <a:t>가능할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예상됨</a:t>
            </a:r>
            <a:endParaRPr dirty="0"/>
          </a:p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대한민국</a:t>
            </a:r>
            <a:r>
              <a:rPr dirty="0"/>
              <a:t> </a:t>
            </a:r>
            <a:r>
              <a:rPr dirty="0" err="1"/>
              <a:t>특성상</a:t>
            </a:r>
            <a:r>
              <a:rPr dirty="0"/>
              <a:t> 4계절이 </a:t>
            </a:r>
            <a:r>
              <a:rPr dirty="0" err="1"/>
              <a:t>존재하기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나아가</a:t>
            </a:r>
            <a:r>
              <a:rPr dirty="0"/>
              <a:t> </a:t>
            </a:r>
            <a:r>
              <a:rPr dirty="0" err="1"/>
              <a:t>겨울철</a:t>
            </a:r>
            <a:r>
              <a:rPr dirty="0"/>
              <a:t> </a:t>
            </a:r>
            <a:r>
              <a:rPr dirty="0" err="1"/>
              <a:t>대설도</a:t>
            </a:r>
            <a:r>
              <a:rPr dirty="0"/>
              <a:t> </a:t>
            </a:r>
            <a:r>
              <a:rPr dirty="0" err="1"/>
              <a:t>예측하는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생성이</a:t>
            </a:r>
            <a:br>
              <a:rPr dirty="0"/>
            </a:br>
            <a:r>
              <a:rPr dirty="0" err="1"/>
              <a:t>가능할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예상됨</a:t>
            </a:r>
            <a:endParaRPr dirty="0"/>
          </a:p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기후</a:t>
            </a:r>
            <a:r>
              <a:rPr dirty="0"/>
              <a:t> </a:t>
            </a:r>
            <a:r>
              <a:rPr dirty="0" err="1"/>
              <a:t>특성상</a:t>
            </a:r>
            <a:r>
              <a:rPr dirty="0"/>
              <a:t> </a:t>
            </a:r>
            <a:r>
              <a:rPr dirty="0" err="1"/>
              <a:t>수많은</a:t>
            </a:r>
            <a:r>
              <a:rPr dirty="0"/>
              <a:t> </a:t>
            </a:r>
            <a:r>
              <a:rPr dirty="0" err="1"/>
              <a:t>변화가</a:t>
            </a:r>
            <a:r>
              <a:rPr dirty="0"/>
              <a:t> </a:t>
            </a:r>
            <a:r>
              <a:rPr dirty="0" err="1"/>
              <a:t>예상되지만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데이터들을</a:t>
            </a:r>
            <a:r>
              <a:rPr dirty="0"/>
              <a:t> </a:t>
            </a:r>
            <a:r>
              <a:rPr dirty="0" err="1"/>
              <a:t>이용해</a:t>
            </a:r>
            <a:r>
              <a:rPr dirty="0"/>
              <a:t> </a:t>
            </a:r>
            <a:r>
              <a:rPr dirty="0" err="1"/>
              <a:t>분석하면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정확한</a:t>
            </a:r>
            <a:r>
              <a:rPr dirty="0"/>
              <a:t> </a:t>
            </a:r>
            <a:r>
              <a:rPr dirty="0" err="1"/>
              <a:t>모델이</a:t>
            </a:r>
            <a:r>
              <a:rPr lang="ko-KR" altLang="en-US" dirty="0"/>
              <a:t> </a:t>
            </a:r>
            <a:r>
              <a:rPr dirty="0" err="1"/>
              <a:t>만들어질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예상됨</a:t>
            </a:r>
            <a:endParaRPr dirty="0"/>
          </a:p>
        </p:txBody>
      </p:sp>
      <p:sp>
        <p:nvSpPr>
          <p:cNvPr id="5" name="직선 연결선 4">
            <a:extLst>
              <a:ext uri="{FF2B5EF4-FFF2-40B4-BE49-F238E27FC236}">
                <a16:creationId xmlns:a16="http://schemas.microsoft.com/office/drawing/2014/main" id="{BFCFD64D-20AF-EE4E-A1F9-C25FAB7BC1DC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499947-F643-1540-895C-A632EA2D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1B93F2-3257-264B-9955-E6F0AE75F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F076C9-2E1E-A546-9047-14DA5860322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8B7FCF-6488-2D4A-9D01-66685A3B84BC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벤치마킹 및 수익 모델</a:t>
            </a:r>
          </a:p>
        </p:txBody>
      </p:sp>
      <p:sp>
        <p:nvSpPr>
          <p:cNvPr id="158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9" name="TextBox 4"/>
          <p:cNvSpPr txBox="1"/>
          <p:nvPr/>
        </p:nvSpPr>
        <p:spPr>
          <a:xfrm>
            <a:off x="5349394" y="965884"/>
            <a:ext cx="1493210" cy="636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/>
              <a:t>수익</a:t>
            </a:r>
            <a:r>
              <a:rPr dirty="0"/>
              <a:t> </a:t>
            </a:r>
            <a:r>
              <a:rPr dirty="0" err="1"/>
              <a:t>모델</a:t>
            </a:r>
            <a:endParaRPr dirty="0"/>
          </a:p>
        </p:txBody>
      </p:sp>
      <p:sp>
        <p:nvSpPr>
          <p:cNvPr id="160" name="TextBox 14"/>
          <p:cNvSpPr txBox="1"/>
          <p:nvPr/>
        </p:nvSpPr>
        <p:spPr>
          <a:xfrm>
            <a:off x="5140085" y="1050890"/>
            <a:ext cx="1911829" cy="463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/>
              <a:t>비슷한</a:t>
            </a:r>
            <a:r>
              <a:rPr dirty="0"/>
              <a:t> </a:t>
            </a:r>
            <a:r>
              <a:rPr dirty="0" err="1"/>
              <a:t>경쟁</a:t>
            </a:r>
            <a:r>
              <a:rPr dirty="0"/>
              <a:t> </a:t>
            </a:r>
            <a:r>
              <a:rPr dirty="0" err="1"/>
              <a:t>제품</a:t>
            </a:r>
            <a:endParaRPr dirty="0"/>
          </a:p>
        </p:txBody>
      </p:sp>
      <p:pic>
        <p:nvPicPr>
          <p:cNvPr id="161" name="그림 6" descr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76" y="2107583"/>
            <a:ext cx="2679297" cy="4431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그림 10" descr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4" y="2021245"/>
            <a:ext cx="1100668" cy="93088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11"/>
          <p:cNvSpPr txBox="1"/>
          <p:nvPr/>
        </p:nvSpPr>
        <p:spPr>
          <a:xfrm>
            <a:off x="1291620" y="1628330"/>
            <a:ext cx="1493210" cy="32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Apple </a:t>
            </a:r>
            <a:r>
              <a:rPr dirty="0" err="1"/>
              <a:t>기본앱</a:t>
            </a:r>
            <a:r>
              <a:rPr dirty="0"/>
              <a:t> ‘</a:t>
            </a:r>
            <a:r>
              <a:rPr dirty="0" err="1"/>
              <a:t>날씨</a:t>
            </a:r>
            <a:r>
              <a:rPr dirty="0"/>
              <a:t>’</a:t>
            </a:r>
          </a:p>
        </p:txBody>
      </p:sp>
      <p:sp>
        <p:nvSpPr>
          <p:cNvPr id="164" name="TextBox 18"/>
          <p:cNvSpPr txBox="1"/>
          <p:nvPr/>
        </p:nvSpPr>
        <p:spPr>
          <a:xfrm>
            <a:off x="3782603" y="2952127"/>
            <a:ext cx="3150525" cy="2257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최대</a:t>
            </a:r>
            <a:r>
              <a:rPr dirty="0"/>
              <a:t> 2주까지의 </a:t>
            </a:r>
            <a:r>
              <a:rPr dirty="0" err="1"/>
              <a:t>날씨를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알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강수량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온도</a:t>
            </a:r>
            <a:r>
              <a:rPr dirty="0"/>
              <a:t>/</a:t>
            </a:r>
            <a:r>
              <a:rPr dirty="0" err="1"/>
              <a:t>습도</a:t>
            </a:r>
            <a:r>
              <a:rPr dirty="0"/>
              <a:t> </a:t>
            </a:r>
            <a:r>
              <a:rPr dirty="0" err="1"/>
              <a:t>등</a:t>
            </a:r>
            <a:r>
              <a:rPr dirty="0"/>
              <a:t> </a:t>
            </a:r>
            <a:r>
              <a:rPr dirty="0" err="1"/>
              <a:t>기본적인</a:t>
            </a:r>
            <a:r>
              <a:rPr dirty="0"/>
              <a:t> </a:t>
            </a:r>
            <a:r>
              <a:rPr dirty="0" err="1"/>
              <a:t>날씨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r>
              <a:rPr sz="1400" dirty="0"/>
              <a:t>(</a:t>
            </a:r>
            <a:r>
              <a:rPr sz="1400" dirty="0" err="1"/>
              <a:t>당일</a:t>
            </a:r>
            <a:r>
              <a:rPr sz="1400" dirty="0"/>
              <a:t> </a:t>
            </a:r>
            <a:r>
              <a:rPr sz="1400" dirty="0" err="1"/>
              <a:t>기준</a:t>
            </a:r>
            <a:r>
              <a:rPr sz="1400" dirty="0"/>
              <a:t>)</a:t>
            </a:r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1400" dirty="0"/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시간</a:t>
            </a:r>
            <a:r>
              <a:rPr dirty="0"/>
              <a:t> </a:t>
            </a:r>
            <a:r>
              <a:rPr dirty="0" err="1"/>
              <a:t>별</a:t>
            </a:r>
            <a:r>
              <a:rPr dirty="0"/>
              <a:t> </a:t>
            </a:r>
            <a:r>
              <a:rPr dirty="0" err="1"/>
              <a:t>날씨</a:t>
            </a:r>
            <a:r>
              <a:rPr dirty="0"/>
              <a:t> </a:t>
            </a:r>
            <a:r>
              <a:rPr dirty="0" err="1"/>
              <a:t>변화량을</a:t>
            </a:r>
            <a:r>
              <a:rPr dirty="0"/>
              <a:t> </a:t>
            </a:r>
            <a:r>
              <a:rPr dirty="0" err="1"/>
              <a:t>알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r>
              <a:rPr sz="1400" dirty="0"/>
              <a:t>(</a:t>
            </a:r>
            <a:r>
              <a:rPr sz="1400" dirty="0" err="1"/>
              <a:t>당일</a:t>
            </a:r>
            <a:r>
              <a:rPr sz="1400" dirty="0"/>
              <a:t> </a:t>
            </a:r>
            <a:r>
              <a:rPr sz="1400" dirty="0" err="1"/>
              <a:t>기준</a:t>
            </a:r>
            <a:r>
              <a:rPr sz="1400" dirty="0"/>
              <a:t>)</a:t>
            </a:r>
          </a:p>
        </p:txBody>
      </p:sp>
      <p:pic>
        <p:nvPicPr>
          <p:cNvPr id="165" name="그림 8" descr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091" y="1891290"/>
            <a:ext cx="2369404" cy="464762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Box 21"/>
          <p:cNvSpPr txBox="1"/>
          <p:nvPr/>
        </p:nvSpPr>
        <p:spPr>
          <a:xfrm>
            <a:off x="8770904" y="1526283"/>
            <a:ext cx="1829777" cy="32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삼성</a:t>
            </a:r>
            <a:r>
              <a:rPr dirty="0"/>
              <a:t> </a:t>
            </a:r>
            <a:r>
              <a:rPr dirty="0" err="1"/>
              <a:t>갤럭시</a:t>
            </a:r>
            <a:r>
              <a:rPr dirty="0"/>
              <a:t>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앱</a:t>
            </a:r>
            <a:r>
              <a:rPr dirty="0"/>
              <a:t> ‘</a:t>
            </a:r>
            <a:r>
              <a:rPr dirty="0" err="1"/>
              <a:t>날씨</a:t>
            </a:r>
            <a:r>
              <a:rPr dirty="0"/>
              <a:t>’</a:t>
            </a:r>
          </a:p>
        </p:txBody>
      </p:sp>
      <p:sp>
        <p:nvSpPr>
          <p:cNvPr id="167" name="TextBox 22"/>
          <p:cNvSpPr txBox="1"/>
          <p:nvPr/>
        </p:nvSpPr>
        <p:spPr>
          <a:xfrm>
            <a:off x="4945836" y="2926327"/>
            <a:ext cx="3067060" cy="204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앱의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위젯으로만</a:t>
            </a:r>
            <a:r>
              <a:rPr dirty="0"/>
              <a:t> </a:t>
            </a:r>
            <a:r>
              <a:rPr dirty="0" err="1"/>
              <a:t>제공되어</a:t>
            </a:r>
            <a:r>
              <a:rPr dirty="0"/>
              <a:t> </a:t>
            </a:r>
            <a:r>
              <a:rPr dirty="0" err="1"/>
              <a:t>위젯을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앱에</a:t>
            </a:r>
            <a:r>
              <a:rPr dirty="0"/>
              <a:t> </a:t>
            </a:r>
            <a:r>
              <a:rPr dirty="0" err="1"/>
              <a:t>접속할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3시간별로 </a:t>
            </a:r>
            <a:r>
              <a:rPr dirty="0" err="1"/>
              <a:t>날씨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강수량을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미세먼지</a:t>
            </a:r>
            <a:r>
              <a:rPr dirty="0"/>
              <a:t> </a:t>
            </a:r>
            <a:r>
              <a:rPr dirty="0" err="1"/>
              <a:t>농도를</a:t>
            </a:r>
            <a:r>
              <a:rPr dirty="0"/>
              <a:t> </a:t>
            </a:r>
            <a:r>
              <a:rPr dirty="0" err="1"/>
              <a:t>알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pic>
        <p:nvPicPr>
          <p:cNvPr id="168" name="그림 3" descr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76" y="1599193"/>
            <a:ext cx="10423048" cy="49283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AAEF1589-C290-2141-8CE0-9DDE698BCDD1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7A76C4-18B8-0043-93D8-EAC326049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CDC44-82D1-234B-845D-AAAEFD94AE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3" grpId="0" animBg="1"/>
      <p:bldP spid="163" grpId="1" animBg="1"/>
      <p:bldP spid="164" grpId="0" animBg="1"/>
      <p:bldP spid="164" grpId="1" animBg="1"/>
      <p:bldP spid="166" grpId="0" animBg="1"/>
      <p:bldP spid="166" grpId="1" animBg="1"/>
      <p:bldP spid="167" grpId="0" animBg="1"/>
      <p:bldP spid="167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628</Words>
  <Application>Microsoft Macintosh PowerPoint</Application>
  <PresentationFormat>와이드스크린</PresentationFormat>
  <Paragraphs>115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배달의민족 연성 OTF</vt:lpstr>
      <vt:lpstr>배달의민족 한나체 Pro OTF</vt:lpstr>
      <vt:lpstr>Arial</vt:lpstr>
      <vt:lpstr>Times</vt:lpstr>
      <vt:lpstr>Office 테마</vt:lpstr>
      <vt:lpstr>대전광역시 폭염 데이터 분석 </vt:lpstr>
      <vt:lpstr>목차</vt:lpstr>
      <vt:lpstr>문제점 발견 및 이슈 제기</vt:lpstr>
      <vt:lpstr>해결 방안</vt:lpstr>
      <vt:lpstr>비즈니스 모델 및 타겟</vt:lpstr>
      <vt:lpstr>데이터 활용 및 선 택  / 처리 및 가공</vt:lpstr>
      <vt:lpstr>데이터 분석 방법 및 알고리즘 설명</vt:lpstr>
      <vt:lpstr>예상 결과</vt:lpstr>
      <vt:lpstr>벤치마킹 및 수익 모델</vt:lpstr>
      <vt:lpstr>향후 계획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대전광역시 폭염 데이터 분석 </dc:title>
  <cp:lastModifiedBy>김성민</cp:lastModifiedBy>
  <cp:revision>30</cp:revision>
  <cp:lastPrinted>2019-07-01T03:54:37Z</cp:lastPrinted>
  <dcterms:modified xsi:type="dcterms:W3CDTF">2019-07-01T07:17:30Z</dcterms:modified>
</cp:coreProperties>
</file>