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02994-E150-4922-973C-6D1EC76658FA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06A89-6DA9-4651-9D91-3D99E94B8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88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858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116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0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75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74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98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0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31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63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17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55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42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29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ACF26-6357-4F55-9EF5-AD34D4D37933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89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hyperlink" Target="mailto:wnghtmd99@nave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0n9m1n1@gmail.com" TargetMode="External"/><Relationship Id="rId11" Type="http://schemas.openxmlformats.org/officeDocument/2006/relationships/image" Target="../media/image6.png"/><Relationship Id="rId5" Type="http://schemas.openxmlformats.org/officeDocument/2006/relationships/hyperlink" Target="mailto:kim@Sungmin.dev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3.sv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koreamin.tistory.com/entry/Kmeans-%EC%95%8C%EA%B3%A0%EB%A6%AC%EC%A6%98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data.kma.go.kr/data/grnd/selectAsosList.do?pgmNo=3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ejeon.go.kr/tou/index.do" TargetMode="External"/><Relationship Id="rId5" Type="http://schemas.openxmlformats.org/officeDocument/2006/relationships/hyperlink" Target="https://www.yna.co.kr/view/AKR20180717040500017?input=1195m" TargetMode="External"/><Relationship Id="rId4" Type="http://schemas.openxmlformats.org/officeDocument/2006/relationships/hyperlink" Target="http://www.sisaweek.com/news/articleView.html?idxno=112313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mailto:j0n9m1n1@gmail.com" TargetMode="External"/><Relationship Id="rId7" Type="http://schemas.openxmlformats.org/officeDocument/2006/relationships/image" Target="../media/image34.png"/><Relationship Id="rId2" Type="http://schemas.openxmlformats.org/officeDocument/2006/relationships/hyperlink" Target="mailto:kim@Sungmin.dev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3.png"/><Relationship Id="rId4" Type="http://schemas.openxmlformats.org/officeDocument/2006/relationships/hyperlink" Target="mailto:wnghtmd99@naver.com" TargetMode="Externa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data.kma.go.kr/data/grnd/selectAsosList.do?pgmNo=3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92E1FBD-20AB-453C-808B-3DB318E57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775" y="4041915"/>
            <a:ext cx="1801866" cy="24318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8C6754-5A5A-4992-BCAA-37D027981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420" y="4754837"/>
            <a:ext cx="1581150" cy="17049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8ECDDE1-9865-7843-9456-7A90E438E58C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3E9F4D-3D09-134F-9981-7B6B0BAAE9ED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96" name="제목 1"/>
          <p:cNvSpPr txBox="1">
            <a:spLocks noGrp="1"/>
          </p:cNvSpPr>
          <p:nvPr>
            <p:ph type="ctrTitle"/>
          </p:nvPr>
        </p:nvSpPr>
        <p:spPr>
          <a:xfrm>
            <a:off x="3051629" y="607878"/>
            <a:ext cx="6088742" cy="84775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41247">
              <a:defRPr sz="4968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대전광역시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solidFill>
                  <a:srgbClr val="FF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폭염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분석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</a:p>
        </p:txBody>
      </p:sp>
      <p:sp>
        <p:nvSpPr>
          <p:cNvPr id="97" name="부제목 2"/>
          <p:cNvSpPr txBox="1">
            <a:spLocks noGrp="1"/>
          </p:cNvSpPr>
          <p:nvPr>
            <p:ph type="subTitle" idx="1"/>
          </p:nvPr>
        </p:nvSpPr>
        <p:spPr>
          <a:xfrm>
            <a:off x="7967510" y="4232083"/>
            <a:ext cx="4610794" cy="2308313"/>
          </a:xfrm>
          <a:prstGeom prst="rect">
            <a:avLst/>
          </a:prstGeom>
        </p:spPr>
        <p:txBody>
          <a:bodyPr/>
          <a:lstStyle/>
          <a:p>
            <a:pPr algn="l">
              <a:defRPr sz="18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▶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팀명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: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해와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달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사이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그대</a:t>
            </a:r>
            <a:endParaRPr lang="en-US" altLang="ko-KR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l">
              <a:defRPr sz="18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▶ 소속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: 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선문대학교 컴퓨터공학부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l">
              <a:defRPr sz="18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▶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팀원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l">
              <a:defRPr sz="18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 김성민 (</a:t>
            </a:r>
            <a:r>
              <a:rPr u="sng" dirty="0" err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배달의민족 연성" panose="020B0600000101010101" pitchFamily="50" charset="-127"/>
                <a:ea typeface="배달의민족 연성" panose="020B0600000101010101" pitchFamily="50" charset="-127"/>
                <a:hlinkClick r:id="rId5"/>
              </a:rPr>
              <a:t>kim@sungmin.dev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</a:p>
          <a:p>
            <a:pPr algn="l">
              <a:defRPr sz="18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이종민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(</a:t>
            </a: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배달의민족 연성" panose="020B0600000101010101" pitchFamily="50" charset="-127"/>
                <a:ea typeface="배달의민족 연성" panose="020B0600000101010101" pitchFamily="50" charset="-127"/>
                <a:hlinkClick r:id="rId6"/>
              </a:rPr>
              <a:t>j0n9m1n1@gmail.com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</a:p>
          <a:p>
            <a:pPr algn="l">
              <a:defRPr sz="18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주호승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(</a:t>
            </a: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배달의민족 연성" panose="020B0600000101010101" pitchFamily="50" charset="-127"/>
                <a:ea typeface="배달의민족 연성" panose="020B0600000101010101" pitchFamily="50" charset="-127"/>
                <a:hlinkClick r:id="rId7"/>
              </a:rPr>
              <a:t>wnghtmd99@naver.com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</a:p>
        </p:txBody>
      </p:sp>
      <p:sp>
        <p:nvSpPr>
          <p:cNvPr id="99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</a:t>
            </a:fld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98" name="그림 3" descr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222855" y="3429000"/>
            <a:ext cx="1481781" cy="1486425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TextBox 8"/>
          <p:cNvSpPr txBox="1"/>
          <p:nvPr/>
        </p:nvSpPr>
        <p:spPr>
          <a:xfrm>
            <a:off x="4472547" y="1607373"/>
            <a:ext cx="324690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날씨를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미리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예측하여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대비하자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D44050F-0FF8-CE45-B2B7-2BFE14F020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2CC541-E608-2B46-A6B3-524D83AC948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1B20CB3-80E6-4E74-8BF5-F6FE8342316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061" y="5075152"/>
            <a:ext cx="1085322" cy="115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5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F076C9-2E1E-A546-9047-14DA58603221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8B7FCF-6488-2D4A-9D01-66685A3B84BC}"/>
              </a:ext>
            </a:extLst>
          </p:cNvPr>
          <p:cNvSpPr/>
          <p:nvPr/>
        </p:nvSpPr>
        <p:spPr>
          <a:xfrm>
            <a:off x="0" y="-34768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57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벤치마킹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및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수익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모델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58" name="슬라이드 번호 개체 틀 2"/>
          <p:cNvSpPr txBox="1">
            <a:spLocks noGrp="1"/>
          </p:cNvSpPr>
          <p:nvPr>
            <p:ph type="sldNum" sz="quarter" idx="12"/>
          </p:nvPr>
        </p:nvSpPr>
        <p:spPr>
          <a:xfrm>
            <a:off x="11025554" y="6404292"/>
            <a:ext cx="32824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</a:t>
            </a:fld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4" name="직선 연결선 4">
            <a:extLst>
              <a:ext uri="{FF2B5EF4-FFF2-40B4-BE49-F238E27FC236}">
                <a16:creationId xmlns:a16="http://schemas.microsoft.com/office/drawing/2014/main" id="{AAEF1589-C290-2141-8CE0-9DDE698BCDD1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D7A76C4-18B8-0043-93D8-EAC326049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E3CDC44-82D1-234B-845D-AAAEFD94AE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9787C0-A4E8-48EF-A262-03824C7DB8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97" y="1617743"/>
            <a:ext cx="2206975" cy="976162"/>
          </a:xfrm>
          <a:prstGeom prst="rect">
            <a:avLst/>
          </a:prstGeom>
        </p:spPr>
      </p:pic>
      <p:pic>
        <p:nvPicPr>
          <p:cNvPr id="5" name="그래픽 4" descr="도시">
            <a:extLst>
              <a:ext uri="{FF2B5EF4-FFF2-40B4-BE49-F238E27FC236}">
                <a16:creationId xmlns:a16="http://schemas.microsoft.com/office/drawing/2014/main" id="{FF439205-6342-4CB3-94D1-3CC8A3078A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37026" y="1579909"/>
            <a:ext cx="914400" cy="914400"/>
          </a:xfrm>
          <a:prstGeom prst="rect">
            <a:avLst/>
          </a:prstGeom>
        </p:spPr>
      </p:pic>
      <p:pic>
        <p:nvPicPr>
          <p:cNvPr id="7" name="그래픽 6" descr="스마트폰">
            <a:extLst>
              <a:ext uri="{FF2B5EF4-FFF2-40B4-BE49-F238E27FC236}">
                <a16:creationId xmlns:a16="http://schemas.microsoft.com/office/drawing/2014/main" id="{671B914E-07E7-4A7A-B058-ABFD429C7F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41278" y="4170473"/>
            <a:ext cx="1299630" cy="12996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DE92C4-C072-4646-8909-CAB841A3A282}"/>
              </a:ext>
            </a:extLst>
          </p:cNvPr>
          <p:cNvSpPr txBox="1"/>
          <p:nvPr/>
        </p:nvSpPr>
        <p:spPr>
          <a:xfrm>
            <a:off x="4699436" y="1032736"/>
            <a:ext cx="2589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제품 업체 및 </a:t>
            </a:r>
            <a: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AdSense</a:t>
            </a:r>
            <a:endParaRPr lang="ko-KR" altLang="en-US"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26A05F-5D74-48E3-AF2A-2275C7C8B05B}"/>
              </a:ext>
            </a:extLst>
          </p:cNvPr>
          <p:cNvSpPr txBox="1"/>
          <p:nvPr/>
        </p:nvSpPr>
        <p:spPr>
          <a:xfrm>
            <a:off x="10348546" y="5503251"/>
            <a:ext cx="88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플랫폼</a:t>
            </a:r>
          </a:p>
        </p:txBody>
      </p:sp>
      <p:pic>
        <p:nvPicPr>
          <p:cNvPr id="11" name="그래픽 10" descr="사용자">
            <a:extLst>
              <a:ext uri="{FF2B5EF4-FFF2-40B4-BE49-F238E27FC236}">
                <a16:creationId xmlns:a16="http://schemas.microsoft.com/office/drawing/2014/main" id="{8C20BADC-B465-4FCE-A239-C581C715A2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6345" y="4032477"/>
            <a:ext cx="1597646" cy="15976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35852F-FF91-4F1E-86A4-EFD942E8EE1A}"/>
              </a:ext>
            </a:extLst>
          </p:cNvPr>
          <p:cNvSpPr txBox="1"/>
          <p:nvPr/>
        </p:nvSpPr>
        <p:spPr>
          <a:xfrm>
            <a:off x="1103230" y="5503251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사용자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0D8EDDA-ABDC-4569-ADAB-1978E7A25262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7351426" y="2037109"/>
            <a:ext cx="2789852" cy="27831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8CB1543-C180-4D70-A54D-4C21BE9E7B6D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 flipV="1">
            <a:off x="2333991" y="2105824"/>
            <a:ext cx="2145606" cy="27254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F326299-C505-411B-A08F-E953360C2A87}"/>
              </a:ext>
            </a:extLst>
          </p:cNvPr>
          <p:cNvCxnSpPr>
            <a:cxnSpLocks/>
          </p:cNvCxnSpPr>
          <p:nvPr/>
        </p:nvCxnSpPr>
        <p:spPr>
          <a:xfrm flipH="1">
            <a:off x="2333991" y="5058751"/>
            <a:ext cx="7807287" cy="1101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C2868FD-FD35-4F9D-A18B-84C29C314075}"/>
              </a:ext>
            </a:extLst>
          </p:cNvPr>
          <p:cNvCxnSpPr>
            <a:cxnSpLocks/>
          </p:cNvCxnSpPr>
          <p:nvPr/>
        </p:nvCxnSpPr>
        <p:spPr>
          <a:xfrm>
            <a:off x="2333991" y="5315103"/>
            <a:ext cx="7807287" cy="42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88ED3F3-F6D7-405A-807C-4C1595500A19}"/>
              </a:ext>
            </a:extLst>
          </p:cNvPr>
          <p:cNvSpPr txBox="1"/>
          <p:nvPr/>
        </p:nvSpPr>
        <p:spPr>
          <a:xfrm>
            <a:off x="8746352" y="3096523"/>
            <a:ext cx="10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광고 의뢰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70139C-6E1D-49C6-8212-3F9FBCCFFE87}"/>
              </a:ext>
            </a:extLst>
          </p:cNvPr>
          <p:cNvSpPr txBox="1"/>
          <p:nvPr/>
        </p:nvSpPr>
        <p:spPr>
          <a:xfrm>
            <a:off x="5524499" y="467750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서비스 제공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65A7E6-DBF9-4A1F-A71F-EE52697F2754}"/>
              </a:ext>
            </a:extLst>
          </p:cNvPr>
          <p:cNvSpPr txBox="1"/>
          <p:nvPr/>
        </p:nvSpPr>
        <p:spPr>
          <a:xfrm>
            <a:off x="5450470" y="5376922"/>
            <a:ext cx="108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서비스 사용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E9AB39-15E2-4D46-A2AD-C635B250B634}"/>
              </a:ext>
            </a:extLst>
          </p:cNvPr>
          <p:cNvSpPr txBox="1"/>
          <p:nvPr/>
        </p:nvSpPr>
        <p:spPr>
          <a:xfrm>
            <a:off x="2333991" y="3151930"/>
            <a:ext cx="97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제품 구매</a:t>
            </a:r>
          </a:p>
        </p:txBody>
      </p:sp>
    </p:spTree>
    <p:extLst>
      <p:ext uri="{BB962C8B-B14F-4D97-AF65-F5344CB8AC3E}">
        <p14:creationId xmlns:p14="http://schemas.microsoft.com/office/powerpoint/2010/main" val="100034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41" grpId="0"/>
      <p:bldP spid="43" grpId="0"/>
      <p:bldP spid="48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CE4261F-72EC-4145-8B0C-2457E79CBA1C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4D7F8B-484E-BE46-A009-11F59E8EC894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72" name="슬라이드 번호 개체 틀 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11</a:t>
            </a:fld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" name="직선 연결선 4">
            <a:extLst>
              <a:ext uri="{FF2B5EF4-FFF2-40B4-BE49-F238E27FC236}">
                <a16:creationId xmlns:a16="http://schemas.microsoft.com/office/drawing/2014/main" id="{31ADB6B1-84C0-264D-851A-7B9FC9E99278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53BE84-9252-E848-8030-A034301F9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47040A-C06C-7447-9248-7E9211ABAD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793628D-13DE-4DF4-8B9E-019FB2F5690A}"/>
              </a:ext>
            </a:extLst>
          </p:cNvPr>
          <p:cNvGraphicFramePr>
            <a:graphicFrameLocks noGrp="1"/>
          </p:cNvGraphicFramePr>
          <p:nvPr/>
        </p:nvGraphicFramePr>
        <p:xfrm>
          <a:off x="132250" y="1639090"/>
          <a:ext cx="11943207" cy="4206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32568">
                  <a:extLst>
                    <a:ext uri="{9D8B030D-6E8A-4147-A177-3AD203B41FA5}">
                      <a16:colId xmlns:a16="http://schemas.microsoft.com/office/drawing/2014/main" val="3781977840"/>
                    </a:ext>
                  </a:extLst>
                </a:gridCol>
                <a:gridCol w="1090071">
                  <a:extLst>
                    <a:ext uri="{9D8B030D-6E8A-4147-A177-3AD203B41FA5}">
                      <a16:colId xmlns:a16="http://schemas.microsoft.com/office/drawing/2014/main" val="1854335825"/>
                    </a:ext>
                  </a:extLst>
                </a:gridCol>
                <a:gridCol w="1090071">
                  <a:extLst>
                    <a:ext uri="{9D8B030D-6E8A-4147-A177-3AD203B41FA5}">
                      <a16:colId xmlns:a16="http://schemas.microsoft.com/office/drawing/2014/main" val="169253441"/>
                    </a:ext>
                  </a:extLst>
                </a:gridCol>
                <a:gridCol w="1090071">
                  <a:extLst>
                    <a:ext uri="{9D8B030D-6E8A-4147-A177-3AD203B41FA5}">
                      <a16:colId xmlns:a16="http://schemas.microsoft.com/office/drawing/2014/main" val="3573797503"/>
                    </a:ext>
                  </a:extLst>
                </a:gridCol>
                <a:gridCol w="1090071">
                  <a:extLst>
                    <a:ext uri="{9D8B030D-6E8A-4147-A177-3AD203B41FA5}">
                      <a16:colId xmlns:a16="http://schemas.microsoft.com/office/drawing/2014/main" val="1541146747"/>
                    </a:ext>
                  </a:extLst>
                </a:gridCol>
                <a:gridCol w="1090071">
                  <a:extLst>
                    <a:ext uri="{9D8B030D-6E8A-4147-A177-3AD203B41FA5}">
                      <a16:colId xmlns:a16="http://schemas.microsoft.com/office/drawing/2014/main" val="2052265668"/>
                    </a:ext>
                  </a:extLst>
                </a:gridCol>
                <a:gridCol w="1090071">
                  <a:extLst>
                    <a:ext uri="{9D8B030D-6E8A-4147-A177-3AD203B41FA5}">
                      <a16:colId xmlns:a16="http://schemas.microsoft.com/office/drawing/2014/main" val="406172934"/>
                    </a:ext>
                  </a:extLst>
                </a:gridCol>
                <a:gridCol w="1090071">
                  <a:extLst>
                    <a:ext uri="{9D8B030D-6E8A-4147-A177-3AD203B41FA5}">
                      <a16:colId xmlns:a16="http://schemas.microsoft.com/office/drawing/2014/main" val="2810114542"/>
                    </a:ext>
                  </a:extLst>
                </a:gridCol>
                <a:gridCol w="1090071">
                  <a:extLst>
                    <a:ext uri="{9D8B030D-6E8A-4147-A177-3AD203B41FA5}">
                      <a16:colId xmlns:a16="http://schemas.microsoft.com/office/drawing/2014/main" val="2564194097"/>
                    </a:ext>
                  </a:extLst>
                </a:gridCol>
                <a:gridCol w="1090071">
                  <a:extLst>
                    <a:ext uri="{9D8B030D-6E8A-4147-A177-3AD203B41FA5}">
                      <a16:colId xmlns:a16="http://schemas.microsoft.com/office/drawing/2014/main" val="218115164"/>
                    </a:ext>
                  </a:extLst>
                </a:gridCol>
              </a:tblGrid>
              <a:tr h="28653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8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10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월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12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~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ing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893233"/>
                  </a:ext>
                </a:extLst>
              </a:tr>
              <a:tr h="610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프로토 타입</a:t>
                      </a:r>
                      <a:endParaRPr lang="en-US" altLang="ko-KR" sz="1800" b="0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앱 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6817317"/>
                  </a:ext>
                </a:extLst>
              </a:tr>
              <a:tr h="610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앱 </a:t>
                      </a:r>
                      <a:endParaRPr lang="en-US" altLang="ko-KR" sz="1800" b="0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유지보수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062495"/>
                  </a:ext>
                </a:extLst>
              </a:tr>
              <a:tr h="610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앱 구성</a:t>
                      </a:r>
                      <a:endParaRPr lang="en-US" altLang="ko-KR" sz="1800" b="0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디자인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2675683"/>
                  </a:ext>
                </a:extLst>
              </a:tr>
              <a:tr h="610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데이터셋</a:t>
                      </a:r>
                      <a:endParaRPr lang="en-US" altLang="ko-KR" sz="1800" b="0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385274"/>
                  </a:ext>
                </a:extLst>
              </a:tr>
              <a:tr h="610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데이터</a:t>
                      </a:r>
                      <a:endParaRPr lang="en-US" altLang="ko-KR" sz="1800" b="0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학습</a:t>
                      </a:r>
                      <a:endParaRPr lang="en-US" altLang="ko-KR" sz="1800" b="0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8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036005"/>
                  </a:ext>
                </a:extLst>
              </a:tr>
              <a:tr h="610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광고 업체 계약</a:t>
                      </a:r>
                      <a:endParaRPr lang="en-US" altLang="ko-KR" sz="1800" b="0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800" b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/ </a:t>
                      </a:r>
                      <a:r>
                        <a:rPr lang="ko-KR" altLang="en-US" sz="1800" b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관광지 조사</a:t>
                      </a:r>
                      <a:endParaRPr lang="en-US" altLang="ko-KR" sz="1800" b="0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717149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507AD58E-D0ED-48D8-BEFD-E18CBFD7DC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275" y="99721"/>
            <a:ext cx="6709757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향후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계획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511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CE4261F-72EC-4145-8B0C-2457E79CBA1C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4D7F8B-484E-BE46-A009-11F59E8EC894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70" name="제목 1"/>
          <p:cNvSpPr txBox="1">
            <a:spLocks noGrp="1"/>
          </p:cNvSpPr>
          <p:nvPr>
            <p:ph type="title"/>
          </p:nvPr>
        </p:nvSpPr>
        <p:spPr>
          <a:xfrm>
            <a:off x="172275" y="99721"/>
            <a:ext cx="6709757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출처 및 참고 문헌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72" name="슬라이드 번호 개체 틀 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12</a:t>
            </a:fld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71" name="TextBox 3"/>
          <p:cNvSpPr txBox="1"/>
          <p:nvPr/>
        </p:nvSpPr>
        <p:spPr>
          <a:xfrm>
            <a:off x="481118" y="1825762"/>
            <a:ext cx="1130542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" name="직선 연결선 4">
            <a:extLst>
              <a:ext uri="{FF2B5EF4-FFF2-40B4-BE49-F238E27FC236}">
                <a16:creationId xmlns:a16="http://schemas.microsoft.com/office/drawing/2014/main" id="{31ADB6B1-84C0-264D-851A-7B9FC9E99278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53BE84-9252-E848-8030-A034301F9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47040A-C06C-7447-9248-7E9211ABAD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591AD2-D346-43CD-98C2-A2D462FBBBDA}"/>
              </a:ext>
            </a:extLst>
          </p:cNvPr>
          <p:cNvSpPr txBox="1"/>
          <p:nvPr/>
        </p:nvSpPr>
        <p:spPr>
          <a:xfrm>
            <a:off x="75659" y="1064554"/>
            <a:ext cx="1153399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-3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페이지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정수진 기자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,”2018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년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vs 1994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년 폭염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비교해보니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”, 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시사워크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2018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년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08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월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18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일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</a:t>
            </a:r>
            <a:r>
              <a:rPr lang="en-US" altLang="ko-KR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배달의민족 연성" panose="020B0600000101010101" pitchFamily="50" charset="-127"/>
                <a:ea typeface="배달의민족 연성" panose="020B0600000101010101" pitchFamily="50" charset="-127"/>
                <a:hlinkClick r:id="rId4"/>
              </a:rPr>
              <a:t>http://www.sisaweek.com/news/articleView.html?idxno=112313</a:t>
            </a:r>
            <a:endParaRPr lang="en-US" altLang="ko-KR" u="sng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endParaRPr lang="en-US" altLang="ko-KR" u="sng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신재우 기자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”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연일 폭염에 사망자 벌써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4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명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…"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일사병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·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열사병 조심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“”, 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연합 뉴스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2018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년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07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월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17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일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  <a:hlinkClick r:id="rId5"/>
              </a:rPr>
              <a:t>https://www.yna.co.kr/view/AKR20180717040500017?input=1195m</a:t>
            </a:r>
            <a:endParaRPr lang="en-US" altLang="ko-KR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-5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페이지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대전 관광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2019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년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07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월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일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</a:t>
            </a:r>
            <a:b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</a:b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  <a:hlinkClick r:id="rId6"/>
              </a:rPr>
              <a:t>https://www.daejeon.go.kr/tou/index.do</a:t>
            </a:r>
            <a:endParaRPr lang="en-US" altLang="ko-KR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-6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페이지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기상 데이터 포털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,2019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년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07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월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일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</a:t>
            </a:r>
            <a:b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</a:b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  <a:hlinkClick r:id="rId7"/>
              </a:rPr>
              <a:t>https://data.kma.go.kr/data/grnd/selectAsosList.do?pgmNo=34</a:t>
            </a:r>
            <a:endParaRPr lang="en-US" altLang="ko-KR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-8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페이지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KoreaMin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2017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년 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05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월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08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일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</a:t>
            </a:r>
            <a:b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  <a:hlinkClick r:id="rId8"/>
              </a:rPr>
            </a:b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  <a:hlinkClick r:id="rId8"/>
              </a:rPr>
              <a:t>https://koreamin.tistory.com/entry/Kmeans-%EC%95%8C%EA%B3%A0%EB%A6%AC%EC%A6%98</a:t>
            </a:r>
            <a:endParaRPr lang="en-US" altLang="ko-KR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376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0EABD3-88FE-EB42-B044-68BEC20E3DF1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799215-B990-454C-A083-E323AA14AEAF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76" name="제목 1"/>
          <p:cNvSpPr txBox="1">
            <a:spLocks noGrp="1"/>
          </p:cNvSpPr>
          <p:nvPr>
            <p:ph type="title"/>
          </p:nvPr>
        </p:nvSpPr>
        <p:spPr>
          <a:xfrm>
            <a:off x="148244" y="115742"/>
            <a:ext cx="1564942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Q&amp;A</a:t>
            </a:r>
          </a:p>
        </p:txBody>
      </p:sp>
      <p:sp>
        <p:nvSpPr>
          <p:cNvPr id="178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11091381" y="6404292"/>
            <a:ext cx="43175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13</a:t>
            </a:fld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77" name="TextBox 3"/>
          <p:cNvSpPr txBox="1"/>
          <p:nvPr/>
        </p:nvSpPr>
        <p:spPr>
          <a:xfrm>
            <a:off x="4155976" y="2512132"/>
            <a:ext cx="388004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경청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해주셔서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감사합니다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</p:txBody>
      </p:sp>
      <p:sp>
        <p:nvSpPr>
          <p:cNvPr id="179" name="부제목 2"/>
          <p:cNvSpPr txBox="1"/>
          <p:nvPr/>
        </p:nvSpPr>
        <p:spPr>
          <a:xfrm>
            <a:off x="4656737" y="3241055"/>
            <a:ext cx="2388452" cy="1280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    </a:t>
            </a:r>
            <a:r>
              <a:rPr sz="16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해와 달 사이 그대 Team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 김성민 (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배달의민족 연성" panose="020B0600000101010101" pitchFamily="50" charset="-127"/>
                <a:ea typeface="배달의민족 연성" panose="020B0600000101010101" pitchFamily="50" charset="-127"/>
                <a:hlinkClick r:id="rId2"/>
              </a:rPr>
              <a:t>kim@sungmin.dev</a:t>
            </a:r>
            <a:r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  <a:endParaRPr sz="28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 이종민 (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배달의민족 연성" panose="020B0600000101010101" pitchFamily="50" charset="-127"/>
                <a:ea typeface="배달의민족 연성" panose="020B0600000101010101" pitchFamily="50" charset="-127"/>
                <a:hlinkClick r:id="rId3"/>
              </a:rPr>
              <a:t>j0n9m1n1@gmail.com</a:t>
            </a:r>
            <a:r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  <a:endParaRPr sz="28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 주호승 (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배달의민족 연성" panose="020B0600000101010101" pitchFamily="50" charset="-127"/>
                <a:ea typeface="배달의민족 연성" panose="020B0600000101010101" pitchFamily="50" charset="-127"/>
                <a:hlinkClick r:id="rId4"/>
              </a:rPr>
              <a:t>wnghtmd99@naver.com</a:t>
            </a:r>
            <a:r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</a:p>
        </p:txBody>
      </p:sp>
      <p:sp>
        <p:nvSpPr>
          <p:cNvPr id="9" name="직선 연결선 4">
            <a:extLst>
              <a:ext uri="{FF2B5EF4-FFF2-40B4-BE49-F238E27FC236}">
                <a16:creationId xmlns:a16="http://schemas.microsoft.com/office/drawing/2014/main" id="{B25A2307-8052-EF49-A2E4-9F8895A153E2}"/>
              </a:ext>
            </a:extLst>
          </p:cNvPr>
          <p:cNvSpPr/>
          <p:nvPr/>
        </p:nvSpPr>
        <p:spPr>
          <a:xfrm>
            <a:off x="0" y="812552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45DCE3A-10B3-1D48-8686-F4EE95284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C177823-3B0E-FA42-BD31-D740BB71F03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6239B3E-2A32-4B7B-BB5B-DB31EEDF4C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189" y="3408582"/>
            <a:ext cx="990835" cy="10561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9E7E230-E7E6-4B9C-B700-4FD7595EB4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69" y="3041259"/>
            <a:ext cx="966350" cy="130423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00ED7D0-E712-4DE3-ACEF-5830F2CB3D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344" y="3633498"/>
            <a:ext cx="847979" cy="914387"/>
          </a:xfrm>
          <a:prstGeom prst="rect">
            <a:avLst/>
          </a:prstGeom>
        </p:spPr>
      </p:pic>
      <p:pic>
        <p:nvPicPr>
          <p:cNvPr id="18" name="그림 3" descr="그림 3">
            <a:extLst>
              <a:ext uri="{FF2B5EF4-FFF2-40B4-BE49-F238E27FC236}">
                <a16:creationId xmlns:a16="http://schemas.microsoft.com/office/drawing/2014/main" id="{EAD6FE92-8093-412F-BFD2-DF2CD72698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2610217" y="2677595"/>
            <a:ext cx="794686" cy="79717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1243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309121D-4D8B-C74D-9434-00981E59A325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587B09-7D23-F04B-AB5D-5500BEB99080}"/>
              </a:ext>
            </a:extLst>
          </p:cNvPr>
          <p:cNvSpPr/>
          <p:nvPr/>
        </p:nvSpPr>
        <p:spPr>
          <a:xfrm>
            <a:off x="0" y="0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02" name="제목 1"/>
          <p:cNvSpPr txBox="1">
            <a:spLocks noGrp="1"/>
          </p:cNvSpPr>
          <p:nvPr>
            <p:ph type="title"/>
          </p:nvPr>
        </p:nvSpPr>
        <p:spPr>
          <a:xfrm>
            <a:off x="214745" y="99119"/>
            <a:ext cx="1547554" cy="898410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목차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03" name="내용 개체 틀 2"/>
          <p:cNvSpPr txBox="1">
            <a:spLocks noGrp="1"/>
          </p:cNvSpPr>
          <p:nvPr>
            <p:ph idx="1"/>
          </p:nvPr>
        </p:nvSpPr>
        <p:spPr>
          <a:xfrm>
            <a:off x="214745" y="1030663"/>
            <a:ext cx="7737231" cy="5270223"/>
          </a:xfrm>
          <a:prstGeom prst="rect">
            <a:avLst/>
          </a:prstGeom>
        </p:spPr>
        <p:txBody>
          <a:bodyPr numCol="1">
            <a:normAutofit fontScale="92500" lnSpcReduction="20000"/>
          </a:bodyPr>
          <a:lstStyle/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문제점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발견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및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이슈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제기</a:t>
            </a:r>
            <a:endParaRPr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해결방안</a:t>
            </a:r>
            <a:endParaRPr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비즈니스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모델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및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타겟</a:t>
            </a:r>
            <a:endParaRPr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활용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선택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/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처리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및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가공</a:t>
            </a:r>
            <a:endParaRPr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분석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방법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및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알고리즘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설명</a:t>
            </a:r>
            <a:endParaRPr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예상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결과</a:t>
            </a:r>
            <a:endParaRPr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벤치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마킹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및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수익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모델</a:t>
            </a:r>
            <a:endParaRPr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향후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계획</a:t>
            </a:r>
            <a:endParaRPr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05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2</a:t>
            </a:fld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04" name="직선 연결선 4"/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660FF2-5322-F34C-B689-1E2065027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66F3463-C134-C049-ADC1-AE99E65338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9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AF1CF4-EA3A-45DE-8592-09C30CEE6D3F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636C6E-CCD5-C247-8AED-4B2528DDD460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1" name="직선 연결선 4">
            <a:extLst>
              <a:ext uri="{FF2B5EF4-FFF2-40B4-BE49-F238E27FC236}">
                <a16:creationId xmlns:a16="http://schemas.microsoft.com/office/drawing/2014/main" id="{AC7849FA-A0D1-944B-9729-785C6B784B0A}"/>
              </a:ext>
            </a:extLst>
          </p:cNvPr>
          <p:cNvSpPr/>
          <p:nvPr/>
        </p:nvSpPr>
        <p:spPr>
          <a:xfrm>
            <a:off x="0" y="8464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07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문제점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발견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및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이슈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제기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13" name="슬라이드 번호 개체 틀 2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3</a:t>
            </a:fld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08" name="TextBox 3"/>
          <p:cNvSpPr txBox="1"/>
          <p:nvPr/>
        </p:nvSpPr>
        <p:spPr>
          <a:xfrm>
            <a:off x="385943" y="2483221"/>
            <a:ext cx="5481497" cy="150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>
              <a:buSzPct val="100000"/>
              <a:buFont typeface="Wingdings" panose="05000000000000000000" pitchFamily="2" charset="2"/>
              <a:buChar char="Ø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2018년과 1994년</a:t>
            </a:r>
            <a:r>
              <a:rPr 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대전에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진행</a:t>
            </a:r>
            <a:r>
              <a:rPr 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되었던 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폭염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은</a:t>
            </a:r>
            <a:b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</a:br>
            <a:r>
              <a:rPr lang="ko-KR" altLang="en-US" sz="2400" u="sng" dirty="0">
                <a:solidFill>
                  <a:srgbClr val="FF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티벳 고기압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과 </a:t>
            </a:r>
            <a:r>
              <a:rPr lang="ko-KR" altLang="en-US" sz="2400" u="sng" dirty="0">
                <a:solidFill>
                  <a:srgbClr val="FF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북태평양 고기압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이 주요 원인이 됨</a:t>
            </a:r>
            <a:endParaRPr lang="en-US" altLang="ko-KR"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lang="en-US" sz="2000" dirty="0">
              <a:latin typeface="배달의민족 연성" panose="020B0600000101010101" pitchFamily="50" charset="-127"/>
              <a:ea typeface="배달의민족 연성" panose="020B0600000101010101" pitchFamily="50" charset="-127"/>
              <a:sym typeface="배달의민족 연성 OTF"/>
            </a:endParaRP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매년 연일 폭염에 사망자 상시 발생함</a:t>
            </a:r>
            <a:endParaRPr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09" name="그림 4" descr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746" y="918335"/>
            <a:ext cx="2898569" cy="5513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10" descr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115" y="1716645"/>
            <a:ext cx="3440642" cy="4480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84823E-C3DB-0C4A-A3AC-1FFE00A6D7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19ED6B6-EB5E-DF4C-855A-BA3FFB3EAF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BE72CA3-7675-4469-B060-C77D81C58B34}"/>
              </a:ext>
            </a:extLst>
          </p:cNvPr>
          <p:cNvSpPr/>
          <p:nvPr/>
        </p:nvSpPr>
        <p:spPr>
          <a:xfrm>
            <a:off x="148242" y="892253"/>
            <a:ext cx="11909477" cy="5761763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11" name="그림 8" descr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496" y="1289398"/>
            <a:ext cx="5011259" cy="46406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6" descr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4504" y="1289398"/>
            <a:ext cx="3440642" cy="477155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B04C046-75DD-4741-BED3-3556DADCDD19}"/>
              </a:ext>
            </a:extLst>
          </p:cNvPr>
          <p:cNvSpPr/>
          <p:nvPr/>
        </p:nvSpPr>
        <p:spPr>
          <a:xfrm>
            <a:off x="819493" y="2850281"/>
            <a:ext cx="4723264" cy="1141045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65E338A-5306-4035-AEFE-6DCE2CE5EAE6}"/>
              </a:ext>
            </a:extLst>
          </p:cNvPr>
          <p:cNvSpPr/>
          <p:nvPr/>
        </p:nvSpPr>
        <p:spPr>
          <a:xfrm>
            <a:off x="7666762" y="1337189"/>
            <a:ext cx="3388383" cy="1827352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62939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3" grpId="0" animBg="1"/>
      <p:bldP spid="4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650A127-FA13-C84A-8AE7-D164B42EB0B9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35DBB0-842F-034F-AB55-4D34CC269BF6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" name="직선 연결선 4">
            <a:extLst>
              <a:ext uri="{FF2B5EF4-FFF2-40B4-BE49-F238E27FC236}">
                <a16:creationId xmlns:a16="http://schemas.microsoft.com/office/drawing/2014/main" id="{AF4DE0F4-3228-9D43-A147-0256F7288C33}"/>
              </a:ext>
            </a:extLst>
          </p:cNvPr>
          <p:cNvSpPr/>
          <p:nvPr/>
        </p:nvSpPr>
        <p:spPr>
          <a:xfrm>
            <a:off x="13964" y="762000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18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해결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방안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20" name="슬라이드 번호 개체 틀 2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4</a:t>
            </a:fld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19" name="TextBox 3"/>
          <p:cNvSpPr txBox="1"/>
          <p:nvPr/>
        </p:nvSpPr>
        <p:spPr>
          <a:xfrm>
            <a:off x="3561540" y="1431889"/>
            <a:ext cx="485183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0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폭염이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진행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됨을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미리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예측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!!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8724CE29-01B0-D04B-8585-B2A93B53A80E}"/>
              </a:ext>
            </a:extLst>
          </p:cNvPr>
          <p:cNvCxnSpPr/>
          <p:nvPr/>
        </p:nvCxnSpPr>
        <p:spPr>
          <a:xfrm>
            <a:off x="3728889" y="2139775"/>
            <a:ext cx="4517136" cy="0"/>
          </a:xfrm>
          <a:prstGeom prst="line">
            <a:avLst/>
          </a:prstGeom>
          <a:ln w="76200" cap="sq" cmpd="dbl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87DAB0D6-5009-5042-807C-496638972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536B556-A6C9-9945-BD6C-4A29677213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pic>
        <p:nvPicPr>
          <p:cNvPr id="4" name="그래픽 3" descr="그룹">
            <a:extLst>
              <a:ext uri="{FF2B5EF4-FFF2-40B4-BE49-F238E27FC236}">
                <a16:creationId xmlns:a16="http://schemas.microsoft.com/office/drawing/2014/main" id="{C9BB7030-21AF-410D-8F8B-58AF7BBEC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5651" y="3256097"/>
            <a:ext cx="2238967" cy="2238967"/>
          </a:xfrm>
          <a:prstGeom prst="rect">
            <a:avLst/>
          </a:prstGeom>
        </p:spPr>
      </p:pic>
      <p:pic>
        <p:nvPicPr>
          <p:cNvPr id="6" name="그래픽 5" descr="스마트폰">
            <a:extLst>
              <a:ext uri="{FF2B5EF4-FFF2-40B4-BE49-F238E27FC236}">
                <a16:creationId xmlns:a16="http://schemas.microsoft.com/office/drawing/2014/main" id="{F7DEF366-CD0A-4A47-9308-77D43FA72F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16914" y="3429000"/>
            <a:ext cx="1741087" cy="1741087"/>
          </a:xfrm>
          <a:prstGeom prst="rect">
            <a:avLst/>
          </a:prstGeom>
        </p:spPr>
      </p:pic>
      <p:pic>
        <p:nvPicPr>
          <p:cNvPr id="13" name="그래픽 12" descr="컴퓨터">
            <a:extLst>
              <a:ext uri="{FF2B5EF4-FFF2-40B4-BE49-F238E27FC236}">
                <a16:creationId xmlns:a16="http://schemas.microsoft.com/office/drawing/2014/main" id="{C8AE1AAE-BBD2-491A-9DBD-8BC14ECFD2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0297" y="3190503"/>
            <a:ext cx="2238967" cy="2238967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29B4989-63F5-4086-AA25-145289749262}"/>
              </a:ext>
            </a:extLst>
          </p:cNvPr>
          <p:cNvSpPr/>
          <p:nvPr/>
        </p:nvSpPr>
        <p:spPr>
          <a:xfrm>
            <a:off x="7055101" y="3948914"/>
            <a:ext cx="2153450" cy="56477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578C6FBA-5BC1-4A71-BF18-AEEFBAADF0F3}"/>
              </a:ext>
            </a:extLst>
          </p:cNvPr>
          <p:cNvSpPr/>
          <p:nvPr/>
        </p:nvSpPr>
        <p:spPr>
          <a:xfrm>
            <a:off x="3005074" y="3923838"/>
            <a:ext cx="2153450" cy="56477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4C5F25-14F3-4C7B-8435-A0A5DC878155}"/>
              </a:ext>
            </a:extLst>
          </p:cNvPr>
          <p:cNvSpPr txBox="1"/>
          <p:nvPr/>
        </p:nvSpPr>
        <p:spPr>
          <a:xfrm>
            <a:off x="1010233" y="5170087"/>
            <a:ext cx="87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Server</a:t>
            </a: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D13799-E86D-4D5F-B3D6-8A3A37445488}"/>
              </a:ext>
            </a:extLst>
          </p:cNvPr>
          <p:cNvSpPr txBox="1"/>
          <p:nvPr/>
        </p:nvSpPr>
        <p:spPr>
          <a:xfrm>
            <a:off x="5547910" y="5170087"/>
            <a:ext cx="87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Clients</a:t>
            </a: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A97052-C3B0-4F1A-BFBC-F34AB333087A}"/>
              </a:ext>
            </a:extLst>
          </p:cNvPr>
          <p:cNvSpPr txBox="1"/>
          <p:nvPr/>
        </p:nvSpPr>
        <p:spPr>
          <a:xfrm>
            <a:off x="10181638" y="5120635"/>
            <a:ext cx="68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User</a:t>
            </a: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CC01DA-6900-493D-B52C-C8D004591FD2}"/>
              </a:ext>
            </a:extLst>
          </p:cNvPr>
          <p:cNvSpPr txBox="1"/>
          <p:nvPr/>
        </p:nvSpPr>
        <p:spPr>
          <a:xfrm>
            <a:off x="3487309" y="3652228"/>
            <a:ext cx="122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 제공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59DB78-910C-44E6-8AAB-84DED7F17EB5}"/>
              </a:ext>
            </a:extLst>
          </p:cNvPr>
          <p:cNvSpPr txBox="1"/>
          <p:nvPr/>
        </p:nvSpPr>
        <p:spPr>
          <a:xfrm>
            <a:off x="7580596" y="5020054"/>
            <a:ext cx="107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서비스 이용</a:t>
            </a:r>
          </a:p>
        </p:txBody>
      </p:sp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02700854-7065-40C5-9232-5B13C82531C4}"/>
              </a:ext>
            </a:extLst>
          </p:cNvPr>
          <p:cNvSpPr/>
          <p:nvPr/>
        </p:nvSpPr>
        <p:spPr>
          <a:xfrm>
            <a:off x="7037234" y="4512893"/>
            <a:ext cx="2153450" cy="564776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C1AAFA11-25E8-49A3-B3FA-F387961851F8}"/>
              </a:ext>
            </a:extLst>
          </p:cNvPr>
          <p:cNvSpPr/>
          <p:nvPr/>
        </p:nvSpPr>
        <p:spPr>
          <a:xfrm>
            <a:off x="2981862" y="4507589"/>
            <a:ext cx="2153450" cy="564776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D81D10-1AE3-4648-887C-8F17C80E49F1}"/>
              </a:ext>
            </a:extLst>
          </p:cNvPr>
          <p:cNvSpPr txBox="1"/>
          <p:nvPr/>
        </p:nvSpPr>
        <p:spPr>
          <a:xfrm>
            <a:off x="3474500" y="4982820"/>
            <a:ext cx="122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 요청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6EDCF3-1929-456B-B0AB-A4A85144E861}"/>
              </a:ext>
            </a:extLst>
          </p:cNvPr>
          <p:cNvSpPr txBox="1"/>
          <p:nvPr/>
        </p:nvSpPr>
        <p:spPr>
          <a:xfrm>
            <a:off x="7744552" y="3800548"/>
            <a:ext cx="107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서비스 제공</a:t>
            </a:r>
          </a:p>
        </p:txBody>
      </p:sp>
    </p:spTree>
    <p:extLst>
      <p:ext uri="{BB962C8B-B14F-4D97-AF65-F5344CB8AC3E}">
        <p14:creationId xmlns:p14="http://schemas.microsoft.com/office/powerpoint/2010/main" val="297852347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4" grpId="0" animBg="1"/>
      <p:bldP spid="20" grpId="0" animBg="1"/>
      <p:bldP spid="15" grpId="0"/>
      <p:bldP spid="22" grpId="0"/>
      <p:bldP spid="23" grpId="0"/>
      <p:bldP spid="16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12C947-AE5F-5A40-BA45-5DF953B37CDD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25B921-336A-8E46-A454-20DEFD1C61C2}"/>
              </a:ext>
            </a:extLst>
          </p:cNvPr>
          <p:cNvSpPr/>
          <p:nvPr/>
        </p:nvSpPr>
        <p:spPr>
          <a:xfrm>
            <a:off x="1" y="-609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23" name="그림 2" descr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64" y="4822447"/>
            <a:ext cx="2878324" cy="1533904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모서리가 둥근 직사각형 8"/>
          <p:cNvSpPr/>
          <p:nvPr/>
        </p:nvSpPr>
        <p:spPr>
          <a:xfrm>
            <a:off x="904408" y="1663162"/>
            <a:ext cx="2709949" cy="115547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/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25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비즈니스 모델 및 타겟</a:t>
            </a:r>
          </a:p>
        </p:txBody>
      </p:sp>
      <p:sp>
        <p:nvSpPr>
          <p:cNvPr id="126" name="슬라이드 번호 개체 틀 13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5</a:t>
            </a:fld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27" name="그림 4" descr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001" y="2946679"/>
            <a:ext cx="1766391" cy="2151947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extBox 5"/>
          <p:cNvSpPr txBox="1"/>
          <p:nvPr/>
        </p:nvSpPr>
        <p:spPr>
          <a:xfrm>
            <a:off x="1048005" y="1686898"/>
            <a:ext cx="2422754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7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한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학기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동안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</a:p>
          <a:p>
            <a:pPr algn="ctr">
              <a:defRPr sz="17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공부에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지쳐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>
              <a:defRPr sz="17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방학을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기회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삼아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>
              <a:defRPr sz="17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여행을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계획중인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대학생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29" name="그림 6" descr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503" y="2992460"/>
            <a:ext cx="2621281" cy="2180033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모서리가 둥근 직사각형 11"/>
          <p:cNvSpPr/>
          <p:nvPr/>
        </p:nvSpPr>
        <p:spPr>
          <a:xfrm>
            <a:off x="4798378" y="1655194"/>
            <a:ext cx="2709949" cy="115547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/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1" name="TextBox 14"/>
          <p:cNvSpPr txBox="1"/>
          <p:nvPr/>
        </p:nvSpPr>
        <p:spPr>
          <a:xfrm>
            <a:off x="5003110" y="1686898"/>
            <a:ext cx="2306092" cy="1202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작년에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폭염으로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</a:p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인해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냉방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용품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</a:p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구매를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</a:p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망설이는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사람들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2" name="모서리가 둥근 직사각형 15"/>
          <p:cNvSpPr/>
          <p:nvPr/>
        </p:nvSpPr>
        <p:spPr>
          <a:xfrm>
            <a:off x="8977116" y="1567119"/>
            <a:ext cx="2422754" cy="115547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/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3" name="TextBox 16"/>
          <p:cNvSpPr txBox="1"/>
          <p:nvPr/>
        </p:nvSpPr>
        <p:spPr>
          <a:xfrm>
            <a:off x="9419452" y="1744348"/>
            <a:ext cx="153808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관광지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에서 </a:t>
            </a:r>
            <a:endParaRPr lang="en-US" altLang="ko-KR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물건을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판매하는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판매원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34" name="그림 10" descr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2374" y="4654374"/>
            <a:ext cx="3109683" cy="1500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그림 17" descr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6278" y="2813230"/>
            <a:ext cx="1908624" cy="180412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직선 연결선 4">
            <a:extLst>
              <a:ext uri="{FF2B5EF4-FFF2-40B4-BE49-F238E27FC236}">
                <a16:creationId xmlns:a16="http://schemas.microsoft.com/office/drawing/2014/main" id="{004BAC65-F5EC-6542-B390-2F3471A65343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BF277D6-6C63-094F-90C4-EF9A54476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B4E0B7B-0182-904E-8744-2C3DD6B16A5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4221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8" grpId="0" animBg="1"/>
      <p:bldP spid="130" grpId="0" animBg="1"/>
      <p:bldP spid="131" grpId="0" animBg="1"/>
      <p:bldP spid="132" grpId="0" animBg="1"/>
      <p:bldP spid="1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D086CB-FAEB-0B43-A166-F8E3C6D69079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1CC92D-012E-A54D-8C7A-B5EF8B522808}"/>
              </a:ext>
            </a:extLst>
          </p:cNvPr>
          <p:cNvSpPr/>
          <p:nvPr/>
        </p:nvSpPr>
        <p:spPr>
          <a:xfrm>
            <a:off x="0" y="0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7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활용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및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선택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 /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처리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및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가공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8" name="슬라이드 번호 개체 틀 13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6</a:t>
            </a:fld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8" name="직선 연결선 4">
            <a:extLst>
              <a:ext uri="{FF2B5EF4-FFF2-40B4-BE49-F238E27FC236}">
                <a16:creationId xmlns:a16="http://schemas.microsoft.com/office/drawing/2014/main" id="{9E7E910A-9464-864F-ADE2-1431D9310F62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6FE57D2-9FDE-D64F-A36F-C953E0C27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9FFB52-B9A2-8942-B189-D223542FC4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776418"/>
              </p:ext>
            </p:extLst>
          </p:nvPr>
        </p:nvGraphicFramePr>
        <p:xfrm>
          <a:off x="258163" y="1019714"/>
          <a:ext cx="11271591" cy="48742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7197">
                  <a:extLst>
                    <a:ext uri="{9D8B030D-6E8A-4147-A177-3AD203B41FA5}">
                      <a16:colId xmlns:a16="http://schemas.microsoft.com/office/drawing/2014/main" val="3935556271"/>
                    </a:ext>
                  </a:extLst>
                </a:gridCol>
                <a:gridCol w="3757197">
                  <a:extLst>
                    <a:ext uri="{9D8B030D-6E8A-4147-A177-3AD203B41FA5}">
                      <a16:colId xmlns:a16="http://schemas.microsoft.com/office/drawing/2014/main" val="3744870002"/>
                    </a:ext>
                  </a:extLst>
                </a:gridCol>
                <a:gridCol w="3757197">
                  <a:extLst>
                    <a:ext uri="{9D8B030D-6E8A-4147-A177-3AD203B41FA5}">
                      <a16:colId xmlns:a16="http://schemas.microsoft.com/office/drawing/2014/main" val="198870585"/>
                    </a:ext>
                  </a:extLst>
                </a:gridCol>
              </a:tblGrid>
              <a:tr h="761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데이터 다운</a:t>
                      </a:r>
                      <a:br>
                        <a:rPr lang="en-US" altLang="ko-KR" sz="200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</a:br>
                      <a:r>
                        <a:rPr lang="en-US" altLang="ko-KR" sz="140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년</a:t>
                      </a:r>
                      <a:r>
                        <a:rPr lang="en-US" altLang="ko-KR" sz="140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월</a:t>
                      </a:r>
                      <a:r>
                        <a:rPr lang="en-US" altLang="ko-KR" sz="140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,</a:t>
                      </a:r>
                      <a:r>
                        <a:rPr lang="en-US" altLang="ko-KR" sz="1400" baseline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일 단위</a:t>
                      </a:r>
                      <a:r>
                        <a:rPr lang="en-US" altLang="ko-KR" sz="140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데이터 분석</a:t>
                      </a:r>
                      <a:r>
                        <a:rPr lang="en-US" altLang="ko-KR" sz="200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(csv</a:t>
                      </a:r>
                      <a:r>
                        <a:rPr lang="en-US" altLang="ko-KR" sz="2000" baseline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 </a:t>
                      </a:r>
                      <a:r>
                        <a:rPr lang="ko-KR" altLang="en-US" sz="2000" baseline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파일</a:t>
                      </a:r>
                      <a:r>
                        <a:rPr lang="en-US" altLang="ko-KR" sz="200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)</a:t>
                      </a:r>
                      <a:endParaRPr lang="ko-KR" altLang="en-US" sz="2000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Pandans</a:t>
                      </a:r>
                      <a:endParaRPr lang="en-US" altLang="ko-KR" sz="2000" baseline="0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aseline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데이터 </a:t>
                      </a:r>
                      <a:r>
                        <a:rPr lang="ko-KR" altLang="en-US" sz="2000" dirty="0" err="1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크롤링</a:t>
                      </a:r>
                      <a:endParaRPr lang="ko-KR" altLang="en-US" sz="2000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834901"/>
                  </a:ext>
                </a:extLst>
              </a:tr>
              <a:tr h="411226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71974991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52111" y="5950794"/>
            <a:ext cx="4901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* </a:t>
            </a:r>
            <a:r>
              <a:rPr lang="ko-KR" altLang="en-US" sz="1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데이터셋</a:t>
            </a:r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다운</a:t>
            </a:r>
            <a:r>
              <a: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(</a:t>
            </a:r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기상 데이터 포털 </a:t>
            </a:r>
            <a:r>
              <a: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</a:p>
          <a:p>
            <a:r>
              <a: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 </a:t>
            </a:r>
            <a:r>
              <a: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  <a:hlinkClick r:id="rId7"/>
              </a:rPr>
              <a:t>https://data.kma.go.kr/data/grnd/selectAsosList.do?pgmNo=34</a:t>
            </a:r>
            <a:endParaRPr lang="ko-KR" altLang="en-US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10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D43ADB-F385-4A47-A116-C10FF663C407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CF3389-B2BE-204F-8D5A-3584ED703CC5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0" name="직선 연결선 4">
            <a:extLst>
              <a:ext uri="{FF2B5EF4-FFF2-40B4-BE49-F238E27FC236}">
                <a16:creationId xmlns:a16="http://schemas.microsoft.com/office/drawing/2014/main" id="{4EA4FBC5-67F7-F644-A7CC-6B1C2FDA536C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44" name="제목 1"/>
          <p:cNvSpPr txBox="1">
            <a:spLocks noGrp="1"/>
          </p:cNvSpPr>
          <p:nvPr>
            <p:ph type="title"/>
          </p:nvPr>
        </p:nvSpPr>
        <p:spPr>
          <a:xfrm>
            <a:off x="141620" y="120567"/>
            <a:ext cx="8338030" cy="8485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9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분석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방법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및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알고리즘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설명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51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7</a:t>
            </a:fld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D983879-76C4-4944-9D68-B8770C0AE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0205A6B-98BF-874B-A97A-1AFAB1285D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990109"/>
              </p:ext>
            </p:extLst>
          </p:nvPr>
        </p:nvGraphicFramePr>
        <p:xfrm>
          <a:off x="765977" y="1967659"/>
          <a:ext cx="1062823" cy="1662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23">
                  <a:extLst>
                    <a:ext uri="{9D8B030D-6E8A-4147-A177-3AD203B41FA5}">
                      <a16:colId xmlns:a16="http://schemas.microsoft.com/office/drawing/2014/main" val="3002744743"/>
                    </a:ext>
                  </a:extLst>
                </a:gridCol>
              </a:tblGrid>
              <a:tr h="485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데이터 다운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238542"/>
                  </a:ext>
                </a:extLst>
              </a:tr>
              <a:tr h="1176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원하는</a:t>
                      </a:r>
                      <a:endParaRPr lang="en-US" altLang="ko-KR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데이터를</a:t>
                      </a:r>
                      <a:endParaRPr lang="en-US" altLang="ko-KR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다운</a:t>
                      </a:r>
                      <a:endParaRPr lang="en-US" altLang="ko-KR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760005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769482"/>
              </p:ext>
            </p:extLst>
          </p:nvPr>
        </p:nvGraphicFramePr>
        <p:xfrm>
          <a:off x="2589235" y="1956410"/>
          <a:ext cx="1062823" cy="167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23">
                  <a:extLst>
                    <a:ext uri="{9D8B030D-6E8A-4147-A177-3AD203B41FA5}">
                      <a16:colId xmlns:a16="http://schemas.microsoft.com/office/drawing/2014/main" val="3002744743"/>
                    </a:ext>
                  </a:extLst>
                </a:gridCol>
              </a:tblGrid>
              <a:tr h="488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데이터</a:t>
                      </a:r>
                      <a:r>
                        <a:rPr lang="ko-KR" altLang="en-US" baseline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 추출</a:t>
                      </a:r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238542"/>
                  </a:ext>
                </a:extLst>
              </a:tr>
              <a:tr h="1184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Pandas</a:t>
                      </a: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을</a:t>
                      </a:r>
                      <a:endParaRPr lang="en-US" altLang="ko-KR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사용한</a:t>
                      </a:r>
                      <a:endParaRPr lang="en-US" altLang="ko-KR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데이터</a:t>
                      </a:r>
                      <a:r>
                        <a:rPr lang="en-US" altLang="ko-KR" baseline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추출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760005"/>
                  </a:ext>
                </a:extLst>
              </a:tr>
            </a:tbl>
          </a:graphicData>
        </a:graphic>
      </p:graphicFrame>
      <p:sp>
        <p:nvSpPr>
          <p:cNvPr id="3" name="오른쪽 화살표 2"/>
          <p:cNvSpPr/>
          <p:nvPr/>
        </p:nvSpPr>
        <p:spPr>
          <a:xfrm>
            <a:off x="1922228" y="2727055"/>
            <a:ext cx="573579" cy="279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81300"/>
              </p:ext>
            </p:extLst>
          </p:nvPr>
        </p:nvGraphicFramePr>
        <p:xfrm>
          <a:off x="4412493" y="1967660"/>
          <a:ext cx="1062823" cy="1662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23">
                  <a:extLst>
                    <a:ext uri="{9D8B030D-6E8A-4147-A177-3AD203B41FA5}">
                      <a16:colId xmlns:a16="http://schemas.microsoft.com/office/drawing/2014/main" val="3002744743"/>
                    </a:ext>
                  </a:extLst>
                </a:gridCol>
              </a:tblGrid>
              <a:tr h="473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데이터</a:t>
                      </a:r>
                      <a:r>
                        <a:rPr lang="ko-KR" altLang="en-US" baseline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 분석</a:t>
                      </a:r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238542"/>
                  </a:ext>
                </a:extLst>
              </a:tr>
              <a:tr h="473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K-Mean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알고리즘</a:t>
                      </a:r>
                      <a:endParaRPr lang="en-US" altLang="ko-KR" dirty="0">
                        <a:solidFill>
                          <a:srgbClr val="FF0000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통한</a:t>
                      </a:r>
                      <a:endParaRPr lang="en-US" altLang="ko-KR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데이터 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760005"/>
                  </a:ext>
                </a:extLst>
              </a:tr>
            </a:tbl>
          </a:graphicData>
        </a:graphic>
      </p:graphicFrame>
      <p:sp>
        <p:nvSpPr>
          <p:cNvPr id="18" name="오른쪽 화살표 17"/>
          <p:cNvSpPr/>
          <p:nvPr/>
        </p:nvSpPr>
        <p:spPr>
          <a:xfrm>
            <a:off x="3745486" y="2727055"/>
            <a:ext cx="573579" cy="279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618269"/>
              </p:ext>
            </p:extLst>
          </p:nvPr>
        </p:nvGraphicFramePr>
        <p:xfrm>
          <a:off x="6235751" y="1967661"/>
          <a:ext cx="1062823" cy="165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23">
                  <a:extLst>
                    <a:ext uri="{9D8B030D-6E8A-4147-A177-3AD203B41FA5}">
                      <a16:colId xmlns:a16="http://schemas.microsoft.com/office/drawing/2014/main" val="3002744743"/>
                    </a:ext>
                  </a:extLst>
                </a:gridCol>
              </a:tblGrid>
              <a:tr h="532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데이터</a:t>
                      </a:r>
                      <a:r>
                        <a:rPr lang="ko-KR" altLang="en-US" baseline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 처리</a:t>
                      </a:r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238542"/>
                  </a:ext>
                </a:extLst>
              </a:tr>
              <a:tr h="1118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공통된</a:t>
                      </a:r>
                      <a:endParaRPr lang="en-US" altLang="ko-KR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데이터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760005"/>
                  </a:ext>
                </a:extLst>
              </a:tr>
            </a:tbl>
          </a:graphicData>
        </a:graphic>
      </p:graphicFrame>
      <p:sp>
        <p:nvSpPr>
          <p:cNvPr id="21" name="오른쪽 화살표 20"/>
          <p:cNvSpPr/>
          <p:nvPr/>
        </p:nvSpPr>
        <p:spPr>
          <a:xfrm>
            <a:off x="5573682" y="2718911"/>
            <a:ext cx="573579" cy="279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459608"/>
              </p:ext>
            </p:extLst>
          </p:nvPr>
        </p:nvGraphicFramePr>
        <p:xfrm>
          <a:off x="8059009" y="1949473"/>
          <a:ext cx="1062823" cy="1667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23">
                  <a:extLst>
                    <a:ext uri="{9D8B030D-6E8A-4147-A177-3AD203B41FA5}">
                      <a16:colId xmlns:a16="http://schemas.microsoft.com/office/drawing/2014/main" val="3002744743"/>
                    </a:ext>
                  </a:extLst>
                </a:gridCol>
              </a:tblGrid>
              <a:tr h="531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서버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238542"/>
                  </a:ext>
                </a:extLst>
              </a:tr>
              <a:tr h="1136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공통된</a:t>
                      </a:r>
                      <a:endParaRPr lang="en-US" altLang="ko-KR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데이터</a:t>
                      </a:r>
                      <a:endParaRPr lang="en-US" altLang="ko-KR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서버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760005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374040"/>
              </p:ext>
            </p:extLst>
          </p:nvPr>
        </p:nvGraphicFramePr>
        <p:xfrm>
          <a:off x="6235751" y="4315428"/>
          <a:ext cx="1062823" cy="165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23">
                  <a:extLst>
                    <a:ext uri="{9D8B030D-6E8A-4147-A177-3AD203B41FA5}">
                      <a16:colId xmlns:a16="http://schemas.microsoft.com/office/drawing/2014/main" val="3002744743"/>
                    </a:ext>
                  </a:extLst>
                </a:gridCol>
              </a:tblGrid>
              <a:tr h="532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0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데이터</a:t>
                      </a:r>
                      <a:r>
                        <a:rPr lang="ko-KR" altLang="en-US" spc="-100" baseline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 삭제</a:t>
                      </a:r>
                      <a:endParaRPr lang="ko-KR" altLang="en-US" spc="-100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238542"/>
                  </a:ext>
                </a:extLst>
              </a:tr>
              <a:tr h="1118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공통점 없는</a:t>
                      </a:r>
                      <a:endParaRPr lang="en-US" altLang="ko-KR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pc="-100" baseline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데이터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760005"/>
                  </a:ext>
                </a:extLst>
              </a:tr>
            </a:tbl>
          </a:graphicData>
        </a:graphic>
      </p:graphicFrame>
      <p:sp>
        <p:nvSpPr>
          <p:cNvPr id="26" name="오른쪽 화살표 25"/>
          <p:cNvSpPr/>
          <p:nvPr/>
        </p:nvSpPr>
        <p:spPr>
          <a:xfrm>
            <a:off x="7398359" y="2727055"/>
            <a:ext cx="573579" cy="279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6619701" y="3682262"/>
            <a:ext cx="304801" cy="4988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9208903" y="2696513"/>
            <a:ext cx="573579" cy="279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98372"/>
              </p:ext>
            </p:extLst>
          </p:nvPr>
        </p:nvGraphicFramePr>
        <p:xfrm>
          <a:off x="9882267" y="1951163"/>
          <a:ext cx="1062823" cy="1667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23">
                  <a:extLst>
                    <a:ext uri="{9D8B030D-6E8A-4147-A177-3AD203B41FA5}">
                      <a16:colId xmlns:a16="http://schemas.microsoft.com/office/drawing/2014/main" val="3002744743"/>
                    </a:ext>
                  </a:extLst>
                </a:gridCol>
              </a:tblGrid>
              <a:tr h="531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서비스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238542"/>
                  </a:ext>
                </a:extLst>
              </a:tr>
              <a:tr h="1136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데이터를</a:t>
                      </a:r>
                      <a:endParaRPr lang="en-US" altLang="ko-KR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통한 서비스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76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20538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21" grpId="0" animBg="1"/>
      <p:bldP spid="26" grpId="0" animBg="1"/>
      <p:bldP spid="9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4C6AF5C-ADD6-BF42-91B2-43AF2C04A80B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A3CEB6-A025-0843-9ACC-CEA05D76AF00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53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예상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결과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55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8</a:t>
            </a:fld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5" name="직선 연결선 4">
            <a:extLst>
              <a:ext uri="{FF2B5EF4-FFF2-40B4-BE49-F238E27FC236}">
                <a16:creationId xmlns:a16="http://schemas.microsoft.com/office/drawing/2014/main" id="{BFCFD64D-20AF-EE4E-A1F9-C25FAB7BC1DC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499947-F643-1540-895C-A632EA2D6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1B93F2-3257-264B-9955-E6F0AE75FA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044" y="1647827"/>
            <a:ext cx="6023561" cy="3062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33783" y="4765390"/>
            <a:ext cx="2111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K-Mean </a:t>
            </a:r>
            <a:r>
              <a:rPr lang="ko-KR" altLang="en-US" sz="16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알고리즘 사용 예시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385" y="3007047"/>
            <a:ext cx="3878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K-Mean </a:t>
            </a:r>
            <a:r>
              <a:rPr lang="ko-KR" altLang="en-US" sz="2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알고리즘을 통해</a:t>
            </a:r>
            <a:br>
              <a:rPr lang="en-US" altLang="ko-KR" sz="2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</a:br>
            <a:r>
              <a:rPr lang="ko-KR" altLang="en-US" sz="2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각각 데이터의</a:t>
            </a:r>
            <a:r>
              <a:rPr lang="en-US" altLang="ko-KR" sz="2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2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공통점을 찾아냄</a:t>
            </a:r>
          </a:p>
        </p:txBody>
      </p:sp>
    </p:spTree>
    <p:extLst>
      <p:ext uri="{BB962C8B-B14F-4D97-AF65-F5344CB8AC3E}">
        <p14:creationId xmlns:p14="http://schemas.microsoft.com/office/powerpoint/2010/main" val="19951194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A3CEB6-A025-0843-9ACC-CEA05D76AF00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F076C9-2E1E-A546-9047-14DA58603221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57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11585108" cy="8485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벤치마킹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및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수익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모델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58" name="슬라이드 번호 개체 틀 2"/>
          <p:cNvSpPr txBox="1">
            <a:spLocks noGrp="1"/>
          </p:cNvSpPr>
          <p:nvPr>
            <p:ph type="sldNum" sz="quarter" idx="12"/>
          </p:nvPr>
        </p:nvSpPr>
        <p:spPr>
          <a:xfrm>
            <a:off x="10954871" y="6477296"/>
            <a:ext cx="39892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9</a:t>
            </a:fld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61" name="그림 6" descr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944" y="1019321"/>
            <a:ext cx="2679297" cy="44313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그림 8" descr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4769" y="1678302"/>
            <a:ext cx="2369404" cy="4647622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직선 연결선 4">
            <a:extLst>
              <a:ext uri="{FF2B5EF4-FFF2-40B4-BE49-F238E27FC236}">
                <a16:creationId xmlns:a16="http://schemas.microsoft.com/office/drawing/2014/main" id="{AAEF1589-C290-2141-8CE0-9DDE698BCDD1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D7A76C4-18B8-0043-93D8-EAC326049A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E3CDC44-82D1-234B-845D-AAAEFD94AE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D87280-47B2-5242-8907-8583BB6DB5C4}"/>
              </a:ext>
            </a:extLst>
          </p:cNvPr>
          <p:cNvGraphicFramePr>
            <a:graphicFrameLocks noGrp="1"/>
          </p:cNvGraphicFramePr>
          <p:nvPr/>
        </p:nvGraphicFramePr>
        <p:xfrm>
          <a:off x="239650" y="2405611"/>
          <a:ext cx="8128000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961">
                  <a:extLst>
                    <a:ext uri="{9D8B030D-6E8A-4147-A177-3AD203B41FA5}">
                      <a16:colId xmlns:a16="http://schemas.microsoft.com/office/drawing/2014/main" val="906361131"/>
                    </a:ext>
                  </a:extLst>
                </a:gridCol>
                <a:gridCol w="2199013">
                  <a:extLst>
                    <a:ext uri="{9D8B030D-6E8A-4147-A177-3AD203B41FA5}">
                      <a16:colId xmlns:a16="http://schemas.microsoft.com/office/drawing/2014/main" val="177012460"/>
                    </a:ext>
                  </a:extLst>
                </a:gridCol>
                <a:gridCol w="2199013">
                  <a:extLst>
                    <a:ext uri="{9D8B030D-6E8A-4147-A177-3AD203B41FA5}">
                      <a16:colId xmlns:a16="http://schemas.microsoft.com/office/drawing/2014/main" val="1029014968"/>
                    </a:ext>
                  </a:extLst>
                </a:gridCol>
                <a:gridCol w="2199013">
                  <a:extLst>
                    <a:ext uri="{9D8B030D-6E8A-4147-A177-3AD203B41FA5}">
                      <a16:colId xmlns:a16="http://schemas.microsoft.com/office/drawing/2014/main" val="2128519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S</a:t>
                      </a: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사 기본 앱 </a:t>
                      </a:r>
                      <a:r>
                        <a:rPr lang="en-US" altLang="ko-KR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‘</a:t>
                      </a: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날씨</a:t>
                      </a:r>
                      <a:r>
                        <a:rPr lang="en-US" altLang="ko-KR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’</a:t>
                      </a:r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A</a:t>
                      </a: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사 기본 앱 </a:t>
                      </a:r>
                      <a:r>
                        <a:rPr lang="en-US" altLang="ko-KR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‘</a:t>
                      </a: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날씨</a:t>
                      </a:r>
                      <a:r>
                        <a:rPr lang="en-US" altLang="ko-KR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’</a:t>
                      </a:r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‘</a:t>
                      </a: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개발 앱</a:t>
                      </a:r>
                      <a:r>
                        <a:rPr lang="en-US" altLang="ko-KR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’</a:t>
                      </a:r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0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현재 날씨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881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미래 날씨</a:t>
                      </a:r>
                      <a:endParaRPr lang="en-US" altLang="ko-KR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시간단위</a:t>
                      </a:r>
                      <a:r>
                        <a:rPr lang="en-US" altLang="ko-KR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316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대기질</a:t>
                      </a: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 안내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✕</a:t>
                      </a:r>
                      <a:endParaRPr lang="ko-KR" altLang="en-US" b="1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9863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폭염 안내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✕</a:t>
                      </a:r>
                      <a:endParaRPr lang="ko-KR" altLang="en-US" b="1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✕</a:t>
                      </a:r>
                      <a:endParaRPr lang="ko-KR" altLang="en-US" b="1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99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관광 명소 홍보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✕</a:t>
                      </a:r>
                      <a:endParaRPr lang="ko-KR" altLang="en-US" b="1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✕</a:t>
                      </a:r>
                      <a:endParaRPr lang="ko-KR" altLang="en-US" b="1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966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광고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✕</a:t>
                      </a:r>
                      <a:endParaRPr lang="ko-KR" altLang="en-US" b="1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✕</a:t>
                      </a:r>
                      <a:endParaRPr lang="ko-KR" altLang="en-US" b="1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644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D5A90FF-47C7-4C42-9294-B7F654139A0B}"/>
              </a:ext>
            </a:extLst>
          </p:cNvPr>
          <p:cNvSpPr txBox="1"/>
          <p:nvPr/>
        </p:nvSpPr>
        <p:spPr>
          <a:xfrm>
            <a:off x="3992814" y="1782234"/>
            <a:ext cx="166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기존 앱과 비교</a:t>
            </a:r>
          </a:p>
        </p:txBody>
      </p:sp>
    </p:spTree>
    <p:extLst>
      <p:ext uri="{BB962C8B-B14F-4D97-AF65-F5344CB8AC3E}">
        <p14:creationId xmlns:p14="http://schemas.microsoft.com/office/powerpoint/2010/main" val="80689961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518</Words>
  <Application>Microsoft Office PowerPoint</Application>
  <PresentationFormat>와이드스크린</PresentationFormat>
  <Paragraphs>179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배달의민족 연성</vt:lpstr>
      <vt:lpstr>Arial</vt:lpstr>
      <vt:lpstr>Wingdings</vt:lpstr>
      <vt:lpstr>Office 테마</vt:lpstr>
      <vt:lpstr>대전광역시 폭염 데이터 분석 </vt:lpstr>
      <vt:lpstr>목차</vt:lpstr>
      <vt:lpstr>문제점 발견 및 이슈 제기</vt:lpstr>
      <vt:lpstr>해결 방안</vt:lpstr>
      <vt:lpstr>비즈니스 모델 및 타겟</vt:lpstr>
      <vt:lpstr>데이터 활용 및 선택  / 처리 및 가공</vt:lpstr>
      <vt:lpstr>데이터 분석 방법 및 알고리즘 설명</vt:lpstr>
      <vt:lpstr>예상 결과</vt:lpstr>
      <vt:lpstr>벤치마킹 및 수익 모델</vt:lpstr>
      <vt:lpstr>벤치마킹 및 수익 모델</vt:lpstr>
      <vt:lpstr>향후 계획</vt:lpstr>
      <vt:lpstr>출처 및 참고 문헌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대전광역시 폭염 데이터 분석 </dc:title>
  <dc:creator>Kim Sungmin</dc:creator>
  <cp:lastModifiedBy>Kim Sungmin</cp:lastModifiedBy>
  <cp:revision>46</cp:revision>
  <dcterms:created xsi:type="dcterms:W3CDTF">2019-07-10T01:06:45Z</dcterms:created>
  <dcterms:modified xsi:type="dcterms:W3CDTF">2019-07-12T02:27:06Z</dcterms:modified>
</cp:coreProperties>
</file>