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01" autoAdjust="0"/>
  </p:normalViewPr>
  <p:slideViewPr>
    <p:cSldViewPr snapToGrid="0">
      <p:cViewPr varScale="1">
        <p:scale>
          <a:sx n="99" d="100"/>
          <a:sy n="9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8CB8B-069E-42EE-AFE0-3E173A3B561D}" type="doc">
      <dgm:prSet loTypeId="urn:microsoft.com/office/officeart/2005/8/layout/cycle7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397EB9-EC9E-44CD-87E2-D351FCC79723}">
      <dgm:prSet phldrT="[텍스트]"/>
      <dgm:spPr/>
      <dgm:t>
        <a:bodyPr/>
        <a:lstStyle/>
        <a:p>
          <a:pPr latinLnBrk="1"/>
          <a:r>
            <a:rPr lang="ko-KR" altLang="en-US" dirty="0"/>
            <a:t>광고 </a:t>
          </a:r>
          <a:r>
            <a:rPr lang="ko-KR" altLang="en-US" dirty="0" err="1"/>
            <a:t>제공사</a:t>
          </a:r>
          <a:endParaRPr lang="ko-KR" altLang="en-US" dirty="0"/>
        </a:p>
      </dgm:t>
    </dgm:pt>
    <dgm:pt modelId="{4F3CE498-4776-4C8A-8232-65B931A29466}" type="parTrans" cxnId="{6C27ABD0-71EA-48AB-A428-B0F46A5F0067}">
      <dgm:prSet/>
      <dgm:spPr/>
      <dgm:t>
        <a:bodyPr/>
        <a:lstStyle/>
        <a:p>
          <a:pPr latinLnBrk="1"/>
          <a:endParaRPr lang="ko-KR" altLang="en-US"/>
        </a:p>
      </dgm:t>
    </dgm:pt>
    <dgm:pt modelId="{A683F035-258A-48C2-A69F-127FD62305EC}" type="sibTrans" cxnId="{6C27ABD0-71EA-48AB-A428-B0F46A5F0067}">
      <dgm:prSet/>
      <dgm:spPr/>
      <dgm:t>
        <a:bodyPr/>
        <a:lstStyle/>
        <a:p>
          <a:pPr latinLnBrk="1"/>
          <a:endParaRPr lang="ko-KR" altLang="en-US"/>
        </a:p>
      </dgm:t>
    </dgm:pt>
    <dgm:pt modelId="{33E7D412-04CD-4169-803F-E8A050F84781}">
      <dgm:prSet phldrT="[텍스트]"/>
      <dgm:spPr/>
      <dgm:t>
        <a:bodyPr/>
        <a:lstStyle/>
        <a:p>
          <a:pPr latinLnBrk="1"/>
          <a:r>
            <a:rPr lang="ko-KR" altLang="en-US" dirty="0"/>
            <a:t>플랫폼</a:t>
          </a:r>
        </a:p>
      </dgm:t>
    </dgm:pt>
    <dgm:pt modelId="{0D87AB15-9939-42C6-AA04-F25FABBF0BD9}" type="parTrans" cxnId="{8446DBDB-2A88-4734-8A7B-392465478A60}">
      <dgm:prSet/>
      <dgm:spPr/>
      <dgm:t>
        <a:bodyPr/>
        <a:lstStyle/>
        <a:p>
          <a:pPr latinLnBrk="1"/>
          <a:endParaRPr lang="ko-KR" altLang="en-US"/>
        </a:p>
      </dgm:t>
    </dgm:pt>
    <dgm:pt modelId="{C4AE02E1-0D30-46EB-8FC2-7DD0A872518C}" type="sibTrans" cxnId="{8446DBDB-2A88-4734-8A7B-392465478A60}">
      <dgm:prSet/>
      <dgm:spPr/>
      <dgm:t>
        <a:bodyPr/>
        <a:lstStyle/>
        <a:p>
          <a:pPr latinLnBrk="1"/>
          <a:endParaRPr lang="ko-KR" altLang="en-US"/>
        </a:p>
      </dgm:t>
    </dgm:pt>
    <dgm:pt modelId="{FEF9B2D8-98BA-4454-BB56-668BB2EC1872}">
      <dgm:prSet phldrT="[텍스트]"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792484FE-74FA-4FD3-BBA1-4D221DF106B7}" type="parTrans" cxnId="{875CC8E9-C96C-42B5-811F-BBF62E16EEFA}">
      <dgm:prSet/>
      <dgm:spPr/>
      <dgm:t>
        <a:bodyPr/>
        <a:lstStyle/>
        <a:p>
          <a:pPr latinLnBrk="1"/>
          <a:endParaRPr lang="ko-KR" altLang="en-US"/>
        </a:p>
      </dgm:t>
    </dgm:pt>
    <dgm:pt modelId="{1667DD66-4811-4B2A-9659-6AAAA76044E8}" type="sibTrans" cxnId="{875CC8E9-C96C-42B5-811F-BBF62E16EEFA}">
      <dgm:prSet/>
      <dgm:spPr/>
      <dgm:t>
        <a:bodyPr/>
        <a:lstStyle/>
        <a:p>
          <a:pPr latinLnBrk="1"/>
          <a:endParaRPr lang="ko-KR" altLang="en-US"/>
        </a:p>
      </dgm:t>
    </dgm:pt>
    <dgm:pt modelId="{92514DDD-7C2E-4D08-B151-CF8EE4F0914F}" type="pres">
      <dgm:prSet presAssocID="{B7D8CB8B-069E-42EE-AFE0-3E173A3B561D}" presName="Name0" presStyleCnt="0">
        <dgm:presLayoutVars>
          <dgm:dir/>
          <dgm:resizeHandles val="exact"/>
        </dgm:presLayoutVars>
      </dgm:prSet>
      <dgm:spPr/>
    </dgm:pt>
    <dgm:pt modelId="{7F12FE0A-C1AB-4172-B362-D3C5E1EF7222}" type="pres">
      <dgm:prSet presAssocID="{55397EB9-EC9E-44CD-87E2-D351FCC79723}" presName="node" presStyleLbl="node1" presStyleIdx="0" presStyleCnt="3" custScaleX="81139" custScaleY="63772" custRadScaleRad="93376" custRadScaleInc="-5046">
        <dgm:presLayoutVars>
          <dgm:bulletEnabled val="1"/>
        </dgm:presLayoutVars>
      </dgm:prSet>
      <dgm:spPr/>
    </dgm:pt>
    <dgm:pt modelId="{5A2780D9-D42C-4084-8B8A-49ED3ACA9507}" type="pres">
      <dgm:prSet presAssocID="{A683F035-258A-48C2-A69F-127FD62305EC}" presName="sibTrans" presStyleLbl="sibTrans2D1" presStyleIdx="0" presStyleCnt="3"/>
      <dgm:spPr>
        <a:prstGeom prst="rightArrow">
          <a:avLst/>
        </a:prstGeom>
      </dgm:spPr>
    </dgm:pt>
    <dgm:pt modelId="{01277C74-B69D-4939-9854-7C87E7FC505A}" type="pres">
      <dgm:prSet presAssocID="{A683F035-258A-48C2-A69F-127FD62305EC}" presName="connectorText" presStyleLbl="sibTrans2D1" presStyleIdx="0" presStyleCnt="3"/>
      <dgm:spPr/>
    </dgm:pt>
    <dgm:pt modelId="{BEBC531F-57B9-49CE-9231-C25ED73D9FC9}" type="pres">
      <dgm:prSet presAssocID="{33E7D412-04CD-4169-803F-E8A050F84781}" presName="node" presStyleLbl="node1" presStyleIdx="1" presStyleCnt="3" custScaleX="81152" custScaleY="63857" custRadScaleRad="221593" custRadScaleInc="-26238">
        <dgm:presLayoutVars>
          <dgm:bulletEnabled val="1"/>
        </dgm:presLayoutVars>
      </dgm:prSet>
      <dgm:spPr/>
    </dgm:pt>
    <dgm:pt modelId="{6A05378C-B4D5-49B0-8BCF-E9AA74BE0402}" type="pres">
      <dgm:prSet presAssocID="{C4AE02E1-0D30-46EB-8FC2-7DD0A872518C}" presName="sibTrans" presStyleLbl="sibTrans2D1" presStyleIdx="1" presStyleCnt="3"/>
      <dgm:spPr/>
    </dgm:pt>
    <dgm:pt modelId="{8254D12D-2585-457D-93D3-3A51626C6005}" type="pres">
      <dgm:prSet presAssocID="{C4AE02E1-0D30-46EB-8FC2-7DD0A872518C}" presName="connectorText" presStyleLbl="sibTrans2D1" presStyleIdx="1" presStyleCnt="3"/>
      <dgm:spPr/>
    </dgm:pt>
    <dgm:pt modelId="{1E553B92-134F-4457-A4F0-B137464B41AD}" type="pres">
      <dgm:prSet presAssocID="{FEF9B2D8-98BA-4454-BB56-668BB2EC1872}" presName="node" presStyleLbl="node1" presStyleIdx="2" presStyleCnt="3" custScaleX="81152" custScaleY="63857" custRadScaleRad="192929" custRadScaleInc="18239">
        <dgm:presLayoutVars>
          <dgm:bulletEnabled val="1"/>
        </dgm:presLayoutVars>
      </dgm:prSet>
      <dgm:spPr/>
    </dgm:pt>
    <dgm:pt modelId="{ADECC4DB-A19C-4823-82F2-9C1DFA963900}" type="pres">
      <dgm:prSet presAssocID="{1667DD66-4811-4B2A-9659-6AAAA76044E8}" presName="sibTrans" presStyleLbl="sibTrans2D1" presStyleIdx="2" presStyleCnt="3"/>
      <dgm:spPr>
        <a:prstGeom prst="rightArrow">
          <a:avLst/>
        </a:prstGeom>
      </dgm:spPr>
    </dgm:pt>
    <dgm:pt modelId="{F52D9083-AC85-4D83-8F49-5DEDF0EA1C4C}" type="pres">
      <dgm:prSet presAssocID="{1667DD66-4811-4B2A-9659-6AAAA76044E8}" presName="connectorText" presStyleLbl="sibTrans2D1" presStyleIdx="2" presStyleCnt="3"/>
      <dgm:spPr/>
    </dgm:pt>
  </dgm:ptLst>
  <dgm:cxnLst>
    <dgm:cxn modelId="{382B1808-46E6-4DAD-B164-1E96C55AD7E8}" type="presOf" srcId="{A683F035-258A-48C2-A69F-127FD62305EC}" destId="{01277C74-B69D-4939-9854-7C87E7FC505A}" srcOrd="1" destOrd="0" presId="urn:microsoft.com/office/officeart/2005/8/layout/cycle7"/>
    <dgm:cxn modelId="{07B6B10F-C056-45B7-AF63-E7587D0F2D89}" type="presOf" srcId="{A683F035-258A-48C2-A69F-127FD62305EC}" destId="{5A2780D9-D42C-4084-8B8A-49ED3ACA9507}" srcOrd="0" destOrd="0" presId="urn:microsoft.com/office/officeart/2005/8/layout/cycle7"/>
    <dgm:cxn modelId="{CA9FD617-45A1-43C4-A083-1A76C920ADD5}" type="presOf" srcId="{C4AE02E1-0D30-46EB-8FC2-7DD0A872518C}" destId="{8254D12D-2585-457D-93D3-3A51626C6005}" srcOrd="1" destOrd="0" presId="urn:microsoft.com/office/officeart/2005/8/layout/cycle7"/>
    <dgm:cxn modelId="{D4BA3426-478B-4630-B6BF-CDBBF028A6A3}" type="presOf" srcId="{1667DD66-4811-4B2A-9659-6AAAA76044E8}" destId="{F52D9083-AC85-4D83-8F49-5DEDF0EA1C4C}" srcOrd="1" destOrd="0" presId="urn:microsoft.com/office/officeart/2005/8/layout/cycle7"/>
    <dgm:cxn modelId="{51264F51-76E1-402E-AF09-A8735E30ECBC}" type="presOf" srcId="{B7D8CB8B-069E-42EE-AFE0-3E173A3B561D}" destId="{92514DDD-7C2E-4D08-B151-CF8EE4F0914F}" srcOrd="0" destOrd="0" presId="urn:microsoft.com/office/officeart/2005/8/layout/cycle7"/>
    <dgm:cxn modelId="{82BE9595-16C7-4896-BD7C-DCB92A18F323}" type="presOf" srcId="{33E7D412-04CD-4169-803F-E8A050F84781}" destId="{BEBC531F-57B9-49CE-9231-C25ED73D9FC9}" srcOrd="0" destOrd="0" presId="urn:microsoft.com/office/officeart/2005/8/layout/cycle7"/>
    <dgm:cxn modelId="{AC4D7BA6-F2A1-4852-9834-E8A749B501BA}" type="presOf" srcId="{1667DD66-4811-4B2A-9659-6AAAA76044E8}" destId="{ADECC4DB-A19C-4823-82F2-9C1DFA963900}" srcOrd="0" destOrd="0" presId="urn:microsoft.com/office/officeart/2005/8/layout/cycle7"/>
    <dgm:cxn modelId="{F9448BA9-5133-4CC7-9B96-B14AD15B6F74}" type="presOf" srcId="{C4AE02E1-0D30-46EB-8FC2-7DD0A872518C}" destId="{6A05378C-B4D5-49B0-8BCF-E9AA74BE0402}" srcOrd="0" destOrd="0" presId="urn:microsoft.com/office/officeart/2005/8/layout/cycle7"/>
    <dgm:cxn modelId="{011745B8-ED81-4F3E-985B-02D8F06C89BC}" type="presOf" srcId="{55397EB9-EC9E-44CD-87E2-D351FCC79723}" destId="{7F12FE0A-C1AB-4172-B362-D3C5E1EF7222}" srcOrd="0" destOrd="0" presId="urn:microsoft.com/office/officeart/2005/8/layout/cycle7"/>
    <dgm:cxn modelId="{38C645C5-A492-499D-9AA4-274EA89E10FB}" type="presOf" srcId="{FEF9B2D8-98BA-4454-BB56-668BB2EC1872}" destId="{1E553B92-134F-4457-A4F0-B137464B41AD}" srcOrd="0" destOrd="0" presId="urn:microsoft.com/office/officeart/2005/8/layout/cycle7"/>
    <dgm:cxn modelId="{6C27ABD0-71EA-48AB-A428-B0F46A5F0067}" srcId="{B7D8CB8B-069E-42EE-AFE0-3E173A3B561D}" destId="{55397EB9-EC9E-44CD-87E2-D351FCC79723}" srcOrd="0" destOrd="0" parTransId="{4F3CE498-4776-4C8A-8232-65B931A29466}" sibTransId="{A683F035-258A-48C2-A69F-127FD62305EC}"/>
    <dgm:cxn modelId="{8446DBDB-2A88-4734-8A7B-392465478A60}" srcId="{B7D8CB8B-069E-42EE-AFE0-3E173A3B561D}" destId="{33E7D412-04CD-4169-803F-E8A050F84781}" srcOrd="1" destOrd="0" parTransId="{0D87AB15-9939-42C6-AA04-F25FABBF0BD9}" sibTransId="{C4AE02E1-0D30-46EB-8FC2-7DD0A872518C}"/>
    <dgm:cxn modelId="{875CC8E9-C96C-42B5-811F-BBF62E16EEFA}" srcId="{B7D8CB8B-069E-42EE-AFE0-3E173A3B561D}" destId="{FEF9B2D8-98BA-4454-BB56-668BB2EC1872}" srcOrd="2" destOrd="0" parTransId="{792484FE-74FA-4FD3-BBA1-4D221DF106B7}" sibTransId="{1667DD66-4811-4B2A-9659-6AAAA76044E8}"/>
    <dgm:cxn modelId="{A3D06F6D-2BE0-42B6-AAE9-F1F6B30E3212}" type="presParOf" srcId="{92514DDD-7C2E-4D08-B151-CF8EE4F0914F}" destId="{7F12FE0A-C1AB-4172-B362-D3C5E1EF7222}" srcOrd="0" destOrd="0" presId="urn:microsoft.com/office/officeart/2005/8/layout/cycle7"/>
    <dgm:cxn modelId="{0A2466DF-6AAE-4253-B9D2-4ED9B3E350BD}" type="presParOf" srcId="{92514DDD-7C2E-4D08-B151-CF8EE4F0914F}" destId="{5A2780D9-D42C-4084-8B8A-49ED3ACA9507}" srcOrd="1" destOrd="0" presId="urn:microsoft.com/office/officeart/2005/8/layout/cycle7"/>
    <dgm:cxn modelId="{598F51A3-AB36-49EE-AA71-052DC4F807A7}" type="presParOf" srcId="{5A2780D9-D42C-4084-8B8A-49ED3ACA9507}" destId="{01277C74-B69D-4939-9854-7C87E7FC505A}" srcOrd="0" destOrd="0" presId="urn:microsoft.com/office/officeart/2005/8/layout/cycle7"/>
    <dgm:cxn modelId="{20373C00-E88D-4F02-9AFC-69F76814430A}" type="presParOf" srcId="{92514DDD-7C2E-4D08-B151-CF8EE4F0914F}" destId="{BEBC531F-57B9-49CE-9231-C25ED73D9FC9}" srcOrd="2" destOrd="0" presId="urn:microsoft.com/office/officeart/2005/8/layout/cycle7"/>
    <dgm:cxn modelId="{9148A335-8564-420B-8119-ADE29B9722D0}" type="presParOf" srcId="{92514DDD-7C2E-4D08-B151-CF8EE4F0914F}" destId="{6A05378C-B4D5-49B0-8BCF-E9AA74BE0402}" srcOrd="3" destOrd="0" presId="urn:microsoft.com/office/officeart/2005/8/layout/cycle7"/>
    <dgm:cxn modelId="{2F7886F5-7489-4F83-B696-5E84AE123542}" type="presParOf" srcId="{6A05378C-B4D5-49B0-8BCF-E9AA74BE0402}" destId="{8254D12D-2585-457D-93D3-3A51626C6005}" srcOrd="0" destOrd="0" presId="urn:microsoft.com/office/officeart/2005/8/layout/cycle7"/>
    <dgm:cxn modelId="{3CAE676E-6AD0-4EE5-B965-8D67700A830C}" type="presParOf" srcId="{92514DDD-7C2E-4D08-B151-CF8EE4F0914F}" destId="{1E553B92-134F-4457-A4F0-B137464B41AD}" srcOrd="4" destOrd="0" presId="urn:microsoft.com/office/officeart/2005/8/layout/cycle7"/>
    <dgm:cxn modelId="{6DA88B42-6974-4D38-AA74-1DCB8DD711E8}" type="presParOf" srcId="{92514DDD-7C2E-4D08-B151-CF8EE4F0914F}" destId="{ADECC4DB-A19C-4823-82F2-9C1DFA963900}" srcOrd="5" destOrd="0" presId="urn:microsoft.com/office/officeart/2005/8/layout/cycle7"/>
    <dgm:cxn modelId="{CE42E532-67DA-4305-A57D-824CB7A19686}" type="presParOf" srcId="{ADECC4DB-A19C-4823-82F2-9C1DFA963900}" destId="{F52D9083-AC85-4D83-8F49-5DEDF0EA1C4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FE0A-C1AB-4172-B362-D3C5E1EF7222}">
      <dsp:nvSpPr>
        <dsp:cNvPr id="0" name=""/>
        <dsp:cNvSpPr/>
      </dsp:nvSpPr>
      <dsp:spPr>
        <a:xfrm>
          <a:off x="3845077" y="488154"/>
          <a:ext cx="1976090" cy="776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광고 </a:t>
          </a:r>
          <a:r>
            <a:rPr lang="ko-KR" altLang="en-US" sz="2500" kern="1200" dirty="0" err="1"/>
            <a:t>제공사</a:t>
          </a:r>
          <a:endParaRPr lang="ko-KR" altLang="en-US" sz="2500" kern="1200" dirty="0"/>
        </a:p>
      </dsp:txBody>
      <dsp:txXfrm>
        <a:off x="3867822" y="510899"/>
        <a:ext cx="1930600" cy="731074"/>
      </dsp:txXfrm>
    </dsp:sp>
    <dsp:sp modelId="{5A2780D9-D42C-4084-8B8A-49ED3ACA9507}">
      <dsp:nvSpPr>
        <dsp:cNvPr id="0" name=""/>
        <dsp:cNvSpPr/>
      </dsp:nvSpPr>
      <dsp:spPr>
        <a:xfrm rot="2508844">
          <a:off x="5157987" y="2382799"/>
          <a:ext cx="3194604" cy="4262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5285847" y="2468039"/>
        <a:ext cx="2938884" cy="255721"/>
      </dsp:txXfrm>
    </dsp:sp>
    <dsp:sp modelId="{BEBC531F-57B9-49CE-9231-C25ED73D9FC9}">
      <dsp:nvSpPr>
        <dsp:cNvPr id="0" name=""/>
        <dsp:cNvSpPr/>
      </dsp:nvSpPr>
      <dsp:spPr>
        <a:xfrm>
          <a:off x="7689830" y="3927083"/>
          <a:ext cx="1976407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플랫폼</a:t>
          </a:r>
        </a:p>
      </dsp:txBody>
      <dsp:txXfrm>
        <a:off x="7712605" y="3949858"/>
        <a:ext cx="1930857" cy="732049"/>
      </dsp:txXfrm>
    </dsp:sp>
    <dsp:sp modelId="{6A05378C-B4D5-49B0-8BCF-E9AA74BE0402}">
      <dsp:nvSpPr>
        <dsp:cNvPr id="0" name=""/>
        <dsp:cNvSpPr/>
      </dsp:nvSpPr>
      <dsp:spPr>
        <a:xfrm rot="10798205">
          <a:off x="3235816" y="4104789"/>
          <a:ext cx="3194604" cy="4262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3363676" y="4190029"/>
        <a:ext cx="2938884" cy="255721"/>
      </dsp:txXfrm>
    </dsp:sp>
    <dsp:sp modelId="{1E553B92-134F-4457-A4F0-B137464B41AD}">
      <dsp:nvSpPr>
        <dsp:cNvPr id="0" name=""/>
        <dsp:cNvSpPr/>
      </dsp:nvSpPr>
      <dsp:spPr>
        <a:xfrm>
          <a:off x="0" y="3931098"/>
          <a:ext cx="1976407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사용자</a:t>
          </a:r>
        </a:p>
      </dsp:txBody>
      <dsp:txXfrm>
        <a:off x="22775" y="3953873"/>
        <a:ext cx="1930857" cy="732049"/>
      </dsp:txXfrm>
    </dsp:sp>
    <dsp:sp modelId="{ADECC4DB-A19C-4823-82F2-9C1DFA963900}">
      <dsp:nvSpPr>
        <dsp:cNvPr id="0" name=""/>
        <dsp:cNvSpPr/>
      </dsp:nvSpPr>
      <dsp:spPr>
        <a:xfrm rot="19089166">
          <a:off x="1313649" y="2384807"/>
          <a:ext cx="3194604" cy="4262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441509" y="2470047"/>
        <a:ext cx="2938884" cy="25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2994-E150-4922-973C-6D1EC76658F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6A89-6DA9-4651-9D91-3D99E94B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85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 부분에 데이터 처리 하는 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큰 제목들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8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삭제 부분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9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 뒤에 이미지 넣고 이미지 세션 달기</a:t>
            </a:r>
          </a:p>
        </p:txBody>
      </p:sp>
    </p:spTree>
    <p:extLst>
      <p:ext uri="{BB962C8B-B14F-4D97-AF65-F5344CB8AC3E}">
        <p14:creationId xmlns:p14="http://schemas.microsoft.com/office/powerpoint/2010/main" val="17111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2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CF26-6357-4F55-9EF5-AD34D4D37933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kim@Sungmin.dev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33.svg"/><Relationship Id="rId10" Type="http://schemas.openxmlformats.org/officeDocument/2006/relationships/image" Target="../media/image29.svg"/><Relationship Id="rId4" Type="http://schemas.openxmlformats.org/officeDocument/2006/relationships/diagramData" Target="../diagrams/data1.xml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reamin.tistory.com/entry/Kmeans-%EC%95%8C%EA%B3%A0%EB%A6%AC%EC%A6%9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ejeon.go.kr/tou/index.do" TargetMode="External"/><Relationship Id="rId5" Type="http://schemas.openxmlformats.org/officeDocument/2006/relationships/hyperlink" Target="https://www.yna.co.kr/view/AKR20180717040500017?input=1195m" TargetMode="External"/><Relationship Id="rId4" Type="http://schemas.openxmlformats.org/officeDocument/2006/relationships/hyperlink" Target="http://www.sisaweek.com/news/articleView.html?idxno=11231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4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hyperlink" Target="mailto:wnghtmd99@naver.com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List.do?pgmNo=34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2E1FBD-20AB-453C-808B-3DB318E5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5" y="4041915"/>
            <a:ext cx="1801866" cy="2431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C6754-5A5A-4992-BCAA-37D027981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0" y="4754837"/>
            <a:ext cx="1581150" cy="1704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CDDE1-9865-7843-9456-7A90E438E58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E9F4D-3D09-134F-9981-7B6B0BAAE9ED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4402138" y="1655559"/>
            <a:ext cx="3233667" cy="52927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대전광역시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967510" y="4232083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팀명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: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해와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달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그대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소속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선문대학교 컴퓨터공학부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▶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팀원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김성민 (</a:t>
            </a:r>
            <a:r>
              <a:rPr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5"/>
              </a:rPr>
              <a:t>kim@sungmin.dev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이종민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6"/>
              </a:rPr>
              <a:t>j0n9m1n1@gmail.com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주호승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7"/>
              </a:rPr>
              <a:t>wnghtmd99@naver.com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2786715" y="755911"/>
            <a:ext cx="6464514" cy="857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sz="497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날씨를</a:t>
            </a:r>
            <a:r>
              <a:rPr sz="497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497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미리</a:t>
            </a:r>
            <a:r>
              <a:rPr sz="497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4970" dirty="0" err="1">
                <a:solidFill>
                  <a:schemeClr val="accent5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예측</a:t>
            </a:r>
            <a:r>
              <a:rPr sz="497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하여</a:t>
            </a:r>
            <a:r>
              <a:rPr sz="497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4970" dirty="0" err="1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대비</a:t>
            </a:r>
            <a:r>
              <a:rPr sz="497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하자</a:t>
            </a:r>
            <a:endParaRPr sz="497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4050F-0FF8-CE45-B2B7-2BFE14F0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CC541-E608-2B46-A6B3-524D83AC94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20CB3-80E6-4E74-8BF5-F6FE834231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61" y="5075152"/>
            <a:ext cx="1085322" cy="11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B7FCF-6488-2D4A-9D01-66685A3B84BC}"/>
              </a:ext>
            </a:extLst>
          </p:cNvPr>
          <p:cNvSpPr/>
          <p:nvPr/>
        </p:nvSpPr>
        <p:spPr>
          <a:xfrm>
            <a:off x="0" y="-34768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벤치마킹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025554" y="6404292"/>
            <a:ext cx="32824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9AB39-15E2-4D46-A2AD-C635B250B634}"/>
              </a:ext>
            </a:extLst>
          </p:cNvPr>
          <p:cNvSpPr txBox="1"/>
          <p:nvPr/>
        </p:nvSpPr>
        <p:spPr>
          <a:xfrm>
            <a:off x="2958353" y="3230053"/>
            <a:ext cx="12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제품 구매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139C-6E1D-49C6-8212-3F9FBCCFFE87}"/>
              </a:ext>
            </a:extLst>
          </p:cNvPr>
          <p:cNvSpPr txBox="1"/>
          <p:nvPr/>
        </p:nvSpPr>
        <p:spPr>
          <a:xfrm>
            <a:off x="5057825" y="5588288"/>
            <a:ext cx="207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제공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ED3F3-F6D7-405A-807C-4C1595500A19}"/>
              </a:ext>
            </a:extLst>
          </p:cNvPr>
          <p:cNvSpPr txBox="1"/>
          <p:nvPr/>
        </p:nvSpPr>
        <p:spPr>
          <a:xfrm>
            <a:off x="8011924" y="3230053"/>
            <a:ext cx="122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광고 의뢰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68E1552-1B91-4D75-9704-6373ED1F0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943181"/>
              </p:ext>
            </p:extLst>
          </p:nvPr>
        </p:nvGraphicFramePr>
        <p:xfrm>
          <a:off x="1262880" y="1106537"/>
          <a:ext cx="9666238" cy="470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그래픽 4" descr="도시">
            <a:extLst>
              <a:ext uri="{FF2B5EF4-FFF2-40B4-BE49-F238E27FC236}">
                <a16:creationId xmlns:a16="http://schemas.microsoft.com/office/drawing/2014/main" id="{FF439205-6342-4CB3-94D1-3CC8A3078A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6988" y="937507"/>
            <a:ext cx="664451" cy="6644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787C0-A4E8-48EF-A262-03824C7DB8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81" y="1040849"/>
            <a:ext cx="1338537" cy="592045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671B914E-07E7-4A7A-B058-ABFD429C7F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2012" y="4937814"/>
            <a:ext cx="813648" cy="813648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8C20BADC-B465-4FCE-A239-C581C715A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952" y="4921012"/>
            <a:ext cx="870166" cy="10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11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93628D-13DE-4DF4-8B9E-019FB2F5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56655"/>
              </p:ext>
            </p:extLst>
          </p:nvPr>
        </p:nvGraphicFramePr>
        <p:xfrm>
          <a:off x="132250" y="1639090"/>
          <a:ext cx="11943207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2568">
                  <a:extLst>
                    <a:ext uri="{9D8B030D-6E8A-4147-A177-3AD203B41FA5}">
                      <a16:colId xmlns:a16="http://schemas.microsoft.com/office/drawing/2014/main" val="3781977840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854335825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69253441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3573797503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54114674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052265668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406172934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810114542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56419409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18115164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~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9323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프로토 타입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17317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6249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앱 구성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7568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데이터셋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85274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학습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600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광고 업체 계약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관광지 조사</a:t>
                      </a:r>
                      <a:endParaRPr lang="en-US" altLang="ko-KR" sz="1800" b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1714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507AD58E-D0ED-48D8-BEFD-E18CBFD7D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향후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1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출처 및 참고 문헌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12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1" name="TextBox 3"/>
          <p:cNvSpPr txBox="1"/>
          <p:nvPr/>
        </p:nvSpPr>
        <p:spPr>
          <a:xfrm>
            <a:off x="481118" y="1825762"/>
            <a:ext cx="113054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91AD2-D346-43CD-98C2-A2D462FBBBDA}"/>
              </a:ext>
            </a:extLst>
          </p:cNvPr>
          <p:cNvSpPr txBox="1"/>
          <p:nvPr/>
        </p:nvSpPr>
        <p:spPr>
          <a:xfrm>
            <a:off x="75659" y="1064554"/>
            <a:ext cx="115339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-3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정수진 기자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,”2018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vs 1994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폭염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비교해보니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”,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시사워크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en-US" altLang="ko-KR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4"/>
              </a:rPr>
              <a:t>http://www.sisaweek.com/news/articleView.html?idxno=112313</a:t>
            </a:r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신재우 기자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”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연일 폭염에 사망자 벌써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명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…"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일사병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·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열사병 조심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“”,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연합 뉴스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5"/>
              </a:rPr>
              <a:t>https://www.yna.co.kr/view/AKR20180717040500017?input=1195m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-5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 관광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2019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6"/>
              </a:rPr>
              <a:t>https://www.daejeon.go.kr/tou/index.do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-6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기상 데이터 포털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,2019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7"/>
              </a:rPr>
              <a:t>https://data.kma.go.kr/data/grnd/selectAsosList.do?pgmNo=34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페이지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KoreaMin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2017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년 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05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월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08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b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8"/>
              </a:rPr>
            </a:b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8"/>
              </a:rPr>
              <a:t>https://koreamin.tistory.com/entry/Kmeans-%EC%95%8C%EA%B3%A0%EB%A6%AC%EC%A6%98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EABD3-88FE-EB42-B044-68BEC20E3DF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99215-B990-454C-A083-E323AA14AEA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13</a:t>
            </a:fld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7" name="TextBox 3"/>
          <p:cNvSpPr txBox="1"/>
          <p:nvPr/>
        </p:nvSpPr>
        <p:spPr>
          <a:xfrm>
            <a:off x="4155976" y="2512132"/>
            <a:ext cx="388004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경청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해주셔서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감사합니다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656737" y="3241055"/>
            <a:ext cx="2388452" cy="128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    </a:t>
            </a:r>
            <a:r>
              <a:rPr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2"/>
              </a:rPr>
              <a:t>kim@sungmin.dev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sz="28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3"/>
              </a:rPr>
              <a:t>j0n9m1n1@gmail.com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sz="28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4"/>
              </a:rPr>
              <a:t>wnghtmd99@naver.com</a:t>
            </a:r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</p:txBody>
      </p:sp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5DCE3A-10B3-1D48-8686-F4EE95284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77823-3B0E-FA42-BD31-D740BB71F0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239B3E-2A32-4B7B-BB5B-DB31EEDF4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89" y="3408582"/>
            <a:ext cx="990835" cy="10561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E7E230-E7E6-4B9C-B700-4FD7595EB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9" y="3041259"/>
            <a:ext cx="966350" cy="1304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0ED7D0-E712-4DE3-ACEF-5830F2CB3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4" y="3633498"/>
            <a:ext cx="847979" cy="914387"/>
          </a:xfrm>
          <a:prstGeom prst="rect">
            <a:avLst/>
          </a:prstGeom>
        </p:spPr>
      </p:pic>
      <p:pic>
        <p:nvPicPr>
          <p:cNvPr id="18" name="그림 3" descr="그림 3">
            <a:extLst>
              <a:ext uri="{FF2B5EF4-FFF2-40B4-BE49-F238E27FC236}">
                <a16:creationId xmlns:a16="http://schemas.microsoft.com/office/drawing/2014/main" id="{EAD6FE92-8093-412F-BFD2-DF2CD7269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10217" y="2677595"/>
            <a:ext cx="794686" cy="7971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2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09121D-4D8B-C74D-9434-00981E59A325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87B09-7D23-F04B-AB5D-5500BEB99080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목차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1030663"/>
            <a:ext cx="7737231" cy="5270223"/>
          </a:xfrm>
          <a:prstGeom prst="rect">
            <a:avLst/>
          </a:prstGeom>
        </p:spPr>
        <p:txBody>
          <a:bodyPr numCol="1">
            <a:normAutofit fontScale="92500" lnSpcReduction="20000"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발견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이슈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제기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해결방안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비즈니스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타겟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활용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선택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/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처리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가공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설명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예상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결과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마킹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향후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60FF2-5322-F34C-B689-1E206502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6F3463-C134-C049-ADC1-AE99E6533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F1CF4-EA3A-45DE-8592-09C30CEE6D3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636C6E-CCD5-C247-8AED-4B2528DDD460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발견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제기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8" name="TextBox 3"/>
          <p:cNvSpPr txBox="1"/>
          <p:nvPr/>
        </p:nvSpPr>
        <p:spPr>
          <a:xfrm>
            <a:off x="385943" y="2483221"/>
            <a:ext cx="548149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2018년과 1994년</a:t>
            </a:r>
            <a:r>
              <a:rPr 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대전에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진행</a:t>
            </a:r>
            <a:r>
              <a:rPr 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되었던 </a:t>
            </a:r>
            <a:r>
              <a:rPr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</a:t>
            </a:r>
            <a:b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sz="2400" u="sng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티벳 고기압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 </a:t>
            </a:r>
            <a:r>
              <a:rPr lang="ko-KR" altLang="en-US" sz="2400" u="sng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북태평양 고기압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주요 원인이 됨</a:t>
            </a:r>
            <a:endParaRPr lang="en-US" altLang="ko-KR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lang="en-US" sz="2000" dirty="0">
              <a:latin typeface="배달의민족 연성" panose="020B0600000101010101" pitchFamily="50" charset="-127"/>
              <a:ea typeface="배달의민족 연성" panose="020B0600000101010101" pitchFamily="50" charset="-127"/>
              <a:sym typeface="배달의민족 연성 OTF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매년 연일 폭염에 사망자 상시 발생함</a:t>
            </a: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6" y="918335"/>
            <a:ext cx="2898569" cy="5513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5" y="1716645"/>
            <a:ext cx="3440642" cy="44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823E-C3DB-0C4A-A3AC-1FFE00A6D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ED6B6-EB5E-DF4C-855A-BA3FFB3EAF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E72CA3-7675-4469-B060-C77D81C58B34}"/>
              </a:ext>
            </a:extLst>
          </p:cNvPr>
          <p:cNvSpPr/>
          <p:nvPr/>
        </p:nvSpPr>
        <p:spPr>
          <a:xfrm>
            <a:off x="148242" y="892253"/>
            <a:ext cx="11909477" cy="576176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96" y="1289398"/>
            <a:ext cx="5011259" cy="464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134" y="1580229"/>
            <a:ext cx="3440642" cy="4771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04C046-75DD-4741-BED3-3556DADCDD19}"/>
              </a:ext>
            </a:extLst>
          </p:cNvPr>
          <p:cNvSpPr/>
          <p:nvPr/>
        </p:nvSpPr>
        <p:spPr>
          <a:xfrm>
            <a:off x="819493" y="2850281"/>
            <a:ext cx="4723264" cy="1141045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5E338A-5306-4035-AEFE-6DCE2CE5EAE6}"/>
              </a:ext>
            </a:extLst>
          </p:cNvPr>
          <p:cNvSpPr/>
          <p:nvPr/>
        </p:nvSpPr>
        <p:spPr>
          <a:xfrm>
            <a:off x="7659393" y="1645554"/>
            <a:ext cx="3388383" cy="182735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1856F-31C9-44C9-94D0-F506B265575E}"/>
              </a:ext>
            </a:extLst>
          </p:cNvPr>
          <p:cNvSpPr txBox="1"/>
          <p:nvPr/>
        </p:nvSpPr>
        <p:spPr>
          <a:xfrm>
            <a:off x="8164034" y="1216189"/>
            <a:ext cx="237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대전광역시 폭염 일수 및 현황</a:t>
            </a:r>
          </a:p>
        </p:txBody>
      </p:sp>
    </p:spTree>
    <p:extLst>
      <p:ext uri="{BB962C8B-B14F-4D97-AF65-F5344CB8AC3E}">
        <p14:creationId xmlns:p14="http://schemas.microsoft.com/office/powerpoint/2010/main" val="26656293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4" grpId="0" animBg="1"/>
      <p:bldP spid="1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650A127-FA13-C84A-8AE7-D164B42EB0B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5DBB0-842F-034F-AB55-4D34CC269BF6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방안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9" name="TextBox 3"/>
          <p:cNvSpPr txBox="1"/>
          <p:nvPr/>
        </p:nvSpPr>
        <p:spPr>
          <a:xfrm>
            <a:off x="3561540" y="1431889"/>
            <a:ext cx="4851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진행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됨을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미리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예측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!!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28889" y="2139775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B0D6-5009-5042-807C-49663897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B556-A6C9-9945-BD6C-4A29677213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4" name="그래픽 3" descr="그룹">
            <a:extLst>
              <a:ext uri="{FF2B5EF4-FFF2-40B4-BE49-F238E27FC236}">
                <a16:creationId xmlns:a16="http://schemas.microsoft.com/office/drawing/2014/main" id="{C9BB7030-21AF-410D-8F8B-58AF7BBEC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5651" y="3256097"/>
            <a:ext cx="2238967" cy="2238967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F7DEF366-CD0A-4A47-9308-77D43FA72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914" y="3429000"/>
            <a:ext cx="1741087" cy="1741087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8AE1AAE-BBD2-491A-9DBD-8BC14ECFD2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97" y="3190503"/>
            <a:ext cx="2238967" cy="22389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9B4989-63F5-4086-AA25-145289749262}"/>
              </a:ext>
            </a:extLst>
          </p:cNvPr>
          <p:cNvSpPr/>
          <p:nvPr/>
        </p:nvSpPr>
        <p:spPr>
          <a:xfrm>
            <a:off x="7055101" y="3948914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78C6FBA-5BC1-4A71-BF18-AEEFBAADF0F3}"/>
              </a:ext>
            </a:extLst>
          </p:cNvPr>
          <p:cNvSpPr/>
          <p:nvPr/>
        </p:nvSpPr>
        <p:spPr>
          <a:xfrm>
            <a:off x="3005074" y="3923838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C5F25-14F3-4C7B-8435-A0A5DC878155}"/>
              </a:ext>
            </a:extLst>
          </p:cNvPr>
          <p:cNvSpPr txBox="1"/>
          <p:nvPr/>
        </p:nvSpPr>
        <p:spPr>
          <a:xfrm>
            <a:off x="562781" y="5125732"/>
            <a:ext cx="177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제공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13799-E86D-4D5F-B3D6-8A3A37445488}"/>
              </a:ext>
            </a:extLst>
          </p:cNvPr>
          <p:cNvSpPr txBox="1"/>
          <p:nvPr/>
        </p:nvSpPr>
        <p:spPr>
          <a:xfrm>
            <a:off x="5547910" y="5167486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Clients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97052-C3B0-4F1A-BFBC-F34AB333087A}"/>
              </a:ext>
            </a:extLst>
          </p:cNvPr>
          <p:cNvSpPr txBox="1"/>
          <p:nvPr/>
        </p:nvSpPr>
        <p:spPr>
          <a:xfrm>
            <a:off x="10181638" y="5120635"/>
            <a:ext cx="68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User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C01DA-6900-493D-B52C-C8D004591FD2}"/>
              </a:ext>
            </a:extLst>
          </p:cNvPr>
          <p:cNvSpPr txBox="1"/>
          <p:nvPr/>
        </p:nvSpPr>
        <p:spPr>
          <a:xfrm>
            <a:off x="3482436" y="3711453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9DB78-910C-44E6-8AAB-84DED7F17EB5}"/>
              </a:ext>
            </a:extLst>
          </p:cNvPr>
          <p:cNvSpPr txBox="1"/>
          <p:nvPr/>
        </p:nvSpPr>
        <p:spPr>
          <a:xfrm>
            <a:off x="7580596" y="5020054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이용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02700854-7065-40C5-9232-5B13C82531C4}"/>
              </a:ext>
            </a:extLst>
          </p:cNvPr>
          <p:cNvSpPr/>
          <p:nvPr/>
        </p:nvSpPr>
        <p:spPr>
          <a:xfrm>
            <a:off x="7037234" y="4512893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1AAFA11-25E8-49A3-B3FA-F387961851F8}"/>
              </a:ext>
            </a:extLst>
          </p:cNvPr>
          <p:cNvSpPr/>
          <p:nvPr/>
        </p:nvSpPr>
        <p:spPr>
          <a:xfrm>
            <a:off x="2981862" y="4507589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81D10-1AE3-4648-887C-8F17C80E49F1}"/>
              </a:ext>
            </a:extLst>
          </p:cNvPr>
          <p:cNvSpPr txBox="1"/>
          <p:nvPr/>
        </p:nvSpPr>
        <p:spPr>
          <a:xfrm>
            <a:off x="3474500" y="4982820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EDCF3-1929-456B-B0AB-A4A85144E861}"/>
              </a:ext>
            </a:extLst>
          </p:cNvPr>
          <p:cNvSpPr txBox="1"/>
          <p:nvPr/>
        </p:nvSpPr>
        <p:spPr>
          <a:xfrm>
            <a:off x="7580596" y="3736529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29785234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4" grpId="0" animBg="1"/>
      <p:bldP spid="20" grpId="0" animBg="1"/>
      <p:bldP spid="15" grpId="0"/>
      <p:bldP spid="22" grpId="0"/>
      <p:bldP spid="23" grpId="0"/>
      <p:bldP spid="16" grpId="0"/>
      <p:bldP spid="25" grpId="0"/>
      <p:bldP spid="2" grpId="0" animBg="1"/>
      <p:bldP spid="24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12C947-AE5F-5A40-BA45-5DF953B37CDD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5B921-336A-8E46-A454-20DEFD1C61C2}"/>
              </a:ext>
            </a:extLst>
          </p:cNvPr>
          <p:cNvSpPr/>
          <p:nvPr/>
        </p:nvSpPr>
        <p:spPr>
          <a:xfrm>
            <a:off x="1" y="-609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공부에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방학을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기회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삼아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여행을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계획중인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대학생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03" y="2992460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798378" y="1655194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5003110" y="1686898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작년에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폭염으로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인해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냉방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용품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구매를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망설이는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사람들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977116" y="1567119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3" name="TextBox 16"/>
          <p:cNvSpPr txBox="1"/>
          <p:nvPr/>
        </p:nvSpPr>
        <p:spPr>
          <a:xfrm>
            <a:off x="9419452" y="1744348"/>
            <a:ext cx="153808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관광지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물건을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판매하는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판매원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374" y="4654374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278" y="2813230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277D6-6C63-094F-90C4-EF9A5447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4E0B7B-0182-904E-8744-2C3DD6B16A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2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86CB-FAEB-0B43-A166-F8E3C6D6907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CC92D-012E-A54D-8C7A-B5EF8B522808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활용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선택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 /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처리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가공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E57D2-9FDE-D64F-A36F-C953E0C2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FFB52-B9A2-8942-B189-D223542FC4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01819"/>
              </p:ext>
            </p:extLst>
          </p:nvPr>
        </p:nvGraphicFramePr>
        <p:xfrm>
          <a:off x="258163" y="1019714"/>
          <a:ext cx="11271591" cy="4874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197">
                  <a:extLst>
                    <a:ext uri="{9D8B030D-6E8A-4147-A177-3AD203B41FA5}">
                      <a16:colId xmlns:a16="http://schemas.microsoft.com/office/drawing/2014/main" val="3935556271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3744870002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198870585"/>
                    </a:ext>
                  </a:extLst>
                </a:gridCol>
              </a:tblGrid>
              <a:tr h="76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수집</a:t>
                      </a:r>
                      <a:b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</a:b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년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일 단위</a:t>
                      </a:r>
                      <a:r>
                        <a:rPr lang="en-US" altLang="ko-KR" sz="14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확인</a:t>
                      </a:r>
                      <a: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(csv</a:t>
                      </a:r>
                      <a:r>
                        <a:rPr lang="en-US" altLang="ko-KR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</a:t>
                      </a:r>
                      <a:r>
                        <a:rPr lang="en-US" altLang="ko-KR" sz="200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Pandans</a:t>
                      </a:r>
                      <a:r>
                        <a:rPr lang="en-US" altLang="ko-KR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을 활용한</a:t>
                      </a:r>
                      <a:endParaRPr lang="en-US" altLang="ko-KR" sz="2000" baseline="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추출</a:t>
                      </a:r>
                      <a:endParaRPr lang="en-US" altLang="ko-KR" sz="2000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4901"/>
                  </a:ext>
                </a:extLst>
              </a:tr>
              <a:tr h="411226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97499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52111" y="5950794"/>
            <a:ext cx="49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</a:t>
            </a:r>
            <a:r>
              <a:rPr lang="ko-KR" altLang="en-US" sz="1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</a:t>
            </a:r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다운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기상 데이터 포털 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8"/>
              </a:rPr>
              <a:t>https://data.kma.go.kr/data/grnd/selectAsosList.do?pgmNo=34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43ADB-F385-4A47-A116-C10FF663C407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F3389-B2BE-204F-8D5A-3584ED703CC5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설명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983879-76C4-4944-9D68-B8770C0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05A6B-98BF-874B-A97A-1AFAB1285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13819"/>
              </p:ext>
            </p:extLst>
          </p:nvPr>
        </p:nvGraphicFramePr>
        <p:xfrm>
          <a:off x="985789" y="2772943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다운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7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원하는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데이터를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다운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5616"/>
              </p:ext>
            </p:extLst>
          </p:nvPr>
        </p:nvGraphicFramePr>
        <p:xfrm>
          <a:off x="2809047" y="2761694"/>
          <a:ext cx="1062823" cy="167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추출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84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Pandas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을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사용한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en-US" altLang="ko-KR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2142040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7264"/>
              </p:ext>
            </p:extLst>
          </p:nvPr>
        </p:nvGraphicFramePr>
        <p:xfrm>
          <a:off x="4632305" y="2772944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분석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K-Mean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알고리즘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통한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965298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34957"/>
              </p:ext>
            </p:extLst>
          </p:nvPr>
        </p:nvGraphicFramePr>
        <p:xfrm>
          <a:off x="6455563" y="2772945"/>
          <a:ext cx="1138555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저장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공통된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5793494" y="352419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0923"/>
              </p:ext>
            </p:extLst>
          </p:nvPr>
        </p:nvGraphicFramePr>
        <p:xfrm>
          <a:off x="8278821" y="2754757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공통된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7618171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428715" y="3501797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250"/>
              </p:ext>
            </p:extLst>
          </p:nvPr>
        </p:nvGraphicFramePr>
        <p:xfrm>
          <a:off x="10102079" y="2756447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데이터를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통한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053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C6AF5C-ADD6-BF42-91B2-43AF2C04A80B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예상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결과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8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99947-F643-1540-895C-A632EA2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B93F2-3257-264B-9955-E6F0AE75F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44" y="1647827"/>
            <a:ext cx="6023561" cy="306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3783" y="476539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K-Mean </a:t>
            </a:r>
            <a:r>
              <a: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 사용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385" y="3007047"/>
            <a:ext cx="387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K-Mean </a:t>
            </a: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알고리즘을 통해</a:t>
            </a:r>
            <a:b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폭염데이터의 공통점을 찾아냄</a:t>
            </a:r>
          </a:p>
        </p:txBody>
      </p:sp>
    </p:spTree>
    <p:extLst>
      <p:ext uri="{BB962C8B-B14F-4D97-AF65-F5344CB8AC3E}">
        <p14:creationId xmlns:p14="http://schemas.microsoft.com/office/powerpoint/2010/main" val="1995119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1158510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벤치마킹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및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수익</a:t>
            </a:r>
            <a:r>
              <a:rPr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0954871" y="6477296"/>
            <a:ext cx="398929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9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300" y="1030777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169" y="1514360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D87280-47B2-5242-8907-8583BB6DB5C4}"/>
              </a:ext>
            </a:extLst>
          </p:cNvPr>
          <p:cNvGraphicFramePr>
            <a:graphicFrameLocks noGrp="1"/>
          </p:cNvGraphicFramePr>
          <p:nvPr/>
        </p:nvGraphicFramePr>
        <p:xfrm>
          <a:off x="239650" y="2405611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61">
                  <a:extLst>
                    <a:ext uri="{9D8B030D-6E8A-4147-A177-3AD203B41FA5}">
                      <a16:colId xmlns:a16="http://schemas.microsoft.com/office/drawing/2014/main" val="906361131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77012460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029014968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212851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 기본 앱 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날씨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 기본 앱 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날씨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개발 앱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’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현재 날씨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미래 날씨</a:t>
                      </a:r>
                      <a:endParaRPr lang="en-US" altLang="ko-KR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시간단위</a:t>
                      </a:r>
                      <a:r>
                        <a:rPr lang="en-US" altLang="ko-KR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6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대기질</a:t>
                      </a: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폭염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관광 명소 홍보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6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광고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✕</a:t>
                      </a:r>
                      <a:endParaRPr lang="ko-KR" altLang="en-US" b="1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4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5A90FF-47C7-4C42-9294-B7F654139A0B}"/>
              </a:ext>
            </a:extLst>
          </p:cNvPr>
          <p:cNvSpPr txBox="1"/>
          <p:nvPr/>
        </p:nvSpPr>
        <p:spPr>
          <a:xfrm>
            <a:off x="3992814" y="1782234"/>
            <a:ext cx="16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기존 앱과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890CA-AA5B-49BE-8333-DAE5151DF395}"/>
              </a:ext>
            </a:extLst>
          </p:cNvPr>
          <p:cNvSpPr txBox="1"/>
          <p:nvPr/>
        </p:nvSpPr>
        <p:spPr>
          <a:xfrm>
            <a:off x="8753544" y="546210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 </a:t>
            </a:r>
            <a:r>
              <a:rPr lang="ko-KR" altLang="en-US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날씨앱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CA873-71F3-4BA4-910C-9B32AEF8C857}"/>
              </a:ext>
            </a:extLst>
          </p:cNvPr>
          <p:cNvSpPr txBox="1"/>
          <p:nvPr/>
        </p:nvSpPr>
        <p:spPr>
          <a:xfrm>
            <a:off x="10446558" y="61588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 </a:t>
            </a:r>
            <a:r>
              <a:rPr lang="ko-KR" altLang="en-US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날씨앱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996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549</Words>
  <Application>Microsoft Office PowerPoint</Application>
  <PresentationFormat>와이드스크린</PresentationFormat>
  <Paragraphs>185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연성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선택  / 처리 및 가공</vt:lpstr>
      <vt:lpstr>데이터 분석 방법 및 알고리즘 설명</vt:lpstr>
      <vt:lpstr>예상 결과</vt:lpstr>
      <vt:lpstr>벤치마킹 및 수익 모델</vt:lpstr>
      <vt:lpstr>벤치마킹 및 수익 모델</vt:lpstr>
      <vt:lpstr>향후 계획</vt:lpstr>
      <vt:lpstr>출처 및 참고 문헌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dc:creator>Kim Sungmin</dc:creator>
  <cp:lastModifiedBy>Kim Sungmin</cp:lastModifiedBy>
  <cp:revision>72</cp:revision>
  <dcterms:created xsi:type="dcterms:W3CDTF">2019-07-10T01:06:45Z</dcterms:created>
  <dcterms:modified xsi:type="dcterms:W3CDTF">2019-07-12T04:16:38Z</dcterms:modified>
</cp:coreProperties>
</file>