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84C13-7972-BF4F-AD7C-D71F448C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12370-A655-A84A-8530-214346AC7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3C03C-B099-0F4E-93BF-316260B1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FC166-5AD9-7B4F-BC5E-FDECFC58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4544F-7FE9-1045-A82E-70FFBA5D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67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A883-D631-9249-BCD1-C942EF6B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78AEF-49B1-8249-A34F-AA1027F0B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A60B7-DC4F-4F44-BE8C-FC6F7066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168E8-AC1D-CC49-AE0D-070C5C5E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7CEC3-DE99-3040-AF3E-6F894548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057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CB7EE-57DA-894C-8213-F0C35D0B1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0ABA3-352B-3A41-A40F-FC28E0EA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73EA2-9A97-9E46-913D-E8ACCA81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6/30/19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ACCAD-BEE6-0643-9404-55621C2C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47F4F-F0C1-744C-92C6-C95AB625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4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33B84-13ED-9A4A-9114-DAD4E6F7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A9F5F-B31A-8041-A951-1153498B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39F28-23B9-8F4B-86EC-83C76B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D3903-6F23-6A4B-BD33-B5CA838E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6B4CB-96D0-A641-9F44-3D177B9B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04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FE336-2540-574D-BC14-7C67E1D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84DC5-BD0E-7744-9C2C-B8358C3A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7E4EE-E38A-EA4B-83E6-C68D2BD5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6/30/19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5467F-F84B-A646-9FB7-AC9C4CD2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97567-42C4-1842-9F32-2A13D14E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37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B689C-370F-B84E-9F2F-B14FDBD8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C820E-305C-344E-85CD-B376778A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0ACEE-E33F-E440-B2F7-3845ACCE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02C62-1E24-6C4F-955C-02CF14EB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84148-B4EC-794F-A6DB-8E3A7036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AEF45-6EB2-8944-B83A-CBCF4C95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7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C273C-DC57-ED4B-8669-84554A15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0DF51-99A4-5C42-B646-728BB8D5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3E725-EAE0-0249-8E5A-5DB52E08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978017-A522-004B-8903-C2B342F7C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461299-9ADC-E343-BCA8-EE92E03EB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064481-1E39-C348-99D6-2D87BC13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6/30/19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FDDD47-066F-E84F-97C4-74BDDFF6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084BA-2F12-DA45-8646-0F30EAC2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5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488F4-FE4E-7642-941E-E2A5D92D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B8712-1518-4649-8143-735FB3BF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E16CB9-41AD-F141-9BB9-05C8A531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2F87A0-7DFB-2345-8808-C7A5F017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8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9EF5B6-DEA8-4141-BDFE-7B8CE68F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F2422-718F-FA41-904E-3A72F5D1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54000-1896-4C43-81F1-197156F5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241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00C1-C189-C142-9F29-9E02A3B9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9B1DB-1D0F-0A4D-BF6B-0E3C5C29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16455-B3DB-DE42-BACF-11801A25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6F431-096C-224E-90E6-7BAA3B71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85A17-CF86-834E-9823-65249A6C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AD31B-2B7E-1B48-B892-A13764F3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80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27FC-114E-0F4E-80C8-EFDBDEB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EC87F-AFBD-F54A-83D5-4BF40D026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264DB-ECB7-1D4A-9E41-530419C3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5B7C2-279C-BE4D-8D96-7B4ABF1B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6/30/19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C9C58-FCE3-DD4D-8964-A62075FD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970BD-A0FC-4D48-836E-F39826E8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95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FD952-A7F4-E94A-85EE-0523E08A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09D5E-4825-9645-B608-7CDFECB2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F9C39-5AD9-1046-8B92-39D2FEE0A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6/30/19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22DCB-7EFE-C746-A53A-C250A5FC8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8E7F-FEAA-B643-B73D-F7B400264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80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wnghtmd99@naver.com" TargetMode="External"/><Relationship Id="rId5" Type="http://schemas.openxmlformats.org/officeDocument/2006/relationships/hyperlink" Target="mailto:j0n9m1n1@gmail.com" TargetMode="External"/><Relationship Id="rId4" Type="http://schemas.openxmlformats.org/officeDocument/2006/relationships/hyperlink" Target="mailto:kim@Sungmin.dev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0n9m1n1@gmail.com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kim@Sungmin.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jpeg"/><Relationship Id="rId4" Type="http://schemas.openxmlformats.org/officeDocument/2006/relationships/hyperlink" Target="mailto:wnghtmd99@nav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www.sisaweek.com/news/articleView.html?idxno=11231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yna.co.kr/view/AKR20180717040500017?input=1195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data/grnd/selectAsosRltmList.do?pgmNo=3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6" descr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34787"/>
            <a:ext cx="1801866" cy="244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45800" y="4972339"/>
            <a:ext cx="1581209" cy="1704893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xfrm>
            <a:off x="3051629" y="607878"/>
            <a:ext cx="6088742" cy="84775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41247">
              <a:defRPr sz="4968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대전광역시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폭염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idx="1"/>
          </p:nvPr>
        </p:nvSpPr>
        <p:spPr>
          <a:xfrm>
            <a:off x="7764087" y="4474872"/>
            <a:ext cx="4610794" cy="2308313"/>
          </a:xfrm>
          <a:prstGeom prst="rect">
            <a:avLst/>
          </a:prstGeom>
        </p:spPr>
        <p:txBody>
          <a:bodyPr/>
          <a:lstStyle/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▶ 팀명 : 해와 달 사이 그대(선문대학교)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▶ 팀원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김성민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kim@sungmin.dev</a:t>
            </a:r>
            <a: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이종민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j0n9m1n1@gmail.com</a:t>
            </a:r>
            <a: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주호승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wnghtmd99@naver.com</a:t>
            </a:r>
            <a:r>
              <a:t>)</a:t>
            </a:r>
          </a:p>
        </p:txBody>
      </p:sp>
      <p:sp>
        <p:nvSpPr>
          <p:cNvPr id="99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98" name="그림 3" descr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2855" y="3429000"/>
            <a:ext cx="1481781" cy="1486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8"/>
          <p:cNvSpPr txBox="1"/>
          <p:nvPr/>
        </p:nvSpPr>
        <p:spPr>
          <a:xfrm>
            <a:off x="4472547" y="1607373"/>
            <a:ext cx="3246906" cy="463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/>
              <a:t>날씨를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예측하여</a:t>
            </a:r>
            <a:r>
              <a:rPr dirty="0"/>
              <a:t> </a:t>
            </a:r>
            <a:r>
              <a:rPr dirty="0" err="1"/>
              <a:t>대비하자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제목 1"/>
          <p:cNvSpPr txBox="1">
            <a:spLocks noGrp="1"/>
          </p:cNvSpPr>
          <p:nvPr>
            <p:ph type="title"/>
          </p:nvPr>
        </p:nvSpPr>
        <p:spPr>
          <a:xfrm>
            <a:off x="172275" y="99721"/>
            <a:ext cx="6709757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향후 계획</a:t>
            </a:r>
          </a:p>
        </p:txBody>
      </p:sp>
      <p:sp>
        <p:nvSpPr>
          <p:cNvPr id="172" name="슬라이드 번호 개체 틀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1" name="TextBox 3"/>
          <p:cNvSpPr txBox="1"/>
          <p:nvPr/>
        </p:nvSpPr>
        <p:spPr>
          <a:xfrm>
            <a:off x="481118" y="2443994"/>
            <a:ext cx="11305422" cy="2319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많은 자연 재해 데이터 수집이 가능하면 자연 재해에 대해서도 분석이 가능하다고 생각한다.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더 나아가 대전 지역만이 아닌 한반도 전체 지역의 데이터를 분석 하여 미래의 날씨도 분석이 가능하다고 생각한다.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공공 데이터를 사용하기 때문에 데이터를 수집하는 부분에 대해서는 많은 비용이 발생하지 않는다.</a:t>
            </a:r>
            <a:br/>
            <a:r>
              <a:t>하지만 데이터가 업로드 및 수정 되는 시간의 한계점이 발생하여 해당 문제는 차후 해결해야할 문제다.</a:t>
            </a:r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342900" indent="-342900">
              <a:buSzPct val="100000"/>
              <a:buAutoNum type="arabicPeriod" startAt="4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일반 사용자와 구매 사용자간의 차별화에 대해 더 자세히 생각해봐야 한다.</a:t>
            </a:r>
          </a:p>
        </p:txBody>
      </p:sp>
      <p:sp>
        <p:nvSpPr>
          <p:cNvPr id="173" name="개발 계획"/>
          <p:cNvSpPr txBox="1"/>
          <p:nvPr/>
        </p:nvSpPr>
        <p:spPr>
          <a:xfrm>
            <a:off x="5175944" y="143750"/>
            <a:ext cx="1915770" cy="760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개발 계획</a:t>
            </a:r>
          </a:p>
        </p:txBody>
      </p:sp>
      <p:pic>
        <p:nvPicPr>
          <p:cNvPr id="174" name="스크린샷 2019-06-27 오후 3.55.19.png" descr="스크린샷 2019-06-27 오후 3.55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" y="1389610"/>
            <a:ext cx="12192001" cy="4078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8" dur="1000" fill="hold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3" dur="1000" fill="hold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  <p:bldP spid="170" grpId="3" animBg="1" advAuto="0"/>
      <p:bldP spid="171" grpId="2" animBg="1" advAuto="0"/>
      <p:bldP spid="171" grpId="4" animBg="1" advAuto="0"/>
      <p:bldP spid="173" grpId="5" animBg="1" advAuto="0"/>
      <p:bldP spid="174" grpId="6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제목 1"/>
          <p:cNvSpPr txBox="1">
            <a:spLocks noGrp="1"/>
          </p:cNvSpPr>
          <p:nvPr>
            <p:ph type="title"/>
          </p:nvPr>
        </p:nvSpPr>
        <p:spPr>
          <a:xfrm>
            <a:off x="148244" y="115742"/>
            <a:ext cx="1564942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Q&amp;A</a:t>
            </a:r>
          </a:p>
        </p:txBody>
      </p:sp>
      <p:sp>
        <p:nvSpPr>
          <p:cNvPr id="178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091381" y="6404292"/>
            <a:ext cx="26242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77" name="TextBox 3"/>
          <p:cNvSpPr txBox="1"/>
          <p:nvPr/>
        </p:nvSpPr>
        <p:spPr>
          <a:xfrm>
            <a:off x="4155976" y="3135376"/>
            <a:ext cx="3880048" cy="58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경청 해주셔서 감사합니다.</a:t>
            </a:r>
          </a:p>
        </p:txBody>
      </p:sp>
      <p:sp>
        <p:nvSpPr>
          <p:cNvPr id="179" name="부제목 2"/>
          <p:cNvSpPr txBox="1"/>
          <p:nvPr/>
        </p:nvSpPr>
        <p:spPr>
          <a:xfrm>
            <a:off x="4901774" y="4074149"/>
            <a:ext cx="2388452" cy="1290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     </a:t>
            </a:r>
            <a:r>
              <a:rPr sz="1600"/>
              <a:t>해와 달 사이 그대 Team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김성민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kim@sungmin.dev</a:t>
            </a:r>
            <a:r>
              <a:t>)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이종민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j0n9m1n1@gmail.com</a:t>
            </a:r>
            <a:r>
              <a:t>)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주호승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wnghtmd99@naver.com</a:t>
            </a:r>
            <a:r>
              <a:t>)</a:t>
            </a:r>
          </a:p>
        </p:txBody>
      </p:sp>
      <p:pic>
        <p:nvPicPr>
          <p:cNvPr id="180" name="그림 6" descr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185" y="3657500"/>
            <a:ext cx="517677" cy="703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그림 4" descr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311462" y="4082697"/>
            <a:ext cx="517677" cy="558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그림 3" descr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294202" y="3274557"/>
            <a:ext cx="701440" cy="703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xfrm>
            <a:off x="214745" y="99119"/>
            <a:ext cx="1547554" cy="898410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목차</a:t>
            </a:r>
          </a:p>
        </p:txBody>
      </p:sp>
      <p:sp>
        <p:nvSpPr>
          <p:cNvPr id="103" name="내용 개체 틀 2"/>
          <p:cNvSpPr txBox="1">
            <a:spLocks noGrp="1"/>
          </p:cNvSpPr>
          <p:nvPr>
            <p:ph idx="1"/>
          </p:nvPr>
        </p:nvSpPr>
        <p:spPr>
          <a:xfrm>
            <a:off x="214745" y="997529"/>
            <a:ext cx="11137670" cy="56262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문제점 발견 및 이슈 제기</a:t>
            </a: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해결방안</a:t>
            </a: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비즈니스 모델 및 타겟</a:t>
            </a: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데이터 활용 선택 / 처리 및 가공</a:t>
            </a: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데이터 분석 방법 및 알고리즘 설명</a:t>
            </a: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예상 결과</a:t>
            </a: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벤치 마킹 및 수익 모델</a:t>
            </a:r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향후 계획</a:t>
            </a:r>
          </a:p>
        </p:txBody>
      </p:sp>
      <p:sp>
        <p:nvSpPr>
          <p:cNvPr id="10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4" name="직선 연결선 4"/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문제점 발견 및 이슈 제기</a:t>
            </a:r>
          </a:p>
        </p:txBody>
      </p:sp>
      <p:sp>
        <p:nvSpPr>
          <p:cNvPr id="113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08" name="TextBox 3"/>
          <p:cNvSpPr txBox="1"/>
          <p:nvPr/>
        </p:nvSpPr>
        <p:spPr>
          <a:xfrm>
            <a:off x="195111" y="1604354"/>
            <a:ext cx="6220474" cy="64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2018년과 1994년에 진행된 폭염의 원인은 비슷하다!!</a:t>
            </a:r>
          </a:p>
          <a:p>
            <a: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http://www.sisaweek.com/news/articleView.html?idxno=112313</a:t>
            </a:r>
            <a:r>
              <a:t>)</a:t>
            </a:r>
          </a:p>
        </p:txBody>
      </p:sp>
      <p:pic>
        <p:nvPicPr>
          <p:cNvPr id="109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0"/>
            <a:ext cx="344036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7"/>
          <p:cNvSpPr txBox="1"/>
          <p:nvPr/>
        </p:nvSpPr>
        <p:spPr>
          <a:xfrm>
            <a:off x="195111" y="2746020"/>
            <a:ext cx="6220474" cy="922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2. 연일 폭염에 사망자 발생!!</a:t>
            </a:r>
            <a:br/>
            <a:r>
              <a:t>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https://www.yna.co.kr/view/AKR20180717040500017?input=1195m</a:t>
            </a:r>
            <a:r>
              <a:t>)</a:t>
            </a:r>
          </a:p>
        </p:txBody>
      </p:sp>
      <p:pic>
        <p:nvPicPr>
          <p:cNvPr id="111" name="그림 8" descr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133" y="3429000"/>
            <a:ext cx="4145265" cy="320395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Box 9"/>
          <p:cNvSpPr txBox="1"/>
          <p:nvPr/>
        </p:nvSpPr>
        <p:spPr>
          <a:xfrm>
            <a:off x="209637" y="4668868"/>
            <a:ext cx="1762300" cy="1249315"/>
          </a:xfrm>
          <a:prstGeom prst="rect">
            <a:avLst/>
          </a:prstGeom>
          <a:ln w="28575">
            <a:solidFill>
              <a:srgbClr val="C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t> 2018년 기준 </a:t>
            </a:r>
          </a:p>
          <a:p>
            <a:pPr>
              <a:defRPr sz="1400"/>
            </a:pPr>
            <a:r>
              <a:t>- 전국 폭염 일수 29.2일!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- 대전 지역 33일!!</a:t>
            </a:r>
          </a:p>
        </p:txBody>
      </p:sp>
      <p:pic>
        <p:nvPicPr>
          <p:cNvPr id="114" name="그림 10" descr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689" y="681006"/>
            <a:ext cx="4436665" cy="5777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6" descr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259" y="1848244"/>
            <a:ext cx="3324690" cy="4610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2" animBg="1" advAuto="0"/>
      <p:bldP spid="109" grpId="1" animBg="1" advAuto="0"/>
      <p:bldP spid="110" grpId="4" animBg="1" advAuto="0"/>
      <p:bldP spid="111" grpId="6" animBg="1" advAuto="0"/>
      <p:bldP spid="112" grpId="7" animBg="1" advAuto="0"/>
      <p:bldP spid="114" grpId="3" animBg="1" advAuto="0"/>
      <p:bldP spid="115" grpId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모서리가 둥근 직사각형 5"/>
          <p:cNvSpPr/>
          <p:nvPr/>
        </p:nvSpPr>
        <p:spPr>
          <a:xfrm>
            <a:off x="13964" y="4668253"/>
            <a:ext cx="12007516" cy="1427747"/>
          </a:xfrm>
          <a:prstGeom prst="roundRect">
            <a:avLst>
              <a:gd name="adj" fmla="val 16667"/>
            </a:avLst>
          </a:prstGeom>
          <a:solidFill>
            <a:srgbClr val="F8CBAD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해결 방안</a:t>
            </a:r>
          </a:p>
        </p:txBody>
      </p:sp>
      <p:sp>
        <p:nvSpPr>
          <p:cNvPr id="120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19" name="TextBox 3"/>
          <p:cNvSpPr txBox="1"/>
          <p:nvPr/>
        </p:nvSpPr>
        <p:spPr>
          <a:xfrm>
            <a:off x="3670083" y="2463839"/>
            <a:ext cx="485183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폭염이 진행 됨을 미리 예측!!</a:t>
            </a:r>
          </a:p>
        </p:txBody>
      </p:sp>
      <p:sp>
        <p:nvSpPr>
          <p:cNvPr id="121" name="TextBox 4"/>
          <p:cNvSpPr txBox="1"/>
          <p:nvPr/>
        </p:nvSpPr>
        <p:spPr>
          <a:xfrm>
            <a:off x="74121" y="5023478"/>
            <a:ext cx="11887201" cy="717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pPr>
            <a:r>
              <a:t>우리는 예측된 데이터로 날씨 관련 앱을 제작 및 배포하고, 판매자는 제품을 광고해 수익을 얻으며,</a:t>
            </a:r>
          </a:p>
          <a:p>
            <a:pPr>
              <a:defRPr sz="2400"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pPr>
            <a:r>
              <a:t>사용자는 해당 앱을 통해 차후 물품 구매 혹은 휴가 계획에 도움을 얻도록 제작한다.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2" animBg="1" advAuto="0"/>
      <p:bldP spid="119" grpId="1" animBg="1" advAuto="0"/>
      <p:bldP spid="121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4" y="4822447"/>
            <a:ext cx="2878324" cy="153390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모서리가 둥근 직사각형 8"/>
          <p:cNvSpPr/>
          <p:nvPr/>
        </p:nvSpPr>
        <p:spPr>
          <a:xfrm>
            <a:off x="887464" y="1678551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5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비즈니스 모델 및 타겟</a:t>
            </a:r>
          </a:p>
        </p:txBody>
      </p:sp>
      <p:sp>
        <p:nvSpPr>
          <p:cNvPr id="126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27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1" y="2946679"/>
            <a:ext cx="1766391" cy="215194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5"/>
          <p:cNvSpPr txBox="1"/>
          <p:nvPr/>
        </p:nvSpPr>
        <p:spPr>
          <a:xfrm>
            <a:off x="890638" y="1655004"/>
            <a:ext cx="2709950" cy="1202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한 학기 동안 </a:t>
            </a: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공부에 지쳐</a:t>
            </a: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방학을 기회 삼아</a:t>
            </a: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여행을 계획중인 대학생</a:t>
            </a:r>
          </a:p>
        </p:txBody>
      </p:sp>
      <p:pic>
        <p:nvPicPr>
          <p:cNvPr id="129" name="그림 6" descr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185" y="3306367"/>
            <a:ext cx="2621281" cy="218003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모서리가 둥근 직사각형 11"/>
          <p:cNvSpPr/>
          <p:nvPr/>
        </p:nvSpPr>
        <p:spPr>
          <a:xfrm>
            <a:off x="4452851" y="1645920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1" name="TextBox 14"/>
          <p:cNvSpPr txBox="1"/>
          <p:nvPr/>
        </p:nvSpPr>
        <p:spPr>
          <a:xfrm>
            <a:off x="4654780" y="1655194"/>
            <a:ext cx="2306092" cy="12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작년에 폭염으로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인해 냉방 용품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구매를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망설이는 사람들</a:t>
            </a:r>
          </a:p>
        </p:txBody>
      </p:sp>
      <p:sp>
        <p:nvSpPr>
          <p:cNvPr id="132" name="모서리가 둥근 직사각형 15"/>
          <p:cNvSpPr/>
          <p:nvPr/>
        </p:nvSpPr>
        <p:spPr>
          <a:xfrm>
            <a:off x="8018237" y="1628675"/>
            <a:ext cx="2709950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3" name="TextBox 16"/>
          <p:cNvSpPr txBox="1"/>
          <p:nvPr/>
        </p:nvSpPr>
        <p:spPr>
          <a:xfrm>
            <a:off x="8220167" y="1655194"/>
            <a:ext cx="2306091" cy="12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관광지에서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음료수나 아이스크림을 판매하는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판매원</a:t>
            </a:r>
          </a:p>
        </p:txBody>
      </p:sp>
      <p:pic>
        <p:nvPicPr>
          <p:cNvPr id="134" name="그림 10" descr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666" y="4657240"/>
            <a:ext cx="3478308" cy="1500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그림 17" descr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383" y="2818632"/>
            <a:ext cx="2134875" cy="1804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1" animBg="1" advAuto="0"/>
      <p:bldP spid="124" grpId="9" animBg="1" advAuto="0"/>
      <p:bldP spid="127" grpId="8" animBg="1" advAuto="0"/>
      <p:bldP spid="128" grpId="10" animBg="1" advAuto="0"/>
      <p:bldP spid="129" grpId="5" animBg="1" advAuto="0"/>
      <p:bldP spid="130" grpId="7" animBg="1" advAuto="0"/>
      <p:bldP spid="131" grpId="6" animBg="1" advAuto="0"/>
      <p:bldP spid="132" grpId="4" animBg="1" advAuto="0"/>
      <p:bldP spid="133" grpId="2" animBg="1" advAuto="0"/>
      <p:bldP spid="134" grpId="1" animBg="1" advAuto="0"/>
      <p:bldP spid="135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데이터 활용 및 선 택  / 처리 및 가공</a:t>
            </a:r>
          </a:p>
        </p:txBody>
      </p:sp>
      <p:sp>
        <p:nvSpPr>
          <p:cNvPr id="138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771" y="1582874"/>
            <a:ext cx="4940004" cy="4250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* 가장 폭염이 길었던 연도를 중심으로 ±5년의 데이터를 수집하여 기상의 변화를 예측한다."/>
          <p:cNvSpPr txBox="1"/>
          <p:nvPr/>
        </p:nvSpPr>
        <p:spPr>
          <a:xfrm>
            <a:off x="104050" y="1275080"/>
            <a:ext cx="6753951" cy="141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defTabSz="457200">
              <a:lnSpc>
                <a:spcPts val="5500"/>
              </a:lnSpc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sz="2000" dirty="0"/>
              <a:t>* </a:t>
            </a:r>
            <a:r>
              <a:rPr sz="2000" dirty="0" err="1"/>
              <a:t>가장</a:t>
            </a:r>
            <a:r>
              <a:rPr sz="2000" dirty="0"/>
              <a:t> </a:t>
            </a:r>
            <a:r>
              <a:rPr sz="2000" dirty="0" err="1"/>
              <a:t>폭염이</a:t>
            </a:r>
            <a:r>
              <a:rPr sz="2000" dirty="0"/>
              <a:t> </a:t>
            </a:r>
            <a:r>
              <a:rPr sz="2000" dirty="0" err="1"/>
              <a:t>길었던</a:t>
            </a:r>
            <a:r>
              <a:rPr sz="2000" dirty="0"/>
              <a:t> </a:t>
            </a:r>
            <a:r>
              <a:rPr sz="2000" dirty="0" err="1"/>
              <a:t>연도를</a:t>
            </a:r>
            <a:r>
              <a:rPr sz="2000" dirty="0"/>
              <a:t> </a:t>
            </a:r>
            <a:r>
              <a:rPr sz="2000" dirty="0" err="1"/>
              <a:t>중심으로</a:t>
            </a:r>
            <a:r>
              <a:rPr sz="2000" dirty="0"/>
              <a:t> ±5년의 </a:t>
            </a:r>
            <a:r>
              <a:rPr sz="2000" dirty="0" err="1"/>
              <a:t>데이터를</a:t>
            </a:r>
            <a:r>
              <a:rPr sz="2000" dirty="0"/>
              <a:t> </a:t>
            </a:r>
            <a:r>
              <a:rPr sz="2000" dirty="0" err="1"/>
              <a:t>수집하여</a:t>
            </a:r>
            <a:r>
              <a:rPr sz="2000" dirty="0"/>
              <a:t> </a:t>
            </a:r>
            <a:r>
              <a:rPr sz="2000" dirty="0" err="1"/>
              <a:t>기상의</a:t>
            </a:r>
            <a:r>
              <a:rPr sz="2000" dirty="0"/>
              <a:t> </a:t>
            </a:r>
            <a:r>
              <a:rPr sz="2000" dirty="0" err="1"/>
              <a:t>변화를</a:t>
            </a:r>
            <a:r>
              <a:rPr sz="2000" dirty="0"/>
              <a:t> </a:t>
            </a:r>
            <a:r>
              <a:rPr sz="2000" dirty="0" err="1"/>
              <a:t>예측한다</a:t>
            </a:r>
            <a:r>
              <a:rPr sz="2000" dirty="0"/>
              <a:t>.</a:t>
            </a:r>
          </a:p>
        </p:txBody>
      </p:sp>
      <p:sp>
        <p:nvSpPr>
          <p:cNvPr id="141" name="* 날씨 데이터 선택…"/>
          <p:cNvSpPr txBox="1"/>
          <p:nvPr/>
        </p:nvSpPr>
        <p:spPr>
          <a:xfrm>
            <a:off x="104050" y="2628899"/>
            <a:ext cx="6709758" cy="3775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lnSpc>
                <a:spcPts val="5500"/>
              </a:lnSpc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000" dirty="0"/>
              <a:t>* </a:t>
            </a:r>
            <a:r>
              <a:rPr sz="2000" dirty="0" err="1"/>
              <a:t>날씨</a:t>
            </a:r>
            <a:r>
              <a:rPr sz="2000" dirty="0"/>
              <a:t> </a:t>
            </a:r>
            <a:r>
              <a:rPr sz="2000" dirty="0" err="1"/>
              <a:t>데이터</a:t>
            </a:r>
            <a:r>
              <a:rPr sz="2000" dirty="0"/>
              <a:t> </a:t>
            </a:r>
            <a:r>
              <a:rPr sz="2000" dirty="0" err="1"/>
              <a:t>선택</a:t>
            </a:r>
            <a:endParaRPr sz="2000" dirty="0"/>
          </a:p>
          <a:p>
            <a:pPr defTabSz="457200">
              <a:lnSpc>
                <a:spcPts val="6000"/>
              </a:lnSpc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000" dirty="0"/>
              <a:t>- 지면온도,10cm 지중온도,20cm </a:t>
            </a:r>
            <a:r>
              <a:rPr sz="2000" dirty="0" err="1"/>
              <a:t>지중온도,기온,기온</a:t>
            </a:r>
            <a:r>
              <a:rPr sz="2000" dirty="0"/>
              <a:t> </a:t>
            </a:r>
            <a:r>
              <a:rPr sz="2000" dirty="0" err="1"/>
              <a:t>QC플래그,강수량,강수량</a:t>
            </a:r>
            <a:r>
              <a:rPr sz="2000" dirty="0"/>
              <a:t> </a:t>
            </a:r>
            <a:r>
              <a:rPr sz="2000" dirty="0" err="1"/>
              <a:t>QC플래그,풍속,풍속</a:t>
            </a:r>
            <a:r>
              <a:rPr sz="2000" dirty="0"/>
              <a:t> </a:t>
            </a:r>
            <a:r>
              <a:rPr sz="2000" dirty="0" err="1"/>
              <a:t>QC플래그,풍향,풍향</a:t>
            </a:r>
            <a:r>
              <a:rPr sz="2000" dirty="0"/>
              <a:t> </a:t>
            </a:r>
            <a:r>
              <a:rPr sz="2000" dirty="0" err="1"/>
              <a:t>QC플래그,습도,습도</a:t>
            </a:r>
            <a:r>
              <a:rPr sz="2000" dirty="0"/>
              <a:t> </a:t>
            </a:r>
            <a:r>
              <a:rPr sz="2000" dirty="0" err="1"/>
              <a:t>QC플래그,증기압,이슬점온도,현지기압,현지기압</a:t>
            </a:r>
            <a:r>
              <a:rPr sz="2000" dirty="0"/>
              <a:t> </a:t>
            </a:r>
            <a:r>
              <a:rPr sz="2000" dirty="0" err="1"/>
              <a:t>QC플래그,해면기압,해면기압</a:t>
            </a:r>
            <a:r>
              <a:rPr sz="2000" dirty="0"/>
              <a:t> </a:t>
            </a:r>
            <a:r>
              <a:rPr sz="2000" dirty="0" err="1"/>
              <a:t>QC플래그,전운량,중하층운량,운형,최저운고</a:t>
            </a:r>
            <a:endParaRPr sz="2000" dirty="0"/>
          </a:p>
        </p:txBody>
      </p:sp>
      <p:sp>
        <p:nvSpPr>
          <p:cNvPr id="142" name="(https://data.kma.go.kr/data/grnd/selectAsosRltmList.do?pgmNo=36)"/>
          <p:cNvSpPr txBox="1"/>
          <p:nvPr/>
        </p:nvSpPr>
        <p:spPr>
          <a:xfrm>
            <a:off x="6302128" y="5842817"/>
            <a:ext cx="6634257" cy="719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6000"/>
              </a:lnSpc>
              <a:defRPr sz="2400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z="14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(https://data.kma.go.kr/data/grnd/selectAsosRltmList.do?pgmNo=36</a:t>
            </a:r>
            <a:r>
              <a:rPr sz="1400" u="none" dirty="0">
                <a:solidFill>
                  <a:srgbClr val="000000"/>
                </a:solidFill>
              </a:rPr>
              <a:t>)</a:t>
            </a:r>
            <a:endParaRPr sz="1400" u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제목 1"/>
          <p:cNvSpPr txBox="1">
            <a:spLocks noGrp="1"/>
          </p:cNvSpPr>
          <p:nvPr>
            <p:ph type="title"/>
          </p:nvPr>
        </p:nvSpPr>
        <p:spPr>
          <a:xfrm>
            <a:off x="148244" y="115742"/>
            <a:ext cx="8338030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데이터 분석 방법 및 알고리즘 설명</a:t>
            </a:r>
          </a:p>
        </p:txBody>
      </p:sp>
      <p:sp>
        <p:nvSpPr>
          <p:cNvPr id="151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5" name="TextBox 2"/>
          <p:cNvSpPr txBox="1"/>
          <p:nvPr/>
        </p:nvSpPr>
        <p:spPr>
          <a:xfrm>
            <a:off x="328862" y="1119629"/>
            <a:ext cx="227798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b="1"/>
            </a:lvl1pPr>
          </a:lstStyle>
          <a:p>
            <a:r>
              <a:t>데이터 분석 방법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7772400" y="1119629"/>
            <a:ext cx="196515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</a:lvl1pPr>
          </a:lstStyle>
          <a:p>
            <a:r>
              <a:t>알고리즘 설명</a:t>
            </a:r>
          </a:p>
        </p:txBody>
      </p:sp>
      <p:pic>
        <p:nvPicPr>
          <p:cNvPr id="147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39" y="964276"/>
            <a:ext cx="6432408" cy="512253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extBox 9"/>
          <p:cNvSpPr txBox="1"/>
          <p:nvPr/>
        </p:nvSpPr>
        <p:spPr>
          <a:xfrm>
            <a:off x="198213" y="1460599"/>
            <a:ext cx="4664390" cy="4275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CSV파일로 제공되는 파일을 필요한 데이터만 가지도록 수정하여 데이터셋을 만든다.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만들어진 데이터셋을 pandas 혹은 numpy함수를 이용하여 데이터를 가져온다.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가져온 데이터를 분석하여 폭염에 관련된 공통점을 찾는다. </a:t>
            </a:r>
            <a:r>
              <a:rPr sz="1200"/>
              <a:t>(ex. 1994년과 2018년)</a:t>
            </a:r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1200"/>
          </a:p>
          <a:p>
            <a:pPr marL="342900" indent="-342900">
              <a:buSzPct val="100000"/>
              <a:buAutoNum type="arabicPeriod" startAt="4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기본 데이터는 강수량 / 온도 / 풍향 / 자외선 지수 / 태풍 여부를 바탕으로 한다.</a:t>
            </a:r>
          </a:p>
          <a:p>
            <a:pPr marL="342900" indent="-342900">
              <a:buSzPct val="100000"/>
              <a:buAutoNum type="arabicPeriod" startAt="4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342900" indent="-342900">
              <a:buSzPct val="100000"/>
              <a:buAutoNum type="arabicPeriod" startAt="5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대전의 주변 지역인 세종 특별시 / 청주시 / 논산시 / 옥천군 / 금산군 등 지역의 날씨 데이터도 함께 분석한다.</a:t>
            </a:r>
          </a:p>
        </p:txBody>
      </p:sp>
      <p:sp>
        <p:nvSpPr>
          <p:cNvPr id="149" name="TextBox 6"/>
          <p:cNvSpPr txBox="1"/>
          <p:nvPr/>
        </p:nvSpPr>
        <p:spPr>
          <a:xfrm>
            <a:off x="6096000" y="2690334"/>
            <a:ext cx="506890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데이터를</a:t>
            </a:r>
            <a:r>
              <a:rPr sz="2400" dirty="0"/>
              <a:t> </a:t>
            </a:r>
            <a:r>
              <a:rPr sz="2400" dirty="0" err="1"/>
              <a:t>입력</a:t>
            </a:r>
            <a:r>
              <a:rPr sz="2400" dirty="0"/>
              <a:t> </a:t>
            </a:r>
            <a:r>
              <a:rPr sz="2400" dirty="0" err="1"/>
              <a:t>받음</a:t>
            </a:r>
            <a:endParaRPr sz="2400" dirty="0"/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입력</a:t>
            </a:r>
            <a:r>
              <a:rPr sz="2400" dirty="0"/>
              <a:t> </a:t>
            </a:r>
            <a:r>
              <a:rPr sz="2400" dirty="0" err="1"/>
              <a:t>받은</a:t>
            </a:r>
            <a:r>
              <a:rPr sz="2400" dirty="0"/>
              <a:t> </a:t>
            </a:r>
            <a:r>
              <a:rPr sz="2400" dirty="0" err="1"/>
              <a:t>데이터를</a:t>
            </a:r>
            <a:r>
              <a:rPr sz="2400" dirty="0"/>
              <a:t> </a:t>
            </a:r>
            <a:r>
              <a:rPr sz="2400" dirty="0" err="1"/>
              <a:t>분석하여</a:t>
            </a:r>
            <a:r>
              <a:rPr sz="2400" dirty="0"/>
              <a:t> </a:t>
            </a:r>
            <a:r>
              <a:rPr sz="2400" dirty="0" err="1"/>
              <a:t>공통점을</a:t>
            </a:r>
            <a:r>
              <a:rPr sz="2400" dirty="0"/>
              <a:t> </a:t>
            </a:r>
            <a:r>
              <a:rPr sz="2400" dirty="0" err="1"/>
              <a:t>찾음</a:t>
            </a:r>
            <a:endParaRPr sz="2400" dirty="0"/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공통점이</a:t>
            </a:r>
            <a:r>
              <a:rPr sz="2400" dirty="0"/>
              <a:t> </a:t>
            </a:r>
            <a:r>
              <a:rPr sz="2400" dirty="0" err="1"/>
              <a:t>없으면</a:t>
            </a:r>
            <a:r>
              <a:rPr sz="2400" dirty="0"/>
              <a:t> </a:t>
            </a:r>
            <a:r>
              <a:rPr sz="2400" dirty="0" err="1"/>
              <a:t>다음</a:t>
            </a:r>
            <a:r>
              <a:rPr sz="2400" dirty="0"/>
              <a:t> </a:t>
            </a:r>
            <a:r>
              <a:rPr sz="2400" dirty="0" err="1"/>
              <a:t>데이터를</a:t>
            </a:r>
            <a:r>
              <a:rPr sz="2400" dirty="0"/>
              <a:t> </a:t>
            </a:r>
            <a:r>
              <a:rPr sz="2400" dirty="0" err="1"/>
              <a:t>입력</a:t>
            </a:r>
            <a:r>
              <a:rPr sz="2400" dirty="0"/>
              <a:t> </a:t>
            </a:r>
            <a:r>
              <a:rPr sz="2400" dirty="0" err="1"/>
              <a:t>받음</a:t>
            </a:r>
            <a:endParaRPr sz="2400" dirty="0"/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공통점이</a:t>
            </a:r>
            <a:r>
              <a:rPr sz="2400" dirty="0"/>
              <a:t> </a:t>
            </a:r>
            <a:r>
              <a:rPr sz="2400" dirty="0" err="1"/>
              <a:t>있으면</a:t>
            </a:r>
            <a:r>
              <a:rPr sz="2400" dirty="0"/>
              <a:t> </a:t>
            </a:r>
            <a:r>
              <a:rPr sz="2400" dirty="0" err="1"/>
              <a:t>분석</a:t>
            </a:r>
            <a:r>
              <a:rPr sz="2400" dirty="0"/>
              <a:t> </a:t>
            </a:r>
            <a:r>
              <a:rPr sz="2400" dirty="0" err="1"/>
              <a:t>처리</a:t>
            </a:r>
            <a:endParaRPr sz="2400" dirty="0"/>
          </a:p>
        </p:txBody>
      </p:sp>
      <p:pic>
        <p:nvPicPr>
          <p:cNvPr id="150" name="그림 11" descr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2" y="740111"/>
            <a:ext cx="4644391" cy="534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xit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  <p:bldP spid="145" grpId="4" animBg="1" advAuto="0"/>
      <p:bldP spid="146" grpId="9" animBg="1" advAuto="0"/>
      <p:bldP spid="147" grpId="2" animBg="1" advAuto="0"/>
      <p:bldP spid="147" grpId="5" animBg="1" advAuto="0"/>
      <p:bldP spid="148" grpId="3" animBg="1" advAuto="0"/>
      <p:bldP spid="148" grpId="6" animBg="1" advAuto="0"/>
      <p:bldP spid="149" grpId="7" animBg="1" advAuto="0"/>
      <p:bldP spid="150" grpId="8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예상 결과</a:t>
            </a:r>
          </a:p>
        </p:txBody>
      </p:sp>
      <p:sp>
        <p:nvSpPr>
          <p:cNvPr id="15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4" name="TextBox 2"/>
          <p:cNvSpPr txBox="1"/>
          <p:nvPr/>
        </p:nvSpPr>
        <p:spPr>
          <a:xfrm>
            <a:off x="148243" y="2293042"/>
            <a:ext cx="11803119" cy="23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1994년과 2008년처럼 20일 이상 폭염이 지속되는 공통점이 있는 경우 각각의 데이터를 분석하여 날씨 예측이 가능할 것으로 예상됨</a:t>
            </a:r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대한민국 특성상 4계절이 존재하기 때문에 더 나아가 겨울철 대설도 예측하는 데이터 생성이</a:t>
            </a:r>
            <a:br/>
            <a:r>
              <a:t>가능할 것으로 예상됨</a:t>
            </a:r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기후 특성상 수많은 변화가 예상되지만 많은 데이터들을 이용해 분석하면 더욱 정확한 모델이 </a:t>
            </a:r>
            <a:br/>
            <a:r>
              <a:t>만들어질 것으로 예상됨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벤치마킹 및 수익 모델</a:t>
            </a:r>
          </a:p>
        </p:txBody>
      </p:sp>
      <p:sp>
        <p:nvSpPr>
          <p:cNvPr id="158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9" name="TextBox 4"/>
          <p:cNvSpPr txBox="1"/>
          <p:nvPr/>
        </p:nvSpPr>
        <p:spPr>
          <a:xfrm>
            <a:off x="5349395" y="964276"/>
            <a:ext cx="1493210" cy="636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수익 모델</a:t>
            </a:r>
          </a:p>
        </p:txBody>
      </p:sp>
      <p:sp>
        <p:nvSpPr>
          <p:cNvPr id="160" name="TextBox 14"/>
          <p:cNvSpPr txBox="1"/>
          <p:nvPr/>
        </p:nvSpPr>
        <p:spPr>
          <a:xfrm>
            <a:off x="5140085" y="1050890"/>
            <a:ext cx="1911829" cy="463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비슷한 경쟁 제품</a:t>
            </a:r>
          </a:p>
        </p:txBody>
      </p:sp>
      <p:pic>
        <p:nvPicPr>
          <p:cNvPr id="161" name="그림 6" descr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6" y="2107583"/>
            <a:ext cx="2679297" cy="4431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그림 10" descr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4" y="2021245"/>
            <a:ext cx="1100668" cy="93088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11"/>
          <p:cNvSpPr txBox="1"/>
          <p:nvPr/>
        </p:nvSpPr>
        <p:spPr>
          <a:xfrm>
            <a:off x="1291620" y="1628330"/>
            <a:ext cx="1493210" cy="32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Apple 기본앱 ‘날씨’</a:t>
            </a:r>
          </a:p>
        </p:txBody>
      </p:sp>
      <p:sp>
        <p:nvSpPr>
          <p:cNvPr id="164" name="TextBox 18"/>
          <p:cNvSpPr txBox="1"/>
          <p:nvPr/>
        </p:nvSpPr>
        <p:spPr>
          <a:xfrm>
            <a:off x="3782603" y="2952127"/>
            <a:ext cx="3150525" cy="2257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최대 2주까지의 날씨를 미리 알 수 있다.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강수량 및 온도/습도 등 기본적인 날씨 데이터를 볼 수 있다.</a:t>
            </a:r>
            <a:r>
              <a:rPr sz="1400"/>
              <a:t>(당일 기준)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1400"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시간 별 날씨 변화량을 알 수 있다.</a:t>
            </a:r>
            <a:r>
              <a:rPr sz="1400"/>
              <a:t>(당일 기준)</a:t>
            </a:r>
          </a:p>
        </p:txBody>
      </p:sp>
      <p:pic>
        <p:nvPicPr>
          <p:cNvPr id="165" name="그림 8" descr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091" y="1891290"/>
            <a:ext cx="2369404" cy="464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Box 21"/>
          <p:cNvSpPr txBox="1"/>
          <p:nvPr/>
        </p:nvSpPr>
        <p:spPr>
          <a:xfrm>
            <a:off x="8770904" y="1526283"/>
            <a:ext cx="1829777" cy="32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삼성 갤럭시 기본 앱 ‘날씨’</a:t>
            </a:r>
          </a:p>
        </p:txBody>
      </p:sp>
      <p:sp>
        <p:nvSpPr>
          <p:cNvPr id="167" name="TextBox 22"/>
          <p:cNvSpPr txBox="1"/>
          <p:nvPr/>
        </p:nvSpPr>
        <p:spPr>
          <a:xfrm>
            <a:off x="4945836" y="2922439"/>
            <a:ext cx="3067060" cy="204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앱의 경우 위젯으로만 제공되어 위젯을 통해 앱에 접속할 수 있다.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3시간별로 날씨 및 강수량을 볼 수 있다.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미세먼지 농도를 알 수 있다.</a:t>
            </a:r>
          </a:p>
        </p:txBody>
      </p:sp>
      <p:pic>
        <p:nvPicPr>
          <p:cNvPr id="168" name="그림 3" descr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74" y="1478476"/>
            <a:ext cx="10058401" cy="4928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xit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xit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xit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xit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" presetClass="exit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6" animBg="1" advAuto="0"/>
      <p:bldP spid="160" grpId="15" animBg="1" advAuto="0"/>
      <p:bldP spid="161" grpId="2" animBg="1" advAuto="0"/>
      <p:bldP spid="161" grpId="6" animBg="1" advAuto="0"/>
      <p:bldP spid="162" grpId="1" animBg="1" advAuto="0"/>
      <p:bldP spid="162" grpId="5" animBg="1" advAuto="0"/>
      <p:bldP spid="163" grpId="4" animBg="1" advAuto="0"/>
      <p:bldP spid="163" grpId="8" animBg="1" advAuto="0"/>
      <p:bldP spid="164" grpId="3" animBg="1" advAuto="0"/>
      <p:bldP spid="164" grpId="7" animBg="1" advAuto="0"/>
      <p:bldP spid="165" grpId="10" animBg="1" advAuto="0"/>
      <p:bldP spid="165" grpId="13" animBg="1" advAuto="0"/>
      <p:bldP spid="166" grpId="9" animBg="1" advAuto="0"/>
      <p:bldP spid="166" grpId="12" animBg="1" advAuto="0"/>
      <p:bldP spid="167" grpId="11" animBg="1" advAuto="0"/>
      <p:bldP spid="167" grpId="14" animBg="1" advAuto="0"/>
      <p:bldP spid="168" grpId="17" animBg="1" advAuto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635</Words>
  <Application>Microsoft Macintosh PowerPoint</Application>
  <PresentationFormat>와이드스크린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배달의민족 연성 OTF</vt:lpstr>
      <vt:lpstr>배달의민족 한나체 Pro OTF</vt:lpstr>
      <vt:lpstr>Arial</vt:lpstr>
      <vt:lpstr>Times</vt:lpstr>
      <vt:lpstr>Office 테마</vt:lpstr>
      <vt:lpstr>대전광역시 폭염 데이터 분석 </vt:lpstr>
      <vt:lpstr>목차</vt:lpstr>
      <vt:lpstr>문제점 발견 및 이슈 제기</vt:lpstr>
      <vt:lpstr>해결 방안</vt:lpstr>
      <vt:lpstr>비즈니스 모델 및 타겟</vt:lpstr>
      <vt:lpstr>데이터 활용 및 선 택  / 처리 및 가공</vt:lpstr>
      <vt:lpstr>데이터 분석 방법 및 알고리즘 설명</vt:lpstr>
      <vt:lpstr>예상 결과</vt:lpstr>
      <vt:lpstr>벤치마킹 및 수익 모델</vt:lpstr>
      <vt:lpstr>향후 계획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대전광역시 폭염 데이터 분석 </dc:title>
  <cp:lastModifiedBy>김성민</cp:lastModifiedBy>
  <cp:revision>3</cp:revision>
  <dcterms:modified xsi:type="dcterms:W3CDTF">2019-06-30T06:10:52Z</dcterms:modified>
</cp:coreProperties>
</file>