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xlsx" ContentType="application/vnd.openxmlformats-officedocument.spreadsheetml.sheet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Default Extension="emf" ContentType="image/x-emf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5"/>
  </p:notesMasterIdLst>
  <p:sldIdLst>
    <p:sldId id="256" r:id="rId2"/>
    <p:sldId id="325" r:id="rId3"/>
    <p:sldId id="257" r:id="rId4"/>
    <p:sldId id="280" r:id="rId5"/>
    <p:sldId id="276" r:id="rId6"/>
    <p:sldId id="277" r:id="rId7"/>
    <p:sldId id="310" r:id="rId8"/>
    <p:sldId id="282" r:id="rId9"/>
    <p:sldId id="313" r:id="rId10"/>
    <p:sldId id="312" r:id="rId11"/>
    <p:sldId id="318" r:id="rId12"/>
    <p:sldId id="323" r:id="rId13"/>
    <p:sldId id="328" r:id="rId14"/>
    <p:sldId id="315" r:id="rId15"/>
    <p:sldId id="336" r:id="rId16"/>
    <p:sldId id="337" r:id="rId17"/>
    <p:sldId id="333" r:id="rId18"/>
    <p:sldId id="279" r:id="rId19"/>
    <p:sldId id="278" r:id="rId20"/>
    <p:sldId id="332" r:id="rId21"/>
    <p:sldId id="331" r:id="rId22"/>
    <p:sldId id="326" r:id="rId23"/>
    <p:sldId id="285" r:id="rId24"/>
    <p:sldId id="281" r:id="rId25"/>
    <p:sldId id="265" r:id="rId26"/>
    <p:sldId id="266" r:id="rId27"/>
    <p:sldId id="338" r:id="rId28"/>
    <p:sldId id="330" r:id="rId29"/>
    <p:sldId id="290" r:id="rId30"/>
    <p:sldId id="284" r:id="rId31"/>
    <p:sldId id="283" r:id="rId32"/>
    <p:sldId id="274" r:id="rId33"/>
    <p:sldId id="339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66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646" autoAdjust="0"/>
    <p:restoredTop sz="83209" autoAdjust="0"/>
  </p:normalViewPr>
  <p:slideViewPr>
    <p:cSldViewPr>
      <p:cViewPr>
        <p:scale>
          <a:sx n="100" d="100"/>
          <a:sy n="100" d="100"/>
        </p:scale>
        <p:origin x="-1710" y="-6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72CC94-6FDC-4266-A140-E95A70C5891B}" type="datetimeFigureOut">
              <a:rPr lang="ko-KR" altLang="en-US" smtClean="0"/>
              <a:pPr/>
              <a:t>2010-04-07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75FCF1-E0DD-4686-B2DD-F6762BA96C4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75FCF1-E0DD-4686-B2DD-F6762BA96C43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신체질량지수</a:t>
            </a:r>
            <a:r>
              <a:rPr lang="en-US" altLang="ko-KR" dirty="0" smtClean="0">
                <a:solidFill>
                  <a:srgbClr val="FF0000"/>
                </a:solidFill>
              </a:rPr>
              <a:t>(Body Mass </a:t>
            </a:r>
            <a:r>
              <a:rPr lang="en-US" altLang="ko-KR" dirty="0" err="1" smtClean="0">
                <a:solidFill>
                  <a:srgbClr val="FF0000"/>
                </a:solidFill>
              </a:rPr>
              <a:t>Index:BMI</a:t>
            </a:r>
            <a:r>
              <a:rPr lang="en-US" altLang="ko-KR" dirty="0" smtClean="0">
                <a:solidFill>
                  <a:srgbClr val="FF0000"/>
                </a:solidFill>
              </a:rPr>
              <a:t>)</a:t>
            </a:r>
          </a:p>
          <a:p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en-US" altLang="ko-KR" sz="1200" b="1" dirty="0" smtClean="0">
                <a:solidFill>
                  <a:srgbClr val="FF0000"/>
                </a:solidFill>
              </a:rPr>
              <a:t>BMI 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지수 계산법 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= 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체중 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kg / 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키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m X 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키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m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/>
            </a:r>
            <a:br>
              <a:rPr lang="ko-KR" altLang="en-US" sz="1200" b="1" dirty="0" smtClean="0">
                <a:solidFill>
                  <a:srgbClr val="FF0000"/>
                </a:solidFill>
              </a:rPr>
            </a:br>
            <a:r>
              <a:rPr lang="ko-KR" altLang="en-US" sz="1200" b="1" dirty="0" smtClean="0">
                <a:solidFill>
                  <a:srgbClr val="FF0000"/>
                </a:solidFill>
              </a:rPr>
              <a:t> </a:t>
            </a:r>
            <a:endParaRPr lang="ko-KR" altLang="en-US" sz="1200" dirty="0" smtClean="0">
              <a:solidFill>
                <a:srgbClr val="FF0000"/>
              </a:solidFill>
            </a:endParaRPr>
          </a:p>
          <a:p>
            <a:r>
              <a:rPr lang="ko-KR" altLang="en-US" sz="1200" b="1" dirty="0" smtClean="0">
                <a:solidFill>
                  <a:srgbClr val="FF0000"/>
                </a:solidFill>
              </a:rPr>
              <a:t>예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) 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키 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175cm</a:t>
            </a:r>
            <a:endParaRPr lang="ko-KR" altLang="en-US" sz="1200" dirty="0" smtClean="0">
              <a:solidFill>
                <a:srgbClr val="FF0000"/>
              </a:solidFill>
            </a:endParaRPr>
          </a:p>
          <a:p>
            <a:r>
              <a:rPr lang="ko-KR" altLang="en-US" sz="1200" b="1" dirty="0" smtClean="0">
                <a:solidFill>
                  <a:srgbClr val="FF0000"/>
                </a:solidFill>
              </a:rPr>
              <a:t>     몸무게 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68kg 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인 사람이 </a:t>
            </a:r>
            <a:endParaRPr lang="en-US" altLang="ko-KR" sz="1200" b="1" dirty="0" smtClean="0">
              <a:solidFill>
                <a:srgbClr val="FF0000"/>
              </a:solidFill>
            </a:endParaRPr>
          </a:p>
          <a:p>
            <a:r>
              <a:rPr lang="en-US" altLang="ko-KR" sz="1200" b="1" dirty="0" smtClean="0">
                <a:solidFill>
                  <a:srgbClr val="FF0000"/>
                </a:solidFill>
              </a:rPr>
              <a:t>    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 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BMI   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지수를 계산 하려면</a:t>
            </a:r>
            <a:endParaRPr lang="ko-KR" altLang="en-US" sz="1200" dirty="0" smtClean="0">
              <a:solidFill>
                <a:srgbClr val="FF0000"/>
              </a:solidFill>
            </a:endParaRPr>
          </a:p>
          <a:p>
            <a:r>
              <a:rPr lang="ko-KR" altLang="en-US" sz="1200" b="1" dirty="0" smtClean="0">
                <a:solidFill>
                  <a:srgbClr val="FF0000"/>
                </a:solidFill>
              </a:rPr>
              <a:t> </a:t>
            </a:r>
            <a:endParaRPr lang="ko-KR" altLang="en-US" sz="1200" dirty="0" smtClean="0">
              <a:solidFill>
                <a:srgbClr val="FF0000"/>
              </a:solidFill>
            </a:endParaRPr>
          </a:p>
          <a:p>
            <a:r>
              <a:rPr lang="en-US" altLang="ko-KR" b="1" dirty="0" smtClean="0">
                <a:solidFill>
                  <a:srgbClr val="FF0000"/>
                </a:solidFill>
              </a:rPr>
              <a:t>1.75*1.75 = 3.06</a:t>
            </a:r>
            <a:r>
              <a:rPr lang="ko-KR" altLang="en-US" b="1" dirty="0" smtClean="0">
                <a:solidFill>
                  <a:srgbClr val="FF0000"/>
                </a:solidFill>
              </a:rPr>
              <a:t>을 </a:t>
            </a:r>
            <a:endParaRPr lang="ko-KR" altLang="en-US" dirty="0" smtClean="0">
              <a:solidFill>
                <a:srgbClr val="FF0000"/>
              </a:solidFill>
            </a:endParaRPr>
          </a:p>
          <a:p>
            <a:r>
              <a:rPr lang="ko-KR" altLang="en-US" b="1" dirty="0" smtClean="0">
                <a:solidFill>
                  <a:srgbClr val="FF0000"/>
                </a:solidFill>
              </a:rPr>
              <a:t>다시 </a:t>
            </a:r>
            <a:r>
              <a:rPr lang="en-US" altLang="ko-KR" b="1" dirty="0" smtClean="0">
                <a:solidFill>
                  <a:srgbClr val="FF0000"/>
                </a:solidFill>
              </a:rPr>
              <a:t>68/3.06 = 22.22</a:t>
            </a:r>
            <a:endParaRPr lang="ko-KR" altLang="en-US" dirty="0" smtClean="0">
              <a:solidFill>
                <a:srgbClr val="FF0000"/>
              </a:solidFill>
            </a:endParaRPr>
          </a:p>
          <a:p>
            <a:endParaRPr lang="ko-KR" altLang="en-US" dirty="0" smtClean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 altLang="ko-KR" dirty="0" smtClean="0">
                <a:solidFill>
                  <a:schemeClr val="accent2">
                    <a:lumMod val="50000"/>
                  </a:schemeClr>
                </a:solidFill>
              </a:rPr>
              <a:t>20</a:t>
            </a:r>
            <a:r>
              <a:rPr lang="ko-KR" altLang="en-US" dirty="0" smtClean="0">
                <a:solidFill>
                  <a:schemeClr val="accent2">
                    <a:lumMod val="50000"/>
                  </a:schemeClr>
                </a:solidFill>
              </a:rPr>
              <a:t>미만 </a:t>
            </a:r>
            <a:r>
              <a:rPr lang="en-US" altLang="ko-KR" dirty="0" smtClean="0">
                <a:solidFill>
                  <a:schemeClr val="accent2">
                    <a:lumMod val="50000"/>
                  </a:schemeClr>
                </a:solidFill>
              </a:rPr>
              <a:t>: </a:t>
            </a:r>
            <a:r>
              <a:rPr lang="ko-KR" altLang="en-US" dirty="0" err="1" smtClean="0">
                <a:solidFill>
                  <a:schemeClr val="accent2">
                    <a:lumMod val="50000"/>
                  </a:schemeClr>
                </a:solidFill>
              </a:rPr>
              <a:t>저체중</a:t>
            </a:r>
            <a:r>
              <a:rPr lang="ko-KR" altLang="en-US" dirty="0" smtClean="0">
                <a:solidFill>
                  <a:schemeClr val="accent2">
                    <a:lumMod val="50000"/>
                  </a:schemeClr>
                </a:solidFill>
              </a:rPr>
              <a:t> </a:t>
            </a:r>
          </a:p>
          <a:p>
            <a:r>
              <a:rPr lang="en-US" altLang="ko-KR" dirty="0" smtClean="0">
                <a:solidFill>
                  <a:schemeClr val="accent2">
                    <a:lumMod val="50000"/>
                  </a:schemeClr>
                </a:solidFill>
              </a:rPr>
              <a:t>20~24 : </a:t>
            </a:r>
            <a:r>
              <a:rPr lang="ko-KR" altLang="en-US" dirty="0" smtClean="0">
                <a:solidFill>
                  <a:schemeClr val="accent2">
                    <a:lumMod val="50000"/>
                  </a:schemeClr>
                </a:solidFill>
              </a:rPr>
              <a:t>정   상 </a:t>
            </a:r>
          </a:p>
          <a:p>
            <a:r>
              <a:rPr lang="en-US" altLang="ko-KR" dirty="0" smtClean="0">
                <a:solidFill>
                  <a:schemeClr val="accent2">
                    <a:lumMod val="50000"/>
                  </a:schemeClr>
                </a:solidFill>
              </a:rPr>
              <a:t>25~29 : </a:t>
            </a:r>
            <a:r>
              <a:rPr lang="ko-KR" altLang="en-US" dirty="0" err="1" smtClean="0">
                <a:solidFill>
                  <a:schemeClr val="accent2">
                    <a:lumMod val="50000"/>
                  </a:schemeClr>
                </a:solidFill>
              </a:rPr>
              <a:t>과체중</a:t>
            </a:r>
            <a:endParaRPr lang="ko-KR" altLang="en-US" dirty="0" smtClean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 altLang="ko-KR" dirty="0" smtClean="0">
                <a:solidFill>
                  <a:schemeClr val="accent2">
                    <a:lumMod val="50000"/>
                  </a:schemeClr>
                </a:solidFill>
              </a:rPr>
              <a:t>30</a:t>
            </a:r>
            <a:r>
              <a:rPr lang="ko-KR" altLang="en-US" dirty="0" smtClean="0">
                <a:solidFill>
                  <a:schemeClr val="accent2">
                    <a:lumMod val="50000"/>
                  </a:schemeClr>
                </a:solidFill>
              </a:rPr>
              <a:t>이상 </a:t>
            </a:r>
            <a:r>
              <a:rPr lang="en-US" altLang="ko-KR" dirty="0" smtClean="0">
                <a:solidFill>
                  <a:schemeClr val="accent2">
                    <a:lumMod val="50000"/>
                  </a:schemeClr>
                </a:solidFill>
              </a:rPr>
              <a:t>: </a:t>
            </a:r>
            <a:r>
              <a:rPr lang="ko-KR" altLang="en-US" dirty="0" smtClean="0">
                <a:solidFill>
                  <a:schemeClr val="accent2">
                    <a:lumMod val="50000"/>
                  </a:schemeClr>
                </a:solidFill>
              </a:rPr>
              <a:t>비   만 </a:t>
            </a:r>
          </a:p>
          <a:p>
            <a:r>
              <a:rPr lang="en-US" altLang="ko-KR" b="1" dirty="0" smtClean="0">
                <a:solidFill>
                  <a:schemeClr val="accent2">
                    <a:lumMod val="50000"/>
                  </a:schemeClr>
                </a:solidFill>
              </a:rPr>
              <a:t>40</a:t>
            </a:r>
            <a:r>
              <a:rPr lang="ko-KR" altLang="en-US" b="1" dirty="0" smtClean="0">
                <a:solidFill>
                  <a:schemeClr val="accent2">
                    <a:lumMod val="50000"/>
                  </a:schemeClr>
                </a:solidFill>
              </a:rPr>
              <a:t>이상 </a:t>
            </a:r>
            <a:r>
              <a:rPr lang="en-US" altLang="ko-KR" b="1" dirty="0" smtClean="0">
                <a:solidFill>
                  <a:schemeClr val="accent2">
                    <a:lumMod val="50000"/>
                  </a:schemeClr>
                </a:solidFill>
              </a:rPr>
              <a:t>: </a:t>
            </a:r>
            <a:r>
              <a:rPr lang="ko-KR" altLang="en-US" b="1" dirty="0" smtClean="0">
                <a:solidFill>
                  <a:schemeClr val="accent2">
                    <a:lumMod val="50000"/>
                  </a:schemeClr>
                </a:solidFill>
              </a:rPr>
              <a:t>고도비만</a:t>
            </a:r>
            <a:endParaRPr lang="en-US" altLang="ko-KR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75FCF1-E0DD-4686-B2DD-F6762BA96C43}" type="slidenum">
              <a:rPr lang="ko-KR" altLang="en-US" smtClean="0"/>
              <a:pPr/>
              <a:t>29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75FCF1-E0DD-4686-B2DD-F6762BA96C43}" type="slidenum">
              <a:rPr lang="ko-KR" altLang="en-US" smtClean="0"/>
              <a:pPr/>
              <a:t>32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E6F9B8CD-342D-4579-98EC-A8FD6B7370E1}" type="datetimeFigureOut">
              <a:rPr lang="en-US" smtClean="0"/>
              <a:pPr/>
              <a:t>4/7/2010</a:t>
            </a:fld>
            <a:endParaRPr lang="en-US" dirty="0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10" name="직사각형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직사각형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직사각형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직사각형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선 연결선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직선 연결선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직선 연결선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직선 연결선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직선 연결선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직선 연결선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직사각형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타원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타원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타원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타원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타원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2BBB5E19-F10A-4C2F-BF6F-11C513378A2E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9B8CD-342D-4579-98EC-A8FD6B7370E1}" type="datetimeFigureOut">
              <a:rPr lang="en-US" smtClean="0"/>
              <a:pPr/>
              <a:t>4/7/2010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9B8CD-342D-4579-98EC-A8FD6B7370E1}" type="datetimeFigureOut">
              <a:rPr lang="en-US" smtClean="0"/>
              <a:pPr/>
              <a:t>4/7/2010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4/7/2010</a:t>
            </a:fld>
            <a:endParaRPr 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0" name="바닥글 개체 틀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E6F9B8CD-342D-4579-98EC-A8FD6B7370E1}" type="datetimeFigureOut">
              <a:rPr lang="en-US" smtClean="0"/>
              <a:pPr/>
              <a:t>4/7/2010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9" name="직사각형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직사각형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직선 연결선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직선 연결선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직선 연결선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직선 연결선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직선 연결선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직사각형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타원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타원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타원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타원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타원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직선 연결선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2BBB5E19-F10A-4C2F-BF6F-11C513378A2E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9B8CD-342D-4579-98EC-A8FD6B7370E1}" type="datetimeFigureOut">
              <a:rPr lang="en-US" smtClean="0"/>
              <a:pPr/>
              <a:t>4/7/2010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9B8CD-342D-4579-98EC-A8FD6B7370E1}" type="datetimeFigureOut">
              <a:rPr lang="en-US" smtClean="0"/>
              <a:pPr/>
              <a:t>4/7/2010</a:t>
            </a:fld>
            <a:endParaRPr 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4" name="텍스트 개체 틀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4/7/2010</a:t>
            </a:fld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9B8CD-342D-4579-98EC-A8FD6B7370E1}" type="datetimeFigureOut">
              <a:rPr lang="en-US" smtClean="0"/>
              <a:pPr/>
              <a:t>4/7/2010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선 연결선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직선 연결선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직사각형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직선 연결선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타원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내용 개체 틀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21" name="날짜 개체 틀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4/7/2010</a:t>
            </a:fld>
            <a:endParaRPr lang="en-US" dirty="0"/>
          </a:p>
        </p:txBody>
      </p:sp>
      <p:sp>
        <p:nvSpPr>
          <p:cNvPr id="22" name="슬라이드 번호 개체 틀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23" name="바닥글 개체 틀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선 연결선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타원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0" name="직선 연결선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직사각형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직선 연결선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직선 연결선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직선 연결선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날짜 개체 틀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4/7/2010</a:t>
            </a:fld>
            <a:endParaRPr lang="en-US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21" name="바닥글 개체 틀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선 연결선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4/7/2010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직사각형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선 연결선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타원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1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1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1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1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1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1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1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1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7" Type="http://schemas.openxmlformats.org/officeDocument/2006/relationships/image" Target="../media/image15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Excel_____1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my treasure v1.0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Android 2.0 Project</a:t>
            </a:r>
          </a:p>
          <a:p>
            <a:r>
              <a:rPr lang="ko-KR" altLang="en-US" dirty="0" smtClean="0"/>
              <a:t>팀 명 </a:t>
            </a:r>
            <a:r>
              <a:rPr lang="en-US" altLang="ko-KR" dirty="0" smtClean="0"/>
              <a:t>: NICS</a:t>
            </a:r>
          </a:p>
          <a:p>
            <a:r>
              <a:rPr lang="ko-KR" altLang="en-US" dirty="0" smtClean="0"/>
              <a:t>팀원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강경희</a:t>
            </a:r>
            <a:r>
              <a:rPr lang="en-US" altLang="ko-KR" dirty="0" smtClean="0"/>
              <a:t>,</a:t>
            </a:r>
            <a:r>
              <a:rPr lang="ko-KR" altLang="en-US" dirty="0" smtClean="0"/>
              <a:t>황연준</a:t>
            </a:r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82594"/>
          </a:xfrm>
        </p:spPr>
        <p:txBody>
          <a:bodyPr/>
          <a:lstStyle/>
          <a:p>
            <a:r>
              <a:rPr lang="en-US" altLang="ko-KR" dirty="0" smtClean="0"/>
              <a:t>5.</a:t>
            </a:r>
            <a:r>
              <a:rPr lang="ko-KR" altLang="en-US" dirty="0" smtClean="0"/>
              <a:t>개발 가이드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928670"/>
            <a:ext cx="7467600" cy="5545282"/>
          </a:xfrm>
          <a:ln w="12700" cmpd="sng">
            <a:solidFill>
              <a:schemeClr val="tx1"/>
            </a:solidFill>
          </a:ln>
        </p:spPr>
        <p:txBody>
          <a:bodyPr/>
          <a:lstStyle/>
          <a:p>
            <a:r>
              <a:rPr lang="en-US" altLang="ko-KR" dirty="0" smtClean="0"/>
              <a:t>Code convention</a:t>
            </a:r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857224" y="1714488"/>
          <a:ext cx="6410370" cy="472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3297"/>
                <a:gridCol w="1334121"/>
                <a:gridCol w="2400366"/>
                <a:gridCol w="1552586"/>
              </a:tblGrid>
              <a:tr h="2300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Data type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/>
                        <a:t>변수 명  </a:t>
                      </a:r>
                      <a:r>
                        <a:rPr lang="en-US" altLang="ko-KR" sz="2000" dirty="0" smtClean="0"/>
                        <a:t>prefix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err="1" smtClean="0"/>
                        <a:t>변수명</a:t>
                      </a:r>
                      <a:endParaRPr lang="en-US" altLang="ko-KR" sz="2000" dirty="0" smtClean="0"/>
                    </a:p>
                    <a:p>
                      <a:pPr algn="ctr" latinLnBrk="1"/>
                      <a:r>
                        <a:rPr lang="ko-KR" altLang="en-US" sz="2000" dirty="0" smtClean="0"/>
                        <a:t>해당 변수 의미 표시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Example</a:t>
                      </a:r>
                      <a:endParaRPr lang="ko-KR" altLang="en-US" sz="2000" dirty="0"/>
                    </a:p>
                  </a:txBody>
                  <a:tcPr/>
                </a:tc>
              </a:tr>
              <a:tr h="20704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Byte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b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Name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/>
                        <a:t>bName</a:t>
                      </a:r>
                      <a:endParaRPr lang="ko-KR" altLang="en-US" sz="1600" dirty="0"/>
                    </a:p>
                  </a:txBody>
                  <a:tcPr/>
                </a:tc>
              </a:tr>
              <a:tr h="20704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Short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/>
                        <a:t>sh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Name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/>
                        <a:t>shName</a:t>
                      </a:r>
                      <a:endParaRPr lang="ko-KR" altLang="en-US" sz="1600" dirty="0"/>
                    </a:p>
                  </a:txBody>
                  <a:tcPr/>
                </a:tc>
              </a:tr>
              <a:tr h="20704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/>
                        <a:t>Int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/>
                        <a:t>i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Name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/>
                        <a:t>iName</a:t>
                      </a:r>
                      <a:endParaRPr lang="ko-KR" altLang="en-US" sz="1600" dirty="0"/>
                    </a:p>
                  </a:txBody>
                  <a:tcPr/>
                </a:tc>
              </a:tr>
              <a:tr h="20704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Long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l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Name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/>
                        <a:t>lName</a:t>
                      </a:r>
                      <a:endParaRPr lang="ko-KR" altLang="en-US" sz="1600" dirty="0"/>
                    </a:p>
                  </a:txBody>
                  <a:tcPr/>
                </a:tc>
              </a:tr>
              <a:tr h="20704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Float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f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Name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/>
                        <a:t>fName</a:t>
                      </a:r>
                      <a:endParaRPr lang="ko-KR" altLang="en-US" sz="1600" dirty="0"/>
                    </a:p>
                  </a:txBody>
                  <a:tcPr/>
                </a:tc>
              </a:tr>
              <a:tr h="20704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Double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d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Name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/>
                        <a:t>dName</a:t>
                      </a:r>
                      <a:endParaRPr lang="ko-KR" altLang="en-US" sz="1600" dirty="0"/>
                    </a:p>
                  </a:txBody>
                  <a:tcPr/>
                </a:tc>
              </a:tr>
              <a:tr h="20704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Char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c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Name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/>
                        <a:t>cName</a:t>
                      </a:r>
                      <a:endParaRPr lang="ko-KR" altLang="en-US" sz="1600" dirty="0"/>
                    </a:p>
                  </a:txBody>
                  <a:tcPr/>
                </a:tc>
              </a:tr>
              <a:tr h="20704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Boolean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/>
                        <a:t>bl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Name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/>
                        <a:t>blName</a:t>
                      </a:r>
                      <a:endParaRPr lang="ko-KR" altLang="en-US" sz="1600" dirty="0"/>
                    </a:p>
                  </a:txBody>
                  <a:tcPr/>
                </a:tc>
              </a:tr>
              <a:tr h="20704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String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/>
                        <a:t>str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Name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/>
                        <a:t>strName</a:t>
                      </a:r>
                      <a:endParaRPr lang="ko-KR" altLang="en-US" sz="1600" dirty="0"/>
                    </a:p>
                  </a:txBody>
                  <a:tcPr/>
                </a:tc>
              </a:tr>
              <a:tr h="20704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/>
                        <a:t>ArrayList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al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Name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/>
                        <a:t>alName</a:t>
                      </a:r>
                      <a:endParaRPr lang="ko-KR" altLang="en-US" sz="1600" dirty="0"/>
                    </a:p>
                  </a:txBody>
                  <a:tcPr/>
                </a:tc>
              </a:tr>
              <a:tr h="20704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/>
                        <a:t>HashMap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/>
                        <a:t>hm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Name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/>
                        <a:t>hmName</a:t>
                      </a:r>
                      <a:endParaRPr lang="ko-KR" altLang="en-US" sz="1600" dirty="0"/>
                    </a:p>
                  </a:txBody>
                  <a:tcPr/>
                </a:tc>
              </a:tr>
              <a:tr h="20704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/>
                        <a:t>TreeSet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/>
                        <a:t>ts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Name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/>
                        <a:t>tsName</a:t>
                      </a:r>
                      <a:endParaRPr lang="ko-KR" alt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38161" y="1346185"/>
            <a:ext cx="71705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/>
              <a:t>◎  </a:t>
            </a:r>
            <a:r>
              <a:rPr lang="ko-KR" altLang="en-US" sz="1600" dirty="0" smtClean="0"/>
              <a:t>변수 명 선언 </a:t>
            </a:r>
            <a:r>
              <a:rPr lang="en-US" altLang="ko-KR" sz="1600" dirty="0" smtClean="0"/>
              <a:t>(java primitive &amp; java Object) – </a:t>
            </a:r>
            <a:r>
              <a:rPr lang="en-US" altLang="ko-KR" sz="1600" dirty="0" smtClean="0">
                <a:solidFill>
                  <a:srgbClr val="FF0000"/>
                </a:solidFill>
              </a:rPr>
              <a:t>Member </a:t>
            </a:r>
            <a:r>
              <a:rPr lang="ko-KR" altLang="en-US" sz="1600" dirty="0" smtClean="0">
                <a:solidFill>
                  <a:srgbClr val="FF0000"/>
                </a:solidFill>
              </a:rPr>
              <a:t>변수 앞에는 </a:t>
            </a:r>
            <a:r>
              <a:rPr lang="en-US" altLang="ko-KR" sz="1600" dirty="0" smtClean="0">
                <a:solidFill>
                  <a:srgbClr val="FF0000"/>
                </a:solidFill>
              </a:rPr>
              <a:t>m</a:t>
            </a:r>
            <a:r>
              <a:rPr lang="ko-KR" altLang="en-US" sz="1600" dirty="0" smtClean="0">
                <a:solidFill>
                  <a:srgbClr val="FF0000"/>
                </a:solidFill>
              </a:rPr>
              <a:t>추가 기술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82594"/>
          </a:xfrm>
        </p:spPr>
        <p:txBody>
          <a:bodyPr/>
          <a:lstStyle/>
          <a:p>
            <a:r>
              <a:rPr lang="en-US" altLang="ko-KR" dirty="0" smtClean="0"/>
              <a:t>5.</a:t>
            </a:r>
            <a:r>
              <a:rPr lang="ko-KR" altLang="en-US" dirty="0" smtClean="0"/>
              <a:t>개발 가이드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928670"/>
            <a:ext cx="7467600" cy="5545282"/>
          </a:xfrm>
          <a:ln w="12700" cmpd="sng">
            <a:solidFill>
              <a:schemeClr val="tx1"/>
            </a:solidFill>
          </a:ln>
        </p:spPr>
        <p:txBody>
          <a:bodyPr/>
          <a:lstStyle/>
          <a:p>
            <a:r>
              <a:rPr lang="en-US" altLang="ko-KR" dirty="0" smtClean="0"/>
              <a:t>Code convention</a:t>
            </a:r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860399" y="1776700"/>
          <a:ext cx="6426246" cy="30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5585"/>
                <a:gridCol w="1500198"/>
                <a:gridCol w="2143140"/>
                <a:gridCol w="1357323"/>
              </a:tblGrid>
              <a:tr h="1969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Object type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/>
                        <a:t>변수 명  </a:t>
                      </a:r>
                      <a:r>
                        <a:rPr lang="en-US" altLang="ko-KR" sz="2000" dirty="0" smtClean="0"/>
                        <a:t>prefix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err="1" smtClean="0"/>
                        <a:t>변수명</a:t>
                      </a:r>
                      <a:endParaRPr lang="en-US" altLang="ko-KR" sz="2000" dirty="0" smtClean="0"/>
                    </a:p>
                    <a:p>
                      <a:pPr algn="ctr" latinLnBrk="1"/>
                      <a:r>
                        <a:rPr lang="ko-KR" altLang="en-US" sz="2000" dirty="0" smtClean="0"/>
                        <a:t>해당 변수 의미 표시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Example</a:t>
                      </a:r>
                      <a:endParaRPr lang="ko-KR" altLang="en-US" sz="2000" dirty="0"/>
                    </a:p>
                  </a:txBody>
                  <a:tcPr/>
                </a:tc>
              </a:tr>
              <a:tr h="177286">
                <a:tc>
                  <a:txBody>
                    <a:bodyPr/>
                    <a:lstStyle/>
                    <a:p>
                      <a:r>
                        <a:rPr lang="en-US" altLang="ko-KR" sz="1600" dirty="0" err="1" smtClean="0"/>
                        <a:t>TextView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600" dirty="0" err="1" smtClean="0"/>
                        <a:t>tv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600" dirty="0" smtClean="0"/>
                        <a:t>Name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600" dirty="0" err="1" smtClean="0"/>
                        <a:t>tvName</a:t>
                      </a:r>
                      <a:endParaRPr lang="ko-KR" altLang="en-US" sz="1600" dirty="0"/>
                    </a:p>
                  </a:txBody>
                  <a:tcPr/>
                </a:tc>
              </a:tr>
              <a:tr h="177286">
                <a:tc>
                  <a:txBody>
                    <a:bodyPr/>
                    <a:lstStyle/>
                    <a:p>
                      <a:r>
                        <a:rPr lang="en-US" altLang="ko-KR" sz="1600" dirty="0" err="1" smtClean="0"/>
                        <a:t>EditText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600" dirty="0" smtClean="0"/>
                        <a:t>et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Name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600" dirty="0" err="1" smtClean="0"/>
                        <a:t>etName</a:t>
                      </a:r>
                      <a:endParaRPr lang="ko-KR" altLang="en-US" sz="1600" dirty="0"/>
                    </a:p>
                  </a:txBody>
                  <a:tcPr/>
                </a:tc>
              </a:tr>
              <a:tr h="177286">
                <a:tc>
                  <a:txBody>
                    <a:bodyPr/>
                    <a:lstStyle/>
                    <a:p>
                      <a:r>
                        <a:rPr lang="en-US" altLang="ko-KR" sz="1600" dirty="0" err="1" smtClean="0"/>
                        <a:t>ListView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600" dirty="0" err="1" smtClean="0"/>
                        <a:t>lv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Name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600" dirty="0" err="1" smtClean="0"/>
                        <a:t>lvName</a:t>
                      </a:r>
                      <a:endParaRPr lang="ko-KR" altLang="en-US" sz="1600" dirty="0"/>
                    </a:p>
                  </a:txBody>
                  <a:tcPr/>
                </a:tc>
              </a:tr>
              <a:tr h="177286">
                <a:tc>
                  <a:txBody>
                    <a:bodyPr/>
                    <a:lstStyle/>
                    <a:p>
                      <a:r>
                        <a:rPr lang="en-US" altLang="ko-KR" sz="1600" dirty="0" smtClean="0"/>
                        <a:t>Spinner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600" dirty="0" err="1" smtClean="0"/>
                        <a:t>spi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Name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600" dirty="0" err="1" smtClean="0"/>
                        <a:t>spiName</a:t>
                      </a:r>
                      <a:endParaRPr lang="ko-KR" altLang="en-US" sz="1600" dirty="0"/>
                    </a:p>
                  </a:txBody>
                  <a:tcPr/>
                </a:tc>
              </a:tr>
              <a:tr h="177286">
                <a:tc>
                  <a:txBody>
                    <a:bodyPr/>
                    <a:lstStyle/>
                    <a:p>
                      <a:r>
                        <a:rPr lang="en-US" altLang="ko-KR" sz="1600" dirty="0" smtClean="0"/>
                        <a:t>Button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600" dirty="0" err="1" smtClean="0"/>
                        <a:t>bt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Name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600" dirty="0" err="1" smtClean="0"/>
                        <a:t>btName</a:t>
                      </a:r>
                      <a:endParaRPr lang="ko-KR" altLang="en-US" sz="1600" dirty="0"/>
                    </a:p>
                  </a:txBody>
                  <a:tcPr/>
                </a:tc>
              </a:tr>
              <a:tr h="177286">
                <a:tc>
                  <a:txBody>
                    <a:bodyPr/>
                    <a:lstStyle/>
                    <a:p>
                      <a:r>
                        <a:rPr lang="en-US" altLang="ko-KR" sz="1600" dirty="0" err="1" smtClean="0"/>
                        <a:t>CheckBox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600" dirty="0" err="1" smtClean="0"/>
                        <a:t>cb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Name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600" dirty="0" err="1" smtClean="0"/>
                        <a:t>cbName</a:t>
                      </a:r>
                      <a:endParaRPr lang="ko-KR" altLang="en-US" sz="1600" dirty="0"/>
                    </a:p>
                  </a:txBody>
                  <a:tcPr/>
                </a:tc>
              </a:tr>
              <a:tr h="177286">
                <a:tc>
                  <a:txBody>
                    <a:bodyPr/>
                    <a:lstStyle/>
                    <a:p>
                      <a:r>
                        <a:rPr lang="en-US" altLang="ko-KR" sz="1600" dirty="0" err="1" smtClean="0"/>
                        <a:t>RadioButton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600" dirty="0" err="1" smtClean="0"/>
                        <a:t>rbt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Name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600" dirty="0" err="1" smtClean="0"/>
                        <a:t>rbtName</a:t>
                      </a:r>
                      <a:endParaRPr lang="ko-KR" alt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47686" y="1317610"/>
            <a:ext cx="58705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/>
              <a:t>◎  </a:t>
            </a:r>
            <a:r>
              <a:rPr lang="ko-KR" altLang="en-US" sz="1600" dirty="0" smtClean="0"/>
              <a:t>변수 명 선언 </a:t>
            </a:r>
            <a:r>
              <a:rPr lang="en-US" altLang="ko-KR" sz="1600" dirty="0" smtClean="0"/>
              <a:t>(android widget) - </a:t>
            </a:r>
            <a:r>
              <a:rPr lang="en-US" altLang="ko-KR" sz="1600" dirty="0" smtClean="0">
                <a:solidFill>
                  <a:srgbClr val="FF0000"/>
                </a:solidFill>
              </a:rPr>
              <a:t>Member </a:t>
            </a:r>
            <a:r>
              <a:rPr lang="ko-KR" altLang="en-US" sz="1600" dirty="0" smtClean="0">
                <a:solidFill>
                  <a:srgbClr val="FF0000"/>
                </a:solidFill>
              </a:rPr>
              <a:t>변수 앞에는 </a:t>
            </a:r>
            <a:r>
              <a:rPr lang="en-US" altLang="ko-KR" sz="1600" dirty="0" smtClean="0">
                <a:solidFill>
                  <a:srgbClr val="FF0000"/>
                </a:solidFill>
              </a:rPr>
              <a:t>m</a:t>
            </a:r>
            <a:r>
              <a:rPr lang="ko-KR" altLang="en-US" sz="1600" dirty="0" smtClean="0">
                <a:solidFill>
                  <a:srgbClr val="FF0000"/>
                </a:solidFill>
              </a:rPr>
              <a:t>추가 기술</a:t>
            </a:r>
            <a:endParaRPr lang="ko-KR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82594"/>
          </a:xfrm>
        </p:spPr>
        <p:txBody>
          <a:bodyPr/>
          <a:lstStyle/>
          <a:p>
            <a:r>
              <a:rPr lang="en-US" altLang="ko-KR" dirty="0" smtClean="0"/>
              <a:t>5.</a:t>
            </a:r>
            <a:r>
              <a:rPr lang="ko-KR" altLang="en-US" dirty="0" smtClean="0"/>
              <a:t>개발 가이드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928670"/>
            <a:ext cx="7467600" cy="5545282"/>
          </a:xfrm>
          <a:ln w="12700" cmpd="sng">
            <a:solidFill>
              <a:schemeClr val="tx1"/>
            </a:solidFill>
          </a:ln>
        </p:spPr>
        <p:txBody>
          <a:bodyPr/>
          <a:lstStyle/>
          <a:p>
            <a:r>
              <a:rPr lang="en-US" altLang="ko-KR" dirty="0" smtClean="0"/>
              <a:t>Code convention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47686" y="1317610"/>
            <a:ext cx="6753272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/>
              <a:t>◎  </a:t>
            </a:r>
            <a:r>
              <a:rPr lang="en-US" altLang="ko-KR" sz="1600" b="1" dirty="0" smtClean="0"/>
              <a:t>resource id </a:t>
            </a:r>
            <a:r>
              <a:rPr lang="ko-KR" altLang="en-US" sz="1600" b="1" dirty="0" smtClean="0"/>
              <a:t>선언 </a:t>
            </a:r>
            <a:r>
              <a:rPr lang="en-US" altLang="ko-KR" sz="1600" b="1" dirty="0" smtClean="0"/>
              <a:t> - </a:t>
            </a:r>
            <a:r>
              <a:rPr lang="ko-KR" altLang="en-US" sz="1600" b="1" dirty="0" smtClean="0"/>
              <a:t>해당 </a:t>
            </a:r>
            <a:r>
              <a:rPr lang="en-US" altLang="ko-KR" sz="1600" b="1" dirty="0" smtClean="0"/>
              <a:t>resource</a:t>
            </a:r>
            <a:r>
              <a:rPr lang="ko-KR" altLang="en-US" sz="1600" b="1" dirty="0" smtClean="0"/>
              <a:t>의 의미를 표시하는 단어 사용</a:t>
            </a:r>
            <a:r>
              <a:rPr lang="en-US" altLang="ko-KR" sz="1600" b="1" dirty="0" smtClean="0"/>
              <a:t>	</a:t>
            </a:r>
          </a:p>
          <a:p>
            <a:r>
              <a:rPr lang="en-US" altLang="ko-KR" sz="1600" dirty="0" smtClean="0"/>
              <a:t>&lt;Button </a:t>
            </a:r>
            <a:r>
              <a:rPr lang="en-US" altLang="ko-KR" sz="1600" dirty="0" err="1" smtClean="0"/>
              <a:t>android:id</a:t>
            </a:r>
            <a:r>
              <a:rPr lang="en-US" altLang="ko-KR" sz="1600" dirty="0" smtClean="0"/>
              <a:t>=</a:t>
            </a:r>
            <a:r>
              <a:rPr lang="en-US" altLang="ko-KR" sz="1600" i="1" dirty="0" smtClean="0"/>
              <a:t>"@+id/</a:t>
            </a:r>
            <a:r>
              <a:rPr lang="en-US" altLang="ko-KR" sz="1600" i="1" dirty="0" smtClean="0">
                <a:solidFill>
                  <a:srgbClr val="FF0000"/>
                </a:solidFill>
              </a:rPr>
              <a:t>close</a:t>
            </a:r>
            <a:r>
              <a:rPr lang="en-US" altLang="ko-KR" sz="1600" i="1" dirty="0" smtClean="0"/>
              <a:t>"</a:t>
            </a:r>
          </a:p>
          <a:p>
            <a:r>
              <a:rPr lang="en-US" altLang="ko-KR" sz="1600" dirty="0" err="1" smtClean="0"/>
              <a:t>android:layout_width</a:t>
            </a:r>
            <a:r>
              <a:rPr lang="en-US" altLang="ko-KR" sz="1600" dirty="0" smtClean="0"/>
              <a:t>=</a:t>
            </a:r>
            <a:r>
              <a:rPr lang="en-US" altLang="ko-KR" sz="1600" i="1" dirty="0" smtClean="0"/>
              <a:t>"</a:t>
            </a:r>
            <a:r>
              <a:rPr lang="en-US" altLang="ko-KR" sz="1600" i="1" dirty="0" err="1" smtClean="0"/>
              <a:t>wrap_content</a:t>
            </a:r>
            <a:r>
              <a:rPr lang="en-US" altLang="ko-KR" sz="1600" i="1" dirty="0" smtClean="0"/>
              <a:t>" </a:t>
            </a:r>
          </a:p>
          <a:p>
            <a:r>
              <a:rPr lang="en-US" altLang="ko-KR" sz="1600" dirty="0" err="1" smtClean="0"/>
              <a:t>android:layout_height</a:t>
            </a:r>
            <a:r>
              <a:rPr lang="en-US" altLang="ko-KR" sz="1600" dirty="0" smtClean="0"/>
              <a:t>=</a:t>
            </a:r>
            <a:r>
              <a:rPr lang="en-US" altLang="ko-KR" sz="1600" i="1" dirty="0" smtClean="0"/>
              <a:t>"</a:t>
            </a:r>
            <a:r>
              <a:rPr lang="en-US" altLang="ko-KR" sz="1600" i="1" dirty="0" err="1" smtClean="0"/>
              <a:t>wrap_content</a:t>
            </a:r>
            <a:r>
              <a:rPr lang="en-US" altLang="ko-KR" sz="1600" i="1" dirty="0" smtClean="0"/>
              <a:t>"</a:t>
            </a:r>
          </a:p>
          <a:p>
            <a:r>
              <a:rPr lang="en-US" altLang="ko-KR" sz="1600" dirty="0" err="1" smtClean="0"/>
              <a:t>android:text</a:t>
            </a:r>
            <a:r>
              <a:rPr lang="en-US" altLang="ko-KR" sz="1600" dirty="0" smtClean="0"/>
              <a:t>=</a:t>
            </a:r>
            <a:r>
              <a:rPr lang="en-US" altLang="ko-KR" sz="1600" i="1" dirty="0" smtClean="0"/>
              <a:t>"</a:t>
            </a:r>
            <a:r>
              <a:rPr lang="ko-KR" altLang="en-US" sz="1600" i="1" dirty="0" smtClean="0"/>
              <a:t>닫기</a:t>
            </a:r>
            <a:r>
              <a:rPr lang="en-US" altLang="ko-KR" sz="1600" i="1" dirty="0" smtClean="0"/>
              <a:t>" </a:t>
            </a:r>
          </a:p>
          <a:p>
            <a:r>
              <a:rPr lang="en-US" altLang="ko-KR" sz="1600" dirty="0" smtClean="0"/>
              <a:t>/&gt;</a:t>
            </a:r>
            <a:endParaRPr lang="en-US" altLang="ko-KR" sz="1600" b="1" dirty="0" smtClean="0"/>
          </a:p>
          <a:p>
            <a:endParaRPr lang="en-US" altLang="ko-KR" sz="1600" b="1" dirty="0" smtClean="0"/>
          </a:p>
          <a:p>
            <a:r>
              <a:rPr lang="ko-KR" altLang="en-US" sz="1600" b="1" dirty="0" smtClean="0"/>
              <a:t>◎ </a:t>
            </a:r>
            <a:r>
              <a:rPr lang="en-US" altLang="ko-KR" sz="1600" b="1" dirty="0" smtClean="0"/>
              <a:t>value name </a:t>
            </a:r>
            <a:r>
              <a:rPr lang="ko-KR" altLang="en-US" sz="1600" b="1" dirty="0" smtClean="0"/>
              <a:t>선언 </a:t>
            </a:r>
            <a:r>
              <a:rPr lang="en-US" altLang="ko-KR" sz="1600" b="1" dirty="0" smtClean="0"/>
              <a:t>- </a:t>
            </a:r>
            <a:r>
              <a:rPr lang="ko-KR" altLang="en-US" sz="1600" b="1" dirty="0" smtClean="0"/>
              <a:t>해당 </a:t>
            </a:r>
            <a:r>
              <a:rPr lang="en-US" altLang="ko-KR" sz="1600" b="1" dirty="0" smtClean="0"/>
              <a:t>value </a:t>
            </a:r>
            <a:r>
              <a:rPr lang="ko-KR" altLang="en-US" sz="1600" b="1" dirty="0" smtClean="0"/>
              <a:t>의 의미를 표시하는 단어 사용</a:t>
            </a:r>
            <a:endParaRPr lang="en-US" altLang="ko-KR" sz="1600" b="1" dirty="0" smtClean="0"/>
          </a:p>
          <a:p>
            <a:r>
              <a:rPr lang="en-US" altLang="ko-KR" sz="1600" dirty="0" smtClean="0"/>
              <a:t>&lt;string name=</a:t>
            </a:r>
            <a:r>
              <a:rPr lang="en-US" altLang="ko-KR" sz="1600" i="1" dirty="0" smtClean="0"/>
              <a:t>"</a:t>
            </a:r>
            <a:r>
              <a:rPr lang="en-US" altLang="ko-KR" sz="1600" i="1" dirty="0" smtClean="0">
                <a:solidFill>
                  <a:srgbClr val="FF0000"/>
                </a:solidFill>
              </a:rPr>
              <a:t>layout</a:t>
            </a:r>
            <a:r>
              <a:rPr lang="en-US" altLang="ko-KR" sz="1600" i="1" dirty="0" smtClean="0"/>
              <a:t>"&gt;Layout&lt;/string&gt;</a:t>
            </a:r>
            <a:endParaRPr lang="ko-KR" altLang="en-US" sz="1600" dirty="0" smtClean="0"/>
          </a:p>
          <a:p>
            <a:endParaRPr lang="en-US" altLang="ko-KR" sz="1600" b="1" dirty="0" smtClean="0"/>
          </a:p>
          <a:p>
            <a:r>
              <a:rPr lang="en-US" altLang="ko-KR" sz="1600" b="1" dirty="0" smtClean="0"/>
              <a:t>=====================================================</a:t>
            </a:r>
          </a:p>
          <a:p>
            <a:endParaRPr lang="en-US" altLang="ko-KR" sz="1600" b="1" dirty="0" smtClean="0"/>
          </a:p>
          <a:p>
            <a:pPr marL="342900" indent="-342900">
              <a:buAutoNum type="arabicPeriod"/>
            </a:pPr>
            <a:r>
              <a:rPr lang="en-US" altLang="ko-KR" sz="1600" b="1" dirty="0" smtClean="0"/>
              <a:t>id </a:t>
            </a:r>
            <a:r>
              <a:rPr lang="ko-KR" altLang="en-US" sz="1600" b="1" dirty="0" smtClean="0"/>
              <a:t>및 </a:t>
            </a:r>
            <a:r>
              <a:rPr lang="en-US" altLang="ko-KR" sz="1600" b="1" dirty="0" smtClean="0"/>
              <a:t>value </a:t>
            </a:r>
            <a:r>
              <a:rPr lang="ko-KR" altLang="en-US" sz="1600" b="1" dirty="0" smtClean="0"/>
              <a:t>값은 모두 소문자로 기술 </a:t>
            </a:r>
            <a:endParaRPr lang="en-US" altLang="ko-KR" sz="1600" b="1" dirty="0" smtClean="0"/>
          </a:p>
          <a:p>
            <a:pPr marL="342900" indent="-342900">
              <a:buAutoNum type="arabicPeriod"/>
            </a:pPr>
            <a:endParaRPr lang="en-US" altLang="ko-KR" sz="1600" b="1" dirty="0" smtClean="0"/>
          </a:p>
          <a:p>
            <a:pPr marL="342900" indent="-342900">
              <a:buAutoNum type="arabicPeriod"/>
            </a:pPr>
            <a:r>
              <a:rPr lang="ko-KR" altLang="en-US" sz="1600" b="1" dirty="0" smtClean="0"/>
              <a:t>값 에 띄워 쓰기가 포함된 값이 있으면 </a:t>
            </a:r>
            <a:r>
              <a:rPr lang="en-US" altLang="ko-KR" sz="1600" b="1" dirty="0" err="1" smtClean="0"/>
              <a:t>underbar</a:t>
            </a:r>
            <a:r>
              <a:rPr lang="en-US" altLang="ko-KR" sz="1600" b="1" dirty="0" smtClean="0"/>
              <a:t> </a:t>
            </a:r>
            <a:r>
              <a:rPr lang="ko-KR" altLang="en-US" sz="1600" b="1" dirty="0" smtClean="0"/>
              <a:t>로 대체 </a:t>
            </a:r>
            <a:endParaRPr lang="en-US" altLang="ko-KR" sz="1600" b="1" dirty="0" smtClean="0"/>
          </a:p>
          <a:p>
            <a:pPr marL="342900" indent="-342900"/>
            <a:r>
              <a:rPr lang="en-US" altLang="ko-KR" sz="1600" b="1" dirty="0" smtClean="0"/>
              <a:t>	 ex) </a:t>
            </a:r>
            <a:r>
              <a:rPr lang="en-US" altLang="ko-KR" sz="1600" dirty="0" smtClean="0"/>
              <a:t>&lt;string name=</a:t>
            </a:r>
            <a:r>
              <a:rPr lang="en-US" altLang="ko-KR" sz="1600" i="1" dirty="0" smtClean="0"/>
              <a:t>“</a:t>
            </a:r>
            <a:r>
              <a:rPr lang="en-US" altLang="ko-KR" sz="1600" i="1" dirty="0" err="1" smtClean="0">
                <a:solidFill>
                  <a:srgbClr val="FF0000"/>
                </a:solidFill>
              </a:rPr>
              <a:t>file_size</a:t>
            </a:r>
            <a:r>
              <a:rPr lang="en-US" altLang="ko-KR" sz="1600" i="1" dirty="0" smtClean="0"/>
              <a:t>"&gt;File Size&lt;/string&gt;</a:t>
            </a:r>
          </a:p>
          <a:p>
            <a:pPr marL="342900" indent="-342900"/>
            <a:endParaRPr lang="en-US" altLang="ko-KR" sz="1600" b="1" dirty="0" smtClean="0"/>
          </a:p>
          <a:p>
            <a:pPr marL="342900" indent="-342900"/>
            <a:r>
              <a:rPr lang="en-US" altLang="ko-KR" sz="1600" b="1" dirty="0" smtClean="0"/>
              <a:t>3.  </a:t>
            </a:r>
            <a:r>
              <a:rPr lang="ko-KR" altLang="en-US" sz="1600" b="1" dirty="0" smtClean="0"/>
              <a:t>값 이 너무 크면 적당한 의미로 함축한 </a:t>
            </a:r>
            <a:r>
              <a:rPr lang="en-US" altLang="ko-KR" sz="1600" b="1" dirty="0" smtClean="0"/>
              <a:t>keyword</a:t>
            </a:r>
            <a:r>
              <a:rPr lang="ko-KR" altLang="en-US" sz="1600" b="1" dirty="0" smtClean="0"/>
              <a:t>와 함께 </a:t>
            </a:r>
            <a:r>
              <a:rPr lang="en-US" altLang="ko-KR" sz="1600" b="1" dirty="0" smtClean="0"/>
              <a:t>_text </a:t>
            </a:r>
            <a:r>
              <a:rPr lang="ko-KR" altLang="en-US" sz="1600" b="1" dirty="0" smtClean="0"/>
              <a:t>라는 걸 사용</a:t>
            </a:r>
            <a:endParaRPr lang="en-US" altLang="ko-KR" sz="1600" b="1" dirty="0" smtClean="0"/>
          </a:p>
          <a:p>
            <a:pPr marL="342900" indent="-342900"/>
            <a:r>
              <a:rPr lang="en-US" altLang="ko-KR" sz="1600" b="1" dirty="0" smtClean="0"/>
              <a:t> 	 ex) </a:t>
            </a:r>
            <a:r>
              <a:rPr lang="en-US" altLang="ko-KR" sz="1600" dirty="0" smtClean="0"/>
              <a:t>&lt;string name=</a:t>
            </a:r>
            <a:r>
              <a:rPr lang="en-US" altLang="ko-KR" sz="1600" i="1" dirty="0" smtClean="0"/>
              <a:t>“</a:t>
            </a:r>
            <a:r>
              <a:rPr lang="en-US" altLang="ko-KR" sz="1600" i="1" dirty="0" err="1" smtClean="0">
                <a:solidFill>
                  <a:srgbClr val="FF0000"/>
                </a:solidFill>
              </a:rPr>
              <a:t>desc_text</a:t>
            </a:r>
            <a:r>
              <a:rPr lang="en-US" altLang="ko-KR" sz="1600" i="1" dirty="0" smtClean="0"/>
              <a:t>“&gt;</a:t>
            </a:r>
            <a:r>
              <a:rPr lang="ko-KR" altLang="en-US" sz="1600" i="1" dirty="0" smtClean="0"/>
              <a:t>값 이 너무 길 경우 사용함</a:t>
            </a:r>
            <a:r>
              <a:rPr lang="en-US" altLang="ko-KR" sz="1600" i="1" dirty="0" smtClean="0"/>
              <a:t>&lt;/string&gt;</a:t>
            </a:r>
            <a:endParaRPr lang="en-US" altLang="ko-KR" sz="1600" b="1" dirty="0" smtClean="0"/>
          </a:p>
          <a:p>
            <a:endParaRPr lang="en-US" altLang="ko-KR" sz="1600" b="1" dirty="0" smtClean="0"/>
          </a:p>
          <a:p>
            <a:endParaRPr lang="en-US" altLang="ko-KR" sz="1600" b="1" dirty="0" smtClean="0"/>
          </a:p>
          <a:p>
            <a:endParaRPr lang="ko-KR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82594"/>
          </a:xfrm>
        </p:spPr>
        <p:txBody>
          <a:bodyPr/>
          <a:lstStyle/>
          <a:p>
            <a:r>
              <a:rPr lang="en-US" altLang="ko-KR" dirty="0" smtClean="0"/>
              <a:t>5.</a:t>
            </a:r>
            <a:r>
              <a:rPr lang="ko-KR" altLang="en-US" dirty="0" smtClean="0"/>
              <a:t>개발 가이드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928670"/>
            <a:ext cx="7467600" cy="5545282"/>
          </a:xfrm>
          <a:ln w="12700" cmpd="sng">
            <a:solidFill>
              <a:schemeClr val="tx1"/>
            </a:solidFill>
          </a:ln>
        </p:spPr>
        <p:txBody>
          <a:bodyPr/>
          <a:lstStyle/>
          <a:p>
            <a:r>
              <a:rPr lang="en-US" altLang="ko-KR" dirty="0" smtClean="0"/>
              <a:t>Resource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18414" y="1357298"/>
            <a:ext cx="20537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/>
              <a:t>◎  </a:t>
            </a:r>
            <a:r>
              <a:rPr lang="en-US" altLang="ko-KR" sz="1600" dirty="0" smtClean="0"/>
              <a:t>resource </a:t>
            </a:r>
            <a:r>
              <a:rPr lang="ko-KR" altLang="en-US" sz="1600" dirty="0" smtClean="0"/>
              <a:t>관련 구조</a:t>
            </a:r>
            <a:endParaRPr lang="ko-KR" altLang="en-US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8286776" y="157161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graphicFrame>
        <p:nvGraphicFramePr>
          <p:cNvPr id="8" name="내용 개체 틀 3"/>
          <p:cNvGraphicFramePr>
            <a:graphicFrameLocks/>
          </p:cNvGraphicFramePr>
          <p:nvPr/>
        </p:nvGraphicFramePr>
        <p:xfrm>
          <a:off x="528637" y="1714488"/>
          <a:ext cx="7329511" cy="46412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8719"/>
                <a:gridCol w="1143008"/>
                <a:gridCol w="2286016"/>
                <a:gridCol w="2571768"/>
              </a:tblGrid>
              <a:tr h="3435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/>
                        <a:t>자원 형식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/>
                        <a:t> </a:t>
                      </a:r>
                      <a:r>
                        <a:rPr lang="ko-KR" altLang="en-US" sz="2000" dirty="0" err="1" smtClean="0"/>
                        <a:t>디렉토리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/>
                        <a:t>파일 이름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/>
                        <a:t>핵심 </a:t>
                      </a:r>
                      <a:r>
                        <a:rPr lang="en-US" altLang="ko-KR" sz="2000" dirty="0" smtClean="0"/>
                        <a:t>XML </a:t>
                      </a:r>
                      <a:r>
                        <a:rPr lang="ko-KR" altLang="en-US" sz="2000" dirty="0" smtClean="0"/>
                        <a:t>요소</a:t>
                      </a:r>
                      <a:endParaRPr lang="ko-KR" altLang="en-US" sz="2000" dirty="0"/>
                    </a:p>
                  </a:txBody>
                  <a:tcPr/>
                </a:tc>
              </a:tr>
              <a:tr h="29775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문자열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/res/values/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string.xml(</a:t>
                      </a:r>
                      <a:r>
                        <a:rPr lang="ko-KR" altLang="en-US" sz="1200" dirty="0" smtClean="0"/>
                        <a:t>권장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&lt;string&gt;</a:t>
                      </a:r>
                      <a:endParaRPr lang="ko-KR" altLang="en-US" sz="1200" dirty="0"/>
                    </a:p>
                  </a:txBody>
                  <a:tcPr/>
                </a:tc>
              </a:tr>
              <a:tr h="29927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문자열 배열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/res/values/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array.xml(</a:t>
                      </a:r>
                      <a:r>
                        <a:rPr lang="ko-KR" altLang="en-US" sz="1200" dirty="0" smtClean="0"/>
                        <a:t>권장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&lt;string-array&gt;</a:t>
                      </a:r>
                      <a:endParaRPr lang="ko-KR" altLang="en-US" sz="1200" dirty="0"/>
                    </a:p>
                  </a:txBody>
                  <a:tcPr/>
                </a:tc>
              </a:tr>
              <a:tr h="29775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색상값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/res/values/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colors.xml(</a:t>
                      </a:r>
                      <a:r>
                        <a:rPr lang="ko-KR" altLang="en-US" sz="1200" dirty="0" smtClean="0"/>
                        <a:t>권장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&lt;color&gt;</a:t>
                      </a:r>
                      <a:endParaRPr lang="ko-KR" altLang="en-US" sz="1200" dirty="0"/>
                    </a:p>
                  </a:txBody>
                  <a:tcPr/>
                </a:tc>
              </a:tr>
              <a:tr h="29775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크기</a:t>
                      </a:r>
                      <a:r>
                        <a:rPr lang="en-US" altLang="ko-KR" sz="1200" dirty="0" smtClean="0"/>
                        <a:t>(dimension)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/res/values/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dimens.xml(</a:t>
                      </a:r>
                      <a:r>
                        <a:rPr lang="ko-KR" altLang="en-US" sz="1200" dirty="0" smtClean="0"/>
                        <a:t>권장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&lt;</a:t>
                      </a:r>
                      <a:r>
                        <a:rPr lang="en-US" altLang="ko-KR" sz="1200" dirty="0" err="1" smtClean="0"/>
                        <a:t>dimen</a:t>
                      </a:r>
                      <a:r>
                        <a:rPr lang="en-US" altLang="ko-KR" sz="1200" dirty="0" smtClean="0"/>
                        <a:t>&gt;</a:t>
                      </a:r>
                      <a:endParaRPr lang="ko-KR" altLang="en-US" sz="1200" dirty="0"/>
                    </a:p>
                  </a:txBody>
                  <a:tcPr/>
                </a:tc>
              </a:tr>
              <a:tr h="29775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단순 </a:t>
                      </a:r>
                      <a:r>
                        <a:rPr lang="ko-KR" altLang="en-US" sz="1200" dirty="0" err="1" smtClean="0"/>
                        <a:t>표시물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en-US" altLang="ko-KR" sz="1200" dirty="0" smtClean="0"/>
                        <a:t>(</a:t>
                      </a:r>
                      <a:r>
                        <a:rPr lang="en-US" altLang="ko-KR" sz="1200" dirty="0" err="1" smtClean="0"/>
                        <a:t>drawable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/res/values/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drawables.xml(</a:t>
                      </a:r>
                      <a:r>
                        <a:rPr lang="ko-KR" altLang="en-US" sz="1200" dirty="0" smtClean="0"/>
                        <a:t>권장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&lt;</a:t>
                      </a:r>
                      <a:r>
                        <a:rPr lang="en-US" altLang="ko-KR" sz="1200" dirty="0" err="1" smtClean="0"/>
                        <a:t>drawable</a:t>
                      </a:r>
                      <a:r>
                        <a:rPr lang="en-US" altLang="ko-KR" sz="1200" dirty="0" smtClean="0"/>
                        <a:t>&gt;</a:t>
                      </a:r>
                      <a:endParaRPr lang="ko-KR" altLang="en-US" sz="1200" dirty="0"/>
                    </a:p>
                  </a:txBody>
                  <a:tcPr/>
                </a:tc>
              </a:tr>
              <a:tr h="3995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비트맵 그래픽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/res/</a:t>
                      </a:r>
                      <a:r>
                        <a:rPr lang="en-US" altLang="ko-KR" sz="1200" dirty="0" err="1" smtClean="0"/>
                        <a:t>drawable</a:t>
                      </a:r>
                      <a:r>
                        <a:rPr lang="en-US" altLang="ko-KR" sz="1200" dirty="0" smtClean="0"/>
                        <a:t>/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ex) </a:t>
                      </a:r>
                      <a:r>
                        <a:rPr lang="en-US" altLang="ko-KR" sz="1200" dirty="0" err="1" smtClean="0"/>
                        <a:t>img.png,red_oval.xml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지원되는  그래픽 파일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또는 도형 등의 </a:t>
                      </a:r>
                      <a:r>
                        <a:rPr lang="ko-KR" altLang="en-US" sz="1200" dirty="0" err="1" smtClean="0"/>
                        <a:t>표시물을</a:t>
                      </a:r>
                      <a:r>
                        <a:rPr lang="ko-KR" altLang="en-US" sz="1200" dirty="0" smtClean="0"/>
                        <a:t> 정의하는 </a:t>
                      </a:r>
                      <a:r>
                        <a:rPr lang="en-US" altLang="ko-KR" sz="1200" dirty="0" smtClean="0"/>
                        <a:t>xml </a:t>
                      </a:r>
                      <a:r>
                        <a:rPr lang="ko-KR" altLang="en-US" sz="1200" dirty="0" smtClean="0"/>
                        <a:t>파일</a:t>
                      </a:r>
                      <a:endParaRPr lang="ko-KR" altLang="en-US" sz="1200" dirty="0"/>
                    </a:p>
                  </a:txBody>
                  <a:tcPr/>
                </a:tc>
              </a:tr>
              <a:tr h="40076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애니메이션 시퀀스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/res/</a:t>
                      </a:r>
                      <a:r>
                        <a:rPr lang="en-US" altLang="ko-KR" sz="1200" dirty="0" err="1" smtClean="0"/>
                        <a:t>anim</a:t>
                      </a:r>
                      <a:r>
                        <a:rPr lang="en-US" altLang="ko-KR" sz="1200" dirty="0" smtClean="0"/>
                        <a:t>/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ex) fancy_anim1.xml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&lt;set&gt;</a:t>
                      </a:r>
                      <a:r>
                        <a:rPr lang="en-US" altLang="ko-KR" sz="1200" baseline="0" dirty="0" smtClean="0"/>
                        <a:t>,&lt;alpha&gt;,&lt;scale&gt;,</a:t>
                      </a:r>
                    </a:p>
                    <a:p>
                      <a:pPr latinLnBrk="1"/>
                      <a:r>
                        <a:rPr lang="en-US" altLang="ko-KR" sz="1200" baseline="0" dirty="0" smtClean="0"/>
                        <a:t>&lt;translate&gt;,&lt;rotate&gt;</a:t>
                      </a:r>
                      <a:endParaRPr lang="ko-KR" altLang="en-US" sz="1200" dirty="0"/>
                    </a:p>
                  </a:txBody>
                  <a:tcPr/>
                </a:tc>
              </a:tr>
              <a:tr h="24404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메뉴 파일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/res/menu/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ex)my_menu1.xml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&lt;menu&gt;</a:t>
                      </a:r>
                      <a:endParaRPr lang="ko-KR" altLang="en-US" sz="1200" dirty="0"/>
                    </a:p>
                  </a:txBody>
                  <a:tcPr/>
                </a:tc>
              </a:tr>
              <a:tr h="24332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 XML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파일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/res/xml/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ex)some.xml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개발자가 정의</a:t>
                      </a:r>
                      <a:endParaRPr lang="ko-KR" altLang="en-US" sz="1200" dirty="0"/>
                    </a:p>
                  </a:txBody>
                  <a:tcPr/>
                </a:tc>
              </a:tr>
              <a:tr h="24332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 </a:t>
                      </a:r>
                      <a:r>
                        <a:rPr lang="ko-KR" altLang="en-US" sz="1200" dirty="0" smtClean="0"/>
                        <a:t>원본 </a:t>
                      </a:r>
                      <a:r>
                        <a:rPr lang="en-US" altLang="ko-KR" sz="1200" dirty="0" smtClean="0"/>
                        <a:t>( raw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파일</a:t>
                      </a:r>
                      <a:r>
                        <a:rPr lang="en-US" altLang="ko-KR" sz="1200" baseline="0" dirty="0" smtClean="0"/>
                        <a:t>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/res/raw/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ex)some_audio.mp3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</a:tr>
              <a:tr h="40076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레이아웃 파일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/res/layout/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ex)main_screen.xml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다양함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반드시 레이아웃 요소이어야 함</a:t>
                      </a:r>
                      <a:endParaRPr lang="ko-KR" altLang="en-US" sz="1200" dirty="0"/>
                    </a:p>
                  </a:txBody>
                  <a:tcPr/>
                </a:tc>
              </a:tr>
              <a:tr h="40076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스타일 및 테마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/res/values/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ex)</a:t>
                      </a:r>
                      <a:r>
                        <a:rPr lang="en-US" altLang="ko-KR" sz="1200" dirty="0" err="1" smtClean="0"/>
                        <a:t>styles.xml,themes.xml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en-US" altLang="ko-KR" sz="1200" dirty="0" smtClean="0"/>
                        <a:t>(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권장</a:t>
                      </a:r>
                      <a:r>
                        <a:rPr lang="en-US" altLang="ko-KR" sz="1200" baseline="0" dirty="0" smtClean="0"/>
                        <a:t>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&lt;style&gt;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82594"/>
          </a:xfrm>
        </p:spPr>
        <p:txBody>
          <a:bodyPr/>
          <a:lstStyle/>
          <a:p>
            <a:r>
              <a:rPr lang="en-US" altLang="ko-KR" dirty="0" smtClean="0"/>
              <a:t>5.</a:t>
            </a:r>
            <a:r>
              <a:rPr lang="ko-KR" altLang="en-US" dirty="0" smtClean="0"/>
              <a:t>개발 가이드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928670"/>
            <a:ext cx="7467600" cy="5545282"/>
          </a:xfrm>
          <a:ln w="12700" cmpd="sng">
            <a:solidFill>
              <a:schemeClr val="tx1"/>
            </a:solidFill>
          </a:ln>
        </p:spPr>
        <p:txBody>
          <a:bodyPr/>
          <a:lstStyle/>
          <a:p>
            <a:r>
              <a:rPr lang="en-US" altLang="ko-KR" dirty="0" smtClean="0"/>
              <a:t>Code convention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57211" y="1317610"/>
            <a:ext cx="11673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/>
              <a:t>◎  </a:t>
            </a:r>
            <a:r>
              <a:rPr lang="ko-KR" altLang="en-US" sz="1600" dirty="0" smtClean="0"/>
              <a:t>주석 규칙</a:t>
            </a:r>
            <a:endParaRPr lang="ko-KR" altLang="en-US" sz="1600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714348" y="1643050"/>
          <a:ext cx="7000924" cy="435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4854"/>
                <a:gridCol w="4276070"/>
              </a:tblGrid>
              <a:tr h="2101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</a:tr>
              <a:tr h="393321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JAVA</a:t>
                      </a:r>
                    </a:p>
                    <a:p>
                      <a:pPr latinLnBrk="1"/>
                      <a:endParaRPr lang="en-US" altLang="ko-KR" sz="10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r>
                        <a:rPr lang="en-US" altLang="ko-KR" sz="1000" kern="1200" baseline="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• </a:t>
                      </a:r>
                      <a:r>
                        <a:rPr lang="ko-KR" altLang="en-US" sz="1000" kern="1200" baseline="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파일 첫머리 주석은</a:t>
                      </a:r>
                    </a:p>
                    <a:p>
                      <a:r>
                        <a:rPr lang="en-US" altLang="ko-KR" sz="1000" kern="1200" baseline="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Eclipse </a:t>
                      </a:r>
                      <a:r>
                        <a:rPr lang="ko-KR" altLang="en-US" sz="1000" kern="1200" baseline="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코드 템플릿</a:t>
                      </a:r>
                    </a:p>
                    <a:p>
                      <a:r>
                        <a:rPr lang="ko-KR" altLang="en-US" sz="1000" kern="1200" baseline="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에 정의되어 있어 파</a:t>
                      </a:r>
                    </a:p>
                    <a:p>
                      <a:r>
                        <a:rPr lang="ko-KR" altLang="en-US" sz="1000" kern="1200" baseline="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일 생성시 자동으로</a:t>
                      </a:r>
                    </a:p>
                    <a:p>
                      <a:r>
                        <a:rPr lang="ko-KR" altLang="en-US" sz="1000" kern="1200" baseline="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추가됨</a:t>
                      </a:r>
                      <a:r>
                        <a:rPr lang="en-US" altLang="ko-KR" sz="1000" kern="1200" baseline="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 </a:t>
                      </a:r>
                      <a:r>
                        <a:rPr lang="ko-KR" altLang="en-US" sz="1000" kern="1200" baseline="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추가 입력 사</a:t>
                      </a:r>
                    </a:p>
                    <a:p>
                      <a:r>
                        <a:rPr lang="ko-KR" altLang="en-US" sz="1000" kern="1200" baseline="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항 없음</a:t>
                      </a:r>
                      <a:r>
                        <a:rPr lang="en-US" altLang="ko-KR" sz="1000" kern="1200" baseline="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</a:p>
                    <a:p>
                      <a:endParaRPr lang="en-US" altLang="ko-KR" sz="1000" kern="1200" baseline="0" dirty="0" smtClean="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r>
                        <a:rPr lang="en-US" altLang="ko-KR" sz="1000" kern="1200" baseline="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• </a:t>
                      </a:r>
                      <a:r>
                        <a:rPr lang="ko-KR" altLang="en-US" sz="1000" kern="1200" baseline="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클래스 첫머리 주석은</a:t>
                      </a:r>
                    </a:p>
                    <a:p>
                      <a:r>
                        <a:rPr lang="ko-KR" altLang="en-US" sz="1000" kern="1200" baseline="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클래스 파일 생성시</a:t>
                      </a:r>
                    </a:p>
                    <a:p>
                      <a:r>
                        <a:rPr lang="ko-KR" altLang="en-US" sz="1000" kern="1200" baseline="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추가되며 클래스 내용</a:t>
                      </a:r>
                    </a:p>
                    <a:p>
                      <a:r>
                        <a:rPr lang="ko-KR" altLang="en-US" sz="1000" kern="1200" baseline="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설명</a:t>
                      </a:r>
                      <a:r>
                        <a:rPr lang="en-US" altLang="ko-KR" sz="1000" kern="1200" baseline="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000" kern="1200" baseline="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작성 자을 직접</a:t>
                      </a:r>
                    </a:p>
                    <a:p>
                      <a:r>
                        <a:rPr lang="ko-KR" altLang="en-US" sz="1000" kern="1200" baseline="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입력</a:t>
                      </a:r>
                      <a:r>
                        <a:rPr lang="en-US" altLang="ko-KR" sz="1000" kern="1200" baseline="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</a:p>
                    <a:p>
                      <a:endParaRPr lang="en-US" altLang="ko-KR" sz="1000" kern="1200" baseline="0" dirty="0" smtClean="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r>
                        <a:rPr lang="en-US" altLang="ko-KR" sz="1000" kern="1200" baseline="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• </a:t>
                      </a:r>
                      <a:r>
                        <a:rPr lang="ko-KR" altLang="en-US" sz="1000" kern="1200" baseline="0" dirty="0" err="1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메서드</a:t>
                      </a:r>
                      <a:r>
                        <a:rPr lang="ko-KR" altLang="en-US" sz="1000" kern="1200" baseline="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상단 주석은</a:t>
                      </a:r>
                    </a:p>
                    <a:p>
                      <a:r>
                        <a:rPr lang="ko-KR" altLang="en-US" sz="1000" kern="1200" baseline="0" dirty="0" err="1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시그너쳐을</a:t>
                      </a:r>
                      <a:r>
                        <a:rPr lang="ko-KR" altLang="en-US" sz="1000" kern="1200" baseline="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완성한 후</a:t>
                      </a:r>
                    </a:p>
                    <a:p>
                      <a:r>
                        <a:rPr lang="ko-KR" altLang="en-US" sz="1000" kern="1200" baseline="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상단에서 </a:t>
                      </a:r>
                      <a:r>
                        <a:rPr lang="en-US" altLang="ko-KR" sz="1000" kern="1200" baseline="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/**</a:t>
                      </a:r>
                      <a:r>
                        <a:rPr lang="ko-KR" altLang="en-US" sz="1000" kern="1200" baseline="0" dirty="0" err="1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엔터를</a:t>
                      </a:r>
                      <a:endParaRPr lang="ko-KR" altLang="en-US" sz="1000" kern="1200" baseline="0" dirty="0" smtClean="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r>
                        <a:rPr lang="ko-KR" altLang="en-US" sz="1000" kern="1200" baseline="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치면 아래 명세를 자</a:t>
                      </a:r>
                    </a:p>
                    <a:p>
                      <a:r>
                        <a:rPr lang="ko-KR" altLang="en-US" sz="1000" kern="1200" baseline="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동 생성해줌</a:t>
                      </a:r>
                      <a:r>
                        <a:rPr lang="en-US" altLang="ko-KR" sz="1000" kern="1200" baseline="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  <a:r>
                        <a:rPr lang="ko-KR" altLang="en-US" sz="1000" kern="1200" baseline="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각 항목</a:t>
                      </a:r>
                    </a:p>
                    <a:p>
                      <a:r>
                        <a:rPr lang="ko-KR" altLang="en-US" sz="1000" kern="1200" baseline="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에 맞는 설명만 달아</a:t>
                      </a:r>
                    </a:p>
                    <a:p>
                      <a:r>
                        <a:rPr lang="ko-KR" altLang="en-US" sz="1000" kern="1200" baseline="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주면 됨</a:t>
                      </a:r>
                      <a:r>
                        <a:rPr lang="en-US" altLang="ko-KR" sz="1000" kern="1200" baseline="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800" b="1" kern="1200" baseline="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◆ 파일 첫머리에는 반드시 존재해야 하는 주석</a:t>
                      </a:r>
                      <a:endParaRPr lang="en-US" altLang="ko-KR" sz="800" b="1" kern="1200" baseline="0" dirty="0" smtClean="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r>
                        <a:rPr lang="en-US" altLang="ko-KR" sz="800" kern="1200" baseline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/*</a:t>
                      </a:r>
                    </a:p>
                    <a:p>
                      <a:r>
                        <a:rPr lang="en-US" altLang="ko-KR" sz="800" kern="1200" baseline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* @(#)CommonUtil.java</a:t>
                      </a:r>
                    </a:p>
                    <a:p>
                      <a:r>
                        <a:rPr lang="en-US" altLang="ko-KR" sz="800" kern="1200" baseline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* Date : XXXX. XX. XX.</a:t>
                      </a:r>
                    </a:p>
                    <a:p>
                      <a:r>
                        <a:rPr lang="en-US" altLang="ko-KR" sz="800" kern="1200" baseline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* Copyright: (C) 2010 by NICS Android Developer Team All right reserved.</a:t>
                      </a:r>
                    </a:p>
                    <a:p>
                      <a:r>
                        <a:rPr lang="ko-KR" altLang="en-US" sz="800" kern="1200" baseline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*</a:t>
                      </a:r>
                      <a:r>
                        <a:rPr lang="en-US" altLang="ko-KR" sz="800" kern="1200" baseline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</a:t>
                      </a:r>
                    </a:p>
                    <a:p>
                      <a:endParaRPr lang="en-US" altLang="ko-KR" sz="800" b="1" kern="1200" baseline="0" dirty="0" smtClean="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r>
                        <a:rPr lang="ko-KR" altLang="en-US" sz="800" b="1" kern="1200" baseline="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◆ 클래스 선언 첫머리에는 반드시 존재해야 하는 주석</a:t>
                      </a:r>
                      <a:endParaRPr lang="en-US" altLang="ko-KR" sz="800" b="1" kern="1200" baseline="0" dirty="0" smtClean="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r>
                        <a:rPr lang="en-US" altLang="ko-KR" sz="800" kern="1200" baseline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/**</a:t>
                      </a:r>
                    </a:p>
                    <a:p>
                      <a:r>
                        <a:rPr lang="en-US" altLang="ko-KR" sz="800" kern="1200" baseline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* &lt;PRE&gt;</a:t>
                      </a:r>
                    </a:p>
                    <a:p>
                      <a:r>
                        <a:rPr lang="en-US" altLang="ko-KR" sz="800" kern="1200" baseline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* Class Description Content</a:t>
                      </a:r>
                    </a:p>
                    <a:p>
                      <a:r>
                        <a:rPr lang="en-US" altLang="ko-KR" sz="800" kern="1200" baseline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* &lt;/PRE&gt;</a:t>
                      </a:r>
                    </a:p>
                    <a:p>
                      <a:r>
                        <a:rPr lang="en-US" altLang="ko-KR" sz="800" kern="1200" baseline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* @author </a:t>
                      </a:r>
                      <a:r>
                        <a:rPr lang="ko-KR" altLang="en-US" sz="800" kern="1200" baseline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아무개</a:t>
                      </a:r>
                    </a:p>
                    <a:p>
                      <a:r>
                        <a:rPr lang="en-US" altLang="ko-KR" sz="800" kern="1200" baseline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* @version 1.0</a:t>
                      </a:r>
                    </a:p>
                    <a:p>
                      <a:r>
                        <a:rPr lang="en-US" altLang="ko-KR" sz="800" kern="1200" baseline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* @since mytreasure1.0</a:t>
                      </a:r>
                    </a:p>
                    <a:p>
                      <a:r>
                        <a:rPr lang="ko-KR" altLang="en-US" sz="800" kern="1200" baseline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*</a:t>
                      </a:r>
                      <a:r>
                        <a:rPr lang="en-US" altLang="ko-KR" sz="800" kern="1200" baseline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</a:t>
                      </a:r>
                    </a:p>
                    <a:p>
                      <a:r>
                        <a:rPr lang="en-US" altLang="ko-KR" sz="800" kern="1200" baseline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public class ~~~~ {}</a:t>
                      </a:r>
                    </a:p>
                    <a:p>
                      <a:endParaRPr lang="ko-KR" altLang="en-US" sz="800" b="1" kern="1200" baseline="0" dirty="0" smtClean="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r>
                        <a:rPr lang="ko-KR" altLang="en-US" sz="800" b="1" kern="1200" baseline="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◆ 주석</a:t>
                      </a:r>
                    </a:p>
                    <a:p>
                      <a:r>
                        <a:rPr lang="en-US" altLang="ko-KR" sz="800" kern="1200" baseline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//</a:t>
                      </a:r>
                    </a:p>
                    <a:p>
                      <a:endParaRPr lang="en-US" altLang="ko-KR" sz="800" kern="1200" baseline="0" dirty="0" smtClean="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r>
                        <a:rPr lang="ko-KR" altLang="en-US" sz="800" b="1" kern="1200" baseline="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◆ </a:t>
                      </a:r>
                      <a:r>
                        <a:rPr lang="ko-KR" altLang="en-US" sz="800" b="1" kern="1200" baseline="0" dirty="0" err="1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인스턴스</a:t>
                      </a:r>
                      <a:r>
                        <a:rPr lang="ko-KR" altLang="en-US" sz="800" b="1" kern="1200" baseline="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변수 주석</a:t>
                      </a:r>
                    </a:p>
                    <a:p>
                      <a:r>
                        <a:rPr lang="en-US" altLang="ko-KR" sz="800" kern="1200" baseline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/**</a:t>
                      </a:r>
                    </a:p>
                    <a:p>
                      <a:r>
                        <a:rPr lang="ko-KR" altLang="en-US" sz="800" kern="1200" baseline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* 주석내용</a:t>
                      </a:r>
                    </a:p>
                    <a:p>
                      <a:r>
                        <a:rPr lang="ko-KR" altLang="en-US" sz="800" kern="1200" baseline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*</a:t>
                      </a:r>
                      <a:r>
                        <a:rPr lang="en-US" altLang="ko-KR" sz="800" kern="1200" baseline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</a:t>
                      </a:r>
                    </a:p>
                    <a:p>
                      <a:r>
                        <a:rPr lang="en-US" altLang="ko-KR" sz="800" kern="1200" baseline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private </a:t>
                      </a:r>
                      <a:r>
                        <a:rPr lang="en-US" altLang="ko-KR" sz="800" kern="1200" baseline="0" dirty="0" err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int</a:t>
                      </a:r>
                      <a:r>
                        <a:rPr lang="en-US" altLang="ko-KR" sz="800" kern="1200" baseline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value;</a:t>
                      </a:r>
                    </a:p>
                    <a:p>
                      <a:endParaRPr lang="en-US" altLang="ko-KR" sz="800" kern="1200" baseline="0" dirty="0" smtClean="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r>
                        <a:rPr lang="ko-KR" altLang="en-US" sz="800" b="1" kern="1200" baseline="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◆ </a:t>
                      </a:r>
                      <a:r>
                        <a:rPr lang="ko-KR" altLang="en-US" sz="800" b="1" kern="1200" baseline="0" dirty="0" err="1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메서드</a:t>
                      </a:r>
                      <a:r>
                        <a:rPr lang="ko-KR" altLang="en-US" sz="800" b="1" kern="1200" baseline="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첫머리 주석</a:t>
                      </a:r>
                    </a:p>
                    <a:p>
                      <a:r>
                        <a:rPr lang="en-US" altLang="ko-KR" sz="800" kern="1200" baseline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/**</a:t>
                      </a:r>
                    </a:p>
                    <a:p>
                      <a:r>
                        <a:rPr lang="ko-KR" altLang="en-US" sz="800" kern="1200" baseline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* 만약 </a:t>
                      </a:r>
                      <a:r>
                        <a:rPr lang="en-US" altLang="ko-KR" sz="800" kern="1200" baseline="0" dirty="0" err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str</a:t>
                      </a:r>
                      <a:r>
                        <a:rPr lang="ko-KR" altLang="en-US" sz="800" kern="1200" baseline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 </a:t>
                      </a:r>
                      <a:r>
                        <a:rPr lang="en-US" altLang="ko-KR" sz="800" kern="1200" baseline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Null/Empty</a:t>
                      </a:r>
                      <a:r>
                        <a:rPr lang="ko-KR" altLang="en-US" sz="800" kern="1200" baseline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라면 </a:t>
                      </a:r>
                      <a:r>
                        <a:rPr lang="en-US" altLang="ko-KR" sz="800" kern="1200" baseline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Empty("") </a:t>
                      </a:r>
                      <a:r>
                        <a:rPr lang="ko-KR" altLang="en-US" sz="800" kern="1200" baseline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값을 리턴</a:t>
                      </a:r>
                    </a:p>
                    <a:p>
                      <a:r>
                        <a:rPr lang="en-US" altLang="ko-KR" sz="800" kern="1200" baseline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* @</a:t>
                      </a:r>
                      <a:r>
                        <a:rPr lang="en-US" altLang="ko-KR" sz="800" kern="1200" baseline="0" dirty="0" err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param</a:t>
                      </a:r>
                      <a:r>
                        <a:rPr lang="en-US" altLang="ko-KR" sz="800" kern="1200" baseline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lang="en-US" altLang="ko-KR" sz="800" kern="1200" baseline="0" dirty="0" err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str</a:t>
                      </a:r>
                      <a:endParaRPr lang="en-US" altLang="ko-KR" sz="800" kern="1200" baseline="0" dirty="0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r>
                        <a:rPr lang="en-US" altLang="ko-KR" sz="800" kern="1200" baseline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* @return</a:t>
                      </a:r>
                    </a:p>
                    <a:p>
                      <a:r>
                        <a:rPr lang="ko-KR" altLang="en-US" sz="800" kern="1200" baseline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*</a:t>
                      </a:r>
                      <a:r>
                        <a:rPr lang="en-US" altLang="ko-KR" sz="800" kern="1200" baseline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82594"/>
          </a:xfrm>
        </p:spPr>
        <p:txBody>
          <a:bodyPr/>
          <a:lstStyle/>
          <a:p>
            <a:r>
              <a:rPr lang="en-US" altLang="ko-KR" dirty="0" smtClean="0"/>
              <a:t>5.</a:t>
            </a:r>
            <a:r>
              <a:rPr lang="ko-KR" altLang="en-US" dirty="0" smtClean="0"/>
              <a:t>개발 가이드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928670"/>
            <a:ext cx="7467600" cy="5545282"/>
          </a:xfrm>
          <a:ln w="12700" cmpd="sng">
            <a:solidFill>
              <a:schemeClr val="tx1"/>
            </a:solidFill>
          </a:ln>
        </p:spPr>
        <p:txBody>
          <a:bodyPr/>
          <a:lstStyle/>
          <a:p>
            <a:r>
              <a:rPr lang="en-US" altLang="ko-KR" dirty="0" smtClean="0"/>
              <a:t>Code convention</a:t>
            </a:r>
            <a:endParaRPr lang="ko-KR" altLang="en-US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714348" y="2517478"/>
          <a:ext cx="7000924" cy="384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86148"/>
                <a:gridCol w="3714776"/>
              </a:tblGrid>
              <a:tr h="210478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</a:tr>
              <a:tr h="3395069">
                <a:tc>
                  <a:txBody>
                    <a:bodyPr/>
                    <a:lstStyle/>
                    <a:p>
                      <a:r>
                        <a:rPr lang="en-US" altLang="ko-KR" sz="1000" b="1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// </a:t>
                      </a:r>
                      <a:r>
                        <a:rPr lang="ko-KR" altLang="en-US" sz="1000" b="1" dirty="0" err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메서드</a:t>
                      </a:r>
                      <a:r>
                        <a:rPr lang="ko-KR" altLang="en-US" sz="1000" b="1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b="1" dirty="0" err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시그너쳐가</a:t>
                      </a:r>
                      <a:r>
                        <a:rPr lang="ko-KR" altLang="en-US" sz="1000" b="1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길 경우</a:t>
                      </a:r>
                    </a:p>
                    <a:p>
                      <a:r>
                        <a:rPr lang="en-US" altLang="ko-KR" sz="1000" b="1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public </a:t>
                      </a:r>
                      <a:r>
                        <a:rPr lang="en-US" altLang="ko-KR" sz="1000" b="1" dirty="0" err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getData</a:t>
                      </a:r>
                      <a:r>
                        <a:rPr lang="en-US" altLang="ko-KR" sz="1000" b="1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(String </a:t>
                      </a:r>
                      <a:r>
                        <a:rPr lang="en-US" altLang="ko-KR" sz="1000" b="1" dirty="0" err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sValue</a:t>
                      </a:r>
                      <a:r>
                        <a:rPr lang="en-US" altLang="ko-KR" sz="1000" b="1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</a:p>
                    <a:p>
                      <a:r>
                        <a:rPr lang="en-US" altLang="ko-KR" sz="1000" b="1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         </a:t>
                      </a:r>
                      <a:r>
                        <a:rPr lang="en-US" altLang="ko-KR" sz="1000" b="1" dirty="0" err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int</a:t>
                      </a:r>
                      <a:r>
                        <a:rPr lang="en-US" altLang="ko-KR" sz="1000" b="1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000" b="1" dirty="0" err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iValue</a:t>
                      </a:r>
                      <a:r>
                        <a:rPr lang="en-US" altLang="ko-KR" sz="1000" b="1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r>
                        <a:rPr lang="en-US" altLang="ko-KR" sz="1000" b="1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         </a:t>
                      </a:r>
                      <a:r>
                        <a:rPr lang="en-US" altLang="ko-KR" sz="1000" b="1" dirty="0" err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boolean</a:t>
                      </a:r>
                      <a:r>
                        <a:rPr lang="en-US" altLang="ko-KR" sz="1000" b="1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000" b="1" dirty="0" err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blValue</a:t>
                      </a:r>
                      <a:r>
                        <a:rPr lang="en-US" altLang="ko-KR" sz="1000" b="1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){</a:t>
                      </a:r>
                    </a:p>
                    <a:p>
                      <a:r>
                        <a:rPr lang="en-US" altLang="ko-KR" sz="1000" b="1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	//… </a:t>
                      </a:r>
                      <a:r>
                        <a:rPr lang="ko-KR" altLang="en-US" sz="1000" b="1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생략</a:t>
                      </a:r>
                      <a:endParaRPr lang="en-US" altLang="ko-KR" sz="1000" b="1" dirty="0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r>
                        <a:rPr lang="en-US" altLang="ko-KR" sz="1000" b="1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}</a:t>
                      </a:r>
                    </a:p>
                    <a:p>
                      <a:endParaRPr lang="en-US" altLang="ko-KR" sz="1000" b="1" dirty="0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r>
                        <a:rPr lang="en-US" altLang="ko-KR" sz="1000" b="1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// </a:t>
                      </a:r>
                      <a:r>
                        <a:rPr lang="ko-KR" altLang="en-US" sz="1000" b="1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객체 생성시 세가지 일 경우</a:t>
                      </a:r>
                    </a:p>
                    <a:p>
                      <a:r>
                        <a:rPr lang="en-US" altLang="ko-KR" sz="1000" b="1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Test </a:t>
                      </a:r>
                      <a:r>
                        <a:rPr lang="en-US" altLang="ko-KR" sz="1000" b="1" dirty="0" err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test</a:t>
                      </a:r>
                      <a:r>
                        <a:rPr lang="en-US" altLang="ko-KR" sz="1000" b="1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= new </a:t>
                      </a:r>
                      <a:r>
                        <a:rPr lang="en-US" altLang="ko-KR" sz="1000" b="1" dirty="0" err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Testl</a:t>
                      </a:r>
                      <a:r>
                        <a:rPr lang="en-US" altLang="ko-KR" sz="1000" b="1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(String </a:t>
                      </a:r>
                      <a:r>
                        <a:rPr lang="en-US" altLang="ko-KR" sz="1000" b="1" dirty="0" err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sValue</a:t>
                      </a:r>
                      <a:r>
                        <a:rPr lang="en-US" altLang="ko-KR" sz="1000" b="1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</a:p>
                    <a:p>
                      <a:r>
                        <a:rPr lang="en-US" altLang="ko-KR" sz="1000" b="1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	</a:t>
                      </a:r>
                      <a:r>
                        <a:rPr lang="en-US" altLang="ko-KR" sz="1000" b="1" dirty="0" err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int</a:t>
                      </a:r>
                      <a:r>
                        <a:rPr lang="en-US" altLang="ko-KR" sz="1000" b="1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000" b="1" dirty="0" err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iValue</a:t>
                      </a:r>
                      <a:r>
                        <a:rPr lang="en-US" altLang="ko-KR" sz="1000" b="1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</a:p>
                    <a:p>
                      <a:r>
                        <a:rPr lang="en-US" altLang="ko-KR" sz="1000" b="1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	</a:t>
                      </a:r>
                      <a:r>
                        <a:rPr lang="en-US" altLang="ko-KR" sz="1000" b="1" dirty="0" err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boolean</a:t>
                      </a:r>
                      <a:r>
                        <a:rPr lang="en-US" altLang="ko-KR" sz="1000" b="1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000" b="1" dirty="0" err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blValue</a:t>
                      </a:r>
                      <a:r>
                        <a:rPr lang="en-US" altLang="ko-KR" sz="1000" b="1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);</a:t>
                      </a:r>
                    </a:p>
                    <a:p>
                      <a:endParaRPr lang="en-US" altLang="ko-KR" sz="1000" b="1" dirty="0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r>
                        <a:rPr lang="en-US" altLang="ko-KR" sz="1000" b="1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//</a:t>
                      </a:r>
                      <a:r>
                        <a:rPr lang="ko-KR" altLang="en-US" sz="1000" b="1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클래스</a:t>
                      </a:r>
                    </a:p>
                    <a:p>
                      <a:r>
                        <a:rPr lang="en-US" altLang="ko-KR" sz="1000" b="1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public class </a:t>
                      </a:r>
                      <a:r>
                        <a:rPr lang="en-US" altLang="ko-KR" sz="1000" b="1" dirty="0" err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Abc</a:t>
                      </a:r>
                      <a:r>
                        <a:rPr lang="en-US" altLang="ko-KR" sz="1000" b="1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{</a:t>
                      </a:r>
                    </a:p>
                    <a:p>
                      <a:r>
                        <a:rPr lang="en-US" altLang="ko-KR" sz="1000" b="1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}</a:t>
                      </a:r>
                    </a:p>
                    <a:p>
                      <a:endParaRPr lang="en-US" altLang="ko-KR" sz="1000" b="1" dirty="0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r>
                        <a:rPr lang="en-US" altLang="ko-KR" sz="1000" b="1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//</a:t>
                      </a:r>
                      <a:r>
                        <a:rPr lang="ko-KR" altLang="en-US" sz="1000" b="1" dirty="0" err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메서드</a:t>
                      </a:r>
                      <a:endParaRPr lang="ko-KR" altLang="en-US" sz="1000" b="1" dirty="0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r>
                        <a:rPr lang="en-US" altLang="ko-KR" sz="1000" b="1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private void init(</a:t>
                      </a:r>
                      <a:r>
                        <a:rPr lang="en-US" altLang="ko-KR" sz="1000" b="1" dirty="0" err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int</a:t>
                      </a:r>
                      <a:r>
                        <a:rPr lang="en-US" altLang="ko-KR" sz="1000" b="1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_</a:t>
                      </a:r>
                      <a:r>
                        <a:rPr lang="en-US" altLang="ko-KR" sz="1000" b="1" dirty="0" err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mapperOrderNumber</a:t>
                      </a:r>
                      <a:r>
                        <a:rPr lang="en-US" altLang="ko-KR" sz="1000" b="1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{</a:t>
                      </a:r>
                    </a:p>
                    <a:p>
                      <a:r>
                        <a:rPr lang="en-US" altLang="ko-KR" sz="1000" b="1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}</a:t>
                      </a:r>
                    </a:p>
                    <a:p>
                      <a:endParaRPr lang="en-US" altLang="ko-KR" sz="1000" b="1" dirty="0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r>
                        <a:rPr lang="en-US" altLang="ko-KR" sz="1000" b="1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//</a:t>
                      </a:r>
                      <a:r>
                        <a:rPr lang="ko-KR" altLang="en-US" sz="1000" b="1" dirty="0" err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반복문</a:t>
                      </a:r>
                      <a:endParaRPr lang="ko-KR" altLang="en-US" sz="1000" b="1" dirty="0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r>
                        <a:rPr lang="en-US" altLang="ko-KR" sz="1000" b="1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for () {</a:t>
                      </a:r>
                    </a:p>
                    <a:p>
                      <a:r>
                        <a:rPr lang="en-US" altLang="ko-KR" sz="1000" b="1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}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800" b="1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//</a:t>
                      </a:r>
                      <a:r>
                        <a:rPr lang="ko-KR" altLang="en-US" sz="800" b="1" dirty="0" err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제어문</a:t>
                      </a:r>
                      <a:endParaRPr lang="ko-KR" altLang="en-US" sz="800" b="1" dirty="0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r>
                        <a:rPr lang="en-US" altLang="ko-KR" sz="800" b="1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if () {</a:t>
                      </a:r>
                    </a:p>
                    <a:p>
                      <a:r>
                        <a:rPr lang="en-US" altLang="ko-KR" sz="800" b="1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} else if {</a:t>
                      </a:r>
                    </a:p>
                    <a:p>
                      <a:r>
                        <a:rPr lang="en-US" altLang="ko-KR" sz="800" b="1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} else {</a:t>
                      </a:r>
                    </a:p>
                    <a:p>
                      <a:r>
                        <a:rPr lang="en-US" altLang="ko-KR" sz="800" b="1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}</a:t>
                      </a:r>
                    </a:p>
                    <a:p>
                      <a:endParaRPr lang="en-US" altLang="ko-KR" sz="800" b="1" dirty="0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r>
                        <a:rPr lang="en-US" altLang="ko-KR" sz="800" b="1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//</a:t>
                      </a:r>
                      <a:r>
                        <a:rPr lang="ko-KR" altLang="en-US" sz="800" b="1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예외처리</a:t>
                      </a:r>
                    </a:p>
                    <a:p>
                      <a:r>
                        <a:rPr lang="en-US" altLang="ko-KR" sz="800" b="1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try {</a:t>
                      </a:r>
                    </a:p>
                    <a:p>
                      <a:r>
                        <a:rPr lang="en-US" altLang="ko-KR" sz="800" b="1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} </a:t>
                      </a:r>
                      <a:r>
                        <a:rPr lang="en-US" altLang="ko-KR" sz="800" b="1" dirty="0" err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catah</a:t>
                      </a:r>
                      <a:r>
                        <a:rPr lang="en-US" altLang="ko-KR" sz="800" b="1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() {</a:t>
                      </a:r>
                    </a:p>
                    <a:p>
                      <a:r>
                        <a:rPr lang="en-US" altLang="ko-KR" sz="800" b="1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} finally {</a:t>
                      </a:r>
                    </a:p>
                    <a:p>
                      <a:r>
                        <a:rPr lang="en-US" altLang="ko-KR" sz="800" b="1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}</a:t>
                      </a:r>
                      <a:endParaRPr lang="ko-KR" altLang="en-US" sz="800" b="1" dirty="0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37464" y="1357298"/>
            <a:ext cx="14911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/>
              <a:t>◎ </a:t>
            </a:r>
            <a:r>
              <a:rPr lang="ko-KR" altLang="en-US" sz="1600" dirty="0" smtClean="0"/>
              <a:t>코드 작성 규칙</a:t>
            </a:r>
            <a:endParaRPr lang="ko-KR" alt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743725" y="1714488"/>
            <a:ext cx="492955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/>
              <a:t>메소드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한 타입이 끝난 후 줄 바꿈 처리</a:t>
            </a:r>
            <a:r>
              <a:rPr lang="en-US" altLang="ko-KR" sz="1400" dirty="0" smtClean="0"/>
              <a:t>.</a:t>
            </a:r>
          </a:p>
          <a:p>
            <a:r>
              <a:rPr lang="ko-KR" altLang="en-US" sz="1400" dirty="0" smtClean="0"/>
              <a:t>객체생성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인자가 세가지 이상일 경우 한가지 인자 끝난 후 줄 바꿈 처리</a:t>
            </a:r>
            <a:endParaRPr lang="en-US" altLang="ko-KR" sz="1400" dirty="0" smtClean="0"/>
          </a:p>
          <a:p>
            <a:r>
              <a:rPr lang="en-US" altLang="ko-KR" sz="1400" dirty="0" err="1" smtClean="0"/>
              <a:t>Braket</a:t>
            </a:r>
            <a:r>
              <a:rPr lang="en-US" altLang="ko-KR" sz="1400" dirty="0" smtClean="0"/>
              <a:t>({})</a:t>
            </a:r>
            <a:r>
              <a:rPr lang="ko-KR" altLang="en-US" sz="1400" dirty="0" smtClean="0"/>
              <a:t>은 선언한 라인에서 열고</a:t>
            </a:r>
            <a:r>
              <a:rPr lang="en-US" altLang="ko-KR" sz="1400" dirty="0" smtClean="0"/>
              <a:t>({)</a:t>
            </a:r>
            <a:r>
              <a:rPr lang="ko-KR" altLang="en-US" sz="1400" dirty="0" smtClean="0"/>
              <a:t> 줄 바꿈 하여 닫는다</a:t>
            </a:r>
            <a:r>
              <a:rPr lang="en-US" altLang="ko-KR" sz="1400" dirty="0" smtClean="0"/>
              <a:t>(}).</a:t>
            </a:r>
            <a:endParaRPr lang="ko-KR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82594"/>
          </a:xfrm>
        </p:spPr>
        <p:txBody>
          <a:bodyPr/>
          <a:lstStyle/>
          <a:p>
            <a:r>
              <a:rPr lang="en-US" altLang="ko-KR" dirty="0" smtClean="0"/>
              <a:t>5.</a:t>
            </a:r>
            <a:r>
              <a:rPr lang="ko-KR" altLang="en-US" dirty="0" smtClean="0"/>
              <a:t>개발 가이드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928670"/>
            <a:ext cx="7467600" cy="5545282"/>
          </a:xfrm>
          <a:ln w="12700" cmpd="sng">
            <a:solidFill>
              <a:schemeClr val="tx1"/>
            </a:solidFill>
          </a:ln>
        </p:spPr>
        <p:txBody>
          <a:bodyPr/>
          <a:lstStyle/>
          <a:p>
            <a:r>
              <a:rPr lang="en-US" altLang="ko-KR" dirty="0" smtClean="0"/>
              <a:t>Code convention</a:t>
            </a:r>
            <a:endParaRPr lang="ko-KR" altLang="en-US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714348" y="1785926"/>
          <a:ext cx="7000924" cy="44291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00924"/>
              </a:tblGrid>
              <a:tr h="281216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</a:tr>
              <a:tr h="4147940">
                <a:tc>
                  <a:txBody>
                    <a:bodyPr/>
                    <a:lstStyle/>
                    <a:p>
                      <a:r>
                        <a:rPr lang="ko-KR" altLang="en-US" sz="2000" b="1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개발 시 </a:t>
                      </a:r>
                      <a:r>
                        <a:rPr lang="en-US" altLang="ko-KR" sz="2000" b="1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debug</a:t>
                      </a:r>
                      <a:r>
                        <a:rPr lang="ko-KR" altLang="en-US" sz="2000" b="1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와 </a:t>
                      </a:r>
                      <a:r>
                        <a:rPr lang="en-US" altLang="ko-KR" sz="2000" b="1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error </a:t>
                      </a:r>
                      <a:r>
                        <a:rPr lang="ko-KR" altLang="en-US" sz="2000" b="1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배포 시 </a:t>
                      </a:r>
                      <a:r>
                        <a:rPr lang="en-US" altLang="ko-KR" sz="2000" b="1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error</a:t>
                      </a:r>
                      <a:r>
                        <a:rPr lang="ko-KR" altLang="en-US" sz="2000" b="1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만 처리</a:t>
                      </a:r>
                      <a:endParaRPr lang="en-US" altLang="ko-KR" sz="2000" b="1" dirty="0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endParaRPr lang="en-US" altLang="ko-KR" sz="2000" b="1" dirty="0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r>
                        <a:rPr lang="en-US" altLang="ko-KR" sz="2000" b="1" dirty="0" err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Log.d</a:t>
                      </a:r>
                      <a:r>
                        <a:rPr lang="en-US" altLang="ko-KR" sz="2000" b="1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(“[</a:t>
                      </a:r>
                      <a:r>
                        <a:rPr lang="ko-KR" altLang="en-US" sz="2000" b="1" dirty="0" err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클래스명</a:t>
                      </a:r>
                      <a:r>
                        <a:rPr lang="en-US" altLang="ko-KR" sz="2000" b="1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]”, “</a:t>
                      </a:r>
                      <a:r>
                        <a:rPr lang="ko-KR" altLang="en-US" sz="2000" b="1" dirty="0" err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메세지</a:t>
                      </a:r>
                      <a:r>
                        <a:rPr lang="en-US" altLang="ko-KR" sz="2000" b="1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”);</a:t>
                      </a:r>
                    </a:p>
                    <a:p>
                      <a:r>
                        <a:rPr lang="en-US" altLang="ko-KR" sz="2000" b="1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try{</a:t>
                      </a:r>
                    </a:p>
                    <a:p>
                      <a:endParaRPr lang="en-US" altLang="ko-KR" sz="2000" b="1" dirty="0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r>
                        <a:rPr lang="en-US" altLang="ko-KR" sz="2000" b="1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}catch(Exception e){</a:t>
                      </a:r>
                    </a:p>
                    <a:p>
                      <a:r>
                        <a:rPr lang="en-US" altLang="ko-KR" sz="2000" b="1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</a:t>
                      </a:r>
                      <a:r>
                        <a:rPr lang="en-US" altLang="ko-KR" sz="2000" b="1" dirty="0" err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Log.e</a:t>
                      </a:r>
                      <a:r>
                        <a:rPr lang="en-US" altLang="ko-KR" sz="2000" b="1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(“[</a:t>
                      </a:r>
                      <a:r>
                        <a:rPr lang="ko-KR" altLang="en-US" sz="2000" b="1" dirty="0" err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클래스명</a:t>
                      </a:r>
                      <a:r>
                        <a:rPr lang="en-US" altLang="ko-KR" sz="2000" b="1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]”, </a:t>
                      </a:r>
                      <a:r>
                        <a:rPr lang="en-US" altLang="ko-KR" sz="2000" b="1" dirty="0" err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e.getMessage</a:t>
                      </a:r>
                      <a:r>
                        <a:rPr lang="en-US" altLang="ko-KR" sz="2000" b="1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());</a:t>
                      </a:r>
                    </a:p>
                    <a:p>
                      <a:r>
                        <a:rPr lang="en-US" altLang="ko-KR" sz="2000" b="1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}</a:t>
                      </a:r>
                    </a:p>
                    <a:p>
                      <a:endParaRPr lang="ko-KR" altLang="en-US" sz="800" b="1" dirty="0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18414" y="1357298"/>
            <a:ext cx="49439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/>
              <a:t>◎  </a:t>
            </a:r>
            <a:r>
              <a:rPr lang="ko-KR" altLang="en-US" sz="1600" dirty="0" err="1" smtClean="0"/>
              <a:t>로깅</a:t>
            </a:r>
            <a:r>
              <a:rPr lang="ko-KR" altLang="en-US" sz="1600" dirty="0" smtClean="0"/>
              <a:t> 처리 </a:t>
            </a:r>
            <a:r>
              <a:rPr lang="en-US" altLang="ko-KR" sz="1600" dirty="0" smtClean="0"/>
              <a:t>(Verbose, Debug, Info, Warning, Error)</a:t>
            </a:r>
            <a:endParaRPr lang="ko-KR" altLang="en-US" sz="1600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95958" y="1443024"/>
            <a:ext cx="1214446" cy="204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82594"/>
          </a:xfrm>
        </p:spPr>
        <p:txBody>
          <a:bodyPr/>
          <a:lstStyle/>
          <a:p>
            <a:r>
              <a:rPr lang="en-US" altLang="ko-KR" dirty="0" smtClean="0"/>
              <a:t>5.</a:t>
            </a:r>
            <a:r>
              <a:rPr lang="ko-KR" altLang="en-US" dirty="0" smtClean="0"/>
              <a:t>개발 가이드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928670"/>
            <a:ext cx="7467600" cy="5545282"/>
          </a:xfrm>
          <a:ln w="12700" cmpd="sng">
            <a:solidFill>
              <a:schemeClr val="tx1"/>
            </a:solidFill>
          </a:ln>
        </p:spPr>
        <p:txBody>
          <a:bodyPr/>
          <a:lstStyle/>
          <a:p>
            <a:r>
              <a:rPr lang="en-US" altLang="ko-KR" dirty="0" smtClean="0"/>
              <a:t>Android Prototype project </a:t>
            </a:r>
            <a:r>
              <a:rPr lang="ko-KR" altLang="en-US" dirty="0" smtClean="0"/>
              <a:t>구현 </a:t>
            </a:r>
            <a:r>
              <a:rPr lang="en-US" altLang="ko-KR" dirty="0" smtClean="0"/>
              <a:t>– API Demos </a:t>
            </a:r>
            <a:r>
              <a:rPr lang="ko-KR" altLang="en-US" dirty="0" smtClean="0"/>
              <a:t>참고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18414" y="1357298"/>
            <a:ext cx="32752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/>
              <a:t>◎  </a:t>
            </a:r>
            <a:r>
              <a:rPr lang="en-US" altLang="ko-KR" sz="1600" dirty="0" smtClean="0"/>
              <a:t>Baby –</a:t>
            </a:r>
            <a:r>
              <a:rPr lang="ko-KR" altLang="en-US" sz="1600" dirty="0" smtClean="0"/>
              <a:t>기본 기능 검토  미니 프로젝트</a:t>
            </a:r>
            <a:endParaRPr lang="ko-KR" altLang="en-US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8286776" y="157161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pic>
        <p:nvPicPr>
          <p:cNvPr id="542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48" y="1714488"/>
            <a:ext cx="3124200" cy="468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86248" y="1733538"/>
            <a:ext cx="3152775" cy="463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82594"/>
          </a:xfrm>
        </p:spPr>
        <p:txBody>
          <a:bodyPr/>
          <a:lstStyle/>
          <a:p>
            <a:r>
              <a:rPr lang="en-US" altLang="ko-KR" dirty="0" smtClean="0"/>
              <a:t>6.</a:t>
            </a:r>
            <a:r>
              <a:rPr lang="ko-KR" altLang="en-US" dirty="0" smtClean="0"/>
              <a:t>디자인 가이드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928670"/>
            <a:ext cx="7467600" cy="5545282"/>
          </a:xfrm>
          <a:ln w="12700" cmpd="sng">
            <a:solidFill>
              <a:schemeClr val="tx1"/>
            </a:solidFill>
          </a:ln>
        </p:spPr>
        <p:txBody>
          <a:bodyPr/>
          <a:lstStyle/>
          <a:p>
            <a:r>
              <a:rPr lang="ko-KR" altLang="en-US" dirty="0" smtClean="0"/>
              <a:t>디자인 </a:t>
            </a:r>
            <a:endParaRPr lang="en-US" altLang="ko-KR" dirty="0" smtClean="0"/>
          </a:p>
          <a:p>
            <a:pPr>
              <a:buNone/>
            </a:pP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18414" y="1357298"/>
            <a:ext cx="3448380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/>
              <a:t>◎  </a:t>
            </a:r>
            <a:r>
              <a:rPr lang="en-US" altLang="ko-KR" sz="1600" b="1" dirty="0" smtClean="0"/>
              <a:t>icon </a:t>
            </a:r>
            <a:r>
              <a:rPr lang="ko-KR" altLang="en-US" sz="1600" b="1" dirty="0" smtClean="0"/>
              <a:t>설정</a:t>
            </a:r>
            <a:endParaRPr lang="en-US" altLang="ko-KR" sz="1600" b="1" dirty="0" smtClean="0"/>
          </a:p>
          <a:p>
            <a:endParaRPr lang="en-US" altLang="ko-KR" sz="1600" b="1" dirty="0" smtClean="0"/>
          </a:p>
          <a:p>
            <a:r>
              <a:rPr lang="ko-KR" altLang="en-US" sz="1600" b="1" dirty="0" smtClean="0"/>
              <a:t>◎  </a:t>
            </a:r>
            <a:r>
              <a:rPr lang="en-US" altLang="ko-KR" sz="1600" b="1" dirty="0" smtClean="0"/>
              <a:t>background image </a:t>
            </a:r>
            <a:r>
              <a:rPr lang="ko-KR" altLang="en-US" sz="1600" b="1" dirty="0" smtClean="0"/>
              <a:t>처리</a:t>
            </a:r>
            <a:endParaRPr lang="en-US" altLang="ko-KR" sz="1600" b="1" dirty="0" smtClean="0"/>
          </a:p>
          <a:p>
            <a:endParaRPr lang="en-US" altLang="ko-KR" sz="1600" b="1" dirty="0" smtClean="0"/>
          </a:p>
          <a:p>
            <a:r>
              <a:rPr lang="ko-KR" altLang="en-US" sz="1600" b="1" dirty="0" smtClean="0"/>
              <a:t>◎ </a:t>
            </a:r>
            <a:r>
              <a:rPr lang="en-US" altLang="ko-KR" sz="1600" b="1" dirty="0" smtClean="0"/>
              <a:t> Font Style </a:t>
            </a:r>
            <a:r>
              <a:rPr lang="ko-KR" altLang="en-US" sz="1600" b="1" dirty="0" smtClean="0"/>
              <a:t>사용 </a:t>
            </a:r>
            <a:endParaRPr lang="en-US" altLang="ko-KR" sz="1600" b="1" dirty="0" smtClean="0"/>
          </a:p>
          <a:p>
            <a:r>
              <a:rPr lang="en-US" altLang="ko-KR" sz="1600" b="1" dirty="0" smtClean="0"/>
              <a:t>     </a:t>
            </a:r>
            <a:r>
              <a:rPr lang="ko-KR" altLang="en-US" sz="1600" b="1" dirty="0" smtClean="0"/>
              <a:t>메뉴 특성에 맞게 메뉴 별 조정</a:t>
            </a:r>
            <a:endParaRPr lang="en-US" altLang="ko-KR" sz="1600" b="1" dirty="0" smtClean="0"/>
          </a:p>
          <a:p>
            <a:endParaRPr lang="en-US" altLang="ko-KR" sz="1600" b="1" dirty="0" smtClean="0"/>
          </a:p>
          <a:p>
            <a:r>
              <a:rPr lang="ko-KR" altLang="en-US" sz="1600" b="1" dirty="0" smtClean="0"/>
              <a:t>◎ </a:t>
            </a:r>
            <a:r>
              <a:rPr lang="en-US" altLang="ko-KR" sz="1600" b="1" dirty="0" smtClean="0"/>
              <a:t> Default </a:t>
            </a:r>
            <a:r>
              <a:rPr lang="en-US" altLang="ko-KR" sz="1600" b="1" dirty="0" err="1" smtClean="0"/>
              <a:t>Wiget</a:t>
            </a:r>
            <a:r>
              <a:rPr lang="en-US" altLang="ko-KR" sz="1600" b="1" dirty="0" smtClean="0"/>
              <a:t> </a:t>
            </a:r>
            <a:r>
              <a:rPr lang="ko-KR" altLang="en-US" sz="1600" b="1" dirty="0" smtClean="0"/>
              <a:t>사용</a:t>
            </a:r>
            <a:endParaRPr lang="en-US" altLang="ko-KR" sz="1600" b="1" dirty="0" smtClean="0"/>
          </a:p>
          <a:p>
            <a:r>
              <a:rPr lang="en-US" altLang="ko-KR" sz="1600" b="1" dirty="0" smtClean="0"/>
              <a:t>     </a:t>
            </a:r>
            <a:r>
              <a:rPr lang="ko-KR" altLang="en-US" sz="1600" b="1" dirty="0" smtClean="0"/>
              <a:t>메뉴 특성에 맞게 메뉴 별 조정</a:t>
            </a:r>
            <a:endParaRPr lang="en-US" altLang="ko-KR" sz="1600" b="1" dirty="0" smtClean="0"/>
          </a:p>
          <a:p>
            <a:endParaRPr lang="en-US" altLang="ko-KR" sz="1600" b="1" dirty="0" smtClean="0"/>
          </a:p>
          <a:p>
            <a:r>
              <a:rPr lang="ko-KR" altLang="en-US" sz="1600" b="1" dirty="0" smtClean="0"/>
              <a:t>◎ </a:t>
            </a:r>
            <a:r>
              <a:rPr lang="en-US" altLang="ko-KR" sz="1600" b="1" dirty="0" smtClean="0"/>
              <a:t> Message </a:t>
            </a:r>
            <a:r>
              <a:rPr lang="ko-KR" altLang="en-US" sz="1600" b="1" dirty="0" smtClean="0"/>
              <a:t>처리 </a:t>
            </a:r>
            <a:r>
              <a:rPr lang="en-US" altLang="ko-KR" sz="1600" b="1" dirty="0" err="1" smtClean="0"/>
              <a:t>AlertDialog</a:t>
            </a:r>
            <a:r>
              <a:rPr lang="en-US" altLang="ko-KR" sz="1600" b="1" dirty="0" smtClean="0"/>
              <a:t> </a:t>
            </a:r>
            <a:r>
              <a:rPr lang="ko-KR" altLang="en-US" sz="1600" b="1" dirty="0" smtClean="0"/>
              <a:t>사용</a:t>
            </a:r>
            <a:endParaRPr lang="en-US" altLang="ko-KR" sz="1600" b="1" dirty="0" smtClean="0"/>
          </a:p>
          <a:p>
            <a:endParaRPr lang="en-US" altLang="ko-KR" sz="1600" b="1" dirty="0" smtClean="0"/>
          </a:p>
          <a:p>
            <a:endParaRPr lang="en-US" altLang="ko-KR" sz="1600" b="1" dirty="0" smtClean="0"/>
          </a:p>
          <a:p>
            <a:endParaRPr lang="en-US" altLang="ko-KR" sz="1600" b="1" dirty="0" smtClean="0"/>
          </a:p>
          <a:p>
            <a:endParaRPr lang="ko-KR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82594"/>
          </a:xfrm>
        </p:spPr>
        <p:txBody>
          <a:bodyPr/>
          <a:lstStyle/>
          <a:p>
            <a:r>
              <a:rPr lang="en-US" altLang="ko-KR" dirty="0" smtClean="0"/>
              <a:t>7.</a:t>
            </a:r>
            <a:r>
              <a:rPr lang="ko-KR" altLang="en-US" dirty="0" smtClean="0"/>
              <a:t>화면 흐름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928670"/>
            <a:ext cx="7467600" cy="5545282"/>
          </a:xfrm>
          <a:ln w="12700" cmpd="sng">
            <a:solidFill>
              <a:schemeClr val="tx1"/>
            </a:solidFill>
          </a:ln>
        </p:spPr>
        <p:txBody>
          <a:bodyPr/>
          <a:lstStyle/>
          <a:p>
            <a:r>
              <a:rPr lang="ko-KR" altLang="en-US" dirty="0" smtClean="0"/>
              <a:t>화면 흐름</a:t>
            </a: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642910" y="1547800"/>
            <a:ext cx="1285884" cy="500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My Treasure</a:t>
            </a:r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2357422" y="1000108"/>
            <a:ext cx="1285884" cy="50006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0070C0"/>
                </a:solidFill>
              </a:rPr>
              <a:t>우리 아기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2357422" y="1547799"/>
            <a:ext cx="1285884" cy="50006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rgbClr val="0070C0"/>
                </a:solidFill>
              </a:rPr>
              <a:t>예방 접종 관리</a:t>
            </a:r>
            <a:endParaRPr lang="ko-KR" altLang="en-US" sz="1400" dirty="0">
              <a:solidFill>
                <a:srgbClr val="0070C0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2352660" y="2124066"/>
            <a:ext cx="1285884" cy="50006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0070C0"/>
                </a:solidFill>
              </a:rPr>
              <a:t>부가 기능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2366947" y="2695570"/>
            <a:ext cx="1285884" cy="50006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0070C0"/>
                </a:solidFill>
              </a:rPr>
              <a:t>환경 설정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15" name="대각선 방향의 모서리가 둥근 사각형 14"/>
          <p:cNvSpPr/>
          <p:nvPr/>
        </p:nvSpPr>
        <p:spPr>
          <a:xfrm>
            <a:off x="4171946" y="1014396"/>
            <a:ext cx="1143008" cy="500066"/>
          </a:xfrm>
          <a:prstGeom prst="round2Diag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rgbClr val="0070C0"/>
                </a:solidFill>
              </a:rPr>
              <a:t>아기 정보 출력 및 삭제</a:t>
            </a:r>
            <a:endParaRPr lang="ko-KR" altLang="en-US" sz="1400" dirty="0">
              <a:solidFill>
                <a:srgbClr val="0070C0"/>
              </a:solidFill>
            </a:endParaRPr>
          </a:p>
        </p:txBody>
      </p:sp>
      <p:sp>
        <p:nvSpPr>
          <p:cNvPr id="16" name="대각선 방향의 모서리가 둥근 사각형 15"/>
          <p:cNvSpPr/>
          <p:nvPr/>
        </p:nvSpPr>
        <p:spPr>
          <a:xfrm>
            <a:off x="5705481" y="1000108"/>
            <a:ext cx="1143008" cy="500066"/>
          </a:xfrm>
          <a:prstGeom prst="round2Diag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rgbClr val="0070C0"/>
                </a:solidFill>
              </a:rPr>
              <a:t>아기 정보 등록</a:t>
            </a:r>
            <a:endParaRPr lang="ko-KR" altLang="en-US" sz="1400" dirty="0">
              <a:solidFill>
                <a:srgbClr val="0070C0"/>
              </a:solidFill>
            </a:endParaRPr>
          </a:p>
        </p:txBody>
      </p:sp>
      <p:sp>
        <p:nvSpPr>
          <p:cNvPr id="17" name="대각선 방향의 모서리가 둥근 사각형 16"/>
          <p:cNvSpPr/>
          <p:nvPr/>
        </p:nvSpPr>
        <p:spPr>
          <a:xfrm>
            <a:off x="4152897" y="1633525"/>
            <a:ext cx="1143008" cy="500066"/>
          </a:xfrm>
          <a:prstGeom prst="round2Diag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rgbClr val="0070C0"/>
                </a:solidFill>
              </a:rPr>
              <a:t>아기 </a:t>
            </a:r>
            <a:endParaRPr lang="en-US" altLang="ko-KR" sz="1200" dirty="0" smtClean="0">
              <a:solidFill>
                <a:srgbClr val="0070C0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rgbClr val="0070C0"/>
                </a:solidFill>
              </a:rPr>
              <a:t>예방 접종 관리</a:t>
            </a:r>
            <a:endParaRPr lang="ko-KR" altLang="en-US" sz="1200" dirty="0">
              <a:solidFill>
                <a:srgbClr val="0070C0"/>
              </a:solidFill>
            </a:endParaRPr>
          </a:p>
        </p:txBody>
      </p:sp>
      <p:sp>
        <p:nvSpPr>
          <p:cNvPr id="18" name="대각선 방향의 모서리가 둥근 사각형 17"/>
          <p:cNvSpPr/>
          <p:nvPr/>
        </p:nvSpPr>
        <p:spPr>
          <a:xfrm>
            <a:off x="5705483" y="1609712"/>
            <a:ext cx="1143008" cy="500066"/>
          </a:xfrm>
          <a:prstGeom prst="round2Diag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rgbClr val="0070C0"/>
                </a:solidFill>
              </a:rPr>
              <a:t>예방 접종 별</a:t>
            </a:r>
            <a:endParaRPr lang="en-US" altLang="ko-KR" sz="1200" dirty="0" smtClean="0">
              <a:solidFill>
                <a:srgbClr val="0070C0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rgbClr val="0070C0"/>
                </a:solidFill>
              </a:rPr>
              <a:t>상세 내용</a:t>
            </a:r>
            <a:r>
              <a:rPr lang="en-US" altLang="ko-KR" sz="1200" dirty="0" smtClean="0">
                <a:solidFill>
                  <a:srgbClr val="0070C0"/>
                </a:solidFill>
              </a:rPr>
              <a:t>/</a:t>
            </a:r>
            <a:r>
              <a:rPr lang="ko-KR" altLang="en-US" sz="1200" dirty="0" smtClean="0">
                <a:solidFill>
                  <a:srgbClr val="0070C0"/>
                </a:solidFill>
              </a:rPr>
              <a:t>저장</a:t>
            </a:r>
            <a:endParaRPr lang="ko-KR" altLang="en-US" sz="1200" dirty="0">
              <a:solidFill>
                <a:srgbClr val="0070C0"/>
              </a:solidFill>
            </a:endParaRPr>
          </a:p>
        </p:txBody>
      </p:sp>
      <p:cxnSp>
        <p:nvCxnSpPr>
          <p:cNvPr id="20" name="직선 화살표 연결선 19"/>
          <p:cNvCxnSpPr>
            <a:stCxn id="5" idx="3"/>
            <a:endCxn id="8" idx="1"/>
          </p:cNvCxnSpPr>
          <p:nvPr/>
        </p:nvCxnSpPr>
        <p:spPr>
          <a:xfrm flipV="1">
            <a:off x="1928794" y="1797832"/>
            <a:ext cx="428628" cy="1"/>
          </a:xfrm>
          <a:prstGeom prst="straightConnector1">
            <a:avLst/>
          </a:prstGeom>
          <a:ln w="25400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 rot="5400000">
            <a:off x="1142976" y="2143116"/>
            <a:ext cx="1857388" cy="0"/>
          </a:xfrm>
          <a:prstGeom prst="line">
            <a:avLst/>
          </a:prstGeom>
          <a:ln w="254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 flipV="1">
            <a:off x="2071670" y="1209675"/>
            <a:ext cx="261955" cy="4749"/>
          </a:xfrm>
          <a:prstGeom prst="straightConnector1">
            <a:avLst/>
          </a:prstGeom>
          <a:ln w="25400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 flipV="1">
            <a:off x="2071670" y="3047997"/>
            <a:ext cx="261955" cy="4749"/>
          </a:xfrm>
          <a:prstGeom prst="straightConnector1">
            <a:avLst/>
          </a:prstGeom>
          <a:ln w="25400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 flipV="1">
            <a:off x="2066908" y="2386019"/>
            <a:ext cx="261955" cy="4749"/>
          </a:xfrm>
          <a:prstGeom prst="straightConnector1">
            <a:avLst/>
          </a:prstGeom>
          <a:ln w="25400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endCxn id="15" idx="2"/>
          </p:cNvCxnSpPr>
          <p:nvPr/>
        </p:nvCxnSpPr>
        <p:spPr>
          <a:xfrm flipV="1">
            <a:off x="3638550" y="1264429"/>
            <a:ext cx="533396" cy="2396"/>
          </a:xfrm>
          <a:prstGeom prst="straightConnector1">
            <a:avLst/>
          </a:prstGeom>
          <a:ln w="25400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>
            <a:off x="5300668" y="1142984"/>
            <a:ext cx="390520" cy="1588"/>
          </a:xfrm>
          <a:prstGeom prst="straightConnector1">
            <a:avLst/>
          </a:prstGeom>
          <a:ln w="25400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 rot="10800000">
            <a:off x="5286381" y="1368410"/>
            <a:ext cx="400045" cy="3190"/>
          </a:xfrm>
          <a:prstGeom prst="straightConnector1">
            <a:avLst/>
          </a:prstGeom>
          <a:ln w="25400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/>
          <p:nvPr/>
        </p:nvCxnSpPr>
        <p:spPr>
          <a:xfrm>
            <a:off x="5300667" y="1771625"/>
            <a:ext cx="390520" cy="1588"/>
          </a:xfrm>
          <a:prstGeom prst="straightConnector1">
            <a:avLst/>
          </a:prstGeom>
          <a:ln w="25400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/>
          <p:nvPr/>
        </p:nvCxnSpPr>
        <p:spPr>
          <a:xfrm rot="10800000">
            <a:off x="5286380" y="1997051"/>
            <a:ext cx="400045" cy="3190"/>
          </a:xfrm>
          <a:prstGeom prst="straightConnector1">
            <a:avLst/>
          </a:prstGeom>
          <a:ln w="25400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/>
          <p:nvPr/>
        </p:nvCxnSpPr>
        <p:spPr>
          <a:xfrm flipV="1">
            <a:off x="3633781" y="1864493"/>
            <a:ext cx="533396" cy="2396"/>
          </a:xfrm>
          <a:prstGeom prst="straightConnector1">
            <a:avLst/>
          </a:prstGeom>
          <a:ln w="25400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/>
          <p:nvPr/>
        </p:nvCxnSpPr>
        <p:spPr>
          <a:xfrm flipV="1">
            <a:off x="3643306" y="2426472"/>
            <a:ext cx="533396" cy="2396"/>
          </a:xfrm>
          <a:prstGeom prst="straightConnector1">
            <a:avLst/>
          </a:prstGeom>
          <a:ln w="25400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대각선 방향의 모서리가 둥근 사각형 40"/>
          <p:cNvSpPr/>
          <p:nvPr/>
        </p:nvSpPr>
        <p:spPr>
          <a:xfrm>
            <a:off x="4162422" y="2224079"/>
            <a:ext cx="1143008" cy="500066"/>
          </a:xfrm>
          <a:prstGeom prst="round2Diag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rgbClr val="0070C0"/>
                </a:solidFill>
              </a:rPr>
              <a:t>부가기능 선택</a:t>
            </a:r>
            <a:endParaRPr lang="en-US" altLang="ko-KR" sz="1200" dirty="0" smtClean="0">
              <a:solidFill>
                <a:srgbClr val="0070C0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rgbClr val="0070C0"/>
                </a:solidFill>
              </a:rPr>
              <a:t>총 </a:t>
            </a:r>
            <a:r>
              <a:rPr lang="en-US" altLang="ko-KR" sz="1200" dirty="0" smtClean="0">
                <a:solidFill>
                  <a:srgbClr val="0070C0"/>
                </a:solidFill>
              </a:rPr>
              <a:t>4</a:t>
            </a:r>
            <a:r>
              <a:rPr lang="ko-KR" altLang="en-US" sz="1200" dirty="0" smtClean="0">
                <a:solidFill>
                  <a:srgbClr val="0070C0"/>
                </a:solidFill>
              </a:rPr>
              <a:t>개 </a:t>
            </a:r>
            <a:r>
              <a:rPr lang="ko-KR" altLang="en-US" sz="1200" dirty="0" smtClean="0">
                <a:solidFill>
                  <a:srgbClr val="0070C0"/>
                </a:solidFill>
              </a:rPr>
              <a:t>메뉴</a:t>
            </a:r>
            <a:endParaRPr lang="ko-KR" altLang="en-US" sz="1200" dirty="0">
              <a:solidFill>
                <a:srgbClr val="0070C0"/>
              </a:solidFill>
            </a:endParaRPr>
          </a:p>
        </p:txBody>
      </p:sp>
      <p:sp>
        <p:nvSpPr>
          <p:cNvPr id="42" name="대각선 방향의 모서리가 둥근 사각형 41"/>
          <p:cNvSpPr/>
          <p:nvPr/>
        </p:nvSpPr>
        <p:spPr>
          <a:xfrm>
            <a:off x="3833808" y="3133723"/>
            <a:ext cx="2309828" cy="1428760"/>
          </a:xfrm>
          <a:prstGeom prst="round2Diag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rgbClr val="0070C0"/>
                </a:solidFill>
              </a:rPr>
              <a:t>(</a:t>
            </a:r>
            <a:r>
              <a:rPr lang="ko-KR" altLang="en-US" sz="1200" dirty="0" smtClean="0">
                <a:solidFill>
                  <a:srgbClr val="0070C0"/>
                </a:solidFill>
              </a:rPr>
              <a:t>메뉴 별 기능 동작</a:t>
            </a:r>
            <a:r>
              <a:rPr lang="en-US" altLang="ko-KR" sz="1200" dirty="0" smtClean="0">
                <a:solidFill>
                  <a:srgbClr val="0070C0"/>
                </a:solidFill>
              </a:rPr>
              <a:t>)</a:t>
            </a:r>
          </a:p>
          <a:p>
            <a:pPr algn="ctr"/>
            <a:r>
              <a:rPr lang="ko-KR" altLang="en-US" sz="1200" dirty="0" smtClean="0">
                <a:solidFill>
                  <a:srgbClr val="0070C0"/>
                </a:solidFill>
              </a:rPr>
              <a:t>아기 기념일</a:t>
            </a:r>
            <a:endParaRPr lang="en-US" altLang="ko-KR" sz="1200" dirty="0" smtClean="0">
              <a:solidFill>
                <a:srgbClr val="0070C0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rgbClr val="0070C0"/>
                </a:solidFill>
              </a:rPr>
              <a:t>아기 비만도 </a:t>
            </a:r>
            <a:r>
              <a:rPr lang="ko-KR" altLang="en-US" sz="1200" dirty="0" smtClean="0">
                <a:solidFill>
                  <a:srgbClr val="0070C0"/>
                </a:solidFill>
              </a:rPr>
              <a:t>체크</a:t>
            </a:r>
            <a:endParaRPr lang="en-US" altLang="ko-KR" sz="1200" dirty="0" smtClean="0">
              <a:solidFill>
                <a:srgbClr val="0070C0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rgbClr val="0070C0"/>
                </a:solidFill>
              </a:rPr>
              <a:t>아기 신장 예측</a:t>
            </a:r>
          </a:p>
          <a:p>
            <a:pPr algn="ctr"/>
            <a:r>
              <a:rPr lang="ko-KR" altLang="en-US" sz="1200" dirty="0" smtClean="0">
                <a:solidFill>
                  <a:srgbClr val="0070C0"/>
                </a:solidFill>
              </a:rPr>
              <a:t>임신가능일 체크</a:t>
            </a:r>
          </a:p>
        </p:txBody>
      </p:sp>
      <p:cxnSp>
        <p:nvCxnSpPr>
          <p:cNvPr id="58" name="직선 화살표 연결선 57"/>
          <p:cNvCxnSpPr/>
          <p:nvPr/>
        </p:nvCxnSpPr>
        <p:spPr>
          <a:xfrm rot="5400000">
            <a:off x="4543424" y="2886073"/>
            <a:ext cx="342904" cy="1"/>
          </a:xfrm>
          <a:prstGeom prst="straightConnector1">
            <a:avLst/>
          </a:prstGeom>
          <a:ln w="25400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대각선 방향의 모서리가 둥근 사각형 82"/>
          <p:cNvSpPr/>
          <p:nvPr/>
        </p:nvSpPr>
        <p:spPr>
          <a:xfrm>
            <a:off x="2428860" y="5643578"/>
            <a:ext cx="1143008" cy="500066"/>
          </a:xfrm>
          <a:prstGeom prst="round2Diag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rgbClr val="0070C0"/>
                </a:solidFill>
              </a:rPr>
              <a:t>환결</a:t>
            </a:r>
            <a:r>
              <a:rPr lang="ko-KR" altLang="en-US" sz="1200" dirty="0" smtClean="0">
                <a:solidFill>
                  <a:srgbClr val="0070C0"/>
                </a:solidFill>
              </a:rPr>
              <a:t> 설정 </a:t>
            </a:r>
            <a:endParaRPr lang="ko-KR" altLang="en-US" sz="1200" dirty="0">
              <a:solidFill>
                <a:srgbClr val="0070C0"/>
              </a:solidFill>
            </a:endParaRPr>
          </a:p>
        </p:txBody>
      </p:sp>
      <p:cxnSp>
        <p:nvCxnSpPr>
          <p:cNvPr id="84" name="직선 화살표 연결선 83"/>
          <p:cNvCxnSpPr>
            <a:stCxn id="11" idx="2"/>
            <a:endCxn id="83" idx="3"/>
          </p:cNvCxnSpPr>
          <p:nvPr/>
        </p:nvCxnSpPr>
        <p:spPr>
          <a:xfrm rot="5400000">
            <a:off x="1781156" y="4414845"/>
            <a:ext cx="2447942" cy="9525"/>
          </a:xfrm>
          <a:prstGeom prst="straightConnector1">
            <a:avLst/>
          </a:prstGeom>
          <a:ln w="25400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82594"/>
          </a:xfrm>
        </p:spPr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928670"/>
            <a:ext cx="7758138" cy="5545282"/>
          </a:xfrm>
          <a:ln w="12700" cmpd="sng">
            <a:solidFill>
              <a:schemeClr val="tx1"/>
            </a:solidFill>
          </a:ln>
        </p:spPr>
        <p:txBody>
          <a:bodyPr>
            <a:normAutofit fontScale="92500" lnSpcReduction="10000"/>
          </a:bodyPr>
          <a:lstStyle/>
          <a:p>
            <a:pPr marL="514350" indent="-514350">
              <a:buAutoNum type="arabicPeriod"/>
            </a:pPr>
            <a:r>
              <a:rPr lang="ko-KR" altLang="en-US" sz="2800" dirty="0" smtClean="0"/>
              <a:t>개요</a:t>
            </a:r>
            <a:endParaRPr lang="en-US" altLang="ko-KR" sz="2800" dirty="0" smtClean="0"/>
          </a:p>
          <a:p>
            <a:pPr marL="514350" indent="-514350">
              <a:buAutoNum type="arabicPeriod"/>
            </a:pPr>
            <a:r>
              <a:rPr lang="ko-KR" altLang="en-US" sz="2800" dirty="0" smtClean="0"/>
              <a:t>개발 환경</a:t>
            </a:r>
            <a:endParaRPr lang="en-US" altLang="ko-KR" sz="2800" dirty="0" smtClean="0"/>
          </a:p>
          <a:p>
            <a:pPr marL="514350" indent="-514350">
              <a:buAutoNum type="arabicPeriod"/>
            </a:pPr>
            <a:r>
              <a:rPr lang="en-US" altLang="ko-KR" sz="2800" dirty="0" smtClean="0"/>
              <a:t> </a:t>
            </a:r>
            <a:r>
              <a:rPr lang="ko-KR" altLang="en-US" sz="2800" dirty="0" smtClean="0"/>
              <a:t>프로그램 목록</a:t>
            </a:r>
            <a:endParaRPr lang="en-US" altLang="ko-KR" sz="2800" dirty="0" smtClean="0"/>
          </a:p>
          <a:p>
            <a:pPr marL="514350" indent="-514350">
              <a:buAutoNum type="arabicPeriod"/>
            </a:pPr>
            <a:r>
              <a:rPr lang="en-US" altLang="ko-KR" sz="2800" dirty="0" smtClean="0"/>
              <a:t> </a:t>
            </a:r>
            <a:r>
              <a:rPr lang="ko-KR" altLang="en-US" sz="2800" dirty="0" smtClean="0"/>
              <a:t>데이터 베이스 설계</a:t>
            </a:r>
            <a:endParaRPr lang="en-US" altLang="ko-KR" sz="2800" dirty="0" smtClean="0"/>
          </a:p>
          <a:p>
            <a:pPr marL="514350" indent="-514350">
              <a:buAutoNum type="arabicPeriod"/>
            </a:pPr>
            <a:r>
              <a:rPr lang="en-US" altLang="ko-KR" sz="2800" dirty="0" smtClean="0"/>
              <a:t> </a:t>
            </a:r>
            <a:r>
              <a:rPr lang="ko-KR" altLang="en-US" sz="2800" dirty="0" smtClean="0"/>
              <a:t>개발 가이드</a:t>
            </a:r>
            <a:endParaRPr lang="en-US" altLang="ko-KR" sz="2800" dirty="0" smtClean="0"/>
          </a:p>
          <a:p>
            <a:pPr marL="514350" indent="-514350">
              <a:buAutoNum type="arabicPeriod"/>
            </a:pPr>
            <a:r>
              <a:rPr lang="en-US" altLang="ko-KR" sz="2800" dirty="0" smtClean="0"/>
              <a:t> </a:t>
            </a:r>
            <a:r>
              <a:rPr lang="ko-KR" altLang="en-US" sz="2800" dirty="0" smtClean="0"/>
              <a:t>디자인 가이드</a:t>
            </a:r>
            <a:endParaRPr lang="en-US" altLang="ko-KR" sz="2800" dirty="0" smtClean="0"/>
          </a:p>
          <a:p>
            <a:pPr marL="514350" indent="-514350">
              <a:buAutoNum type="arabicPeriod"/>
            </a:pPr>
            <a:r>
              <a:rPr lang="en-US" altLang="ko-KR" sz="2800" dirty="0" smtClean="0"/>
              <a:t> </a:t>
            </a:r>
            <a:r>
              <a:rPr lang="ko-KR" altLang="en-US" sz="2800" dirty="0" smtClean="0"/>
              <a:t>화면 흐름</a:t>
            </a:r>
            <a:endParaRPr lang="en-US" altLang="ko-KR" sz="2800" dirty="0" smtClean="0"/>
          </a:p>
          <a:p>
            <a:pPr marL="514350" indent="-514350">
              <a:buAutoNum type="arabicPeriod"/>
            </a:pPr>
            <a:r>
              <a:rPr lang="en-US" altLang="ko-KR" sz="2800" dirty="0" smtClean="0"/>
              <a:t> </a:t>
            </a:r>
            <a:r>
              <a:rPr lang="ko-KR" altLang="en-US" sz="2800" dirty="0" smtClean="0"/>
              <a:t>개발 일정</a:t>
            </a:r>
            <a:endParaRPr lang="en-US" altLang="ko-KR" sz="2800" dirty="0" smtClean="0"/>
          </a:p>
          <a:p>
            <a:pPr marL="514350" indent="-514350">
              <a:buAutoNum type="arabicPeriod"/>
            </a:pPr>
            <a:endParaRPr lang="en-US" altLang="ko-KR" sz="2800" dirty="0" smtClean="0"/>
          </a:p>
          <a:p>
            <a:pPr marL="514350" indent="-514350">
              <a:buNone/>
            </a:pPr>
            <a:r>
              <a:rPr lang="en-US" altLang="ko-KR" sz="2800" dirty="0" smtClean="0"/>
              <a:t>      </a:t>
            </a:r>
            <a:r>
              <a:rPr lang="en-US" altLang="ko-KR" sz="2600" dirty="0" smtClean="0">
                <a:latin typeface="HY견고딕" pitchFamily="18" charset="-127"/>
                <a:ea typeface="HY견고딕" pitchFamily="18" charset="-127"/>
              </a:rPr>
              <a:t>MY TREASURE </a:t>
            </a:r>
            <a:r>
              <a:rPr lang="ko-KR" altLang="en-US" sz="2600" dirty="0" smtClean="0">
                <a:latin typeface="HY견고딕" pitchFamily="18" charset="-127"/>
                <a:ea typeface="HY견고딕" pitchFamily="18" charset="-127"/>
              </a:rPr>
              <a:t>화면 설계 서 및 구현 </a:t>
            </a:r>
            <a:r>
              <a:rPr lang="en-US" altLang="ko-KR" sz="2600" dirty="0" smtClean="0">
                <a:latin typeface="HY견고딕" pitchFamily="18" charset="-127"/>
                <a:ea typeface="HY견고딕" pitchFamily="18" charset="-127"/>
              </a:rPr>
              <a:t>LOGIC</a:t>
            </a:r>
            <a:r>
              <a:rPr lang="ko-KR" altLang="en-US" sz="2600" dirty="0" smtClean="0">
                <a:latin typeface="HY견고딕" pitchFamily="18" charset="-127"/>
                <a:ea typeface="HY견고딕" pitchFamily="18" charset="-127"/>
              </a:rPr>
              <a:t> </a:t>
            </a:r>
            <a:endParaRPr lang="en-US" altLang="ko-KR" sz="2600" dirty="0" smtClean="0">
              <a:latin typeface="HY견고딕" pitchFamily="18" charset="-127"/>
              <a:ea typeface="HY견고딕" pitchFamily="18" charset="-127"/>
            </a:endParaRPr>
          </a:p>
          <a:p>
            <a:pPr marL="514350" indent="-514350">
              <a:buNone/>
            </a:pPr>
            <a:endParaRPr lang="en-US" altLang="ko-KR" sz="2800" dirty="0" smtClean="0"/>
          </a:p>
          <a:p>
            <a:pPr marL="514350" indent="-514350">
              <a:buNone/>
            </a:pPr>
            <a:r>
              <a:rPr lang="en-US" altLang="ko-KR" sz="2800" dirty="0" smtClean="0"/>
              <a:t>	</a:t>
            </a:r>
            <a:r>
              <a:rPr lang="ko-KR" altLang="en-US" dirty="0" smtClean="0"/>
              <a:t>검토 사항</a:t>
            </a:r>
            <a:endParaRPr lang="en-US" altLang="ko-KR" dirty="0" smtClean="0"/>
          </a:p>
          <a:p>
            <a:pPr marL="880110" lvl="1" indent="-514350">
              <a:buNone/>
            </a:pPr>
            <a:r>
              <a:rPr lang="en-US" altLang="ko-KR" sz="1500" dirty="0" smtClean="0"/>
              <a:t>   </a:t>
            </a:r>
            <a:endParaRPr lang="en-US" altLang="ko-KR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82612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ko-KR" dirty="0" smtClean="0"/>
              <a:t>8.</a:t>
            </a:r>
            <a:r>
              <a:rPr lang="ko-KR" altLang="en-US" dirty="0" smtClean="0"/>
              <a:t>개발 일정</a:t>
            </a:r>
            <a:endParaRPr lang="ko-KR" altLang="en-US" dirty="0"/>
          </a:p>
        </p:txBody>
      </p:sp>
      <p:sp>
        <p:nvSpPr>
          <p:cNvPr id="3072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928688"/>
            <a:ext cx="7467600" cy="5545137"/>
          </a:xfrm>
          <a:ln w="12700">
            <a:solidFill>
              <a:schemeClr val="tx1"/>
            </a:solidFill>
          </a:ln>
        </p:spPr>
        <p:txBody>
          <a:bodyPr/>
          <a:lstStyle/>
          <a:p>
            <a:r>
              <a:rPr lang="ko-KR" altLang="en-US" smtClean="0"/>
              <a:t>개발 일정 </a:t>
            </a:r>
            <a:r>
              <a:rPr lang="en-US" altLang="ko-KR" smtClean="0"/>
              <a:t>– 3</a:t>
            </a:r>
            <a:r>
              <a:rPr lang="ko-KR" altLang="en-US" smtClean="0"/>
              <a:t>월</a:t>
            </a:r>
          </a:p>
        </p:txBody>
      </p:sp>
      <p:pic>
        <p:nvPicPr>
          <p:cNvPr id="30724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2925" y="1500188"/>
            <a:ext cx="7286625" cy="489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직사각형 4"/>
          <p:cNvSpPr/>
          <p:nvPr/>
        </p:nvSpPr>
        <p:spPr>
          <a:xfrm>
            <a:off x="704850" y="5624513"/>
            <a:ext cx="857250" cy="571500"/>
          </a:xfrm>
          <a:prstGeom prst="rect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dirty="0">
                <a:solidFill>
                  <a:srgbClr val="FF0000"/>
                </a:solidFill>
              </a:rPr>
              <a:t>TAC</a:t>
            </a:r>
          </a:p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400" dirty="0" smtClean="0">
                <a:solidFill>
                  <a:srgbClr val="FF0000"/>
                </a:solidFill>
              </a:rPr>
              <a:t>접수 시작</a:t>
            </a:r>
            <a:endParaRPr kumimoji="0"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786578" y="2143116"/>
            <a:ext cx="928688" cy="571500"/>
          </a:xfrm>
          <a:prstGeom prst="rect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atinLnBrk="1"/>
            <a:r>
              <a:rPr lang="en-US" altLang="ko-KR" sz="700" dirty="0" smtClean="0">
                <a:solidFill>
                  <a:srgbClr val="0070C0"/>
                </a:solidFill>
              </a:rPr>
              <a:t>Main Program</a:t>
            </a:r>
          </a:p>
          <a:p>
            <a:pPr latinLnBrk="1"/>
            <a:r>
              <a:rPr lang="ko-KR" altLang="en-US" sz="700" dirty="0" smtClean="0">
                <a:solidFill>
                  <a:srgbClr val="0070C0"/>
                </a:solidFill>
              </a:rPr>
              <a:t>프로그램 구조 설정</a:t>
            </a:r>
            <a:endParaRPr lang="en-US" altLang="ko-KR" sz="700" dirty="0" smtClean="0">
              <a:solidFill>
                <a:srgbClr val="0070C0"/>
              </a:solidFill>
            </a:endParaRPr>
          </a:p>
          <a:p>
            <a:pPr latinLnBrk="1"/>
            <a:r>
              <a:rPr lang="ko-KR" altLang="en-US" sz="700" dirty="0" smtClean="0">
                <a:solidFill>
                  <a:srgbClr val="0070C0"/>
                </a:solidFill>
              </a:rPr>
              <a:t>메뉴 화면 작업</a:t>
            </a:r>
            <a:endParaRPr lang="en-US" altLang="ko-KR" sz="700" dirty="0" smtClean="0">
              <a:solidFill>
                <a:srgbClr val="0070C0"/>
              </a:solidFill>
            </a:endParaRPr>
          </a:p>
          <a:p>
            <a:pPr latinLnBrk="1"/>
            <a:r>
              <a:rPr lang="ko-KR" altLang="en-US" sz="700" dirty="0" smtClean="0">
                <a:solidFill>
                  <a:srgbClr val="0070C0"/>
                </a:solidFill>
              </a:rPr>
              <a:t>구현 </a:t>
            </a:r>
            <a:r>
              <a:rPr lang="en-US" altLang="ko-KR" sz="700" dirty="0" smtClean="0">
                <a:solidFill>
                  <a:srgbClr val="0070C0"/>
                </a:solidFill>
              </a:rPr>
              <a:t>Logic</a:t>
            </a:r>
            <a:r>
              <a:rPr lang="ko-KR" altLang="en-US" sz="700" dirty="0" smtClean="0">
                <a:solidFill>
                  <a:srgbClr val="0070C0"/>
                </a:solidFill>
              </a:rPr>
              <a:t> 최종 정리</a:t>
            </a:r>
            <a:endParaRPr lang="ko-KR" altLang="en-US" sz="700" dirty="0">
              <a:solidFill>
                <a:srgbClr val="0070C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71485" y="2133591"/>
            <a:ext cx="928688" cy="571500"/>
          </a:xfrm>
          <a:prstGeom prst="rect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atinLnBrk="1"/>
            <a:r>
              <a:rPr lang="en-US" altLang="ko-KR" sz="700" dirty="0" smtClean="0">
                <a:solidFill>
                  <a:srgbClr val="0070C0"/>
                </a:solidFill>
              </a:rPr>
              <a:t>Main Program</a:t>
            </a:r>
          </a:p>
          <a:p>
            <a:pPr latinLnBrk="1"/>
            <a:r>
              <a:rPr lang="ko-KR" altLang="en-US" sz="700" dirty="0" smtClean="0">
                <a:solidFill>
                  <a:srgbClr val="0070C0"/>
                </a:solidFill>
              </a:rPr>
              <a:t>프로그램 구조 설정</a:t>
            </a:r>
            <a:endParaRPr lang="en-US" altLang="ko-KR" sz="700" dirty="0" smtClean="0">
              <a:solidFill>
                <a:srgbClr val="0070C0"/>
              </a:solidFill>
            </a:endParaRPr>
          </a:p>
          <a:p>
            <a:pPr latinLnBrk="1"/>
            <a:r>
              <a:rPr lang="ko-KR" altLang="en-US" sz="700" dirty="0" smtClean="0">
                <a:solidFill>
                  <a:srgbClr val="0070C0"/>
                </a:solidFill>
              </a:rPr>
              <a:t>메뉴 화면 작업</a:t>
            </a:r>
            <a:endParaRPr lang="en-US" altLang="ko-KR" sz="700" dirty="0" smtClean="0">
              <a:solidFill>
                <a:srgbClr val="0070C0"/>
              </a:solidFill>
            </a:endParaRPr>
          </a:p>
          <a:p>
            <a:pPr latinLnBrk="1"/>
            <a:r>
              <a:rPr lang="ko-KR" altLang="en-US" sz="700" dirty="0" smtClean="0">
                <a:solidFill>
                  <a:srgbClr val="0070C0"/>
                </a:solidFill>
              </a:rPr>
              <a:t>구현 </a:t>
            </a:r>
            <a:r>
              <a:rPr lang="en-US" altLang="ko-KR" sz="700" dirty="0" smtClean="0">
                <a:solidFill>
                  <a:srgbClr val="0070C0"/>
                </a:solidFill>
              </a:rPr>
              <a:t>Logic</a:t>
            </a:r>
            <a:r>
              <a:rPr lang="ko-KR" altLang="en-US" sz="700" dirty="0" smtClean="0">
                <a:solidFill>
                  <a:srgbClr val="0070C0"/>
                </a:solidFill>
              </a:rPr>
              <a:t> 최종 정리</a:t>
            </a:r>
            <a:endParaRPr lang="ko-KR" altLang="en-US" sz="700" dirty="0">
              <a:solidFill>
                <a:srgbClr val="0070C0"/>
              </a:solidFill>
            </a:endParaRPr>
          </a:p>
        </p:txBody>
      </p:sp>
      <p:cxnSp>
        <p:nvCxnSpPr>
          <p:cNvPr id="10" name="직선 화살표 연결선 9"/>
          <p:cNvCxnSpPr>
            <a:stCxn id="7" idx="3"/>
            <a:endCxn id="6" idx="1"/>
          </p:cNvCxnSpPr>
          <p:nvPr/>
        </p:nvCxnSpPr>
        <p:spPr>
          <a:xfrm>
            <a:off x="1600173" y="2419341"/>
            <a:ext cx="5186405" cy="9525"/>
          </a:xfrm>
          <a:prstGeom prst="straightConnector1">
            <a:avLst/>
          </a:prstGeom>
          <a:ln w="63500">
            <a:solidFill>
              <a:schemeClr val="accent2">
                <a:lumMod val="75000"/>
                <a:alpha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661960" y="3009897"/>
            <a:ext cx="928688" cy="571500"/>
          </a:xfrm>
          <a:prstGeom prst="rect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 dirty="0" smtClean="0">
                <a:solidFill>
                  <a:srgbClr val="FF0000"/>
                </a:solidFill>
              </a:rPr>
              <a:t>프로그램 개발 시작</a:t>
            </a:r>
            <a:endParaRPr lang="en-US" altLang="ko-KR" sz="1200" dirty="0" smtClean="0">
              <a:solidFill>
                <a:srgbClr val="FF0000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786578" y="3929066"/>
            <a:ext cx="928688" cy="571500"/>
          </a:xfrm>
          <a:prstGeom prst="rect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 dirty="0" smtClean="0">
                <a:solidFill>
                  <a:srgbClr val="FF0000"/>
                </a:solidFill>
              </a:rPr>
              <a:t>비중 하</a:t>
            </a:r>
            <a:endParaRPr lang="en-US" altLang="ko-KR" sz="1200" dirty="0" smtClean="0">
              <a:solidFill>
                <a:srgbClr val="FF0000"/>
              </a:solidFill>
            </a:endParaRPr>
          </a:p>
          <a:p>
            <a:pPr algn="ctr">
              <a:defRPr/>
            </a:pPr>
            <a:r>
              <a:rPr lang="ko-KR" altLang="en-US" sz="1200" dirty="0" smtClean="0">
                <a:solidFill>
                  <a:srgbClr val="FF0000"/>
                </a:solidFill>
              </a:rPr>
              <a:t>프로그램 개발</a:t>
            </a:r>
            <a:r>
              <a:rPr lang="en-US" altLang="ko-KR" sz="1200" dirty="0" smtClean="0">
                <a:solidFill>
                  <a:srgbClr val="FF0000"/>
                </a:solidFill>
              </a:rPr>
              <a:t> </a:t>
            </a:r>
            <a:r>
              <a:rPr lang="ko-KR" altLang="en-US" sz="1200" dirty="0" smtClean="0">
                <a:solidFill>
                  <a:srgbClr val="FF0000"/>
                </a:solidFill>
              </a:rPr>
              <a:t>완료</a:t>
            </a:r>
            <a:endParaRPr lang="en-US" altLang="ko-KR" sz="1200" dirty="0" smtClean="0">
              <a:solidFill>
                <a:srgbClr val="FF0000"/>
              </a:solidFill>
            </a:endParaRPr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1595417" y="3348037"/>
            <a:ext cx="6119855" cy="9525"/>
          </a:xfrm>
          <a:prstGeom prst="straightConnector1">
            <a:avLst/>
          </a:prstGeom>
          <a:ln w="63500">
            <a:solidFill>
              <a:schemeClr val="accent3">
                <a:lumMod val="60000"/>
                <a:lumOff val="40000"/>
                <a:alpha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 flipV="1">
            <a:off x="638175" y="4205291"/>
            <a:ext cx="6148403" cy="4759"/>
          </a:xfrm>
          <a:prstGeom prst="straightConnector1">
            <a:avLst/>
          </a:prstGeom>
          <a:ln w="63500">
            <a:solidFill>
              <a:schemeClr val="accent3">
                <a:lumMod val="60000"/>
                <a:lumOff val="40000"/>
                <a:alpha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666723" y="4786326"/>
            <a:ext cx="928688" cy="571500"/>
          </a:xfrm>
          <a:prstGeom prst="rect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 dirty="0" smtClean="0">
                <a:solidFill>
                  <a:srgbClr val="FF0000"/>
                </a:solidFill>
              </a:rPr>
              <a:t>디자인 완료</a:t>
            </a:r>
            <a:endParaRPr lang="en-US" altLang="ko-KR" sz="1200" dirty="0" smtClean="0">
              <a:solidFill>
                <a:srgbClr val="FF0000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786578" y="4786322"/>
            <a:ext cx="928688" cy="571500"/>
          </a:xfrm>
          <a:prstGeom prst="rect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200" dirty="0" smtClean="0">
                <a:solidFill>
                  <a:srgbClr val="FF0000"/>
                </a:solidFill>
              </a:rPr>
              <a:t>1</a:t>
            </a:r>
            <a:r>
              <a:rPr lang="ko-KR" altLang="en-US" sz="1200" dirty="0" smtClean="0">
                <a:solidFill>
                  <a:srgbClr val="FF0000"/>
                </a:solidFill>
              </a:rPr>
              <a:t>차 개발 및</a:t>
            </a:r>
            <a:endParaRPr lang="en-US" altLang="ko-KR" sz="1200" dirty="0" smtClean="0">
              <a:solidFill>
                <a:srgbClr val="FF0000"/>
              </a:solidFill>
            </a:endParaRPr>
          </a:p>
          <a:p>
            <a:pPr algn="ctr">
              <a:defRPr/>
            </a:pPr>
            <a:r>
              <a:rPr lang="ko-KR" altLang="en-US" sz="1200" dirty="0" smtClean="0">
                <a:solidFill>
                  <a:srgbClr val="FF0000"/>
                </a:solidFill>
              </a:rPr>
              <a:t>테스트  완료</a:t>
            </a:r>
            <a:endParaRPr lang="en-US" altLang="ko-KR" sz="1200" dirty="0" smtClean="0">
              <a:solidFill>
                <a:srgbClr val="FF0000"/>
              </a:solidFill>
            </a:endParaRPr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1600179" y="5062549"/>
            <a:ext cx="5186405" cy="9525"/>
          </a:xfrm>
          <a:prstGeom prst="straightConnector1">
            <a:avLst/>
          </a:prstGeom>
          <a:ln w="63500">
            <a:solidFill>
              <a:schemeClr val="bg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82612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ko-KR" dirty="0" smtClean="0"/>
              <a:t>8.</a:t>
            </a:r>
            <a:r>
              <a:rPr lang="ko-KR" altLang="en-US" dirty="0" smtClean="0"/>
              <a:t>개발 일정</a:t>
            </a:r>
            <a:endParaRPr lang="ko-KR" altLang="en-US" dirty="0"/>
          </a:p>
        </p:txBody>
      </p:sp>
      <p:sp>
        <p:nvSpPr>
          <p:cNvPr id="31747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928688"/>
            <a:ext cx="7467600" cy="5545137"/>
          </a:xfrm>
          <a:ln w="12700">
            <a:solidFill>
              <a:schemeClr val="tx1"/>
            </a:solidFill>
          </a:ln>
        </p:spPr>
        <p:txBody>
          <a:bodyPr/>
          <a:lstStyle/>
          <a:p>
            <a:r>
              <a:rPr lang="ko-KR" altLang="en-US" smtClean="0"/>
              <a:t>개발 일정 </a:t>
            </a:r>
            <a:r>
              <a:rPr lang="en-US" altLang="ko-KR" smtClean="0"/>
              <a:t>– 4</a:t>
            </a:r>
            <a:r>
              <a:rPr lang="ko-KR" altLang="en-US" smtClean="0"/>
              <a:t>월</a:t>
            </a:r>
          </a:p>
        </p:txBody>
      </p:sp>
      <p:pic>
        <p:nvPicPr>
          <p:cNvPr id="3174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500" y="1428750"/>
            <a:ext cx="7215188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직사각형 5"/>
          <p:cNvSpPr/>
          <p:nvPr/>
        </p:nvSpPr>
        <p:spPr>
          <a:xfrm>
            <a:off x="4786313" y="3838575"/>
            <a:ext cx="857250" cy="571500"/>
          </a:xfrm>
          <a:prstGeom prst="rect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solidFill>
                  <a:srgbClr val="FF0000"/>
                </a:solidFill>
              </a:rPr>
              <a:t>TAC</a:t>
            </a:r>
          </a:p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dirty="0">
                <a:solidFill>
                  <a:srgbClr val="FF0000"/>
                </a:solidFill>
              </a:rPr>
              <a:t>마감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714348" y="3857628"/>
            <a:ext cx="928688" cy="571500"/>
          </a:xfrm>
          <a:prstGeom prst="rect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200" dirty="0" smtClean="0">
                <a:solidFill>
                  <a:srgbClr val="FF0000"/>
                </a:solidFill>
              </a:rPr>
              <a:t>2</a:t>
            </a:r>
            <a:r>
              <a:rPr lang="ko-KR" altLang="en-US" sz="1200" dirty="0" smtClean="0">
                <a:solidFill>
                  <a:srgbClr val="FF0000"/>
                </a:solidFill>
              </a:rPr>
              <a:t>차 개발 및</a:t>
            </a:r>
            <a:endParaRPr lang="en-US" altLang="ko-KR" sz="1200" dirty="0" smtClean="0">
              <a:solidFill>
                <a:srgbClr val="FF0000"/>
              </a:solidFill>
            </a:endParaRPr>
          </a:p>
          <a:p>
            <a:pPr algn="ctr">
              <a:defRPr/>
            </a:pPr>
            <a:r>
              <a:rPr lang="ko-KR" altLang="en-US" sz="1200" dirty="0" smtClean="0">
                <a:solidFill>
                  <a:srgbClr val="FF0000"/>
                </a:solidFill>
              </a:rPr>
              <a:t>테스트  완료</a:t>
            </a:r>
            <a:endParaRPr lang="en-US" altLang="ko-KR" sz="1200" dirty="0" smtClean="0">
              <a:solidFill>
                <a:srgbClr val="FF0000"/>
              </a:solidFill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 flipV="1">
            <a:off x="671485" y="2357430"/>
            <a:ext cx="7072362" cy="4760"/>
          </a:xfrm>
          <a:prstGeom prst="straightConnector1">
            <a:avLst/>
          </a:prstGeom>
          <a:ln w="63500">
            <a:solidFill>
              <a:schemeClr val="accent3">
                <a:lumMod val="60000"/>
                <a:lumOff val="40000"/>
                <a:alpha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 flipV="1">
            <a:off x="671485" y="3171823"/>
            <a:ext cx="7072362" cy="4760"/>
          </a:xfrm>
          <a:prstGeom prst="straightConnector1">
            <a:avLst/>
          </a:prstGeom>
          <a:ln w="63500">
            <a:solidFill>
              <a:schemeClr val="accent3">
                <a:lumMod val="60000"/>
                <a:lumOff val="40000"/>
                <a:alpha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2500298" y="2500306"/>
            <a:ext cx="3429024" cy="571500"/>
          </a:xfrm>
          <a:prstGeom prst="rect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200" dirty="0" smtClean="0">
                <a:solidFill>
                  <a:srgbClr val="FF0000"/>
                </a:solidFill>
              </a:rPr>
              <a:t>2</a:t>
            </a:r>
            <a:r>
              <a:rPr lang="ko-KR" altLang="en-US" sz="1200" dirty="0" smtClean="0">
                <a:solidFill>
                  <a:srgbClr val="FF0000"/>
                </a:solidFill>
              </a:rPr>
              <a:t>차 개발 </a:t>
            </a:r>
            <a:r>
              <a:rPr lang="en-US" altLang="ko-KR" sz="1200" dirty="0" smtClean="0">
                <a:solidFill>
                  <a:srgbClr val="FF0000"/>
                </a:solidFill>
              </a:rPr>
              <a:t>– </a:t>
            </a:r>
            <a:r>
              <a:rPr lang="ko-KR" altLang="en-US" sz="1200" dirty="0" smtClean="0">
                <a:solidFill>
                  <a:srgbClr val="FF0000"/>
                </a:solidFill>
              </a:rPr>
              <a:t>기능 보완 및  추가</a:t>
            </a:r>
            <a:endParaRPr lang="en-US" altLang="ko-KR" sz="1200" dirty="0" smtClean="0">
              <a:solidFill>
                <a:srgbClr val="FF0000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767000" y="3824290"/>
            <a:ext cx="857250" cy="571500"/>
          </a:xfrm>
          <a:prstGeom prst="rect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dirty="0" smtClean="0">
                <a:solidFill>
                  <a:srgbClr val="FF0000"/>
                </a:solidFill>
              </a:rPr>
              <a:t>최종 접수</a:t>
            </a:r>
            <a:endParaRPr kumimoji="0" lang="ko-KR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2400" b="0" dirty="0" smtClean="0">
                <a:latin typeface="HY견고딕" pitchFamily="18" charset="-127"/>
                <a:ea typeface="HY견고딕" pitchFamily="18" charset="-127"/>
              </a:rPr>
              <a:t>MY treasure </a:t>
            </a:r>
            <a:r>
              <a:rPr lang="ko-KR" altLang="en-US" sz="2400" b="0" dirty="0" smtClean="0">
                <a:latin typeface="HY견고딕" pitchFamily="18" charset="-127"/>
                <a:ea typeface="HY견고딕" pitchFamily="18" charset="-127"/>
              </a:rPr>
              <a:t>화면 설계 서 및 구현 </a:t>
            </a:r>
            <a:r>
              <a:rPr lang="en-US" altLang="ko-KR" sz="2400" b="0" dirty="0" smtClean="0">
                <a:latin typeface="HY견고딕" pitchFamily="18" charset="-127"/>
                <a:ea typeface="HY견고딕" pitchFamily="18" charset="-127"/>
              </a:rPr>
              <a:t>logic</a:t>
            </a:r>
            <a:r>
              <a:rPr lang="ko-KR" altLang="en-US" sz="2400" b="0" dirty="0" smtClean="0">
                <a:latin typeface="HY견고딕" pitchFamily="18" charset="-127"/>
                <a:ea typeface="HY견고딕" pitchFamily="18" charset="-127"/>
              </a:rPr>
              <a:t> </a:t>
            </a:r>
            <a:endParaRPr lang="ko-KR" altLang="en-US" sz="2400" b="0" dirty="0">
              <a:latin typeface="HY견고딕" pitchFamily="18" charset="-127"/>
              <a:ea typeface="HY견고딕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82594"/>
          </a:xfrm>
        </p:spPr>
        <p:txBody>
          <a:bodyPr/>
          <a:lstStyle/>
          <a:p>
            <a:r>
              <a:rPr lang="en-US" altLang="ko-KR" dirty="0" smtClean="0"/>
              <a:t>1.</a:t>
            </a:r>
            <a:r>
              <a:rPr lang="ko-KR" altLang="en-US" dirty="0" smtClean="0"/>
              <a:t>메뉴 체계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928670"/>
            <a:ext cx="7467600" cy="5545282"/>
          </a:xfrm>
          <a:ln w="12700" cmpd="sng"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ko-KR" altLang="en-US" dirty="0" smtClean="0"/>
              <a:t>우리 아기 </a:t>
            </a:r>
            <a:endParaRPr lang="en-US" altLang="ko-KR" dirty="0" smtClean="0"/>
          </a:p>
          <a:p>
            <a:pPr marL="274320" lvl="2" indent="-274320">
              <a:spcBef>
                <a:spcPts val="600"/>
              </a:spcBef>
              <a:buClr>
                <a:schemeClr val="accent1"/>
              </a:buClr>
              <a:buSzPct val="70000"/>
              <a:buNone/>
            </a:pPr>
            <a:r>
              <a:rPr lang="en-US" altLang="ko-KR" dirty="0" smtClean="0"/>
              <a:t>	</a:t>
            </a:r>
            <a:r>
              <a:rPr lang="ko-KR" altLang="en-US" dirty="0" smtClean="0"/>
              <a:t>우리 아기 등록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예방접종 관리</a:t>
            </a:r>
            <a:endParaRPr lang="en-US" altLang="ko-KR" dirty="0" smtClean="0"/>
          </a:p>
          <a:p>
            <a:pPr marL="274320" lvl="2" indent="-274320">
              <a:spcBef>
                <a:spcPts val="600"/>
              </a:spcBef>
              <a:buClr>
                <a:schemeClr val="accent1"/>
              </a:buClr>
              <a:buSzPct val="70000"/>
              <a:buNone/>
            </a:pPr>
            <a:r>
              <a:rPr lang="en-US" altLang="ko-KR" dirty="0" smtClean="0"/>
              <a:t>	</a:t>
            </a:r>
            <a:r>
              <a:rPr lang="ko-KR" altLang="en-US" dirty="0" smtClean="0"/>
              <a:t>예방 접종 관리 등록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부가 기능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아기 기념일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아기 비만도 체크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아기 </a:t>
            </a:r>
            <a:r>
              <a:rPr lang="ko-KR" altLang="en-US" dirty="0" smtClean="0"/>
              <a:t>신장 예측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임신가능일 체크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r>
              <a:rPr lang="ko-KR" altLang="en-US" dirty="0" smtClean="0"/>
              <a:t>환경 설정</a:t>
            </a:r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82594"/>
          </a:xfrm>
        </p:spPr>
        <p:txBody>
          <a:bodyPr/>
          <a:lstStyle/>
          <a:p>
            <a:r>
              <a:rPr lang="en-US" altLang="ko-KR" dirty="0" smtClean="0"/>
              <a:t>2.</a:t>
            </a:r>
            <a:r>
              <a:rPr lang="ko-KR" altLang="en-US" dirty="0" smtClean="0"/>
              <a:t>화면설계서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928670"/>
            <a:ext cx="7467600" cy="5545282"/>
          </a:xfrm>
          <a:ln w="12700" cmpd="sng">
            <a:solidFill>
              <a:schemeClr val="tx1"/>
            </a:solidFill>
          </a:ln>
        </p:spPr>
        <p:txBody>
          <a:bodyPr/>
          <a:lstStyle/>
          <a:p>
            <a:r>
              <a:rPr lang="ko-KR" altLang="en-US" dirty="0" smtClean="0"/>
              <a:t>메인</a:t>
            </a:r>
            <a:endParaRPr lang="ko-KR" altLang="en-US" dirty="0"/>
          </a:p>
        </p:txBody>
      </p:sp>
      <p:grpSp>
        <p:nvGrpSpPr>
          <p:cNvPr id="8" name="그룹 7"/>
          <p:cNvGrpSpPr/>
          <p:nvPr/>
        </p:nvGrpSpPr>
        <p:grpSpPr>
          <a:xfrm>
            <a:off x="520096" y="1428954"/>
            <a:ext cx="3123210" cy="4643252"/>
            <a:chOff x="571472" y="1428736"/>
            <a:chExt cx="3123210" cy="4643252"/>
          </a:xfrm>
        </p:grpSpPr>
        <p:pic>
          <p:nvPicPr>
            <p:cNvPr id="4" name="그림 3" descr="phone.JPG"/>
            <p:cNvPicPr>
              <a:picLocks noChangeAspect="1"/>
            </p:cNvPicPr>
            <p:nvPr/>
          </p:nvPicPr>
          <p:blipFill>
            <a:blip r:embed="rId2" cstate="print"/>
            <a:srcRect l="5075" t="3940" r="6304" b="4082"/>
            <a:stretch>
              <a:fillRect/>
            </a:stretch>
          </p:blipFill>
          <p:spPr>
            <a:xfrm>
              <a:off x="571472" y="1428736"/>
              <a:ext cx="3123210" cy="4643252"/>
            </a:xfrm>
            <a:prstGeom prst="rect">
              <a:avLst/>
            </a:prstGeom>
          </p:spPr>
        </p:pic>
        <p:sp>
          <p:nvSpPr>
            <p:cNvPr id="6" name="직사각형 5"/>
            <p:cNvSpPr/>
            <p:nvPr/>
          </p:nvSpPr>
          <p:spPr>
            <a:xfrm>
              <a:off x="607097" y="1738426"/>
              <a:ext cx="3048084" cy="426234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" name="Picture 4" descr="C:\Documents and Settings\a\바탕 화면\sdk-larg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53502" y="2857714"/>
            <a:ext cx="2209800" cy="1638300"/>
          </a:xfrm>
          <a:prstGeom prst="rect">
            <a:avLst/>
          </a:prstGeom>
          <a:noFill/>
        </p:spPr>
      </p:pic>
      <p:sp>
        <p:nvSpPr>
          <p:cNvPr id="12" name="모서리가 둥근 직사각형 11"/>
          <p:cNvSpPr/>
          <p:nvPr/>
        </p:nvSpPr>
        <p:spPr>
          <a:xfrm>
            <a:off x="785786" y="5286388"/>
            <a:ext cx="1357322" cy="28575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accent2">
                    <a:lumMod val="50000"/>
                  </a:schemeClr>
                </a:solidFill>
              </a:rPr>
              <a:t>우리 아기 </a:t>
            </a:r>
            <a:endParaRPr lang="ko-KR" altLang="en-US" sz="14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948724" y="2214772"/>
            <a:ext cx="2214578" cy="50006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accent2">
                    <a:lumMod val="50000"/>
                  </a:schemeClr>
                </a:solidFill>
              </a:rPr>
              <a:t>My Treasure</a:t>
            </a:r>
            <a:endParaRPr lang="ko-KR" altLang="en-US" sz="14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2143108" y="4929198"/>
            <a:ext cx="1357322" cy="28575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accent2">
                    <a:lumMod val="50000"/>
                  </a:schemeClr>
                </a:solidFill>
              </a:rPr>
              <a:t>부가 기능</a:t>
            </a:r>
            <a:endParaRPr lang="ko-KR" altLang="en-US" sz="14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2143108" y="5286388"/>
            <a:ext cx="1357322" cy="28575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accent2">
                    <a:lumMod val="50000"/>
                  </a:schemeClr>
                </a:solidFill>
              </a:rPr>
              <a:t>환경 설정</a:t>
            </a:r>
            <a:endParaRPr lang="ko-KR" altLang="en-US" sz="14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785786" y="4929198"/>
            <a:ext cx="1357322" cy="28575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accent2">
                    <a:lumMod val="50000"/>
                  </a:schemeClr>
                </a:solidFill>
              </a:rPr>
              <a:t>예방 접종 관리</a:t>
            </a:r>
            <a:endParaRPr lang="ko-KR" altLang="en-US" sz="14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929058" y="1471599"/>
            <a:ext cx="3643338" cy="4572032"/>
          </a:xfrm>
          <a:prstGeom prst="rect">
            <a:avLst/>
          </a:prstGeom>
          <a:solidFill>
            <a:srgbClr val="FFFF00">
              <a:alpha val="5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altLang="ko-KR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altLang="ko-KR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altLang="ko-KR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altLang="ko-KR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altLang="ko-KR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altLang="ko-KR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altLang="ko-KR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altLang="ko-KR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altLang="ko-KR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altLang="ko-KR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altLang="ko-KR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altLang="ko-KR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altLang="ko-KR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altLang="ko-KR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세로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&amp; 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가로 모드 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layout 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별도 구성</a:t>
            </a:r>
            <a:endParaRPr lang="en-US" altLang="ko-KR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ko-KR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altLang="ko-KR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altLang="ko-KR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altLang="ko-KR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altLang="ko-KR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altLang="ko-KR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altLang="ko-KR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altLang="ko-KR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altLang="ko-KR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altLang="ko-KR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altLang="ko-KR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altLang="ko-KR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altLang="ko-KR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altLang="ko-KR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571472" y="1428736"/>
            <a:ext cx="3123210" cy="4643252"/>
            <a:chOff x="571472" y="1428736"/>
            <a:chExt cx="3123210" cy="4643252"/>
          </a:xfrm>
        </p:grpSpPr>
        <p:pic>
          <p:nvPicPr>
            <p:cNvPr id="8" name="그림 7" descr="phone.JPG"/>
            <p:cNvPicPr>
              <a:picLocks noChangeAspect="1"/>
            </p:cNvPicPr>
            <p:nvPr/>
          </p:nvPicPr>
          <p:blipFill>
            <a:blip r:embed="rId3" cstate="print"/>
            <a:srcRect l="5075" t="3940" r="6304" b="4082"/>
            <a:stretch>
              <a:fillRect/>
            </a:stretch>
          </p:blipFill>
          <p:spPr>
            <a:xfrm>
              <a:off x="571472" y="1428736"/>
              <a:ext cx="3123210" cy="4643252"/>
            </a:xfrm>
            <a:prstGeom prst="rect">
              <a:avLst/>
            </a:prstGeom>
          </p:spPr>
        </p:pic>
        <p:sp>
          <p:nvSpPr>
            <p:cNvPr id="9" name="직사각형 8"/>
            <p:cNvSpPr/>
            <p:nvPr/>
          </p:nvSpPr>
          <p:spPr>
            <a:xfrm>
              <a:off x="607097" y="1738426"/>
              <a:ext cx="3048084" cy="426234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9" name="직사각형 88"/>
          <p:cNvSpPr/>
          <p:nvPr/>
        </p:nvSpPr>
        <p:spPr>
          <a:xfrm>
            <a:off x="642910" y="2643182"/>
            <a:ext cx="2928958" cy="2857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82594"/>
          </a:xfrm>
        </p:spPr>
        <p:txBody>
          <a:bodyPr/>
          <a:lstStyle/>
          <a:p>
            <a:r>
              <a:rPr lang="en-US" altLang="ko-KR" dirty="0" smtClean="0"/>
              <a:t>2.</a:t>
            </a:r>
            <a:r>
              <a:rPr lang="ko-KR" altLang="en-US" dirty="0" smtClean="0"/>
              <a:t>화면 설계서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928670"/>
            <a:ext cx="7467600" cy="5545282"/>
          </a:xfrm>
          <a:ln w="12700" cmpd="sng">
            <a:solidFill>
              <a:schemeClr val="tx1"/>
            </a:solidFill>
          </a:ln>
        </p:spPr>
        <p:txBody>
          <a:bodyPr/>
          <a:lstStyle/>
          <a:p>
            <a:r>
              <a:rPr lang="ko-KR" altLang="en-US" dirty="0" smtClean="0"/>
              <a:t>우리 아기 </a:t>
            </a:r>
            <a:endParaRPr lang="en-US" altLang="ko-KR" dirty="0" smtClean="0"/>
          </a:p>
        </p:txBody>
      </p:sp>
      <p:sp>
        <p:nvSpPr>
          <p:cNvPr id="22" name="TextBox 21"/>
          <p:cNvSpPr txBox="1"/>
          <p:nvPr/>
        </p:nvSpPr>
        <p:spPr>
          <a:xfrm>
            <a:off x="633384" y="1771639"/>
            <a:ext cx="3009921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우리 아기 </a:t>
            </a:r>
            <a:endParaRPr lang="ko-KR" altLang="en-US" dirty="0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771498" y="2714620"/>
            <a:ext cx="2714644" cy="28575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accent2">
                    <a:lumMod val="50000"/>
                  </a:schemeClr>
                </a:solidFill>
              </a:rPr>
              <a:t>홍길동 </a:t>
            </a:r>
            <a:r>
              <a:rPr lang="en-US" altLang="ko-KR" sz="1400" dirty="0" smtClean="0">
                <a:solidFill>
                  <a:schemeClr val="accent2">
                    <a:lumMod val="50000"/>
                  </a:schemeClr>
                </a:solidFill>
              </a:rPr>
              <a:t>(</a:t>
            </a:r>
            <a:r>
              <a:rPr lang="ko-KR" altLang="en-US" sz="1400" dirty="0" smtClean="0">
                <a:solidFill>
                  <a:schemeClr val="accent2">
                    <a:lumMod val="50000"/>
                  </a:schemeClr>
                </a:solidFill>
              </a:rPr>
              <a:t>등록된 아기가 없습니다</a:t>
            </a:r>
            <a:r>
              <a:rPr lang="en-US" altLang="ko-KR" sz="1400" dirty="0" smtClean="0">
                <a:solidFill>
                  <a:schemeClr val="accent2">
                    <a:lumMod val="50000"/>
                  </a:schemeClr>
                </a:solidFill>
              </a:rPr>
              <a:t>)</a:t>
            </a:r>
            <a:endParaRPr lang="ko-KR" altLang="en-US" sz="14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785786" y="3440368"/>
            <a:ext cx="571504" cy="28575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accent2">
                    <a:lumMod val="50000"/>
                  </a:schemeClr>
                </a:solidFill>
              </a:rPr>
              <a:t>성별</a:t>
            </a:r>
            <a:endParaRPr lang="ko-KR" altLang="en-US" sz="14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771498" y="3081335"/>
            <a:ext cx="571504" cy="28575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accent2">
                    <a:lumMod val="50000"/>
                  </a:schemeClr>
                </a:solidFill>
              </a:rPr>
              <a:t>생일</a:t>
            </a:r>
            <a:endParaRPr lang="ko-KR" altLang="en-US" sz="14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2143108" y="3429000"/>
            <a:ext cx="571504" cy="28575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accent2">
                    <a:lumMod val="50000"/>
                  </a:schemeClr>
                </a:solidFill>
              </a:rPr>
              <a:t>혈액형</a:t>
            </a:r>
            <a:endParaRPr lang="ko-KR" altLang="en-US" sz="1100" dirty="0">
              <a:solidFill>
                <a:schemeClr val="accent2">
                  <a:lumMod val="50000"/>
                </a:schemeClr>
              </a:solidFill>
            </a:endParaRPr>
          </a:p>
        </p:txBody>
      </p:sp>
      <p:grpSp>
        <p:nvGrpSpPr>
          <p:cNvPr id="70" name="그룹 9"/>
          <p:cNvGrpSpPr/>
          <p:nvPr/>
        </p:nvGrpSpPr>
        <p:grpSpPr>
          <a:xfrm>
            <a:off x="4705350" y="2857496"/>
            <a:ext cx="2428892" cy="3186135"/>
            <a:chOff x="3786182" y="1428736"/>
            <a:chExt cx="3902085" cy="2658778"/>
          </a:xfrm>
        </p:grpSpPr>
        <p:pic>
          <p:nvPicPr>
            <p:cNvPr id="81" name="그림 80" descr="phone2.JPG"/>
            <p:cNvPicPr>
              <a:picLocks noChangeAspect="1"/>
            </p:cNvPicPr>
            <p:nvPr/>
          </p:nvPicPr>
          <p:blipFill>
            <a:blip r:embed="rId4" cstate="print"/>
            <a:srcRect l="5172" t="3200" r="4990" b="3089"/>
            <a:stretch>
              <a:fillRect/>
            </a:stretch>
          </p:blipFill>
          <p:spPr>
            <a:xfrm>
              <a:off x="3786182" y="1428736"/>
              <a:ext cx="3902085" cy="2658778"/>
            </a:xfrm>
            <a:prstGeom prst="rect">
              <a:avLst/>
            </a:prstGeom>
          </p:spPr>
        </p:pic>
        <p:sp>
          <p:nvSpPr>
            <p:cNvPr id="82" name="직사각형 81"/>
            <p:cNvSpPr/>
            <p:nvPr/>
          </p:nvSpPr>
          <p:spPr>
            <a:xfrm>
              <a:off x="3821994" y="1678863"/>
              <a:ext cx="3821839" cy="239307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2" name="모서리가 둥근 직사각형 71"/>
          <p:cNvSpPr/>
          <p:nvPr/>
        </p:nvSpPr>
        <p:spPr>
          <a:xfrm>
            <a:off x="4857751" y="3958907"/>
            <a:ext cx="571504" cy="21624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accent2">
                    <a:lumMod val="50000"/>
                  </a:schemeClr>
                </a:solidFill>
              </a:rPr>
              <a:t>성별</a:t>
            </a:r>
            <a:endParaRPr lang="ko-KR" altLang="en-US" sz="14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73" name="모서리가 둥근 직사각형 72"/>
          <p:cNvSpPr/>
          <p:nvPr/>
        </p:nvSpPr>
        <p:spPr>
          <a:xfrm>
            <a:off x="4848226" y="4296810"/>
            <a:ext cx="571504" cy="21624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accent2">
                    <a:lumMod val="50000"/>
                  </a:schemeClr>
                </a:solidFill>
              </a:rPr>
              <a:t>생일</a:t>
            </a:r>
            <a:endParaRPr lang="ko-KR" altLang="en-US" sz="14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5491168" y="4296810"/>
            <a:ext cx="1428761" cy="2162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5" name="모서리가 둥근 직사각형 74"/>
          <p:cNvSpPr/>
          <p:nvPr/>
        </p:nvSpPr>
        <p:spPr>
          <a:xfrm>
            <a:off x="4852989" y="4622465"/>
            <a:ext cx="571504" cy="21624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accent2">
                    <a:lumMod val="50000"/>
                  </a:schemeClr>
                </a:solidFill>
              </a:rPr>
              <a:t>혈액형</a:t>
            </a:r>
            <a:endParaRPr lang="ko-KR" altLang="en-US" sz="11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5476881" y="4622465"/>
            <a:ext cx="1428761" cy="2162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bg2">
                    <a:lumMod val="10000"/>
                  </a:schemeClr>
                </a:solidFill>
              </a:rPr>
              <a:t>A</a:t>
            </a:r>
            <a:r>
              <a:rPr lang="ko-KR" altLang="en-US" dirty="0" smtClean="0">
                <a:solidFill>
                  <a:schemeClr val="bg2">
                    <a:lumMod val="10000"/>
                  </a:schemeClr>
                </a:solidFill>
              </a:rPr>
              <a:t>형</a:t>
            </a:r>
            <a:endParaRPr lang="ko-KR" alt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58" name="순서도: 병합 57"/>
          <p:cNvSpPr/>
          <p:nvPr/>
        </p:nvSpPr>
        <p:spPr>
          <a:xfrm>
            <a:off x="3224203" y="2767008"/>
            <a:ext cx="214314" cy="214314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모서리가 둥근 직사각형 60"/>
          <p:cNvSpPr/>
          <p:nvPr/>
        </p:nvSpPr>
        <p:spPr>
          <a:xfrm>
            <a:off x="2000232" y="2285992"/>
            <a:ext cx="928694" cy="21431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accent2">
                    <a:lumMod val="50000"/>
                  </a:schemeClr>
                </a:solidFill>
              </a:rPr>
              <a:t>추가</a:t>
            </a:r>
            <a:endParaRPr lang="ko-KR" altLang="en-US" sz="14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4" name="모서리가 둥근 직사각형 63"/>
          <p:cNvSpPr/>
          <p:nvPr/>
        </p:nvSpPr>
        <p:spPr>
          <a:xfrm>
            <a:off x="785786" y="3786190"/>
            <a:ext cx="571504" cy="28575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accent2">
                    <a:lumMod val="50000"/>
                  </a:schemeClr>
                </a:solidFill>
              </a:rPr>
              <a:t>별자리</a:t>
            </a:r>
            <a:endParaRPr lang="ko-KR" altLang="en-US" sz="11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1409678" y="3767140"/>
            <a:ext cx="66199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 smtClean="0"/>
              <a:t>염소자리</a:t>
            </a:r>
            <a:endParaRPr lang="ko-KR" altLang="en-US" sz="900" dirty="0"/>
          </a:p>
        </p:txBody>
      </p:sp>
      <p:sp>
        <p:nvSpPr>
          <p:cNvPr id="86" name="모서리가 둥근 직사각형 85"/>
          <p:cNvSpPr/>
          <p:nvPr/>
        </p:nvSpPr>
        <p:spPr>
          <a:xfrm>
            <a:off x="3000364" y="2276467"/>
            <a:ext cx="571504" cy="21624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accent2">
                    <a:lumMod val="50000"/>
                  </a:schemeClr>
                </a:solidFill>
              </a:rPr>
              <a:t>삭제</a:t>
            </a:r>
            <a:endParaRPr lang="ko-KR" altLang="en-US" sz="14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5500694" y="3630849"/>
            <a:ext cx="1428761" cy="2162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2">
                    <a:lumMod val="10000"/>
                  </a:schemeClr>
                </a:solidFill>
              </a:rPr>
              <a:t>홍길동</a:t>
            </a:r>
            <a:endParaRPr lang="ko-KR" alt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88" name="모서리가 둥근 직사각형 87"/>
          <p:cNvSpPr/>
          <p:nvPr/>
        </p:nvSpPr>
        <p:spPr>
          <a:xfrm>
            <a:off x="4857752" y="3639452"/>
            <a:ext cx="571504" cy="21624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accent2">
                    <a:lumMod val="50000"/>
                  </a:schemeClr>
                </a:solidFill>
              </a:rPr>
              <a:t>이름</a:t>
            </a:r>
            <a:endParaRPr lang="ko-KR" altLang="en-US" sz="14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92" name="타원 91"/>
          <p:cNvSpPr/>
          <p:nvPr/>
        </p:nvSpPr>
        <p:spPr>
          <a:xfrm>
            <a:off x="5500694" y="4000504"/>
            <a:ext cx="142876" cy="1428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타원 92"/>
          <p:cNvSpPr/>
          <p:nvPr/>
        </p:nvSpPr>
        <p:spPr>
          <a:xfrm>
            <a:off x="6215074" y="4000504"/>
            <a:ext cx="142876" cy="1428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TextBox 93"/>
          <p:cNvSpPr txBox="1"/>
          <p:nvPr/>
        </p:nvSpPr>
        <p:spPr>
          <a:xfrm>
            <a:off x="5643570" y="3938591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남자</a:t>
            </a:r>
            <a:endParaRPr lang="ko-KR" altLang="en-US" dirty="0"/>
          </a:p>
        </p:txBody>
      </p:sp>
      <p:sp>
        <p:nvSpPr>
          <p:cNvPr id="95" name="TextBox 94"/>
          <p:cNvSpPr txBox="1"/>
          <p:nvPr/>
        </p:nvSpPr>
        <p:spPr>
          <a:xfrm>
            <a:off x="6429388" y="3929066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여자</a:t>
            </a:r>
            <a:endParaRPr lang="ko-KR" altLang="en-US" dirty="0"/>
          </a:p>
        </p:txBody>
      </p:sp>
      <p:sp>
        <p:nvSpPr>
          <p:cNvPr id="96" name="직사각형 95"/>
          <p:cNvSpPr/>
          <p:nvPr/>
        </p:nvSpPr>
        <p:spPr>
          <a:xfrm>
            <a:off x="6529416" y="4181781"/>
            <a:ext cx="40003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b="1" dirty="0" smtClean="0"/>
              <a:t>▦</a:t>
            </a:r>
            <a:endParaRPr lang="ko-KR" altLang="en-US" sz="2400" b="1" dirty="0"/>
          </a:p>
        </p:txBody>
      </p:sp>
      <p:sp>
        <p:nvSpPr>
          <p:cNvPr id="97" name="순서도: 병합 96"/>
          <p:cNvSpPr/>
          <p:nvPr/>
        </p:nvSpPr>
        <p:spPr>
          <a:xfrm>
            <a:off x="6677040" y="4643446"/>
            <a:ext cx="214314" cy="214314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TextBox 97"/>
          <p:cNvSpPr txBox="1"/>
          <p:nvPr/>
        </p:nvSpPr>
        <p:spPr>
          <a:xfrm>
            <a:off x="4738688" y="3162298"/>
            <a:ext cx="2371726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우리 아기 등록 </a:t>
            </a:r>
            <a:endParaRPr lang="ko-KR" altLang="en-US" dirty="0"/>
          </a:p>
        </p:txBody>
      </p:sp>
      <p:sp>
        <p:nvSpPr>
          <p:cNvPr id="47" name="모서리가 둥근 직사각형 46"/>
          <p:cNvSpPr/>
          <p:nvPr/>
        </p:nvSpPr>
        <p:spPr>
          <a:xfrm>
            <a:off x="785786" y="4143380"/>
            <a:ext cx="571504" cy="28575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accent2">
                    <a:lumMod val="50000"/>
                  </a:schemeClr>
                </a:solidFill>
              </a:rPr>
              <a:t>탄생석</a:t>
            </a:r>
            <a:endParaRPr lang="ko-KR" altLang="en-US" sz="105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1409678" y="4124330"/>
            <a:ext cx="2019314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/>
              <a:t>터키석</a:t>
            </a:r>
            <a:endParaRPr lang="ko-KR" altLang="en-US" sz="1200" dirty="0"/>
          </a:p>
        </p:txBody>
      </p:sp>
      <p:sp>
        <p:nvSpPr>
          <p:cNvPr id="49" name="모서리가 둥근 직사각형 48"/>
          <p:cNvSpPr/>
          <p:nvPr/>
        </p:nvSpPr>
        <p:spPr>
          <a:xfrm>
            <a:off x="2143108" y="3786190"/>
            <a:ext cx="571504" cy="28575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accent2">
                    <a:lumMod val="50000"/>
                  </a:schemeClr>
                </a:solidFill>
              </a:rPr>
              <a:t>띠</a:t>
            </a:r>
            <a:endParaRPr lang="ko-KR" altLang="en-US" sz="105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2767000" y="3767140"/>
            <a:ext cx="66199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/>
              <a:t>호랑이</a:t>
            </a:r>
            <a:endParaRPr lang="ko-KR" altLang="en-US" sz="1200" dirty="0"/>
          </a:p>
        </p:txBody>
      </p:sp>
      <p:sp>
        <p:nvSpPr>
          <p:cNvPr id="51" name="직사각형 50"/>
          <p:cNvSpPr/>
          <p:nvPr/>
        </p:nvSpPr>
        <p:spPr>
          <a:xfrm>
            <a:off x="1443016" y="3429000"/>
            <a:ext cx="64294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/>
              <a:t>남자</a:t>
            </a:r>
            <a:endParaRPr lang="ko-KR" altLang="en-US" dirty="0"/>
          </a:p>
        </p:txBody>
      </p:sp>
      <p:sp>
        <p:nvSpPr>
          <p:cNvPr id="53" name="직사각형 52"/>
          <p:cNvSpPr/>
          <p:nvPr/>
        </p:nvSpPr>
        <p:spPr>
          <a:xfrm>
            <a:off x="4071934" y="1428736"/>
            <a:ext cx="3643338" cy="1385897"/>
          </a:xfrm>
          <a:prstGeom prst="rect">
            <a:avLst/>
          </a:prstGeom>
          <a:solidFill>
            <a:srgbClr val="FFFF00">
              <a:alpha val="5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altLang="ko-KR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altLang="ko-KR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altLang="ko-KR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altLang="ko-KR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altLang="ko-KR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altLang="ko-KR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altLang="ko-KR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altLang="ko-KR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altLang="ko-KR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altLang="ko-KR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altLang="ko-KR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altLang="ko-KR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altLang="ko-KR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이름 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spinner 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선택 시 하단 정보 갱신</a:t>
            </a:r>
            <a:endParaRPr lang="en-US" altLang="ko-KR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altLang="ko-KR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altLang="ko-KR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altLang="ko-KR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altLang="ko-KR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altLang="ko-KR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altLang="ko-KR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altLang="ko-KR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altLang="ko-KR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altLang="ko-KR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altLang="ko-KR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altLang="ko-KR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altLang="ko-KR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altLang="ko-KR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1409678" y="3071810"/>
            <a:ext cx="2019314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 smtClean="0"/>
              <a:t>2010/01/01</a:t>
            </a:r>
            <a:endParaRPr lang="ko-KR" altLang="en-US" sz="700" dirty="0"/>
          </a:p>
        </p:txBody>
      </p:sp>
      <p:sp>
        <p:nvSpPr>
          <p:cNvPr id="55" name="직사각형 54"/>
          <p:cNvSpPr/>
          <p:nvPr/>
        </p:nvSpPr>
        <p:spPr>
          <a:xfrm>
            <a:off x="2762238" y="3429000"/>
            <a:ext cx="66199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/>
              <a:t>A</a:t>
            </a:r>
            <a:r>
              <a:rPr lang="ko-KR" altLang="en-US" dirty="0" smtClean="0"/>
              <a:t>형</a:t>
            </a:r>
            <a:endParaRPr lang="ko-KR" altLang="en-US" dirty="0"/>
          </a:p>
        </p:txBody>
      </p:sp>
      <p:sp>
        <p:nvSpPr>
          <p:cNvPr id="56" name="모서리가 둥근 직사각형 55"/>
          <p:cNvSpPr/>
          <p:nvPr/>
        </p:nvSpPr>
        <p:spPr>
          <a:xfrm>
            <a:off x="6143636" y="4929198"/>
            <a:ext cx="857256" cy="21431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accent2">
                    <a:lumMod val="50000"/>
                  </a:schemeClr>
                </a:solidFill>
              </a:rPr>
              <a:t>저장</a:t>
            </a:r>
            <a:endParaRPr lang="ko-KR" altLang="en-US" sz="14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7" name="모서리가 둥근 직사각형 56"/>
          <p:cNvSpPr/>
          <p:nvPr/>
        </p:nvSpPr>
        <p:spPr>
          <a:xfrm>
            <a:off x="785786" y="4500570"/>
            <a:ext cx="2643206" cy="28575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accent2">
                    <a:lumMod val="50000"/>
                  </a:schemeClr>
                </a:solidFill>
              </a:rPr>
              <a:t>우리 아기 </a:t>
            </a:r>
            <a:r>
              <a:rPr lang="ko-KR" altLang="en-US" sz="1400" dirty="0" err="1" smtClean="0">
                <a:solidFill>
                  <a:schemeClr val="accent2">
                    <a:lumMod val="50000"/>
                  </a:schemeClr>
                </a:solidFill>
              </a:rPr>
              <a:t>태어난지</a:t>
            </a:r>
            <a:r>
              <a:rPr lang="ko-KR" altLang="en-US" sz="1400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altLang="ko-KR" sz="1400" dirty="0" smtClean="0">
                <a:solidFill>
                  <a:schemeClr val="accent2">
                    <a:lumMod val="50000"/>
                  </a:schemeClr>
                </a:solidFill>
              </a:rPr>
              <a:t>100</a:t>
            </a:r>
            <a:r>
              <a:rPr lang="ko-KR" altLang="en-US" sz="1400" dirty="0" smtClean="0">
                <a:solidFill>
                  <a:schemeClr val="accent2">
                    <a:lumMod val="50000"/>
                  </a:schemeClr>
                </a:solidFill>
              </a:rPr>
              <a:t>일</a:t>
            </a:r>
            <a:endParaRPr lang="ko-KR" altLang="en-US" sz="140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82594"/>
          </a:xfrm>
        </p:spPr>
        <p:txBody>
          <a:bodyPr/>
          <a:lstStyle/>
          <a:p>
            <a:r>
              <a:rPr lang="en-US" altLang="ko-KR" dirty="0" smtClean="0"/>
              <a:t>2.</a:t>
            </a:r>
            <a:r>
              <a:rPr lang="ko-KR" altLang="en-US" dirty="0" smtClean="0"/>
              <a:t>화면 설계서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928670"/>
            <a:ext cx="7467600" cy="5545282"/>
          </a:xfrm>
          <a:ln w="12700" cmpd="sng">
            <a:solidFill>
              <a:schemeClr val="tx1"/>
            </a:solidFill>
          </a:ln>
        </p:spPr>
        <p:txBody>
          <a:bodyPr/>
          <a:lstStyle/>
          <a:p>
            <a:r>
              <a:rPr lang="ko-KR" altLang="en-US" dirty="0" smtClean="0"/>
              <a:t>예방접종 관리</a:t>
            </a:r>
            <a:endParaRPr lang="en-US" altLang="ko-KR" dirty="0" smtClean="0"/>
          </a:p>
        </p:txBody>
      </p:sp>
      <p:grpSp>
        <p:nvGrpSpPr>
          <p:cNvPr id="6" name="그룹 5"/>
          <p:cNvGrpSpPr/>
          <p:nvPr/>
        </p:nvGrpSpPr>
        <p:grpSpPr>
          <a:xfrm>
            <a:off x="571472" y="1428736"/>
            <a:ext cx="3123210" cy="4643252"/>
            <a:chOff x="571472" y="1428736"/>
            <a:chExt cx="3123210" cy="4643252"/>
          </a:xfrm>
        </p:grpSpPr>
        <p:pic>
          <p:nvPicPr>
            <p:cNvPr id="7" name="그림 6" descr="phone.JPG"/>
            <p:cNvPicPr>
              <a:picLocks noChangeAspect="1"/>
            </p:cNvPicPr>
            <p:nvPr/>
          </p:nvPicPr>
          <p:blipFill>
            <a:blip r:embed="rId2" cstate="print"/>
            <a:srcRect l="5075" t="3940" r="6304" b="4082"/>
            <a:stretch>
              <a:fillRect/>
            </a:stretch>
          </p:blipFill>
          <p:spPr>
            <a:xfrm>
              <a:off x="571472" y="1428736"/>
              <a:ext cx="3123210" cy="4643252"/>
            </a:xfrm>
            <a:prstGeom prst="rect">
              <a:avLst/>
            </a:prstGeom>
          </p:spPr>
        </p:pic>
        <p:sp>
          <p:nvSpPr>
            <p:cNvPr id="8" name="직사각형 7"/>
            <p:cNvSpPr/>
            <p:nvPr/>
          </p:nvSpPr>
          <p:spPr>
            <a:xfrm>
              <a:off x="607097" y="1738426"/>
              <a:ext cx="3048084" cy="426234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633384" y="1771639"/>
            <a:ext cx="3009921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예방접종 관리</a:t>
            </a:r>
            <a:endParaRPr lang="ko-KR" altLang="en-US" dirty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771498" y="2285992"/>
            <a:ext cx="2714644" cy="28575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accent2">
                    <a:lumMod val="50000"/>
                  </a:schemeClr>
                </a:solidFill>
              </a:rPr>
              <a:t>홍길동 </a:t>
            </a:r>
            <a:r>
              <a:rPr lang="en-US" altLang="ko-KR" sz="1400" dirty="0" smtClean="0">
                <a:solidFill>
                  <a:schemeClr val="accent2">
                    <a:lumMod val="50000"/>
                  </a:schemeClr>
                </a:solidFill>
              </a:rPr>
              <a:t>(</a:t>
            </a:r>
            <a:r>
              <a:rPr lang="ko-KR" altLang="en-US" sz="1400" dirty="0" smtClean="0">
                <a:solidFill>
                  <a:schemeClr val="accent2">
                    <a:lumMod val="50000"/>
                  </a:schemeClr>
                </a:solidFill>
              </a:rPr>
              <a:t>등록된 아기가 없습니다</a:t>
            </a:r>
            <a:r>
              <a:rPr lang="en-US" altLang="ko-KR" sz="1400" dirty="0" smtClean="0">
                <a:solidFill>
                  <a:schemeClr val="accent2">
                    <a:lumMod val="50000"/>
                  </a:schemeClr>
                </a:solidFill>
              </a:rPr>
              <a:t>)</a:t>
            </a:r>
            <a:endParaRPr lang="ko-KR" altLang="en-US" sz="14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0" name="순서도: 병합 19"/>
          <p:cNvSpPr/>
          <p:nvPr/>
        </p:nvSpPr>
        <p:spPr>
          <a:xfrm>
            <a:off x="3224203" y="2338380"/>
            <a:ext cx="214314" cy="214314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" name="그룹 9"/>
          <p:cNvGrpSpPr/>
          <p:nvPr/>
        </p:nvGrpSpPr>
        <p:grpSpPr>
          <a:xfrm>
            <a:off x="4714876" y="3071810"/>
            <a:ext cx="2357454" cy="3000396"/>
            <a:chOff x="3786182" y="1428736"/>
            <a:chExt cx="3902085" cy="2658778"/>
          </a:xfrm>
        </p:grpSpPr>
        <p:pic>
          <p:nvPicPr>
            <p:cNvPr id="23" name="그림 22" descr="phone2.JPG"/>
            <p:cNvPicPr>
              <a:picLocks noChangeAspect="1"/>
            </p:cNvPicPr>
            <p:nvPr/>
          </p:nvPicPr>
          <p:blipFill>
            <a:blip r:embed="rId3" cstate="print"/>
            <a:srcRect l="5172" t="3200" r="4990" b="3089"/>
            <a:stretch>
              <a:fillRect/>
            </a:stretch>
          </p:blipFill>
          <p:spPr>
            <a:xfrm>
              <a:off x="3786182" y="1428736"/>
              <a:ext cx="3902085" cy="2658778"/>
            </a:xfrm>
            <a:prstGeom prst="rect">
              <a:avLst/>
            </a:prstGeom>
          </p:spPr>
        </p:pic>
        <p:sp>
          <p:nvSpPr>
            <p:cNvPr id="24" name="직사각형 23"/>
            <p:cNvSpPr/>
            <p:nvPr/>
          </p:nvSpPr>
          <p:spPr>
            <a:xfrm>
              <a:off x="3821994" y="1678863"/>
              <a:ext cx="3821839" cy="239307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7" name="모서리가 둥근 직사각형 26"/>
          <p:cNvSpPr/>
          <p:nvPr/>
        </p:nvSpPr>
        <p:spPr>
          <a:xfrm>
            <a:off x="4805364" y="3429002"/>
            <a:ext cx="642942" cy="21431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accent2">
                    <a:lumMod val="50000"/>
                  </a:schemeClr>
                </a:solidFill>
              </a:rPr>
              <a:t>설명</a:t>
            </a:r>
            <a:endParaRPr lang="ko-KR" altLang="en-US" sz="14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5500693" y="3429000"/>
            <a:ext cx="1428761" cy="5097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4786314" y="4595821"/>
            <a:ext cx="671516" cy="222037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accent2">
                    <a:lumMod val="50000"/>
                  </a:schemeClr>
                </a:solidFill>
              </a:rPr>
              <a:t>접종</a:t>
            </a:r>
            <a:endParaRPr lang="ko-KR" altLang="en-US" sz="11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4805364" y="4000506"/>
            <a:ext cx="642942" cy="21431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accent2">
                    <a:lumMod val="50000"/>
                  </a:schemeClr>
                </a:solidFill>
              </a:rPr>
              <a:t>메모</a:t>
            </a:r>
            <a:endParaRPr lang="ko-KR" altLang="en-US" sz="14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5500693" y="4000504"/>
            <a:ext cx="1428761" cy="5097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직사각형 33"/>
          <p:cNvSpPr/>
          <p:nvPr/>
        </p:nvSpPr>
        <p:spPr>
          <a:xfrm>
            <a:off x="4071934" y="1428736"/>
            <a:ext cx="3643338" cy="1571636"/>
          </a:xfrm>
          <a:prstGeom prst="rect">
            <a:avLst/>
          </a:prstGeom>
          <a:solidFill>
            <a:srgbClr val="FFFF00">
              <a:alpha val="5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altLang="ko-KR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altLang="ko-KR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altLang="ko-KR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altLang="ko-KR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altLang="ko-KR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altLang="ko-KR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altLang="ko-KR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altLang="ko-KR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altLang="ko-KR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altLang="ko-KR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altLang="ko-KR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altLang="ko-KR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altLang="ko-KR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아기 정보 없을 경우는 현재일 기준으로 </a:t>
            </a:r>
            <a:endParaRPr lang="en-US" altLang="ko-KR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/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    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예방 접종 일정 출력 후 저장 기능 제공 안 함</a:t>
            </a:r>
            <a:endParaRPr lang="en-US" altLang="ko-KR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/>
            <a:endParaRPr lang="en-US" altLang="ko-KR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>
              <a:buAutoNum type="arabicPeriod" startAt="2"/>
            </a:pP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Click Event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로 하단의 접종 명 상세</a:t>
            </a:r>
            <a:endParaRPr lang="en-US" altLang="ko-KR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/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   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정보 및 기타 정보 입력 하는 화면 출력</a:t>
            </a:r>
            <a:endParaRPr lang="en-US" altLang="ko-KR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/>
            <a:endParaRPr lang="en-US" altLang="ko-KR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/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3.    http://nip.cdc.go.kr/ 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참고 하여  구현</a:t>
            </a:r>
            <a:endParaRPr lang="en-US" altLang="ko-KR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altLang="ko-KR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altLang="ko-KR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altLang="ko-KR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altLang="ko-KR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altLang="ko-KR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altLang="ko-KR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altLang="ko-KR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altLang="ko-KR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altLang="ko-KR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altLang="ko-KR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altLang="ko-KR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altLang="ko-KR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altLang="ko-KR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6572264" y="4643446"/>
            <a:ext cx="428628" cy="20465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accent2">
                    <a:lumMod val="50000"/>
                  </a:schemeClr>
                </a:solidFill>
              </a:rPr>
              <a:t>저장</a:t>
            </a:r>
            <a:endParaRPr lang="ko-KR" altLang="en-US" sz="10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400681" y="4610108"/>
            <a:ext cx="14287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○ 접종  ● </a:t>
            </a:r>
            <a:r>
              <a:rPr lang="ko-KR" altLang="en-US" sz="1200" dirty="0" err="1" smtClean="0"/>
              <a:t>미접종</a:t>
            </a:r>
            <a:endParaRPr lang="ko-KR" altLang="en-US" sz="1200" dirty="0" smtClean="0"/>
          </a:p>
        </p:txBody>
      </p:sp>
      <p:graphicFrame>
        <p:nvGraphicFramePr>
          <p:cNvPr id="25" name="표 24"/>
          <p:cNvGraphicFramePr>
            <a:graphicFrameLocks noGrp="1"/>
          </p:cNvGraphicFramePr>
          <p:nvPr/>
        </p:nvGraphicFramePr>
        <p:xfrm>
          <a:off x="714348" y="2714621"/>
          <a:ext cx="2786082" cy="317383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57256"/>
                <a:gridCol w="857256"/>
                <a:gridCol w="1071570"/>
              </a:tblGrid>
              <a:tr h="43014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접종</a:t>
                      </a:r>
                      <a:endParaRPr lang="en-US" altLang="ko-KR" sz="900" dirty="0" smtClean="0"/>
                    </a:p>
                    <a:p>
                      <a:pPr latinLnBrk="1"/>
                      <a:r>
                        <a:rPr lang="ko-KR" altLang="en-US" sz="900" dirty="0" smtClean="0"/>
                        <a:t>종류</a:t>
                      </a:r>
                      <a:endParaRPr lang="en-US" altLang="ko-KR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 smtClean="0"/>
                        <a:t>접종명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기간</a:t>
                      </a:r>
                      <a:endParaRPr lang="ko-KR" altLang="en-US" sz="900" dirty="0"/>
                    </a:p>
                  </a:txBody>
                  <a:tcPr/>
                </a:tc>
              </a:tr>
              <a:tr h="9902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국가기본접종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B</a:t>
                      </a:r>
                      <a:r>
                        <a:rPr lang="ko-KR" altLang="en-US" sz="900" dirty="0" err="1" smtClean="0"/>
                        <a:t>형간염</a:t>
                      </a:r>
                      <a:r>
                        <a:rPr lang="ko-KR" altLang="en-US" sz="900" dirty="0" smtClean="0"/>
                        <a:t> </a:t>
                      </a:r>
                      <a:r>
                        <a:rPr lang="en-US" altLang="ko-KR" sz="900" dirty="0" smtClean="0"/>
                        <a:t>(1</a:t>
                      </a:r>
                      <a:r>
                        <a:rPr lang="ko-KR" altLang="en-US" sz="900" dirty="0" smtClean="0"/>
                        <a:t>차</a:t>
                      </a:r>
                      <a:r>
                        <a:rPr lang="en-US" altLang="ko-KR" sz="900" dirty="0" smtClean="0"/>
                        <a:t>)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2001/01/01</a:t>
                      </a:r>
                    </a:p>
                    <a:p>
                      <a:pPr latinLnBrk="1"/>
                      <a:r>
                        <a:rPr lang="en-US" altLang="ko-KR" sz="900" dirty="0" smtClean="0"/>
                        <a:t>~2001/01/31</a:t>
                      </a:r>
                    </a:p>
                    <a:p>
                      <a:pPr latinLnBrk="1"/>
                      <a:endParaRPr lang="en-US" altLang="ko-KR" sz="900" dirty="0" smtClean="0"/>
                    </a:p>
                    <a:p>
                      <a:pPr latinLnBrk="1"/>
                      <a:r>
                        <a:rPr lang="en-US" altLang="ko-KR" sz="900" dirty="0" smtClean="0"/>
                        <a:t>(</a:t>
                      </a:r>
                      <a:r>
                        <a:rPr lang="ko-KR" altLang="en-US" sz="900" dirty="0" smtClean="0"/>
                        <a:t>아기가 없는 경우</a:t>
                      </a:r>
                      <a:endParaRPr lang="en-US" altLang="ko-KR" sz="900" dirty="0" smtClean="0"/>
                    </a:p>
                    <a:p>
                      <a:pPr latinLnBrk="1"/>
                      <a:r>
                        <a:rPr lang="en-US" altLang="ko-KR" sz="900" dirty="0" smtClean="0"/>
                        <a:t>MM</a:t>
                      </a:r>
                      <a:r>
                        <a:rPr lang="ko-KR" altLang="en-US" sz="900" dirty="0" smtClean="0"/>
                        <a:t>으로 대상 </a:t>
                      </a:r>
                      <a:endParaRPr lang="en-US" altLang="ko-KR" sz="900" dirty="0" smtClean="0"/>
                    </a:p>
                    <a:p>
                      <a:pPr latinLnBrk="1"/>
                      <a:r>
                        <a:rPr lang="ko-KR" altLang="en-US" sz="900" dirty="0" smtClean="0"/>
                        <a:t>개월 표시</a:t>
                      </a:r>
                      <a:r>
                        <a:rPr lang="en-US" altLang="ko-KR" sz="900" dirty="0" smtClean="0"/>
                        <a:t>)</a:t>
                      </a:r>
                    </a:p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</a:tr>
              <a:tr h="47358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기타예방접종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독감</a:t>
                      </a:r>
                      <a:r>
                        <a:rPr lang="en-US" altLang="ko-KR" sz="900" dirty="0" smtClean="0"/>
                        <a:t>(1</a:t>
                      </a:r>
                      <a:r>
                        <a:rPr lang="ko-KR" altLang="en-US" sz="900" dirty="0" smtClean="0"/>
                        <a:t>회</a:t>
                      </a:r>
                      <a:r>
                        <a:rPr lang="en-US" altLang="ko-KR" sz="900" dirty="0" smtClean="0"/>
                        <a:t>)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2001/01/01</a:t>
                      </a:r>
                    </a:p>
                    <a:p>
                      <a:pPr latinLnBrk="1"/>
                      <a:r>
                        <a:rPr lang="en-US" altLang="ko-KR" sz="900" dirty="0" smtClean="0"/>
                        <a:t>~2001/01/31</a:t>
                      </a:r>
                      <a:endParaRPr lang="ko-KR" altLang="en-US" sz="900" dirty="0" smtClean="0"/>
                    </a:p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</a:tr>
              <a:tr h="49159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접종했을 경우</a:t>
                      </a:r>
                      <a:endParaRPr lang="en-US" altLang="ko-KR" sz="900" dirty="0" smtClean="0"/>
                    </a:p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/>
                        <a:t>B</a:t>
                      </a:r>
                      <a:r>
                        <a:rPr lang="ko-KR" altLang="en-US" sz="900" dirty="0" err="1" smtClean="0"/>
                        <a:t>형간염</a:t>
                      </a:r>
                      <a:r>
                        <a:rPr lang="ko-KR" altLang="en-US" sz="900" dirty="0" smtClean="0"/>
                        <a:t> </a:t>
                      </a:r>
                      <a:r>
                        <a:rPr lang="en-US" altLang="ko-KR" sz="900" dirty="0" smtClean="0"/>
                        <a:t>(2</a:t>
                      </a:r>
                      <a:r>
                        <a:rPr lang="ko-KR" altLang="en-US" sz="900" dirty="0" smtClean="0"/>
                        <a:t>차</a:t>
                      </a:r>
                      <a:r>
                        <a:rPr lang="en-US" altLang="ko-KR" sz="900" dirty="0" smtClean="0"/>
                        <a:t>)</a:t>
                      </a:r>
                      <a:endParaRPr lang="ko-KR" altLang="en-US" sz="9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2001/01/01</a:t>
                      </a:r>
                    </a:p>
                    <a:p>
                      <a:pPr latinLnBrk="1"/>
                      <a:r>
                        <a:rPr lang="en-US" altLang="ko-KR" sz="900" dirty="0" smtClean="0"/>
                        <a:t>~2001/01/31</a:t>
                      </a:r>
                      <a:endParaRPr lang="ko-KR" altLang="en-US" sz="900" dirty="0" smtClean="0"/>
                    </a:p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</a:tr>
              <a:tr h="6862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오늘 기준으로 현재 접종대상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/>
                        <a:t>B</a:t>
                      </a:r>
                      <a:r>
                        <a:rPr lang="ko-KR" altLang="en-US" sz="900" dirty="0" err="1" smtClean="0"/>
                        <a:t>형간염</a:t>
                      </a:r>
                      <a:r>
                        <a:rPr lang="ko-KR" altLang="en-US" sz="900" dirty="0" smtClean="0"/>
                        <a:t> </a:t>
                      </a:r>
                      <a:r>
                        <a:rPr lang="en-US" altLang="ko-KR" sz="900" dirty="0" smtClean="0"/>
                        <a:t>(3</a:t>
                      </a:r>
                      <a:r>
                        <a:rPr lang="ko-KR" altLang="en-US" sz="900" dirty="0" smtClean="0"/>
                        <a:t>차</a:t>
                      </a:r>
                      <a:r>
                        <a:rPr lang="en-US" altLang="ko-KR" sz="900" dirty="0" smtClean="0"/>
                        <a:t>)</a:t>
                      </a:r>
                      <a:endParaRPr lang="ko-KR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2002/01/01</a:t>
                      </a:r>
                    </a:p>
                    <a:p>
                      <a:pPr latinLnBrk="1"/>
                      <a:r>
                        <a:rPr lang="en-US" altLang="ko-KR" sz="900" dirty="0" smtClean="0"/>
                        <a:t>~2002/01/31</a:t>
                      </a:r>
                      <a:endParaRPr lang="ko-KR" altLang="en-US" sz="900" dirty="0" smtClean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073" name="Picture 1" descr="C:\Documents and Settings\a\바탕 화면\point1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28662" y="3714752"/>
            <a:ext cx="285750" cy="285750"/>
          </a:xfrm>
          <a:prstGeom prst="rect">
            <a:avLst/>
          </a:prstGeom>
          <a:noFill/>
        </p:spPr>
      </p:pic>
      <p:pic>
        <p:nvPicPr>
          <p:cNvPr id="3074" name="Picture 2" descr="C:\Documents and Settings\a\바탕 화면\point2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28662" y="4429132"/>
            <a:ext cx="285750" cy="285750"/>
          </a:xfrm>
          <a:prstGeom prst="rect">
            <a:avLst/>
          </a:prstGeom>
          <a:noFill/>
        </p:spPr>
      </p:pic>
      <p:pic>
        <p:nvPicPr>
          <p:cNvPr id="3075" name="Picture 3" descr="C:\Documents and Settings\a\바탕 화면\point3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928662" y="4857760"/>
            <a:ext cx="285750" cy="285750"/>
          </a:xfrm>
          <a:prstGeom prst="rect">
            <a:avLst/>
          </a:prstGeom>
          <a:noFill/>
        </p:spPr>
      </p:pic>
      <p:pic>
        <p:nvPicPr>
          <p:cNvPr id="4" name="Picture 1" descr="C:\Documents and Settings\a\바탕 화면\star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928662" y="5500702"/>
            <a:ext cx="304800" cy="304800"/>
          </a:xfrm>
          <a:prstGeom prst="rect">
            <a:avLst/>
          </a:prstGeom>
          <a:noFill/>
        </p:spPr>
      </p:pic>
      <p:graphicFrame>
        <p:nvGraphicFramePr>
          <p:cNvPr id="30" name="표 29"/>
          <p:cNvGraphicFramePr>
            <a:graphicFrameLocks noGrp="1"/>
          </p:cNvGraphicFramePr>
          <p:nvPr/>
        </p:nvGraphicFramePr>
        <p:xfrm>
          <a:off x="4786314" y="4929198"/>
          <a:ext cx="2214579" cy="94500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81409"/>
                <a:gridCol w="681409"/>
                <a:gridCol w="851761"/>
              </a:tblGrid>
              <a:tr h="29808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접종종류</a:t>
                      </a:r>
                      <a:endParaRPr lang="en-US" altLang="ko-KR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 smtClean="0"/>
                        <a:t>접종명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기간</a:t>
                      </a:r>
                      <a:endParaRPr lang="ko-KR" altLang="en-US" sz="900" dirty="0"/>
                    </a:p>
                  </a:txBody>
                  <a:tcPr/>
                </a:tc>
              </a:tr>
              <a:tr h="372602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B</a:t>
                      </a:r>
                      <a:r>
                        <a:rPr lang="ko-KR" altLang="en-US" sz="600" dirty="0" err="1" smtClean="0"/>
                        <a:t>형간염</a:t>
                      </a:r>
                      <a:r>
                        <a:rPr lang="ko-KR" altLang="en-US" sz="600" dirty="0" smtClean="0"/>
                        <a:t> </a:t>
                      </a:r>
                      <a:r>
                        <a:rPr lang="en-US" altLang="ko-KR" sz="600" dirty="0" smtClean="0"/>
                        <a:t>(2</a:t>
                      </a:r>
                      <a:r>
                        <a:rPr lang="ko-KR" altLang="en-US" sz="600" dirty="0" smtClean="0"/>
                        <a:t>차</a:t>
                      </a:r>
                      <a:r>
                        <a:rPr lang="en-US" altLang="ko-KR" sz="600" dirty="0" smtClean="0"/>
                        <a:t>)</a:t>
                      </a:r>
                      <a:endParaRPr lang="ko-KR" altLang="en-US" sz="6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2001/01/01</a:t>
                      </a:r>
                    </a:p>
                    <a:p>
                      <a:pPr latinLnBrk="1"/>
                      <a:r>
                        <a:rPr lang="en-US" altLang="ko-KR" sz="600" dirty="0" smtClean="0"/>
                        <a:t>~2001/01/31</a:t>
                      </a:r>
                      <a:endParaRPr lang="ko-KR" altLang="en-US" sz="600" dirty="0" smtClean="0"/>
                    </a:p>
                    <a:p>
                      <a:pPr latinLnBrk="1"/>
                      <a:endParaRPr lang="ko-KR" altLang="en-US" sz="600" dirty="0"/>
                    </a:p>
                  </a:txBody>
                  <a:tcPr/>
                </a:tc>
              </a:tr>
              <a:tr h="273242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B</a:t>
                      </a:r>
                      <a:r>
                        <a:rPr lang="ko-KR" altLang="en-US" sz="600" dirty="0" err="1" smtClean="0"/>
                        <a:t>형간염</a:t>
                      </a:r>
                      <a:r>
                        <a:rPr lang="ko-KR" altLang="en-US" sz="600" dirty="0" smtClean="0"/>
                        <a:t> </a:t>
                      </a:r>
                      <a:r>
                        <a:rPr lang="en-US" altLang="ko-KR" sz="600" dirty="0" smtClean="0"/>
                        <a:t>(3</a:t>
                      </a:r>
                      <a:r>
                        <a:rPr lang="ko-KR" altLang="en-US" sz="600" dirty="0" smtClean="0"/>
                        <a:t>차</a:t>
                      </a:r>
                      <a:r>
                        <a:rPr lang="en-US" altLang="ko-KR" sz="600" dirty="0" smtClean="0"/>
                        <a:t>)</a:t>
                      </a:r>
                      <a:endParaRPr lang="ko-KR" alt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2002/01/01</a:t>
                      </a:r>
                    </a:p>
                    <a:p>
                      <a:pPr latinLnBrk="1"/>
                      <a:r>
                        <a:rPr lang="en-US" altLang="ko-KR" sz="600" dirty="0" smtClean="0"/>
                        <a:t>~2002/01/31</a:t>
                      </a:r>
                      <a:endParaRPr lang="ko-KR" altLang="en-US" sz="600" dirty="0" smtClean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40" name="Picture 1" descr="C:\Documents and Settings\a\바탕 화면\point1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29190" y="5243525"/>
            <a:ext cx="285750" cy="285750"/>
          </a:xfrm>
          <a:prstGeom prst="rect">
            <a:avLst/>
          </a:prstGeom>
          <a:noFill/>
        </p:spPr>
      </p:pic>
      <p:pic>
        <p:nvPicPr>
          <p:cNvPr id="41" name="Picture 1" descr="C:\Documents and Settings\a\바탕 화면\point1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29190" y="5595953"/>
            <a:ext cx="285750" cy="2857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82594"/>
          </a:xfrm>
        </p:spPr>
        <p:txBody>
          <a:bodyPr/>
          <a:lstStyle/>
          <a:p>
            <a:r>
              <a:rPr lang="en-US" altLang="ko-KR" dirty="0" smtClean="0"/>
              <a:t>2.</a:t>
            </a:r>
            <a:r>
              <a:rPr lang="ko-KR" altLang="en-US" dirty="0" smtClean="0"/>
              <a:t>화면 설계서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928670"/>
            <a:ext cx="7467600" cy="5545282"/>
          </a:xfrm>
          <a:ln w="12700" cmpd="sng">
            <a:solidFill>
              <a:schemeClr val="tx1"/>
            </a:solidFill>
          </a:ln>
        </p:spPr>
        <p:txBody>
          <a:bodyPr/>
          <a:lstStyle/>
          <a:p>
            <a:r>
              <a:rPr lang="ko-KR" altLang="en-US" dirty="0" smtClean="0"/>
              <a:t>예방접종 관리</a:t>
            </a:r>
            <a:endParaRPr lang="en-US" altLang="ko-KR" dirty="0" smtClean="0"/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500034" y="1357298"/>
          <a:ext cx="7358114" cy="5072098"/>
        </p:xfrm>
        <a:graphic>
          <a:graphicData uri="http://schemas.openxmlformats.org/presentationml/2006/ole">
            <p:oleObj spid="_x0000_s2050" name="워크시트" r:id="rId3" imgW="11363379" imgH="8182068" progId="Excel.Sheet.12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82594"/>
          </a:xfrm>
        </p:spPr>
        <p:txBody>
          <a:bodyPr/>
          <a:lstStyle/>
          <a:p>
            <a:r>
              <a:rPr lang="en-US" altLang="ko-KR" dirty="0" smtClean="0"/>
              <a:t>2.</a:t>
            </a:r>
            <a:r>
              <a:rPr lang="ko-KR" altLang="en-US" dirty="0" smtClean="0"/>
              <a:t>화면 설계서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928670"/>
            <a:ext cx="7467600" cy="5545282"/>
          </a:xfrm>
          <a:ln w="12700" cmpd="sng">
            <a:solidFill>
              <a:schemeClr val="tx1"/>
            </a:solidFill>
          </a:ln>
        </p:spPr>
        <p:txBody>
          <a:bodyPr/>
          <a:lstStyle/>
          <a:p>
            <a:r>
              <a:rPr lang="ko-KR" altLang="en-US" dirty="0" smtClean="0"/>
              <a:t>부가 기능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아기 기념일</a:t>
            </a:r>
            <a:endParaRPr lang="en-US" altLang="ko-KR" dirty="0" smtClean="0"/>
          </a:p>
        </p:txBody>
      </p:sp>
      <p:grpSp>
        <p:nvGrpSpPr>
          <p:cNvPr id="4" name="그룹 7"/>
          <p:cNvGrpSpPr/>
          <p:nvPr/>
        </p:nvGrpSpPr>
        <p:grpSpPr>
          <a:xfrm>
            <a:off x="571472" y="1748044"/>
            <a:ext cx="3123210" cy="4643252"/>
            <a:chOff x="571472" y="1428736"/>
            <a:chExt cx="3123210" cy="4643252"/>
          </a:xfrm>
        </p:grpSpPr>
        <p:pic>
          <p:nvPicPr>
            <p:cNvPr id="9" name="그림 8" descr="phone.JPG"/>
            <p:cNvPicPr>
              <a:picLocks noChangeAspect="1"/>
            </p:cNvPicPr>
            <p:nvPr/>
          </p:nvPicPr>
          <p:blipFill>
            <a:blip r:embed="rId2" cstate="print"/>
            <a:srcRect l="5075" t="3940" r="6304" b="4082"/>
            <a:stretch>
              <a:fillRect/>
            </a:stretch>
          </p:blipFill>
          <p:spPr>
            <a:xfrm>
              <a:off x="571472" y="1428736"/>
              <a:ext cx="3123210" cy="4643252"/>
            </a:xfrm>
            <a:prstGeom prst="rect">
              <a:avLst/>
            </a:prstGeom>
          </p:spPr>
        </p:pic>
        <p:sp>
          <p:nvSpPr>
            <p:cNvPr id="10" name="직사각형 9"/>
            <p:cNvSpPr/>
            <p:nvPr/>
          </p:nvSpPr>
          <p:spPr>
            <a:xfrm>
              <a:off x="607097" y="1738426"/>
              <a:ext cx="3048084" cy="426234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633384" y="2085966"/>
            <a:ext cx="3009921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아기 기념일</a:t>
            </a:r>
            <a:endParaRPr lang="ko-KR" altLang="en-US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714348" y="2571744"/>
            <a:ext cx="2714644" cy="28575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accent2">
                    <a:lumMod val="50000"/>
                  </a:schemeClr>
                </a:solidFill>
              </a:rPr>
              <a:t>홍길동</a:t>
            </a:r>
            <a:endParaRPr lang="ko-KR" altLang="en-US" sz="14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2" name="순서도: 병합 11"/>
          <p:cNvSpPr/>
          <p:nvPr/>
        </p:nvSpPr>
        <p:spPr>
          <a:xfrm>
            <a:off x="3167053" y="2624132"/>
            <a:ext cx="214314" cy="214314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642910" y="2928934"/>
            <a:ext cx="292895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2010-02-02 : </a:t>
            </a:r>
            <a:r>
              <a:rPr lang="ko-KR" altLang="en-US" dirty="0" err="1" smtClean="0"/>
              <a:t>태어난지</a:t>
            </a:r>
            <a:r>
              <a:rPr lang="ko-KR" altLang="en-US" dirty="0" smtClean="0"/>
              <a:t> </a:t>
            </a:r>
            <a:r>
              <a:rPr lang="en-US" altLang="ko-KR" dirty="0" smtClean="0"/>
              <a:t>50</a:t>
            </a:r>
            <a:r>
              <a:rPr lang="ko-KR" altLang="en-US" dirty="0" smtClean="0"/>
              <a:t>일</a:t>
            </a:r>
            <a:endParaRPr lang="en-US" altLang="ko-KR" dirty="0" smtClean="0"/>
          </a:p>
          <a:p>
            <a:r>
              <a:rPr lang="en-US" altLang="ko-KR" dirty="0" smtClean="0"/>
              <a:t>2010-02-02 : </a:t>
            </a:r>
            <a:r>
              <a:rPr lang="ko-KR" altLang="en-US" dirty="0" err="1" smtClean="0"/>
              <a:t>태어난지</a:t>
            </a:r>
            <a:r>
              <a:rPr lang="ko-KR" altLang="en-US" dirty="0" smtClean="0"/>
              <a:t> </a:t>
            </a:r>
            <a:r>
              <a:rPr lang="en-US" altLang="ko-KR" dirty="0" smtClean="0"/>
              <a:t>50</a:t>
            </a:r>
            <a:r>
              <a:rPr lang="ko-KR" altLang="en-US" dirty="0" smtClean="0"/>
              <a:t>일</a:t>
            </a:r>
          </a:p>
          <a:p>
            <a:r>
              <a:rPr lang="en-US" altLang="ko-KR" dirty="0" smtClean="0"/>
              <a:t>2010-02-02 : </a:t>
            </a:r>
            <a:r>
              <a:rPr lang="ko-KR" altLang="en-US" dirty="0" err="1" smtClean="0"/>
              <a:t>태어난지</a:t>
            </a:r>
            <a:r>
              <a:rPr lang="ko-KR" altLang="en-US" dirty="0" smtClean="0"/>
              <a:t> </a:t>
            </a:r>
            <a:r>
              <a:rPr lang="en-US" altLang="ko-KR" dirty="0" smtClean="0"/>
              <a:t>50</a:t>
            </a:r>
            <a:r>
              <a:rPr lang="ko-KR" altLang="en-US" dirty="0" smtClean="0"/>
              <a:t>일</a:t>
            </a:r>
          </a:p>
          <a:p>
            <a:r>
              <a:rPr lang="en-US" altLang="ko-KR" dirty="0" smtClean="0"/>
              <a:t>2010-02-02 : </a:t>
            </a:r>
            <a:r>
              <a:rPr lang="ko-KR" altLang="en-US" dirty="0" err="1" smtClean="0"/>
              <a:t>태어난지</a:t>
            </a:r>
            <a:r>
              <a:rPr lang="ko-KR" altLang="en-US" dirty="0" smtClean="0"/>
              <a:t> </a:t>
            </a:r>
            <a:r>
              <a:rPr lang="en-US" altLang="ko-KR" dirty="0" smtClean="0"/>
              <a:t>50</a:t>
            </a:r>
            <a:r>
              <a:rPr lang="ko-KR" altLang="en-US" dirty="0" smtClean="0"/>
              <a:t>일</a:t>
            </a:r>
          </a:p>
          <a:p>
            <a:r>
              <a:rPr lang="en-US" altLang="ko-KR" dirty="0" smtClean="0"/>
              <a:t>2010-02-02 : </a:t>
            </a:r>
            <a:r>
              <a:rPr lang="ko-KR" altLang="en-US" dirty="0" err="1" smtClean="0"/>
              <a:t>태어난지</a:t>
            </a:r>
            <a:r>
              <a:rPr lang="ko-KR" altLang="en-US" dirty="0" smtClean="0"/>
              <a:t> </a:t>
            </a:r>
            <a:r>
              <a:rPr lang="en-US" altLang="ko-KR" dirty="0" smtClean="0"/>
              <a:t>50</a:t>
            </a:r>
            <a:r>
              <a:rPr lang="ko-KR" altLang="en-US" dirty="0" smtClean="0"/>
              <a:t>일</a:t>
            </a:r>
          </a:p>
          <a:p>
            <a:r>
              <a:rPr lang="en-US" altLang="ko-KR" dirty="0" smtClean="0"/>
              <a:t>2010-02-02 : </a:t>
            </a:r>
            <a:r>
              <a:rPr lang="ko-KR" altLang="en-US" dirty="0" err="1" smtClean="0"/>
              <a:t>태어난지</a:t>
            </a:r>
            <a:r>
              <a:rPr lang="ko-KR" altLang="en-US" dirty="0" smtClean="0"/>
              <a:t> </a:t>
            </a:r>
            <a:r>
              <a:rPr lang="en-US" altLang="ko-KR" dirty="0" smtClean="0"/>
              <a:t>50</a:t>
            </a:r>
            <a:r>
              <a:rPr lang="ko-KR" altLang="en-US" dirty="0" smtClean="0"/>
              <a:t>일</a:t>
            </a:r>
          </a:p>
          <a:p>
            <a:r>
              <a:rPr lang="en-US" altLang="ko-KR" dirty="0" smtClean="0"/>
              <a:t>2010-02-02 : </a:t>
            </a:r>
            <a:r>
              <a:rPr lang="ko-KR" altLang="en-US" dirty="0" err="1" smtClean="0"/>
              <a:t>태어난지</a:t>
            </a:r>
            <a:r>
              <a:rPr lang="ko-KR" altLang="en-US" dirty="0" smtClean="0"/>
              <a:t> </a:t>
            </a:r>
            <a:r>
              <a:rPr lang="en-US" altLang="ko-KR" dirty="0" smtClean="0"/>
              <a:t>50</a:t>
            </a:r>
            <a:r>
              <a:rPr lang="ko-KR" altLang="en-US" dirty="0" smtClean="0"/>
              <a:t>일</a:t>
            </a:r>
          </a:p>
          <a:p>
            <a:r>
              <a:rPr lang="en-US" altLang="ko-KR" dirty="0" smtClean="0"/>
              <a:t>2010-02-02 : </a:t>
            </a:r>
            <a:r>
              <a:rPr lang="ko-KR" altLang="en-US" dirty="0" err="1" smtClean="0"/>
              <a:t>태어난지</a:t>
            </a:r>
            <a:r>
              <a:rPr lang="ko-KR" altLang="en-US" dirty="0" smtClean="0"/>
              <a:t> </a:t>
            </a:r>
            <a:r>
              <a:rPr lang="en-US" altLang="ko-KR" dirty="0" smtClean="0"/>
              <a:t>50</a:t>
            </a:r>
            <a:r>
              <a:rPr lang="ko-KR" altLang="en-US" dirty="0" smtClean="0"/>
              <a:t>일</a:t>
            </a:r>
          </a:p>
          <a:p>
            <a:r>
              <a:rPr lang="en-US" altLang="ko-KR" dirty="0" smtClean="0"/>
              <a:t>2010-02-02 : </a:t>
            </a:r>
            <a:r>
              <a:rPr lang="ko-KR" altLang="en-US" dirty="0" err="1" smtClean="0"/>
              <a:t>태어난지</a:t>
            </a:r>
            <a:r>
              <a:rPr lang="ko-KR" altLang="en-US" dirty="0" smtClean="0"/>
              <a:t> </a:t>
            </a:r>
            <a:r>
              <a:rPr lang="en-US" altLang="ko-KR" dirty="0" smtClean="0"/>
              <a:t>50</a:t>
            </a:r>
            <a:r>
              <a:rPr lang="ko-KR" altLang="en-US" dirty="0" smtClean="0"/>
              <a:t>일</a:t>
            </a:r>
          </a:p>
          <a:p>
            <a:r>
              <a:rPr lang="en-US" altLang="ko-KR" dirty="0" smtClean="0"/>
              <a:t>2010-02-02 : </a:t>
            </a:r>
            <a:r>
              <a:rPr lang="ko-KR" altLang="en-US" dirty="0" err="1" smtClean="0"/>
              <a:t>태어난지</a:t>
            </a:r>
            <a:r>
              <a:rPr lang="ko-KR" altLang="en-US" dirty="0" smtClean="0"/>
              <a:t> </a:t>
            </a:r>
            <a:r>
              <a:rPr lang="en-US" altLang="ko-KR" dirty="0" smtClean="0"/>
              <a:t>50</a:t>
            </a:r>
            <a:r>
              <a:rPr lang="ko-KR" altLang="en-US" dirty="0" smtClean="0"/>
              <a:t>일</a:t>
            </a:r>
          </a:p>
          <a:p>
            <a:r>
              <a:rPr lang="en-US" altLang="ko-KR" dirty="0" smtClean="0"/>
              <a:t>2010-02-02 : </a:t>
            </a:r>
            <a:r>
              <a:rPr lang="ko-KR" altLang="en-US" dirty="0" err="1" smtClean="0"/>
              <a:t>태어난지</a:t>
            </a:r>
            <a:r>
              <a:rPr lang="ko-KR" altLang="en-US" dirty="0" smtClean="0"/>
              <a:t> </a:t>
            </a:r>
            <a:r>
              <a:rPr lang="en-US" altLang="ko-KR" dirty="0" smtClean="0"/>
              <a:t>50</a:t>
            </a:r>
            <a:r>
              <a:rPr lang="ko-KR" altLang="en-US" dirty="0" smtClean="0"/>
              <a:t>일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4000496" y="1785926"/>
            <a:ext cx="3643338" cy="4572032"/>
          </a:xfrm>
          <a:prstGeom prst="rect">
            <a:avLst/>
          </a:prstGeom>
          <a:solidFill>
            <a:srgbClr val="FFFF00">
              <a:alpha val="5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기념일 임의 지정 후 아기 생일  기준으로 계산 하여 출력</a:t>
            </a:r>
            <a:endParaRPr lang="en-US" altLang="ko-KR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아기 변경 시 변경된 아기 생일 정보를 기준으로 기념일 출력</a:t>
            </a:r>
            <a:endParaRPr lang="en-US" altLang="ko-KR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아기 등록 되지 않은 경우 현재일 기준으로</a:t>
            </a:r>
            <a:endParaRPr lang="en-US" altLang="ko-KR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기념일 출력</a:t>
            </a:r>
            <a:endParaRPr lang="en-US" altLang="ko-KR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8261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dirty="0" smtClean="0"/>
              <a:t>2.</a:t>
            </a:r>
            <a:r>
              <a:rPr lang="ko-KR" altLang="en-US" dirty="0" smtClean="0"/>
              <a:t>화면 설계서</a:t>
            </a:r>
            <a:endParaRPr lang="ko-KR" altLang="en-US" dirty="0"/>
          </a:p>
        </p:txBody>
      </p:sp>
      <p:sp>
        <p:nvSpPr>
          <p:cNvPr id="28674" name="내용 개체 틀 2"/>
          <p:cNvSpPr>
            <a:spLocks noGrp="1"/>
          </p:cNvSpPr>
          <p:nvPr>
            <p:ph sz="quarter" idx="1"/>
          </p:nvPr>
        </p:nvSpPr>
        <p:spPr>
          <a:xfrm>
            <a:off x="468313" y="908050"/>
            <a:ext cx="7467600" cy="5545138"/>
          </a:xfrm>
          <a:ln w="12700">
            <a:solidFill>
              <a:schemeClr val="tx1"/>
            </a:solidFill>
          </a:ln>
        </p:spPr>
        <p:txBody>
          <a:bodyPr/>
          <a:lstStyle/>
          <a:p>
            <a:pPr eaLnBrk="1" hangingPunct="1"/>
            <a:r>
              <a:rPr lang="ko-KR" altLang="en-US" dirty="0" smtClean="0"/>
              <a:t>부가 기능</a:t>
            </a:r>
            <a:endParaRPr lang="en-US" altLang="ko-KR" dirty="0" smtClean="0"/>
          </a:p>
          <a:p>
            <a:pPr lvl="2" eaLnBrk="1" hangingPunct="1"/>
            <a:r>
              <a:rPr lang="ko-KR" altLang="en-US" dirty="0" smtClean="0"/>
              <a:t>아기 비만도 체크</a:t>
            </a:r>
            <a:endParaRPr lang="en-US" altLang="ko-KR" dirty="0" smtClean="0"/>
          </a:p>
        </p:txBody>
      </p:sp>
      <p:grpSp>
        <p:nvGrpSpPr>
          <p:cNvPr id="3" name="그룹 7"/>
          <p:cNvGrpSpPr>
            <a:grpSpLocks/>
          </p:cNvGrpSpPr>
          <p:nvPr/>
        </p:nvGrpSpPr>
        <p:grpSpPr bwMode="auto">
          <a:xfrm>
            <a:off x="592131" y="1747838"/>
            <a:ext cx="3122613" cy="4643437"/>
            <a:chOff x="571472" y="1428736"/>
            <a:chExt cx="3123210" cy="4643252"/>
          </a:xfrm>
        </p:grpSpPr>
        <p:pic>
          <p:nvPicPr>
            <p:cNvPr id="28707" name="그림 8" descr="phone.JPG"/>
            <p:cNvPicPr>
              <a:picLocks noChangeAspect="1"/>
            </p:cNvPicPr>
            <p:nvPr/>
          </p:nvPicPr>
          <p:blipFill>
            <a:blip r:embed="rId3" cstate="print"/>
            <a:srcRect l="5075" t="3940" r="6303" b="4082"/>
            <a:stretch>
              <a:fillRect/>
            </a:stretch>
          </p:blipFill>
          <p:spPr bwMode="auto">
            <a:xfrm>
              <a:off x="571472" y="1428736"/>
              <a:ext cx="3123210" cy="4643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" name="직사각형 9"/>
            <p:cNvSpPr/>
            <p:nvPr/>
          </p:nvSpPr>
          <p:spPr>
            <a:xfrm>
              <a:off x="606404" y="1738286"/>
              <a:ext cx="3048583" cy="42622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800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654044" y="2085975"/>
            <a:ext cx="3009900" cy="36988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>
            <a:spAutoFit/>
          </a:bodyPr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800" dirty="0">
                <a:latin typeface="+mn-lt"/>
                <a:ea typeface="+mn-ea"/>
              </a:rPr>
              <a:t>아기 비만도 체크</a:t>
            </a:r>
          </a:p>
        </p:txBody>
      </p:sp>
      <p:sp>
        <p:nvSpPr>
          <p:cNvPr id="8" name="직사각형 32"/>
          <p:cNvSpPr/>
          <p:nvPr/>
        </p:nvSpPr>
        <p:spPr>
          <a:xfrm>
            <a:off x="1639881" y="2571744"/>
            <a:ext cx="720725" cy="285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/>
          </a:p>
        </p:txBody>
      </p:sp>
      <p:sp>
        <p:nvSpPr>
          <p:cNvPr id="9" name="모서리가 둥근 직사각형 31"/>
          <p:cNvSpPr/>
          <p:nvPr/>
        </p:nvSpPr>
        <p:spPr>
          <a:xfrm>
            <a:off x="2805100" y="3790952"/>
            <a:ext cx="571500" cy="28575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400" dirty="0">
                <a:solidFill>
                  <a:schemeClr val="accent2">
                    <a:lumMod val="50000"/>
                  </a:schemeClr>
                </a:solidFill>
              </a:rPr>
              <a:t>확인</a:t>
            </a:r>
          </a:p>
        </p:txBody>
      </p:sp>
      <p:sp>
        <p:nvSpPr>
          <p:cNvPr id="28690" name="TextBox 29"/>
          <p:cNvSpPr txBox="1">
            <a:spLocks noChangeArrowheads="1"/>
          </p:cNvSpPr>
          <p:nvPr/>
        </p:nvSpPr>
        <p:spPr bwMode="auto">
          <a:xfrm>
            <a:off x="704844" y="2571744"/>
            <a:ext cx="657225" cy="3048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atinLnBrk="0"/>
            <a:r>
              <a:rPr kumimoji="0" lang="ko-KR" altLang="en-US" sz="1400" b="1">
                <a:latin typeface="Century Schoolbook" pitchFamily="18" charset="0"/>
                <a:ea typeface="휴먼매직체" pitchFamily="18" charset="-127"/>
              </a:rPr>
              <a:t>아기 키</a:t>
            </a:r>
          </a:p>
        </p:txBody>
      </p:sp>
      <p:sp>
        <p:nvSpPr>
          <p:cNvPr id="28691" name="TextBox 29"/>
          <p:cNvSpPr txBox="1">
            <a:spLocks noChangeArrowheads="1"/>
          </p:cNvSpPr>
          <p:nvPr/>
        </p:nvSpPr>
        <p:spPr bwMode="auto">
          <a:xfrm>
            <a:off x="2324094" y="2609844"/>
            <a:ext cx="454025" cy="3048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atinLnBrk="0"/>
            <a:r>
              <a:rPr kumimoji="0" lang="en-US" altLang="ko-KR" sz="1400" b="1">
                <a:latin typeface="Century Schoolbook" pitchFamily="18" charset="0"/>
                <a:ea typeface="휴먼매직체" pitchFamily="18" charset="-127"/>
              </a:rPr>
              <a:t>cm</a:t>
            </a:r>
          </a:p>
        </p:txBody>
      </p:sp>
      <p:sp>
        <p:nvSpPr>
          <p:cNvPr id="28692" name="TextBox 29"/>
          <p:cNvSpPr txBox="1">
            <a:spLocks noChangeArrowheads="1"/>
          </p:cNvSpPr>
          <p:nvPr/>
        </p:nvSpPr>
        <p:spPr bwMode="auto">
          <a:xfrm>
            <a:off x="695319" y="3013069"/>
            <a:ext cx="917575" cy="3048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atinLnBrk="0"/>
            <a:r>
              <a:rPr kumimoji="0" lang="ko-KR" altLang="en-US" sz="1400" b="1">
                <a:latin typeface="Century Schoolbook" pitchFamily="18" charset="0"/>
                <a:ea typeface="휴먼매직체" pitchFamily="18" charset="-127"/>
              </a:rPr>
              <a:t>아기 몸무게</a:t>
            </a:r>
            <a:endParaRPr kumimoji="0" lang="en-US" altLang="ko-KR" sz="1400" b="1">
              <a:latin typeface="Century Schoolbook" pitchFamily="18" charset="0"/>
              <a:ea typeface="휴먼매직체" pitchFamily="18" charset="-127"/>
            </a:endParaRPr>
          </a:p>
        </p:txBody>
      </p:sp>
      <p:sp>
        <p:nvSpPr>
          <p:cNvPr id="28693" name="TextBox 29"/>
          <p:cNvSpPr txBox="1">
            <a:spLocks noChangeArrowheads="1"/>
          </p:cNvSpPr>
          <p:nvPr/>
        </p:nvSpPr>
        <p:spPr bwMode="auto">
          <a:xfrm>
            <a:off x="2317744" y="3047994"/>
            <a:ext cx="411162" cy="3048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atinLnBrk="0"/>
            <a:r>
              <a:rPr kumimoji="0" lang="en-US" altLang="ko-KR" sz="1400" b="1">
                <a:latin typeface="Century Schoolbook" pitchFamily="18" charset="0"/>
                <a:ea typeface="휴먼매직체" pitchFamily="18" charset="-127"/>
              </a:rPr>
              <a:t>kg</a:t>
            </a:r>
          </a:p>
        </p:txBody>
      </p:sp>
      <p:sp>
        <p:nvSpPr>
          <p:cNvPr id="19" name="직사각형 32"/>
          <p:cNvSpPr/>
          <p:nvPr/>
        </p:nvSpPr>
        <p:spPr>
          <a:xfrm>
            <a:off x="1639881" y="3003544"/>
            <a:ext cx="720725" cy="285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/>
          </a:p>
        </p:txBody>
      </p:sp>
      <p:sp>
        <p:nvSpPr>
          <p:cNvPr id="45" name="직사각형 44"/>
          <p:cNvSpPr/>
          <p:nvPr/>
        </p:nvSpPr>
        <p:spPr>
          <a:xfrm>
            <a:off x="3910008" y="1166797"/>
            <a:ext cx="3929090" cy="5214974"/>
          </a:xfrm>
          <a:prstGeom prst="rect">
            <a:avLst/>
          </a:prstGeom>
          <a:solidFill>
            <a:srgbClr val="FFFF00">
              <a:alpha val="5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/>
            </a:r>
            <a:br>
              <a:rPr lang="ko-KR" alt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</a:br>
            <a:r>
              <a:rPr lang="ko-KR" altLang="en-US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카우프지수란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?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영유아의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균형 체격을 나타내는 지수 입니다</a:t>
            </a:r>
            <a:endParaRPr lang="en-US" altLang="ko-KR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계산법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  <a:p>
            <a:r>
              <a:rPr lang="ko-KR" altLang="en-US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카우프지수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= {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체중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(g) / 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신장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(cm) X 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신장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(cm)} X 10 </a:t>
            </a:r>
          </a:p>
          <a:p>
            <a:endParaRPr lang="en-US" altLang="ko-KR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20 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이상  소아비만입니다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 </a:t>
            </a:r>
            <a:endParaRPr lang="ko-KR" altLang="en-US" sz="12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18 ~ 20 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약간 </a:t>
            </a:r>
            <a:r>
              <a:rPr lang="ko-KR" altLang="en-US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과체중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 </a:t>
            </a:r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15 ~ 18 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적당합니다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 </a:t>
            </a:r>
          </a:p>
          <a:p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13 ~ 15  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말랐어요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 </a:t>
            </a:r>
          </a:p>
          <a:p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13 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이하  너무 말랐어요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 </a:t>
            </a:r>
          </a:p>
          <a:p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========================================</a:t>
            </a:r>
          </a:p>
          <a:p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  </a:t>
            </a:r>
            <a:r>
              <a:rPr lang="en-US" altLang="ko-KR" sz="10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                    </a:t>
            </a:r>
            <a:r>
              <a:rPr lang="ko-KR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체중</a:t>
            </a:r>
            <a:r>
              <a:rPr lang="en-US" altLang="ko-KR" sz="10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(g)</a:t>
            </a:r>
          </a:p>
          <a:p>
            <a:r>
              <a:rPr lang="en-US" altLang="ko-KR" sz="10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 </a:t>
            </a:r>
            <a:r>
              <a:rPr lang="ko-KR" altLang="en-US" sz="105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카우프</a:t>
            </a:r>
            <a:r>
              <a:rPr lang="ko-KR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지수</a:t>
            </a:r>
            <a:r>
              <a:rPr lang="en-US" altLang="ko-KR" sz="10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=------------------  *10  </a:t>
            </a:r>
          </a:p>
          <a:p>
            <a:r>
              <a:rPr lang="en-US" altLang="ko-KR" sz="10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                   </a:t>
            </a:r>
            <a:r>
              <a:rPr lang="ko-KR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신장*신장 </a:t>
            </a:r>
            <a:r>
              <a:rPr lang="en-US" altLang="ko-KR" sz="10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cm)                    </a:t>
            </a:r>
          </a:p>
          <a:p>
            <a:r>
              <a:rPr lang="en-US" altLang="ko-KR" sz="10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 </a:t>
            </a:r>
          </a:p>
          <a:p>
            <a:r>
              <a:rPr lang="en-US" altLang="ko-KR" sz="10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 </a:t>
            </a:r>
            <a:r>
              <a:rPr lang="ko-KR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지수가 </a:t>
            </a:r>
            <a:r>
              <a:rPr lang="en-US" altLang="ko-KR" sz="10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15~18  : </a:t>
            </a:r>
            <a:r>
              <a:rPr lang="ko-KR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보통</a:t>
            </a:r>
          </a:p>
          <a:p>
            <a:r>
              <a:rPr lang="ko-KR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           </a:t>
            </a:r>
            <a:r>
              <a:rPr lang="en-US" altLang="ko-KR" sz="10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18~20 : </a:t>
            </a:r>
            <a:r>
              <a:rPr lang="ko-KR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우량아</a:t>
            </a:r>
            <a:r>
              <a:rPr lang="en-US" altLang="ko-KR" sz="10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r>
              <a:rPr lang="en-US" altLang="ko-KR" sz="10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           20~     : </a:t>
            </a:r>
            <a:r>
              <a:rPr lang="ko-KR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다소 비만</a:t>
            </a:r>
            <a:r>
              <a:rPr lang="en-US" altLang="ko-KR" sz="10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r>
              <a:rPr lang="en-US" altLang="ko-KR" sz="10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 </a:t>
            </a:r>
          </a:p>
          <a:p>
            <a:r>
              <a:rPr lang="ko-KR" altLang="en-US" sz="105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카우프</a:t>
            </a:r>
            <a:r>
              <a:rPr lang="ko-KR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지수 계산 예</a:t>
            </a:r>
          </a:p>
          <a:p>
            <a:r>
              <a:rPr lang="ko-KR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 아기의 신장</a:t>
            </a:r>
            <a:r>
              <a:rPr lang="en-US" altLang="ko-KR" sz="10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: 60cm, </a:t>
            </a:r>
            <a:r>
              <a:rPr lang="ko-KR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체중</a:t>
            </a:r>
            <a:r>
              <a:rPr lang="en-US" altLang="ko-KR" sz="10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: 6.500g </a:t>
            </a:r>
            <a:r>
              <a:rPr lang="ko-KR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일 경우</a:t>
            </a:r>
          </a:p>
          <a:p>
            <a:r>
              <a:rPr lang="ko-KR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 </a:t>
            </a:r>
          </a:p>
          <a:p>
            <a:r>
              <a:rPr lang="ko-KR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                     </a:t>
            </a:r>
            <a:r>
              <a:rPr lang="en-US" altLang="ko-KR" sz="10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6500                               </a:t>
            </a:r>
          </a:p>
          <a:p>
            <a:r>
              <a:rPr lang="ko-KR" altLang="en-US" sz="105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카우프</a:t>
            </a:r>
            <a:r>
              <a:rPr lang="ko-KR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지수</a:t>
            </a:r>
            <a:r>
              <a:rPr lang="en-US" altLang="ko-KR" sz="10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= ----------------  * 10 = 18.05</a:t>
            </a:r>
          </a:p>
          <a:p>
            <a:r>
              <a:rPr lang="en-US" altLang="ko-KR" sz="10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                    60 * 60             </a:t>
            </a:r>
            <a:r>
              <a:rPr lang="en-US" altLang="ko-KR" sz="1050" dirty="0" smtClean="0"/>
              <a:t>  </a:t>
            </a:r>
          </a:p>
          <a:p>
            <a:endParaRPr lang="ko-KR" altLang="en-US" sz="1050" dirty="0" smtClean="0">
              <a:solidFill>
                <a:srgbClr val="FF0000"/>
              </a:solidFill>
            </a:endParaRPr>
          </a:p>
          <a:p>
            <a:endParaRPr lang="ko-KR" altLang="en-US" sz="1050" dirty="0"/>
          </a:p>
        </p:txBody>
      </p:sp>
      <p:sp>
        <p:nvSpPr>
          <p:cNvPr id="21" name="TextBox 29"/>
          <p:cNvSpPr txBox="1">
            <a:spLocks noChangeArrowheads="1"/>
          </p:cNvSpPr>
          <p:nvPr/>
        </p:nvSpPr>
        <p:spPr bwMode="auto">
          <a:xfrm>
            <a:off x="685788" y="3375027"/>
            <a:ext cx="902811" cy="30777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atinLnBrk="0"/>
            <a:r>
              <a:rPr kumimoji="0" lang="ko-KR" altLang="en-US" sz="1400" b="1" dirty="0" smtClean="0">
                <a:latin typeface="Century Schoolbook" pitchFamily="18" charset="0"/>
                <a:ea typeface="휴먼매직체" pitchFamily="18" charset="-127"/>
              </a:rPr>
              <a:t>비만도 수치</a:t>
            </a:r>
            <a:endParaRPr kumimoji="0" lang="en-US" altLang="ko-KR" sz="1400" b="1" dirty="0">
              <a:latin typeface="Century Schoolbook" pitchFamily="18" charset="0"/>
              <a:ea typeface="휴먼매직체" pitchFamily="18" charset="-127"/>
            </a:endParaRPr>
          </a:p>
        </p:txBody>
      </p:sp>
      <p:sp>
        <p:nvSpPr>
          <p:cNvPr id="23" name="직사각형 32"/>
          <p:cNvSpPr/>
          <p:nvPr/>
        </p:nvSpPr>
        <p:spPr>
          <a:xfrm>
            <a:off x="1639875" y="3365502"/>
            <a:ext cx="720725" cy="285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/>
          </a:p>
        </p:txBody>
      </p:sp>
      <p:sp>
        <p:nvSpPr>
          <p:cNvPr id="24" name="직사각형 32"/>
          <p:cNvSpPr/>
          <p:nvPr/>
        </p:nvSpPr>
        <p:spPr>
          <a:xfrm>
            <a:off x="785786" y="3786192"/>
            <a:ext cx="1857388" cy="285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비만도 범례</a:t>
            </a:r>
            <a:endParaRPr kumimoji="0" lang="ko-KR" altLang="en-US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" name="순서도: 병합 24"/>
          <p:cNvSpPr/>
          <p:nvPr/>
        </p:nvSpPr>
        <p:spPr>
          <a:xfrm>
            <a:off x="2385997" y="3814765"/>
            <a:ext cx="214314" cy="214314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82594"/>
          </a:xfrm>
        </p:spPr>
        <p:txBody>
          <a:bodyPr/>
          <a:lstStyle/>
          <a:p>
            <a:r>
              <a:rPr lang="en-US" altLang="ko-KR" dirty="0" smtClean="0"/>
              <a:t>1.</a:t>
            </a:r>
            <a:r>
              <a:rPr lang="ko-KR" altLang="en-US" dirty="0" smtClean="0"/>
              <a:t>개요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928670"/>
            <a:ext cx="7758138" cy="5545282"/>
          </a:xfrm>
          <a:ln w="12700" cmpd="sng">
            <a:solidFill>
              <a:schemeClr val="tx1"/>
            </a:solidFill>
          </a:ln>
        </p:spPr>
        <p:txBody>
          <a:bodyPr/>
          <a:lstStyle/>
          <a:p>
            <a:r>
              <a:rPr lang="ko-KR" altLang="en-US" dirty="0" smtClean="0"/>
              <a:t>폰 에서  아기 예방 접종 관리 및 부가 기능 제공</a:t>
            </a:r>
            <a:endParaRPr lang="en-US" altLang="ko-KR" dirty="0" smtClean="0"/>
          </a:p>
          <a:p>
            <a:pPr>
              <a:buNone/>
            </a:pPr>
            <a:r>
              <a:rPr lang="en-US" altLang="ko-KR" sz="1800" dirty="0" smtClean="0"/>
              <a:t>      - </a:t>
            </a:r>
            <a:r>
              <a:rPr lang="ko-KR" altLang="en-US" sz="1800" dirty="0" smtClean="0"/>
              <a:t>아기의 예방접종 일정을 폰 에서 관리하고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접종 일에 따른 </a:t>
            </a:r>
            <a:endParaRPr lang="en-US" altLang="ko-KR" sz="1800" dirty="0" smtClean="0"/>
          </a:p>
          <a:p>
            <a:pPr>
              <a:buNone/>
            </a:pPr>
            <a:r>
              <a:rPr lang="en-US" altLang="ko-KR" sz="1800" dirty="0" smtClean="0"/>
              <a:t>        </a:t>
            </a:r>
            <a:r>
              <a:rPr lang="ko-KR" altLang="en-US" sz="1800" dirty="0" smtClean="0"/>
              <a:t>알림 기능 제공 및 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부가기능을 제공</a:t>
            </a:r>
            <a:endParaRPr lang="en-US" altLang="ko-KR" sz="1800" dirty="0" smtClean="0"/>
          </a:p>
          <a:p>
            <a:pPr>
              <a:buNone/>
            </a:pPr>
            <a:endParaRPr lang="en-US" altLang="ko-KR" sz="2800" dirty="0" smtClean="0"/>
          </a:p>
          <a:p>
            <a:pPr>
              <a:buNone/>
            </a:pPr>
            <a:r>
              <a:rPr lang="ko-KR" altLang="en-US" sz="2000" dirty="0" smtClean="0"/>
              <a:t> ◎부가 기능 </a:t>
            </a:r>
            <a:endParaRPr lang="en-US" altLang="ko-KR" sz="2000" dirty="0" smtClean="0"/>
          </a:p>
          <a:p>
            <a:pPr lvl="2"/>
            <a:r>
              <a:rPr lang="ko-KR" altLang="en-US" sz="2000" dirty="0" smtClean="0"/>
              <a:t>아기 기념일</a:t>
            </a:r>
            <a:endParaRPr lang="en-US" altLang="ko-KR" sz="2000" dirty="0" smtClean="0"/>
          </a:p>
          <a:p>
            <a:pPr lvl="2"/>
            <a:r>
              <a:rPr lang="ko-KR" altLang="en-US" sz="2000" dirty="0" smtClean="0"/>
              <a:t>아기 비만도 체크</a:t>
            </a:r>
            <a:endParaRPr lang="en-US" altLang="ko-KR" sz="2000" dirty="0" smtClean="0"/>
          </a:p>
          <a:p>
            <a:pPr lvl="2"/>
            <a:r>
              <a:rPr lang="ko-KR" altLang="en-US" sz="2000" dirty="0" smtClean="0"/>
              <a:t>아기 </a:t>
            </a:r>
            <a:r>
              <a:rPr lang="ko-KR" altLang="en-US" sz="2000" dirty="0" smtClean="0"/>
              <a:t>신장 예측</a:t>
            </a:r>
            <a:endParaRPr lang="en-US" altLang="ko-KR" sz="2000" dirty="0" smtClean="0"/>
          </a:p>
          <a:p>
            <a:pPr lvl="2"/>
            <a:r>
              <a:rPr lang="ko-KR" altLang="en-US" sz="2000" dirty="0" smtClean="0"/>
              <a:t>임신가능일 체크</a:t>
            </a:r>
            <a:endParaRPr lang="en-US" altLang="ko-KR" sz="2000" dirty="0" smtClean="0"/>
          </a:p>
          <a:p>
            <a:pPr lvl="2">
              <a:buNone/>
            </a:pPr>
            <a:endParaRPr lang="en-US" altLang="ko-KR" sz="2400" dirty="0" smtClean="0"/>
          </a:p>
          <a:p>
            <a:pPr>
              <a:buNone/>
            </a:pPr>
            <a:endParaRPr lang="en-US" altLang="ko-KR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82594"/>
          </a:xfrm>
        </p:spPr>
        <p:txBody>
          <a:bodyPr/>
          <a:lstStyle/>
          <a:p>
            <a:r>
              <a:rPr lang="en-US" altLang="ko-KR" dirty="0" smtClean="0"/>
              <a:t>2.</a:t>
            </a:r>
            <a:r>
              <a:rPr lang="ko-KR" altLang="en-US" dirty="0" smtClean="0"/>
              <a:t>화면 설계서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928670"/>
            <a:ext cx="7467600" cy="5545282"/>
          </a:xfrm>
          <a:ln w="12700" cmpd="sng">
            <a:solidFill>
              <a:schemeClr val="tx1"/>
            </a:solidFill>
          </a:ln>
        </p:spPr>
        <p:txBody>
          <a:bodyPr/>
          <a:lstStyle/>
          <a:p>
            <a:r>
              <a:rPr lang="ko-KR" altLang="en-US" dirty="0" smtClean="0"/>
              <a:t>부가 기능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아기 신장 예측</a:t>
            </a:r>
            <a:endParaRPr lang="en-US" altLang="ko-KR" dirty="0" smtClean="0"/>
          </a:p>
        </p:txBody>
      </p:sp>
      <p:grpSp>
        <p:nvGrpSpPr>
          <p:cNvPr id="4" name="그룹 7"/>
          <p:cNvGrpSpPr/>
          <p:nvPr/>
        </p:nvGrpSpPr>
        <p:grpSpPr>
          <a:xfrm>
            <a:off x="571472" y="1748044"/>
            <a:ext cx="3123210" cy="4643252"/>
            <a:chOff x="571472" y="1428736"/>
            <a:chExt cx="3123210" cy="4643252"/>
          </a:xfrm>
        </p:grpSpPr>
        <p:pic>
          <p:nvPicPr>
            <p:cNvPr id="9" name="그림 8" descr="phone.JPG"/>
            <p:cNvPicPr>
              <a:picLocks noChangeAspect="1"/>
            </p:cNvPicPr>
            <p:nvPr/>
          </p:nvPicPr>
          <p:blipFill>
            <a:blip r:embed="rId2" cstate="print"/>
            <a:srcRect l="5075" t="3940" r="6304" b="4082"/>
            <a:stretch>
              <a:fillRect/>
            </a:stretch>
          </p:blipFill>
          <p:spPr>
            <a:xfrm>
              <a:off x="571472" y="1428736"/>
              <a:ext cx="3123210" cy="4643252"/>
            </a:xfrm>
            <a:prstGeom prst="rect">
              <a:avLst/>
            </a:prstGeom>
          </p:spPr>
        </p:pic>
        <p:sp>
          <p:nvSpPr>
            <p:cNvPr id="10" name="직사각형 9"/>
            <p:cNvSpPr/>
            <p:nvPr/>
          </p:nvSpPr>
          <p:spPr>
            <a:xfrm>
              <a:off x="607097" y="1738426"/>
              <a:ext cx="3048084" cy="426234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633384" y="2085966"/>
            <a:ext cx="3009921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아기 신장 예측</a:t>
            </a:r>
            <a:endParaRPr lang="ko-KR" alt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642910" y="3429000"/>
            <a:ext cx="2303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아기 성별  ○ 남   ● 여</a:t>
            </a:r>
          </a:p>
        </p:txBody>
      </p:sp>
      <p:sp>
        <p:nvSpPr>
          <p:cNvPr id="60" name="모서리가 둥근 직사각형 59"/>
          <p:cNvSpPr/>
          <p:nvPr/>
        </p:nvSpPr>
        <p:spPr>
          <a:xfrm>
            <a:off x="2928926" y="3786190"/>
            <a:ext cx="571504" cy="28575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accent2">
                    <a:lumMod val="50000"/>
                  </a:schemeClr>
                </a:solidFill>
              </a:rPr>
              <a:t>확인</a:t>
            </a:r>
            <a:endParaRPr lang="ko-KR" altLang="en-US" sz="1400" dirty="0">
              <a:solidFill>
                <a:schemeClr val="accent2">
                  <a:lumMod val="50000"/>
                </a:schemeClr>
              </a:solidFill>
            </a:endParaRPr>
          </a:p>
        </p:txBody>
      </p:sp>
      <p:grpSp>
        <p:nvGrpSpPr>
          <p:cNvPr id="8" name="그룹 60"/>
          <p:cNvGrpSpPr/>
          <p:nvPr/>
        </p:nvGrpSpPr>
        <p:grpSpPr>
          <a:xfrm>
            <a:off x="650672" y="2571744"/>
            <a:ext cx="1992502" cy="369332"/>
            <a:chOff x="5376868" y="5855275"/>
            <a:chExt cx="1992502" cy="369332"/>
          </a:xfrm>
        </p:grpSpPr>
        <p:sp>
          <p:nvSpPr>
            <p:cNvPr id="62" name="TextBox 61"/>
            <p:cNvSpPr txBox="1"/>
            <p:nvPr/>
          </p:nvSpPr>
          <p:spPr>
            <a:xfrm>
              <a:off x="5376868" y="5855275"/>
              <a:ext cx="8402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아빠 키</a:t>
              </a:r>
              <a:endParaRPr lang="ko-KR" altLang="en-US" dirty="0"/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6215075" y="5867417"/>
              <a:ext cx="714380" cy="28575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6891354" y="5864800"/>
              <a:ext cx="47801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>
                  <a:latin typeface="+mn-ea"/>
                </a:rPr>
                <a:t>cm</a:t>
              </a:r>
              <a:endParaRPr lang="ko-KR" altLang="en-US" sz="1600" dirty="0">
                <a:latin typeface="+mn-ea"/>
              </a:endParaRPr>
            </a:p>
          </p:txBody>
        </p:sp>
      </p:grpSp>
      <p:grpSp>
        <p:nvGrpSpPr>
          <p:cNvPr id="11" name="그룹 64"/>
          <p:cNvGrpSpPr/>
          <p:nvPr/>
        </p:nvGrpSpPr>
        <p:grpSpPr>
          <a:xfrm>
            <a:off x="652435" y="3009896"/>
            <a:ext cx="1992502" cy="369332"/>
            <a:chOff x="5376868" y="5855275"/>
            <a:chExt cx="1992502" cy="369332"/>
          </a:xfrm>
        </p:grpSpPr>
        <p:sp>
          <p:nvSpPr>
            <p:cNvPr id="66" name="TextBox 65"/>
            <p:cNvSpPr txBox="1"/>
            <p:nvPr/>
          </p:nvSpPr>
          <p:spPr>
            <a:xfrm>
              <a:off x="5376868" y="5855275"/>
              <a:ext cx="8178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엄마 키</a:t>
              </a:r>
              <a:endParaRPr lang="ko-KR" altLang="en-US" dirty="0"/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6215075" y="5867417"/>
              <a:ext cx="714380" cy="28575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6891354" y="5864800"/>
              <a:ext cx="47801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>
                  <a:latin typeface="+mn-ea"/>
                </a:rPr>
                <a:t>cm</a:t>
              </a:r>
              <a:endParaRPr lang="ko-KR" altLang="en-US" sz="1600" dirty="0">
                <a:latin typeface="+mn-ea"/>
              </a:endParaRPr>
            </a:p>
          </p:txBody>
        </p:sp>
      </p:grpSp>
      <p:sp>
        <p:nvSpPr>
          <p:cNvPr id="40" name="직사각형 39"/>
          <p:cNvSpPr/>
          <p:nvPr/>
        </p:nvSpPr>
        <p:spPr>
          <a:xfrm>
            <a:off x="3910008" y="1785926"/>
            <a:ext cx="3929090" cy="4595844"/>
          </a:xfrm>
          <a:prstGeom prst="rect">
            <a:avLst/>
          </a:prstGeom>
          <a:solidFill>
            <a:srgbClr val="FFFF00">
              <a:alpha val="5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장래의 키를 예측하는 대표적인 방법은 부모의 키를 통해 계산하는 방법이다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 </a:t>
            </a:r>
          </a:p>
          <a:p>
            <a:endParaRPr lang="en-US" altLang="ko-KR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이 방법은 수치의 정확도는 비교적 높은 편이지만 논란도 많다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 </a:t>
            </a:r>
          </a:p>
          <a:p>
            <a:endParaRPr lang="en-US" altLang="ko-KR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단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부모의 키를 정확히 계측해서 계산해야 한다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 </a:t>
            </a:r>
          </a:p>
          <a:p>
            <a:endParaRPr lang="en-US" altLang="ko-KR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남아의 예상 신장〓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[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아버지 신장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(cm)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＋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13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＋어머니 신장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(cm)]×0.5</a:t>
            </a:r>
          </a:p>
          <a:p>
            <a:endParaRPr lang="en-US" altLang="ko-KR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여아의 예상 신장〓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[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아버지 신장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(cm)―13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＋어머니 신장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(cm)]×0.5</a:t>
            </a:r>
            <a:endParaRPr lang="ko-KR" altLang="en-US" sz="105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ko-KR" altLang="en-US" sz="1050" dirty="0"/>
          </a:p>
        </p:txBody>
      </p:sp>
      <p:grpSp>
        <p:nvGrpSpPr>
          <p:cNvPr id="20" name="그룹 64"/>
          <p:cNvGrpSpPr/>
          <p:nvPr/>
        </p:nvGrpSpPr>
        <p:grpSpPr>
          <a:xfrm>
            <a:off x="652435" y="3786190"/>
            <a:ext cx="1552587" cy="297894"/>
            <a:chOff x="5376868" y="5855275"/>
            <a:chExt cx="1552587" cy="297894"/>
          </a:xfrm>
        </p:grpSpPr>
        <p:sp>
          <p:nvSpPr>
            <p:cNvPr id="21" name="TextBox 20"/>
            <p:cNvSpPr txBox="1"/>
            <p:nvPr/>
          </p:nvSpPr>
          <p:spPr>
            <a:xfrm>
              <a:off x="5376868" y="5855275"/>
              <a:ext cx="87876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아기 예상키</a:t>
              </a:r>
              <a:endParaRPr lang="ko-KR" altLang="en-US" sz="1200" dirty="0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6215075" y="5867417"/>
              <a:ext cx="714380" cy="28575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3" name="모서리가 둥근 직사각형 22"/>
          <p:cNvSpPr/>
          <p:nvPr/>
        </p:nvSpPr>
        <p:spPr>
          <a:xfrm>
            <a:off x="714348" y="4214818"/>
            <a:ext cx="2714644" cy="57150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※ 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부모 키를 기준으로 한 예상 키이며  성장 과정에 따라 다를 수 있습니다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82594"/>
          </a:xfrm>
        </p:spPr>
        <p:txBody>
          <a:bodyPr/>
          <a:lstStyle/>
          <a:p>
            <a:r>
              <a:rPr lang="en-US" altLang="ko-KR" dirty="0" smtClean="0"/>
              <a:t>2.</a:t>
            </a:r>
            <a:r>
              <a:rPr lang="ko-KR" altLang="en-US" dirty="0" smtClean="0"/>
              <a:t>화면 설계서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928670"/>
            <a:ext cx="7467600" cy="5545282"/>
          </a:xfrm>
          <a:ln w="12700" cmpd="sng">
            <a:solidFill>
              <a:schemeClr val="tx1"/>
            </a:solidFill>
          </a:ln>
        </p:spPr>
        <p:txBody>
          <a:bodyPr/>
          <a:lstStyle/>
          <a:p>
            <a:r>
              <a:rPr lang="ko-KR" altLang="en-US" dirty="0" smtClean="0"/>
              <a:t>부가 기능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임신가능일 체크</a:t>
            </a:r>
            <a:endParaRPr lang="en-US" altLang="ko-KR" dirty="0" smtClean="0"/>
          </a:p>
        </p:txBody>
      </p:sp>
      <p:grpSp>
        <p:nvGrpSpPr>
          <p:cNvPr id="4" name="그룹 5"/>
          <p:cNvGrpSpPr/>
          <p:nvPr/>
        </p:nvGrpSpPr>
        <p:grpSpPr>
          <a:xfrm>
            <a:off x="571472" y="1748044"/>
            <a:ext cx="3123210" cy="4643252"/>
            <a:chOff x="571472" y="1428736"/>
            <a:chExt cx="3123210" cy="4643252"/>
          </a:xfrm>
        </p:grpSpPr>
        <p:pic>
          <p:nvPicPr>
            <p:cNvPr id="7" name="그림 6" descr="phone.JPG"/>
            <p:cNvPicPr>
              <a:picLocks noChangeAspect="1"/>
            </p:cNvPicPr>
            <p:nvPr/>
          </p:nvPicPr>
          <p:blipFill>
            <a:blip r:embed="rId2" cstate="print"/>
            <a:srcRect l="5075" t="3940" r="6304" b="4082"/>
            <a:stretch>
              <a:fillRect/>
            </a:stretch>
          </p:blipFill>
          <p:spPr>
            <a:xfrm>
              <a:off x="571472" y="1428736"/>
              <a:ext cx="3123210" cy="4643252"/>
            </a:xfrm>
            <a:prstGeom prst="rect">
              <a:avLst/>
            </a:prstGeom>
          </p:spPr>
        </p:pic>
        <p:sp>
          <p:nvSpPr>
            <p:cNvPr id="8" name="직사각형 7"/>
            <p:cNvSpPr/>
            <p:nvPr/>
          </p:nvSpPr>
          <p:spPr>
            <a:xfrm>
              <a:off x="607097" y="1738426"/>
              <a:ext cx="3048084" cy="426234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633384" y="2085966"/>
            <a:ext cx="3009921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임신가능일 체크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4000496" y="1785926"/>
            <a:ext cx="3643338" cy="4572032"/>
          </a:xfrm>
          <a:prstGeom prst="rect">
            <a:avLst/>
          </a:prstGeom>
          <a:solidFill>
            <a:srgbClr val="FFFF00">
              <a:alpha val="5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평소의 생리주기를 토대로 다음 번 생리가 시작할 날짜를 예측합니다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endParaRPr lang="ko-KR" alt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이 예측된 날로부터 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주 전이 예상되는 배란일 입니다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endParaRPr lang="ko-KR" alt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이 예상된 배란일로부터 전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일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후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일이 임신가능기간</a:t>
            </a:r>
          </a:p>
          <a:p>
            <a:endParaRPr lang="en-US" altLang="ko-KR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altLang="ko-KR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직사각형 32"/>
          <p:cNvSpPr/>
          <p:nvPr/>
        </p:nvSpPr>
        <p:spPr>
          <a:xfrm>
            <a:off x="1619250" y="2857496"/>
            <a:ext cx="1523990" cy="285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/>
          </a:p>
        </p:txBody>
      </p:sp>
      <p:sp>
        <p:nvSpPr>
          <p:cNvPr id="12" name="모서리가 둥근 직사각형 31"/>
          <p:cNvSpPr/>
          <p:nvPr/>
        </p:nvSpPr>
        <p:spPr>
          <a:xfrm>
            <a:off x="2857488" y="3584018"/>
            <a:ext cx="571500" cy="28575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400" dirty="0" smtClean="0">
                <a:solidFill>
                  <a:schemeClr val="accent2">
                    <a:lumMod val="50000"/>
                  </a:schemeClr>
                </a:solidFill>
              </a:rPr>
              <a:t>확인</a:t>
            </a:r>
            <a:endParaRPr kumimoji="0" lang="ko-KR" altLang="en-US" sz="14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3" name="TextBox 29"/>
          <p:cNvSpPr txBox="1">
            <a:spLocks noChangeArrowheads="1"/>
          </p:cNvSpPr>
          <p:nvPr/>
        </p:nvSpPr>
        <p:spPr bwMode="auto">
          <a:xfrm>
            <a:off x="684213" y="2857496"/>
            <a:ext cx="633507" cy="30777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atinLnBrk="0"/>
            <a:r>
              <a:rPr kumimoji="0" lang="ko-KR" altLang="en-US" sz="1400" b="1" dirty="0" smtClean="0">
                <a:latin typeface="Century Schoolbook" pitchFamily="18" charset="0"/>
                <a:ea typeface="휴먼매직체" pitchFamily="18" charset="-127"/>
              </a:rPr>
              <a:t>배란일</a:t>
            </a:r>
            <a:endParaRPr kumimoji="0" lang="ko-KR" altLang="en-US" sz="1400" b="1" dirty="0">
              <a:latin typeface="Century Schoolbook" pitchFamily="18" charset="0"/>
              <a:ea typeface="휴먼매직체" pitchFamily="18" charset="-127"/>
            </a:endParaRPr>
          </a:p>
        </p:txBody>
      </p:sp>
      <p:sp>
        <p:nvSpPr>
          <p:cNvPr id="15" name="TextBox 29"/>
          <p:cNvSpPr txBox="1">
            <a:spLocks noChangeArrowheads="1"/>
          </p:cNvSpPr>
          <p:nvPr/>
        </p:nvSpPr>
        <p:spPr bwMode="auto">
          <a:xfrm>
            <a:off x="674688" y="3219454"/>
            <a:ext cx="923651" cy="26161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atinLnBrk="0"/>
            <a:r>
              <a:rPr kumimoji="0" lang="ko-KR" altLang="en-US" sz="1100" b="1" dirty="0" smtClean="0">
                <a:latin typeface="Century Schoolbook" pitchFamily="18" charset="0"/>
                <a:ea typeface="휴먼매직체" pitchFamily="18" charset="-127"/>
              </a:rPr>
              <a:t>임신가 능 기간</a:t>
            </a:r>
            <a:endParaRPr kumimoji="0" lang="en-US" altLang="ko-KR" sz="1100" b="1" dirty="0">
              <a:latin typeface="Century Schoolbook" pitchFamily="18" charset="0"/>
              <a:ea typeface="휴먼매직체" pitchFamily="18" charset="-127"/>
            </a:endParaRPr>
          </a:p>
        </p:txBody>
      </p:sp>
      <p:sp>
        <p:nvSpPr>
          <p:cNvPr id="17" name="직사각형 32"/>
          <p:cNvSpPr/>
          <p:nvPr/>
        </p:nvSpPr>
        <p:spPr>
          <a:xfrm>
            <a:off x="1619250" y="3209929"/>
            <a:ext cx="720725" cy="285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/>
          </a:p>
        </p:txBody>
      </p:sp>
      <p:sp>
        <p:nvSpPr>
          <p:cNvPr id="18" name="직사각형 32"/>
          <p:cNvSpPr/>
          <p:nvPr/>
        </p:nvSpPr>
        <p:spPr>
          <a:xfrm>
            <a:off x="1616047" y="2500306"/>
            <a:ext cx="1527193" cy="285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/>
          </a:p>
        </p:txBody>
      </p:sp>
      <p:sp>
        <p:nvSpPr>
          <p:cNvPr id="19" name="TextBox 29"/>
          <p:cNvSpPr txBox="1">
            <a:spLocks noChangeArrowheads="1"/>
          </p:cNvSpPr>
          <p:nvPr/>
        </p:nvSpPr>
        <p:spPr bwMode="auto">
          <a:xfrm>
            <a:off x="681010" y="2500306"/>
            <a:ext cx="782587" cy="30777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atinLnBrk="0"/>
            <a:r>
              <a:rPr kumimoji="0" lang="ko-KR" altLang="en-US" sz="1400" b="1" dirty="0" smtClean="0">
                <a:latin typeface="Century Schoolbook" pitchFamily="18" charset="0"/>
                <a:ea typeface="휴먼매직체" pitchFamily="18" charset="-127"/>
              </a:rPr>
              <a:t>생리 주기</a:t>
            </a:r>
            <a:endParaRPr kumimoji="0" lang="ko-KR" altLang="en-US" sz="1400" b="1" dirty="0">
              <a:latin typeface="Century Schoolbook" pitchFamily="18" charset="0"/>
              <a:ea typeface="휴먼매직체" pitchFamily="18" charset="-127"/>
            </a:endParaRPr>
          </a:p>
        </p:txBody>
      </p:sp>
      <p:sp>
        <p:nvSpPr>
          <p:cNvPr id="23" name="직사각형 32"/>
          <p:cNvSpPr/>
          <p:nvPr/>
        </p:nvSpPr>
        <p:spPr>
          <a:xfrm>
            <a:off x="714348" y="3584018"/>
            <a:ext cx="2078047" cy="285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/>
          </a:p>
        </p:txBody>
      </p:sp>
      <p:sp>
        <p:nvSpPr>
          <p:cNvPr id="22" name="TextBox 29"/>
          <p:cNvSpPr txBox="1">
            <a:spLocks noChangeArrowheads="1"/>
          </p:cNvSpPr>
          <p:nvPr/>
        </p:nvSpPr>
        <p:spPr bwMode="auto">
          <a:xfrm>
            <a:off x="714348" y="3584018"/>
            <a:ext cx="1311578" cy="30777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atinLnBrk="0"/>
            <a:r>
              <a:rPr kumimoji="0" lang="ko-KR" altLang="en-US" sz="1400" b="1" dirty="0" smtClean="0">
                <a:latin typeface="Century Schoolbook" pitchFamily="18" charset="0"/>
                <a:ea typeface="휴먼매직체" pitchFamily="18" charset="-127"/>
              </a:rPr>
              <a:t>최근 생리  시작일</a:t>
            </a:r>
            <a:endParaRPr kumimoji="0" lang="ko-KR" altLang="en-US" sz="1400" b="1" dirty="0">
              <a:latin typeface="Century Schoolbook" pitchFamily="18" charset="0"/>
              <a:ea typeface="휴먼매직체" pitchFamily="18" charset="-127"/>
            </a:endParaRPr>
          </a:p>
        </p:txBody>
      </p:sp>
      <p:sp>
        <p:nvSpPr>
          <p:cNvPr id="24" name="직사각형 32"/>
          <p:cNvSpPr/>
          <p:nvPr/>
        </p:nvSpPr>
        <p:spPr>
          <a:xfrm>
            <a:off x="2455853" y="3217305"/>
            <a:ext cx="720725" cy="285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/>
          </a:p>
        </p:txBody>
      </p:sp>
      <p:sp>
        <p:nvSpPr>
          <p:cNvPr id="25" name="순서도: 병합 24"/>
          <p:cNvSpPr/>
          <p:nvPr/>
        </p:nvSpPr>
        <p:spPr>
          <a:xfrm>
            <a:off x="2876538" y="2531498"/>
            <a:ext cx="214314" cy="214314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714348" y="4000504"/>
            <a:ext cx="2714644" cy="57150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※ 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임신 가능 예상 기간 이며  앞 뒤로 </a:t>
            </a:r>
            <a:r>
              <a:rPr lang="ko-KR" alt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몇일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간의 차이가 있을 수 있습니다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82594"/>
          </a:xfrm>
        </p:spPr>
        <p:txBody>
          <a:bodyPr/>
          <a:lstStyle/>
          <a:p>
            <a:r>
              <a:rPr lang="en-US" altLang="ko-KR" dirty="0" smtClean="0"/>
              <a:t>2.</a:t>
            </a:r>
            <a:r>
              <a:rPr lang="ko-KR" altLang="en-US" dirty="0" smtClean="0"/>
              <a:t>화면 설계서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928670"/>
            <a:ext cx="7467600" cy="5545282"/>
          </a:xfrm>
          <a:ln w="12700" cmpd="sng">
            <a:solidFill>
              <a:schemeClr val="tx1"/>
            </a:solidFill>
          </a:ln>
        </p:spPr>
        <p:txBody>
          <a:bodyPr/>
          <a:lstStyle/>
          <a:p>
            <a:r>
              <a:rPr lang="ko-KR" altLang="en-US" dirty="0" smtClean="0"/>
              <a:t>환경설정</a:t>
            </a:r>
            <a:endParaRPr lang="en-US" altLang="ko-KR" dirty="0" smtClean="0"/>
          </a:p>
        </p:txBody>
      </p:sp>
      <p:grpSp>
        <p:nvGrpSpPr>
          <p:cNvPr id="6" name="그룹 5"/>
          <p:cNvGrpSpPr/>
          <p:nvPr/>
        </p:nvGrpSpPr>
        <p:grpSpPr>
          <a:xfrm>
            <a:off x="571472" y="1500392"/>
            <a:ext cx="3123210" cy="4643252"/>
            <a:chOff x="571472" y="1428736"/>
            <a:chExt cx="3123210" cy="4643252"/>
          </a:xfrm>
        </p:grpSpPr>
        <p:pic>
          <p:nvPicPr>
            <p:cNvPr id="7" name="그림 6" descr="phone.JPG"/>
            <p:cNvPicPr>
              <a:picLocks noChangeAspect="1"/>
            </p:cNvPicPr>
            <p:nvPr/>
          </p:nvPicPr>
          <p:blipFill>
            <a:blip r:embed="rId3" cstate="print"/>
            <a:srcRect l="5075" t="3940" r="6304" b="4082"/>
            <a:stretch>
              <a:fillRect/>
            </a:stretch>
          </p:blipFill>
          <p:spPr>
            <a:xfrm>
              <a:off x="571472" y="1428736"/>
              <a:ext cx="3123210" cy="4643252"/>
            </a:xfrm>
            <a:prstGeom prst="rect">
              <a:avLst/>
            </a:prstGeom>
          </p:spPr>
        </p:pic>
        <p:sp>
          <p:nvSpPr>
            <p:cNvPr id="8" name="직사각형 7"/>
            <p:cNvSpPr/>
            <p:nvPr/>
          </p:nvSpPr>
          <p:spPr>
            <a:xfrm>
              <a:off x="607097" y="1738426"/>
              <a:ext cx="3048084" cy="426234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633384" y="1833552"/>
            <a:ext cx="3009921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환경 설정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14348" y="2214554"/>
            <a:ext cx="2784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알림 기능  ○ 사용   ● 미사용</a:t>
            </a:r>
          </a:p>
        </p:txBody>
      </p:sp>
      <p:grpSp>
        <p:nvGrpSpPr>
          <p:cNvPr id="11" name="그룹 60"/>
          <p:cNvGrpSpPr/>
          <p:nvPr/>
        </p:nvGrpSpPr>
        <p:grpSpPr>
          <a:xfrm>
            <a:off x="714348" y="2621516"/>
            <a:ext cx="2643206" cy="369332"/>
            <a:chOff x="5376868" y="5855275"/>
            <a:chExt cx="1643074" cy="369332"/>
          </a:xfrm>
        </p:grpSpPr>
        <p:sp>
          <p:nvSpPr>
            <p:cNvPr id="13" name="TextBox 12"/>
            <p:cNvSpPr txBox="1"/>
            <p:nvPr/>
          </p:nvSpPr>
          <p:spPr>
            <a:xfrm>
              <a:off x="5376868" y="5855275"/>
              <a:ext cx="10182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알림 일자</a:t>
              </a:r>
              <a:endParaRPr lang="ko-KR" altLang="en-US" dirty="0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6042979" y="5867417"/>
              <a:ext cx="976963" cy="28575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dirty="0" smtClean="0">
                  <a:solidFill>
                    <a:srgbClr val="0070C0"/>
                  </a:solidFill>
                </a:rPr>
                <a:t>7</a:t>
              </a:r>
              <a:r>
                <a:rPr lang="ko-KR" altLang="en-US" dirty="0" smtClean="0">
                  <a:solidFill>
                    <a:srgbClr val="0070C0"/>
                  </a:solidFill>
                </a:rPr>
                <a:t>일전</a:t>
              </a:r>
              <a:endParaRPr lang="ko-KR" altLang="en-US" dirty="0">
                <a:solidFill>
                  <a:srgbClr val="0070C0"/>
                </a:solidFill>
              </a:endParaRPr>
            </a:p>
          </p:txBody>
        </p:sp>
      </p:grpSp>
      <p:pic>
        <p:nvPicPr>
          <p:cNvPr id="20" name="Picture 4" descr="C:\Documents and Settings\a\바탕 화면\sdk-large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00100" y="4291030"/>
            <a:ext cx="2209800" cy="1638300"/>
          </a:xfrm>
          <a:prstGeom prst="rect">
            <a:avLst/>
          </a:prstGeom>
          <a:noFill/>
        </p:spPr>
      </p:pic>
      <p:sp>
        <p:nvSpPr>
          <p:cNvPr id="22" name="TextBox 21"/>
          <p:cNvSpPr txBox="1"/>
          <p:nvPr/>
        </p:nvSpPr>
        <p:spPr>
          <a:xfrm>
            <a:off x="1000100" y="4505344"/>
            <a:ext cx="25717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      프로그램 정보</a:t>
            </a:r>
            <a:endParaRPr lang="en-US" altLang="ko-KR" dirty="0" smtClean="0"/>
          </a:p>
          <a:p>
            <a:r>
              <a:rPr lang="ko-KR" altLang="en-US" dirty="0" smtClean="0"/>
              <a:t>  </a:t>
            </a:r>
            <a:r>
              <a:rPr lang="en-US" altLang="ko-KR" dirty="0" smtClean="0"/>
              <a:t>My Treasure V1.0</a:t>
            </a:r>
          </a:p>
          <a:p>
            <a:r>
              <a:rPr lang="ko-KR" altLang="en-US" dirty="0" smtClean="0"/>
              <a:t>          개발자 </a:t>
            </a:r>
            <a:endParaRPr lang="en-US" altLang="ko-KR" dirty="0" smtClean="0"/>
          </a:p>
          <a:p>
            <a:r>
              <a:rPr lang="en-US" altLang="ko-KR" dirty="0" smtClean="0"/>
              <a:t>  </a:t>
            </a:r>
            <a:r>
              <a:rPr lang="en-US" altLang="ko-KR" dirty="0" err="1" smtClean="0"/>
              <a:t>devsunset</a:t>
            </a:r>
            <a:r>
              <a:rPr lang="en-US" altLang="ko-KR" dirty="0" smtClean="0"/>
              <a:t> &amp; </a:t>
            </a:r>
            <a:r>
              <a:rPr lang="en-US" altLang="ko-KR" dirty="0" err="1" smtClean="0"/>
              <a:t>kidd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4000496" y="1571612"/>
            <a:ext cx="3643338" cy="4572032"/>
          </a:xfrm>
          <a:prstGeom prst="rect">
            <a:avLst/>
          </a:prstGeom>
          <a:solidFill>
            <a:srgbClr val="FFFF00">
              <a:alpha val="5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기준 정보 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shared preference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에 저장</a:t>
            </a:r>
            <a:endParaRPr lang="en-US" altLang="ko-KR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안드로이드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알림 기능을 이용해 사용자에게 예방접종 정보 공지</a:t>
            </a:r>
            <a:endParaRPr lang="en-US" altLang="ko-KR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도움말 기능 </a:t>
            </a:r>
            <a:r>
              <a:rPr lang="en-US" altLang="ko-KR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WebView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이용하여</a:t>
            </a:r>
            <a:endParaRPr lang="en-US" altLang="ko-KR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Html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로 </a:t>
            </a:r>
            <a:r>
              <a:rPr lang="en-US" altLang="ko-KR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Mytreasure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사용서 작성</a:t>
            </a:r>
            <a:endParaRPr lang="en-US" altLang="ko-KR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순서도: 병합 14"/>
          <p:cNvSpPr/>
          <p:nvPr/>
        </p:nvSpPr>
        <p:spPr>
          <a:xfrm>
            <a:off x="3090852" y="2676520"/>
            <a:ext cx="214314" cy="214314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928662" y="1552562"/>
            <a:ext cx="571504" cy="2143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rgbClr val="FF0000"/>
                </a:solidFill>
              </a:rPr>
              <a:t>알림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24" name="모서리가 둥근 직사각형 31"/>
          <p:cNvSpPr/>
          <p:nvPr/>
        </p:nvSpPr>
        <p:spPr>
          <a:xfrm>
            <a:off x="1643042" y="3429000"/>
            <a:ext cx="785814" cy="28575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400" smtClean="0">
                <a:solidFill>
                  <a:schemeClr val="accent2">
                    <a:lumMod val="50000"/>
                  </a:schemeClr>
                </a:solidFill>
              </a:rPr>
              <a:t>도움말</a:t>
            </a:r>
            <a:endParaRPr kumimoji="0" lang="ko-KR" altLang="en-US" sz="140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2400" b="0" dirty="0" smtClean="0">
                <a:latin typeface="HY견고딕" pitchFamily="18" charset="-127"/>
                <a:ea typeface="HY견고딕" pitchFamily="18" charset="-127"/>
              </a:rPr>
              <a:t>THANK YOU!</a:t>
            </a:r>
            <a:endParaRPr lang="ko-KR" altLang="en-US" sz="2400" b="0" dirty="0">
              <a:latin typeface="HY견고딕" pitchFamily="18" charset="-127"/>
              <a:ea typeface="HY견고딕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785786" y="3786188"/>
          <a:ext cx="6858048" cy="21389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512"/>
                <a:gridCol w="5143536"/>
              </a:tblGrid>
              <a:tr h="4244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TOOL</a:t>
                      </a:r>
                      <a:endParaRPr lang="ko-KR" altLang="en-US" sz="20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VERSION</a:t>
                      </a:r>
                      <a:endParaRPr lang="ko-KR" altLang="en-US" sz="20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4244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J2SE</a:t>
                      </a:r>
                      <a:r>
                        <a:rPr lang="en-US" altLang="ko-KR" baseline="0" dirty="0" smtClean="0"/>
                        <a:t> SDK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1.6.18</a:t>
                      </a:r>
                      <a:endParaRPr lang="ko-KR" altLang="en-US" dirty="0"/>
                    </a:p>
                  </a:txBody>
                  <a:tcPr/>
                </a:tc>
              </a:tr>
              <a:tr h="4244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Android SDK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2.0</a:t>
                      </a:r>
                      <a:endParaRPr lang="ko-KR" altLang="en-US" dirty="0"/>
                    </a:p>
                  </a:txBody>
                  <a:tcPr/>
                </a:tc>
              </a:tr>
              <a:tr h="44125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Eclipse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3.5</a:t>
                      </a:r>
                      <a:r>
                        <a:rPr lang="en-US" altLang="ko-KR" baseline="0" dirty="0" smtClean="0"/>
                        <a:t> (GALILEO)</a:t>
                      </a:r>
                      <a:endParaRPr lang="ko-KR" altLang="en-US" dirty="0"/>
                    </a:p>
                  </a:txBody>
                  <a:tcPr/>
                </a:tc>
              </a:tr>
              <a:tr h="4244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ADT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Android Development Tools (ADT) ADT-0.9.5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82594"/>
          </a:xfrm>
        </p:spPr>
        <p:txBody>
          <a:bodyPr/>
          <a:lstStyle/>
          <a:p>
            <a:r>
              <a:rPr lang="en-US" altLang="ko-KR" dirty="0" smtClean="0"/>
              <a:t>2.</a:t>
            </a:r>
            <a:r>
              <a:rPr lang="ko-KR" altLang="en-US" dirty="0" smtClean="0"/>
              <a:t>개발 환경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928670"/>
            <a:ext cx="7467600" cy="5545282"/>
          </a:xfrm>
          <a:ln w="12700" cmpd="sng">
            <a:solidFill>
              <a:schemeClr val="tx1"/>
            </a:solidFill>
          </a:ln>
        </p:spPr>
        <p:txBody>
          <a:bodyPr/>
          <a:lstStyle/>
          <a:p>
            <a:r>
              <a:rPr lang="en-US" altLang="ko-KR" dirty="0" smtClean="0"/>
              <a:t>Windows </a:t>
            </a:r>
            <a:r>
              <a:rPr lang="ko-KR" altLang="en-US" dirty="0" smtClean="0"/>
              <a:t>기반 </a:t>
            </a:r>
            <a:r>
              <a:rPr lang="en-US" altLang="ko-KR" dirty="0" smtClean="0"/>
              <a:t>Android Application </a:t>
            </a:r>
            <a:r>
              <a:rPr lang="ko-KR" altLang="en-US" dirty="0" smtClean="0"/>
              <a:t>개발 환경 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72066" y="1857364"/>
            <a:ext cx="2590755" cy="1671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 descr="C:\Documents and Settings\a\바탕 화면\sdk-larg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00298" y="1857364"/>
            <a:ext cx="2209800" cy="1638300"/>
          </a:xfrm>
          <a:prstGeom prst="rect">
            <a:avLst/>
          </a:prstGeom>
          <a:noFill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85786" y="2143116"/>
            <a:ext cx="1304925" cy="116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82594"/>
          </a:xfrm>
        </p:spPr>
        <p:txBody>
          <a:bodyPr/>
          <a:lstStyle/>
          <a:p>
            <a:r>
              <a:rPr lang="en-US" altLang="ko-KR" dirty="0" smtClean="0"/>
              <a:t>3.</a:t>
            </a:r>
            <a:r>
              <a:rPr lang="ko-KR" altLang="en-US" dirty="0" smtClean="0"/>
              <a:t>프로그램 목록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928670"/>
            <a:ext cx="7467600" cy="5545282"/>
          </a:xfrm>
          <a:ln w="12700" cmpd="sng">
            <a:solidFill>
              <a:schemeClr val="tx1"/>
            </a:solidFill>
          </a:ln>
        </p:spPr>
        <p:txBody>
          <a:bodyPr/>
          <a:lstStyle/>
          <a:p>
            <a:r>
              <a:rPr lang="en-US" altLang="ko-KR" dirty="0" smtClean="0"/>
              <a:t>Program List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742923" y="1542511"/>
          <a:ext cx="6858048" cy="44477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0198"/>
                <a:gridCol w="2462230"/>
                <a:gridCol w="2895620"/>
              </a:tblGrid>
              <a:tr h="42441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/>
                        <a:t>프로그램 명</a:t>
                      </a:r>
                      <a:endParaRPr lang="ko-KR" altLang="en-US" sz="20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/>
                        <a:t>설명</a:t>
                      </a:r>
                      <a:endParaRPr lang="ko-KR" altLang="en-US" sz="20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289961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800" dirty="0" err="1" smtClean="0">
                          <a:latin typeface="+mn-lt"/>
                        </a:rPr>
                        <a:t>MyTreasure</a:t>
                      </a:r>
                      <a:endParaRPr lang="ko-KR" altLang="en-US" sz="1800" dirty="0">
                        <a:latin typeface="+mn-lt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2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aseline="0" dirty="0" smtClean="0">
                          <a:latin typeface="+mn-lt"/>
                        </a:rPr>
                        <a:t>Main Program</a:t>
                      </a:r>
                      <a:endParaRPr lang="ko-KR" altLang="en-US" sz="1800" dirty="0">
                        <a:latin typeface="+mn-lt"/>
                      </a:endParaRPr>
                    </a:p>
                  </a:txBody>
                  <a:tcPr/>
                </a:tc>
              </a:tr>
              <a:tr h="281391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latin typeface="+mn-lt"/>
                        </a:rPr>
                        <a:t>Baby</a:t>
                      </a:r>
                      <a:endParaRPr lang="ko-KR" altLang="en-US" sz="1800" dirty="0">
                        <a:latin typeface="+mn-lt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2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>
                          <a:latin typeface="+mn-lt"/>
                        </a:rPr>
                        <a:t>우리 아기</a:t>
                      </a:r>
                      <a:endParaRPr lang="ko-KR" altLang="en-US" sz="1800" dirty="0">
                        <a:latin typeface="+mn-lt"/>
                      </a:endParaRPr>
                    </a:p>
                  </a:txBody>
                  <a:tcPr/>
                </a:tc>
              </a:tr>
              <a:tr h="281391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800" dirty="0" err="1" smtClean="0">
                          <a:latin typeface="+mn-lt"/>
                        </a:rPr>
                        <a:t>BabyReg</a:t>
                      </a:r>
                      <a:endParaRPr lang="ko-KR" altLang="en-US" sz="1800" dirty="0">
                        <a:latin typeface="+mn-lt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>
                          <a:latin typeface="+mn-lt"/>
                        </a:rPr>
                        <a:t>우리 아기 등록</a:t>
                      </a:r>
                      <a:endParaRPr lang="ko-KR" altLang="en-US" sz="1800" dirty="0">
                        <a:latin typeface="+mn-lt"/>
                      </a:endParaRPr>
                    </a:p>
                  </a:txBody>
                  <a:tcPr/>
                </a:tc>
              </a:tr>
              <a:tr h="281391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latin typeface="+mn-lt"/>
                        </a:rPr>
                        <a:t>Vaccination</a:t>
                      </a:r>
                      <a:endParaRPr lang="ko-KR" altLang="en-US" sz="1800" dirty="0">
                        <a:latin typeface="+mn-lt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2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>
                          <a:latin typeface="+mn-lt"/>
                        </a:rPr>
                        <a:t>아기 예방 접종 관리</a:t>
                      </a:r>
                      <a:endParaRPr lang="ko-KR" altLang="en-US" sz="1800" dirty="0">
                        <a:latin typeface="+mn-lt"/>
                      </a:endParaRPr>
                    </a:p>
                  </a:txBody>
                  <a:tcPr/>
                </a:tc>
              </a:tr>
              <a:tr h="281391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800" dirty="0" err="1" smtClean="0">
                          <a:latin typeface="+mn-lt"/>
                        </a:rPr>
                        <a:t>VaccinationReg</a:t>
                      </a:r>
                      <a:endParaRPr lang="ko-KR" altLang="en-US" sz="1800" dirty="0">
                        <a:latin typeface="+mn-lt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>
                          <a:latin typeface="+mn-lt"/>
                        </a:rPr>
                        <a:t>아기 예방 접종 관리 등록</a:t>
                      </a:r>
                      <a:endParaRPr lang="ko-KR" altLang="en-US" sz="1800" dirty="0">
                        <a:latin typeface="+mn-lt"/>
                      </a:endParaRPr>
                    </a:p>
                  </a:txBody>
                  <a:tcPr/>
                </a:tc>
              </a:tr>
              <a:tr h="201383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800" dirty="0" err="1" smtClean="0">
                          <a:latin typeface="+mn-lt"/>
                        </a:rPr>
                        <a:t>EtcMenu</a:t>
                      </a:r>
                      <a:endParaRPr lang="ko-KR" altLang="en-US" sz="1800" dirty="0">
                        <a:latin typeface="+mn-lt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2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>
                          <a:latin typeface="+mn-lt"/>
                        </a:rPr>
                        <a:t>부가 기능 메뉴 화면</a:t>
                      </a:r>
                      <a:endParaRPr lang="ko-KR" altLang="en-US" sz="1800" dirty="0">
                        <a:latin typeface="+mn-lt"/>
                      </a:endParaRPr>
                    </a:p>
                  </a:txBody>
                  <a:tcPr/>
                </a:tc>
              </a:tr>
              <a:tr h="201383">
                <a:tc rowSpan="4"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latin typeface="+mn-lt"/>
                        </a:rPr>
                        <a:t>Anniversary </a:t>
                      </a:r>
                      <a:endParaRPr lang="ko-KR" altLang="en-US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smtClean="0">
                          <a:latin typeface="+mn-lt"/>
                        </a:rPr>
                        <a:t>아기 기념일</a:t>
                      </a:r>
                      <a:endParaRPr lang="ko-KR" altLang="en-US" sz="1800" dirty="0">
                        <a:latin typeface="+mn-lt"/>
                      </a:endParaRPr>
                    </a:p>
                  </a:txBody>
                  <a:tcPr/>
                </a:tc>
              </a:tr>
              <a:tr h="20138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latin typeface="+mn-lt"/>
                        </a:rPr>
                        <a:t>Obesity </a:t>
                      </a:r>
                      <a:endParaRPr lang="ko-KR" altLang="en-US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>
                          <a:latin typeface="+mn-lt"/>
                        </a:rPr>
                        <a:t>아기 비만도 체크</a:t>
                      </a:r>
                      <a:endParaRPr lang="ko-KR" altLang="en-US" sz="1800" dirty="0">
                        <a:latin typeface="+mn-lt"/>
                      </a:endParaRPr>
                    </a:p>
                  </a:txBody>
                  <a:tcPr/>
                </a:tc>
              </a:tr>
              <a:tr h="280876">
                <a:tc vMerge="1">
                  <a:txBody>
                    <a:bodyPr/>
                    <a:lstStyle/>
                    <a:p>
                      <a:pPr latinLnBrk="1"/>
                      <a:endParaRPr lang="ko-KR" altLang="en-US" sz="2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latin typeface="+mn-lt"/>
                        </a:rPr>
                        <a:t>Height</a:t>
                      </a:r>
                      <a:endParaRPr lang="ko-KR" altLang="en-US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smtClean="0">
                          <a:latin typeface="+mn-lt"/>
                        </a:rPr>
                        <a:t>아기 신장 예측</a:t>
                      </a:r>
                      <a:endParaRPr lang="ko-KR" altLang="en-US" sz="1800" dirty="0">
                        <a:latin typeface="+mn-lt"/>
                      </a:endParaRPr>
                    </a:p>
                  </a:txBody>
                  <a:tcPr/>
                </a:tc>
              </a:tr>
              <a:tr h="195992">
                <a:tc vMerge="1">
                  <a:txBody>
                    <a:bodyPr/>
                    <a:lstStyle/>
                    <a:p>
                      <a:pPr latinLnBrk="1"/>
                      <a:endParaRPr lang="ko-KR" altLang="en-US" sz="2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err="1" smtClean="0">
                          <a:latin typeface="+mn-lt"/>
                        </a:rPr>
                        <a:t>PregnancyDay</a:t>
                      </a:r>
                      <a:endParaRPr lang="ko-KR" altLang="en-US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smtClean="0">
                          <a:latin typeface="+mn-lt"/>
                        </a:rPr>
                        <a:t>임신 가능일 체크</a:t>
                      </a:r>
                      <a:endParaRPr lang="ko-KR" altLang="en-US" sz="1800" dirty="0">
                        <a:latin typeface="+mn-lt"/>
                      </a:endParaRPr>
                    </a:p>
                  </a:txBody>
                  <a:tcPr/>
                </a:tc>
              </a:tr>
              <a:tr h="195992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latin typeface="+mn-lt"/>
                        </a:rPr>
                        <a:t>Setting</a:t>
                      </a:r>
                      <a:endParaRPr lang="ko-KR" altLang="en-US" sz="1800" dirty="0">
                        <a:latin typeface="+mn-lt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2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smtClean="0">
                          <a:latin typeface="+mn-lt"/>
                        </a:rPr>
                        <a:t>환경 설정</a:t>
                      </a:r>
                      <a:endParaRPr lang="ko-KR" altLang="en-US" sz="1800" dirty="0">
                        <a:latin typeface="+mn-lt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82594"/>
          </a:xfrm>
        </p:spPr>
        <p:txBody>
          <a:bodyPr/>
          <a:lstStyle/>
          <a:p>
            <a:r>
              <a:rPr lang="en-US" altLang="ko-KR" dirty="0" smtClean="0"/>
              <a:t>4.</a:t>
            </a:r>
            <a:r>
              <a:rPr lang="ko-KR" altLang="en-US" dirty="0" smtClean="0"/>
              <a:t>데이터 베이스 설계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928670"/>
            <a:ext cx="7467600" cy="5545282"/>
          </a:xfrm>
          <a:ln w="12700" cmpd="sng">
            <a:solidFill>
              <a:schemeClr val="tx1"/>
            </a:solidFill>
          </a:ln>
        </p:spPr>
        <p:txBody>
          <a:bodyPr/>
          <a:lstStyle/>
          <a:p>
            <a:r>
              <a:rPr lang="en-US" altLang="ko-KR" dirty="0" smtClean="0"/>
              <a:t>Table</a:t>
            </a:r>
            <a:r>
              <a:rPr lang="ko-KR" altLang="en-US" dirty="0" smtClean="0"/>
              <a:t> </a:t>
            </a:r>
            <a:r>
              <a:rPr lang="en-US" altLang="ko-KR" dirty="0" smtClean="0"/>
              <a:t>Schema</a:t>
            </a:r>
            <a:endParaRPr lang="ko-KR" altLang="en-US" dirty="0" smtClean="0"/>
          </a:p>
          <a:p>
            <a:pPr>
              <a:buNone/>
            </a:pPr>
            <a:r>
              <a:rPr lang="ko-KR" altLang="en-US" dirty="0" smtClean="0"/>
              <a:t> 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857224" y="1643050"/>
          <a:ext cx="6643734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2402"/>
                <a:gridCol w="3077504"/>
                <a:gridCol w="1973828"/>
              </a:tblGrid>
              <a:tr h="1943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Logical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Physical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Type</a:t>
                      </a:r>
                      <a:endParaRPr lang="ko-KR" altLang="en-US" sz="2000" dirty="0"/>
                    </a:p>
                  </a:txBody>
                  <a:tcPr/>
                </a:tc>
              </a:tr>
              <a:tr h="19431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_ID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VARCHAR</a:t>
                      </a:r>
                      <a:endParaRPr lang="ko-KR" altLang="en-US" sz="1200" dirty="0"/>
                    </a:p>
                  </a:txBody>
                  <a:tcPr/>
                </a:tc>
              </a:tr>
              <a:tr h="19431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이름</a:t>
                      </a:r>
                      <a:endParaRPr lang="en-US" altLang="ko-KR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NAME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VARCHAR</a:t>
                      </a:r>
                      <a:endParaRPr lang="ko-KR" altLang="en-US" sz="1200" dirty="0"/>
                    </a:p>
                  </a:txBody>
                  <a:tcPr/>
                </a:tc>
              </a:tr>
              <a:tr h="19431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성별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SEX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VARCHAR</a:t>
                      </a:r>
                    </a:p>
                  </a:txBody>
                  <a:tcPr/>
                </a:tc>
              </a:tr>
              <a:tr h="19431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생일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BIRTH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VARCHAR</a:t>
                      </a:r>
                      <a:endParaRPr lang="ko-KR" altLang="en-US" sz="1200" dirty="0"/>
                    </a:p>
                  </a:txBody>
                  <a:tcPr/>
                </a:tc>
              </a:tr>
              <a:tr h="19431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혈액형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BLOOD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VARCHAR</a:t>
                      </a:r>
                      <a:endParaRPr lang="ko-KR" altLang="en-US" sz="1200" dirty="0"/>
                    </a:p>
                  </a:txBody>
                  <a:tcPr/>
                </a:tc>
              </a:tr>
              <a:tr h="19431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별자리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CONSTELLATION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VARCHAR</a:t>
                      </a:r>
                      <a:endParaRPr lang="ko-KR" altLang="en-US" sz="1200" dirty="0"/>
                    </a:p>
                  </a:txBody>
                  <a:tcPr/>
                </a:tc>
              </a:tr>
              <a:tr h="19431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탄생석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BIRTHSTONES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VARCHAR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01468" y="1335273"/>
            <a:ext cx="16930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◎ </a:t>
            </a:r>
            <a:r>
              <a:rPr lang="en-US" altLang="ko-KR" sz="1400" b="1" dirty="0" smtClean="0"/>
              <a:t>T_BABY_MST</a:t>
            </a:r>
            <a:endParaRPr lang="ko-KR" altLang="en-US" sz="1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82594"/>
          </a:xfrm>
        </p:spPr>
        <p:txBody>
          <a:bodyPr/>
          <a:lstStyle/>
          <a:p>
            <a:r>
              <a:rPr lang="en-US" altLang="ko-KR" dirty="0" smtClean="0"/>
              <a:t>4.</a:t>
            </a:r>
            <a:r>
              <a:rPr lang="ko-KR" altLang="en-US" dirty="0" smtClean="0"/>
              <a:t>데이터 베이스 설계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928670"/>
            <a:ext cx="7467600" cy="5545282"/>
          </a:xfrm>
          <a:ln w="12700" cmpd="sng">
            <a:solidFill>
              <a:schemeClr val="tx1"/>
            </a:solidFill>
          </a:ln>
        </p:spPr>
        <p:txBody>
          <a:bodyPr/>
          <a:lstStyle/>
          <a:p>
            <a:r>
              <a:rPr lang="en-US" altLang="ko-KR" dirty="0" smtClean="0"/>
              <a:t>Table</a:t>
            </a:r>
            <a:r>
              <a:rPr lang="ko-KR" altLang="en-US" dirty="0" smtClean="0"/>
              <a:t> </a:t>
            </a:r>
            <a:r>
              <a:rPr lang="en-US" altLang="ko-KR" dirty="0" smtClean="0"/>
              <a:t>Schema</a:t>
            </a:r>
            <a:endParaRPr lang="ko-KR" altLang="en-US" dirty="0" smtClean="0"/>
          </a:p>
          <a:p>
            <a:pPr>
              <a:buNone/>
            </a:pPr>
            <a:r>
              <a:rPr lang="ko-KR" altLang="en-US" dirty="0" smtClean="0"/>
              <a:t> 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857224" y="1643050"/>
          <a:ext cx="6643734" cy="2453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6387"/>
                <a:gridCol w="2035614"/>
                <a:gridCol w="3271733"/>
              </a:tblGrid>
              <a:tr h="3904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Logical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Physical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Type</a:t>
                      </a:r>
                      <a:endParaRPr lang="ko-KR" altLang="en-US" sz="2000" dirty="0"/>
                    </a:p>
                  </a:txBody>
                  <a:tcPr/>
                </a:tc>
              </a:tr>
              <a:tr h="225273">
                <a:tc>
                  <a:txBody>
                    <a:bodyPr/>
                    <a:lstStyle/>
                    <a:p>
                      <a:r>
                        <a:rPr lang="en-US" altLang="ko-KR" sz="900" dirty="0" smtClean="0"/>
                        <a:t>KEY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_ID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/>
                        <a:t>VARCHAR</a:t>
                      </a:r>
                    </a:p>
                  </a:txBody>
                  <a:tcPr/>
                </a:tc>
              </a:tr>
              <a:tr h="22527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접종 그룹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VACCIN_GROUP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VARCHAR</a:t>
                      </a:r>
                      <a:endParaRPr lang="ko-KR" altLang="en-US" sz="900" dirty="0"/>
                    </a:p>
                  </a:txBody>
                  <a:tcPr/>
                </a:tc>
              </a:tr>
              <a:tr h="22527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구분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VACCIN_TYPE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VARCHAR</a:t>
                      </a:r>
                      <a:endParaRPr lang="ko-KR" altLang="en-US" sz="900" dirty="0"/>
                    </a:p>
                  </a:txBody>
                  <a:tcPr/>
                </a:tc>
              </a:tr>
              <a:tr h="22527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대상전염병</a:t>
                      </a:r>
                      <a:endParaRPr lang="en-US" altLang="ko-KR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VACCIN_NAME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/>
                        <a:t>VARCHAR</a:t>
                      </a:r>
                    </a:p>
                  </a:txBody>
                  <a:tcPr/>
                </a:tc>
              </a:tr>
              <a:tr h="22527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 smtClean="0"/>
                        <a:t>백신종류및방법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VACCIN_DESC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VARCHAR</a:t>
                      </a:r>
                      <a:endParaRPr lang="ko-KR" altLang="en-US" sz="900" dirty="0"/>
                    </a:p>
                  </a:txBody>
                  <a:tcPr/>
                </a:tc>
              </a:tr>
              <a:tr h="22527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접종주기 시작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VACCIN_PERIOD_S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VARCHAR</a:t>
                      </a:r>
                      <a:endParaRPr lang="ko-KR" altLang="en-US" sz="900" dirty="0"/>
                    </a:p>
                  </a:txBody>
                  <a:tcPr/>
                </a:tc>
              </a:tr>
              <a:tr h="22527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접종주기 끝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VACCIN_PERIOD_E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VARCHAR</a:t>
                      </a:r>
                      <a:endParaRPr lang="ko-KR" altLang="en-US" sz="900" dirty="0"/>
                    </a:p>
                  </a:txBody>
                  <a:tcPr/>
                </a:tc>
              </a:tr>
              <a:tr h="22527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예방 접종 차수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VACCIN_DEGREE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VARCHAR</a:t>
                      </a:r>
                      <a:endParaRPr lang="ko-KR" altLang="en-US" sz="900" dirty="0"/>
                    </a:p>
                  </a:txBody>
                  <a:tcPr/>
                </a:tc>
              </a:tr>
              <a:tr h="22527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비고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VACCIN_ETC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VARCHAR</a:t>
                      </a:r>
                      <a:endParaRPr lang="ko-KR" altLang="en-US" sz="9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01468" y="1285860"/>
            <a:ext cx="2624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◎  </a:t>
            </a:r>
            <a:r>
              <a:rPr lang="en-US" altLang="ko-KR" sz="1400" b="1" dirty="0" smtClean="0"/>
              <a:t>T_VACCINATION_MST</a:t>
            </a:r>
            <a:endParaRPr lang="ko-KR" altLang="en-US" sz="1400" b="1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857224" y="4640241"/>
          <a:ext cx="6643733" cy="15971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6383"/>
                <a:gridCol w="2035608"/>
                <a:gridCol w="3271742"/>
              </a:tblGrid>
              <a:tr h="3597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Logical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Physical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Type</a:t>
                      </a:r>
                      <a:endParaRPr lang="ko-KR" altLang="en-US" sz="2000" dirty="0"/>
                    </a:p>
                  </a:txBody>
                  <a:tcPr/>
                </a:tc>
              </a:tr>
              <a:tr h="1798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_ID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/>
                        <a:t>VARCHAR</a:t>
                      </a:r>
                    </a:p>
                  </a:txBody>
                  <a:tcPr/>
                </a:tc>
              </a:tr>
              <a:tr h="17986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/>
                        <a:t>아기 </a:t>
                      </a:r>
                      <a:r>
                        <a:rPr lang="en-US" altLang="ko-KR" sz="700" dirty="0" smtClean="0"/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BABY_ID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/>
                        <a:t>VARCHAR</a:t>
                      </a:r>
                    </a:p>
                  </a:txBody>
                  <a:tcPr/>
                </a:tc>
              </a:tr>
              <a:tr h="17986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/>
                        <a:t>예방 접종 </a:t>
                      </a:r>
                      <a:r>
                        <a:rPr lang="en-US" altLang="ko-KR" sz="700" dirty="0" smtClean="0"/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VACCIN_ID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/>
                        <a:t>VARCHAR</a:t>
                      </a:r>
                    </a:p>
                  </a:txBody>
                  <a:tcPr/>
                </a:tc>
              </a:tr>
              <a:tr h="17986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/>
                        <a:t>접종 여부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V_FLAG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VARCHAR</a:t>
                      </a:r>
                      <a:endParaRPr lang="ko-KR" altLang="en-US" sz="700" dirty="0"/>
                    </a:p>
                  </a:txBody>
                  <a:tcPr/>
                </a:tc>
              </a:tr>
              <a:tr h="20419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/>
                        <a:t>메모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MEMO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VARCHAR</a:t>
                      </a:r>
                      <a:endParaRPr lang="ko-KR" altLang="en-US" sz="700" dirty="0"/>
                    </a:p>
                  </a:txBody>
                  <a:tcPr/>
                </a:tc>
              </a:tr>
              <a:tr h="20419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/>
                        <a:t>알림 여부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ALARM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VARCHAR</a:t>
                      </a:r>
                      <a:endParaRPr lang="ko-KR" altLang="en-US" sz="7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766736" y="4335669"/>
            <a:ext cx="3259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◎  </a:t>
            </a:r>
            <a:r>
              <a:rPr lang="en-US" altLang="ko-KR" sz="1400" b="1" dirty="0" smtClean="0"/>
              <a:t>T_BABY_VACCINATION_MST</a:t>
            </a:r>
            <a:endParaRPr lang="ko-KR" altLang="en-US" sz="1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82594"/>
          </a:xfrm>
        </p:spPr>
        <p:txBody>
          <a:bodyPr/>
          <a:lstStyle/>
          <a:p>
            <a:r>
              <a:rPr lang="en-US" altLang="ko-KR" dirty="0" smtClean="0"/>
              <a:t>5.</a:t>
            </a:r>
            <a:r>
              <a:rPr lang="ko-KR" altLang="en-US" dirty="0" smtClean="0"/>
              <a:t>개발 가이드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928670"/>
            <a:ext cx="7467600" cy="5545282"/>
          </a:xfrm>
          <a:ln w="12700" cmpd="sng">
            <a:solidFill>
              <a:schemeClr val="tx1"/>
            </a:solidFill>
          </a:ln>
        </p:spPr>
        <p:txBody>
          <a:bodyPr/>
          <a:lstStyle/>
          <a:p>
            <a:r>
              <a:rPr lang="en-US" altLang="ko-KR" dirty="0" smtClean="0"/>
              <a:t>Code convention</a:t>
            </a:r>
            <a:endParaRPr lang="ko-KR" altLang="en-US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857224" y="1890702"/>
          <a:ext cx="6743747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15784"/>
                <a:gridCol w="2727963"/>
              </a:tblGrid>
              <a:tr h="2344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/>
                        <a:t>패키지 명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/>
                        <a:t>설명</a:t>
                      </a:r>
                      <a:endParaRPr lang="ko-KR" altLang="en-US" sz="2000" dirty="0"/>
                    </a:p>
                  </a:txBody>
                  <a:tcPr/>
                </a:tc>
              </a:tr>
              <a:tr h="2109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err="1" smtClean="0"/>
                        <a:t>com.nics.mytreasure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/>
                        <a:t>base package</a:t>
                      </a:r>
                      <a:endParaRPr lang="ko-KR" altLang="en-US" sz="2000" dirty="0"/>
                    </a:p>
                  </a:txBody>
                  <a:tcPr/>
                </a:tc>
              </a:tr>
              <a:tr h="21096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 err="1" smtClean="0"/>
                        <a:t>com.nics.mytreasure.database</a:t>
                      </a:r>
                      <a:endParaRPr lang="ko-KR" altLang="en-US" sz="2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/>
                        <a:t>database package </a:t>
                      </a:r>
                      <a:endParaRPr lang="ko-KR" altLang="en-US" sz="2000" dirty="0"/>
                    </a:p>
                  </a:txBody>
                  <a:tcPr/>
                </a:tc>
              </a:tr>
              <a:tr h="21096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 err="1" smtClean="0"/>
                        <a:t>com.nics.mytreasure.contents</a:t>
                      </a:r>
                      <a:endParaRPr lang="ko-KR" altLang="en-US" sz="2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/>
                        <a:t>contents package</a:t>
                      </a:r>
                      <a:endParaRPr lang="ko-KR" altLang="en-US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76261" y="1388019"/>
            <a:ext cx="15183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/>
              <a:t>◎  </a:t>
            </a:r>
            <a:r>
              <a:rPr lang="en-US" altLang="ko-KR" sz="1600" dirty="0" smtClean="0"/>
              <a:t>Package </a:t>
            </a:r>
            <a:r>
              <a:rPr lang="ko-KR" altLang="en-US" sz="1600" dirty="0" smtClean="0"/>
              <a:t>명</a:t>
            </a:r>
            <a:endParaRPr lang="ko-KR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82594"/>
          </a:xfrm>
        </p:spPr>
        <p:txBody>
          <a:bodyPr/>
          <a:lstStyle/>
          <a:p>
            <a:r>
              <a:rPr lang="en-US" altLang="ko-KR" dirty="0" smtClean="0"/>
              <a:t>5.</a:t>
            </a:r>
            <a:r>
              <a:rPr lang="ko-KR" altLang="en-US" dirty="0" smtClean="0"/>
              <a:t>개발 가이드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928670"/>
            <a:ext cx="7467600" cy="5545282"/>
          </a:xfrm>
          <a:ln w="12700" cmpd="sng">
            <a:solidFill>
              <a:schemeClr val="tx1"/>
            </a:solidFill>
          </a:ln>
        </p:spPr>
        <p:txBody>
          <a:bodyPr/>
          <a:lstStyle/>
          <a:p>
            <a:r>
              <a:rPr lang="en-US" altLang="ko-KR" dirty="0" smtClean="0"/>
              <a:t>Code convention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57211" y="1857364"/>
            <a:ext cx="572304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Class </a:t>
            </a:r>
            <a:r>
              <a:rPr lang="ko-KR" altLang="en-US" dirty="0" smtClean="0"/>
              <a:t>명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프로그램 명을 </a:t>
            </a:r>
            <a:r>
              <a:rPr lang="en-US" altLang="ko-KR" dirty="0" smtClean="0"/>
              <a:t>Class</a:t>
            </a:r>
            <a:r>
              <a:rPr lang="ko-KR" altLang="en-US" dirty="0" smtClean="0"/>
              <a:t>명으로 사용 의미 있는 단어를 사용</a:t>
            </a:r>
            <a:endParaRPr lang="en-US" altLang="ko-KR" dirty="0" smtClean="0"/>
          </a:p>
          <a:p>
            <a:r>
              <a:rPr lang="en-US" altLang="ko-KR" dirty="0" smtClean="0"/>
              <a:t>ex) </a:t>
            </a:r>
            <a:r>
              <a:rPr lang="ko-KR" altLang="en-US" dirty="0" smtClean="0"/>
              <a:t>프로그램 명          </a:t>
            </a:r>
            <a:r>
              <a:rPr lang="en-US" altLang="ko-KR" dirty="0" smtClean="0"/>
              <a:t>=&gt; </a:t>
            </a:r>
            <a:r>
              <a:rPr lang="en-US" altLang="ko-KR" dirty="0" err="1" smtClean="0"/>
              <a:t>MyTreasure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47686" y="1419211"/>
            <a:ext cx="19351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/>
              <a:t>◎  클</a:t>
            </a:r>
            <a:r>
              <a:rPr lang="ko-KR" altLang="en-US" sz="1600" dirty="0" smtClean="0"/>
              <a:t>래스 명 선언 규칙</a:t>
            </a:r>
            <a:endParaRPr lang="ko-KR" alt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785786" y="2929904"/>
            <a:ext cx="19351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/>
              <a:t>◎  </a:t>
            </a:r>
            <a:r>
              <a:rPr lang="ko-KR" altLang="en-US" sz="1600" b="1" dirty="0" err="1" smtClean="0"/>
              <a:t>메</a:t>
            </a:r>
            <a:r>
              <a:rPr lang="ko-KR" altLang="en-US" sz="1600" dirty="0" err="1" smtClean="0"/>
              <a:t>소드</a:t>
            </a:r>
            <a:r>
              <a:rPr lang="ko-KR" altLang="en-US" sz="1600" dirty="0" smtClean="0"/>
              <a:t> 명 선언 규칙</a:t>
            </a:r>
            <a:endParaRPr lang="ko-KR" altLang="en-US" sz="1600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857224" y="3358532"/>
          <a:ext cx="6762776" cy="2499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8394"/>
                <a:gridCol w="1395397"/>
                <a:gridCol w="1755336"/>
                <a:gridCol w="2153649"/>
              </a:tblGrid>
              <a:tr h="1844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/>
                        <a:t>기능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Prefix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Example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/>
                </a:tc>
              </a:tr>
              <a:tr h="16599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/>
                        <a:t>조회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get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err="1" smtClean="0"/>
                        <a:t>getData</a:t>
                      </a:r>
                      <a:r>
                        <a:rPr lang="en-US" altLang="ko-KR" sz="1800" dirty="0" smtClean="0"/>
                        <a:t>()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Only </a:t>
                      </a:r>
                      <a:r>
                        <a:rPr lang="ko-KR" altLang="en-US" sz="1800" dirty="0" smtClean="0"/>
                        <a:t>조회 처리</a:t>
                      </a:r>
                      <a:endParaRPr lang="en-US" altLang="ko-KR" sz="1800" dirty="0" smtClean="0"/>
                    </a:p>
                  </a:txBody>
                  <a:tcPr/>
                </a:tc>
              </a:tr>
              <a:tr h="16599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/>
                        <a:t>생성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create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err="1" smtClean="0"/>
                        <a:t>createData</a:t>
                      </a:r>
                      <a:r>
                        <a:rPr lang="en-US" altLang="ko-KR" sz="1800" dirty="0" smtClean="0"/>
                        <a:t>()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Only </a:t>
                      </a:r>
                      <a:r>
                        <a:rPr lang="ko-KR" altLang="en-US" sz="1800" dirty="0" smtClean="0"/>
                        <a:t>생성 처리</a:t>
                      </a:r>
                      <a:endParaRPr lang="ko-KR" altLang="en-US" sz="1800" dirty="0"/>
                    </a:p>
                  </a:txBody>
                  <a:tcPr/>
                </a:tc>
              </a:tr>
              <a:tr h="16599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/>
                        <a:t>수정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update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err="1" smtClean="0"/>
                        <a:t>updateData</a:t>
                      </a:r>
                      <a:r>
                        <a:rPr lang="en-US" altLang="ko-KR" sz="1800" dirty="0" smtClean="0"/>
                        <a:t>()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Only</a:t>
                      </a:r>
                      <a:r>
                        <a:rPr lang="en-US" altLang="ko-KR" sz="1800" baseline="0" dirty="0" smtClean="0"/>
                        <a:t> </a:t>
                      </a:r>
                      <a:r>
                        <a:rPr lang="ko-KR" altLang="en-US" sz="1800" baseline="0" dirty="0" smtClean="0"/>
                        <a:t>수정 처리</a:t>
                      </a:r>
                      <a:endParaRPr lang="ko-KR" altLang="en-US" sz="1800" dirty="0"/>
                    </a:p>
                  </a:txBody>
                  <a:tcPr/>
                </a:tc>
              </a:tr>
              <a:tr h="16599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/>
                        <a:t>삭제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delete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err="1" smtClean="0"/>
                        <a:t>deleteData</a:t>
                      </a:r>
                      <a:r>
                        <a:rPr lang="en-US" altLang="ko-KR" sz="1800" dirty="0" smtClean="0"/>
                        <a:t>()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Only</a:t>
                      </a:r>
                      <a:r>
                        <a:rPr lang="en-US" altLang="ko-KR" sz="1800" baseline="0" dirty="0" smtClean="0"/>
                        <a:t> </a:t>
                      </a:r>
                      <a:r>
                        <a:rPr lang="ko-KR" altLang="en-US" sz="1800" baseline="0" dirty="0" smtClean="0"/>
                        <a:t>삭제 처리</a:t>
                      </a:r>
                      <a:endParaRPr lang="ko-KR" altLang="en-US" sz="1800" dirty="0"/>
                    </a:p>
                  </a:txBody>
                  <a:tcPr/>
                </a:tc>
              </a:tr>
              <a:tr h="16599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/>
                        <a:t>복합 처리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set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err="1" smtClean="0"/>
                        <a:t>setData</a:t>
                      </a:r>
                      <a:r>
                        <a:rPr lang="en-US" altLang="ko-KR" sz="1800" dirty="0" smtClean="0"/>
                        <a:t>()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/>
                        <a:t>조회</a:t>
                      </a:r>
                      <a:r>
                        <a:rPr lang="en-US" altLang="ko-KR" sz="1800" dirty="0" smtClean="0"/>
                        <a:t>, </a:t>
                      </a:r>
                      <a:r>
                        <a:rPr lang="ko-KR" altLang="en-US" sz="1800" dirty="0" smtClean="0"/>
                        <a:t>생성</a:t>
                      </a:r>
                      <a:r>
                        <a:rPr lang="en-US" altLang="ko-KR" sz="1800" dirty="0" smtClean="0"/>
                        <a:t>, </a:t>
                      </a:r>
                      <a:r>
                        <a:rPr lang="ko-KR" altLang="en-US" sz="1800" dirty="0" smtClean="0"/>
                        <a:t>수정</a:t>
                      </a:r>
                      <a:r>
                        <a:rPr lang="en-US" altLang="ko-KR" sz="1800" dirty="0" smtClean="0"/>
                        <a:t>, </a:t>
                      </a:r>
                      <a:r>
                        <a:rPr lang="ko-KR" altLang="en-US" sz="1800" dirty="0" smtClean="0"/>
                        <a:t>삭제 가 혼재 할</a:t>
                      </a:r>
                      <a:r>
                        <a:rPr lang="ko-KR" altLang="en-US" sz="1800" baseline="0" dirty="0" smtClean="0"/>
                        <a:t> 경우</a:t>
                      </a:r>
                      <a:endParaRPr lang="ko-KR" altLang="en-US" sz="18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2666</TotalTime>
  <Words>1861</Words>
  <Application>Microsoft Office PowerPoint</Application>
  <PresentationFormat>화면 슬라이드 쇼(4:3)</PresentationFormat>
  <Paragraphs>853</Paragraphs>
  <Slides>33</Slides>
  <Notes>3</Notes>
  <HiddenSlides>0</HiddenSlides>
  <MMClips>0</MMClips>
  <ScaleCrop>false</ScaleCrop>
  <HeadingPairs>
    <vt:vector size="6" baseType="variant"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35" baseType="lpstr">
      <vt:lpstr>Oriel</vt:lpstr>
      <vt:lpstr>Microsoft Office Excel 워크시트</vt:lpstr>
      <vt:lpstr>my treasure v1.0</vt:lpstr>
      <vt:lpstr>목차</vt:lpstr>
      <vt:lpstr>1.개요</vt:lpstr>
      <vt:lpstr>2.개발 환경</vt:lpstr>
      <vt:lpstr>3.프로그램 목록</vt:lpstr>
      <vt:lpstr>4.데이터 베이스 설계</vt:lpstr>
      <vt:lpstr>4.데이터 베이스 설계</vt:lpstr>
      <vt:lpstr>5.개발 가이드</vt:lpstr>
      <vt:lpstr>5.개발 가이드</vt:lpstr>
      <vt:lpstr>5.개발 가이드</vt:lpstr>
      <vt:lpstr>5.개발 가이드</vt:lpstr>
      <vt:lpstr>5.개발 가이드</vt:lpstr>
      <vt:lpstr>5.개발 가이드</vt:lpstr>
      <vt:lpstr>5.개발 가이드</vt:lpstr>
      <vt:lpstr>5.개발 가이드</vt:lpstr>
      <vt:lpstr>5.개발 가이드</vt:lpstr>
      <vt:lpstr>5.개발 가이드</vt:lpstr>
      <vt:lpstr>6.디자인 가이드</vt:lpstr>
      <vt:lpstr>7.화면 흐름</vt:lpstr>
      <vt:lpstr>8.개발 일정</vt:lpstr>
      <vt:lpstr>8.개발 일정</vt:lpstr>
      <vt:lpstr>MY treasure 화면 설계 서 및 구현 logic </vt:lpstr>
      <vt:lpstr>1.메뉴 체계</vt:lpstr>
      <vt:lpstr>2.화면설계서</vt:lpstr>
      <vt:lpstr>2.화면 설계서</vt:lpstr>
      <vt:lpstr>2.화면 설계서</vt:lpstr>
      <vt:lpstr>2.화면 설계서</vt:lpstr>
      <vt:lpstr>2.화면 설계서</vt:lpstr>
      <vt:lpstr>2.화면 설계서</vt:lpstr>
      <vt:lpstr>2.화면 설계서</vt:lpstr>
      <vt:lpstr>2.화면 설계서</vt:lpstr>
      <vt:lpstr>2.화면 설계서</vt:lpstr>
      <vt:lpstr>THANK YOU!</vt:lpstr>
    </vt:vector>
  </TitlesOfParts>
  <Company>dev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Baby Schedule</dc:title>
  <dc:creator>nicstech</dc:creator>
  <cp:lastModifiedBy>a</cp:lastModifiedBy>
  <cp:revision>1214</cp:revision>
  <dcterms:created xsi:type="dcterms:W3CDTF">2010-01-26T09:00:32Z</dcterms:created>
  <dcterms:modified xsi:type="dcterms:W3CDTF">2010-04-07T12:57:02Z</dcterms:modified>
</cp:coreProperties>
</file>