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4" r:id="rId3"/>
    <p:sldId id="285" r:id="rId4"/>
    <p:sldId id="287" r:id="rId5"/>
    <p:sldId id="267" r:id="rId6"/>
    <p:sldId id="288" r:id="rId7"/>
    <p:sldId id="266" r:id="rId8"/>
    <p:sldId id="273" r:id="rId9"/>
    <p:sldId id="275" r:id="rId10"/>
    <p:sldId id="276" r:id="rId11"/>
    <p:sldId id="277" r:id="rId12"/>
    <p:sldId id="278" r:id="rId13"/>
    <p:sldId id="279" r:id="rId14"/>
    <p:sldId id="268" r:id="rId15"/>
    <p:sldId id="280" r:id="rId16"/>
    <p:sldId id="281" r:id="rId17"/>
    <p:sldId id="269" r:id="rId18"/>
    <p:sldId id="272" r:id="rId19"/>
    <p:sldId id="282" r:id="rId20"/>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1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0" autoAdjust="0"/>
    <p:restoredTop sz="94660"/>
  </p:normalViewPr>
  <p:slideViewPr>
    <p:cSldViewPr snapToGrid="0">
      <p:cViewPr varScale="1">
        <p:scale>
          <a:sx n="70" d="100"/>
          <a:sy n="70"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32A8C2A-A53D-4BE0-B934-924DFFB9D1A9}" type="datetimeFigureOut">
              <a:rPr lang="es-419" smtClean="0"/>
              <a:t>9/3/2024</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a:xfrm>
            <a:off x="9255346" y="2750337"/>
            <a:ext cx="1171888" cy="1356442"/>
          </a:xfrm>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123514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11309"/>
            <a:ext cx="1154151" cy="1090789"/>
          </a:xfrm>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96802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11615"/>
            <a:ext cx="1154151" cy="1090789"/>
          </a:xfrm>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020865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09925"/>
            <a:ext cx="1154151" cy="1090789"/>
          </a:xfrm>
        </p:spPr>
        <p:txBody>
          <a:bodyPr/>
          <a:lstStyle/>
          <a:p>
            <a:fld id="{F94BB738-01EA-4826-9FD1-0E51BC1ED486}" type="slidenum">
              <a:rPr lang="es-419" smtClean="0"/>
              <a:t>‹Nº›</a:t>
            </a:fld>
            <a:endParaRPr lang="es-419"/>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17911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09925"/>
            <a:ext cx="1154151" cy="1090789"/>
          </a:xfrm>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182392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932A8C2A-A53D-4BE0-B934-924DFFB9D1A9}" type="datetimeFigureOut">
              <a:rPr lang="es-419" smtClean="0"/>
              <a:t>9/3/2024</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113803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932A8C2A-A53D-4BE0-B934-924DFFB9D1A9}" type="datetimeFigureOut">
              <a:rPr lang="es-419" smtClean="0"/>
              <a:t>9/3/2024</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95492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2A8C2A-A53D-4BE0-B934-924DFFB9D1A9}" type="datetimeFigureOut">
              <a:rPr lang="es-419" smtClean="0"/>
              <a:t>9/3/2024</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41717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32A8C2A-A53D-4BE0-B934-924DFFB9D1A9}" type="datetimeFigureOut">
              <a:rPr lang="es-419" smtClean="0"/>
              <a:t>9/3/2024</a:t>
            </a:fld>
            <a:endParaRPr lang="es-419"/>
          </a:p>
        </p:txBody>
      </p:sp>
      <p:sp>
        <p:nvSpPr>
          <p:cNvPr id="5" name="Footer Placeholder 4"/>
          <p:cNvSpPr>
            <a:spLocks noGrp="1"/>
          </p:cNvSpPr>
          <p:nvPr>
            <p:ph type="ftr" sz="quarter" idx="11"/>
          </p:nvPr>
        </p:nvSpPr>
        <p:spPr>
          <a:xfrm>
            <a:off x="680321" y="5936188"/>
            <a:ext cx="6126805" cy="365125"/>
          </a:xfrm>
        </p:spPr>
        <p:txBody>
          <a:bodyPr/>
          <a:lstStyle/>
          <a:p>
            <a:endParaRPr lang="es-419"/>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94BB738-01EA-4826-9FD1-0E51BC1ED486}" type="slidenum">
              <a:rPr lang="es-419" smtClean="0"/>
              <a:t>‹Nº›</a:t>
            </a:fld>
            <a:endParaRPr lang="es-419"/>
          </a:p>
        </p:txBody>
      </p:sp>
    </p:spTree>
    <p:extLst>
      <p:ext uri="{BB962C8B-B14F-4D97-AF65-F5344CB8AC3E}">
        <p14:creationId xmlns:p14="http://schemas.microsoft.com/office/powerpoint/2010/main" val="99663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2A8C2A-A53D-4BE0-B934-924DFFB9D1A9}" type="datetimeFigureOut">
              <a:rPr lang="es-419" smtClean="0"/>
              <a:t>9/3/2024</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73998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32A8C2A-A53D-4BE0-B934-924DFFB9D1A9}" type="datetimeFigureOut">
              <a:rPr lang="es-419" smtClean="0"/>
              <a:t>9/3/2024</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a:xfrm>
            <a:off x="10729455" y="2869895"/>
            <a:ext cx="1154151" cy="1090789"/>
          </a:xfrm>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338181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84018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2A8C2A-A53D-4BE0-B934-924DFFB9D1A9}" type="datetimeFigureOut">
              <a:rPr lang="es-419" smtClean="0"/>
              <a:t>9/3/2024</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81380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2A8C2A-A53D-4BE0-B934-924DFFB9D1A9}" type="datetimeFigureOut">
              <a:rPr lang="es-419" smtClean="0"/>
              <a:t>9/3/2024</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106578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2A8C2A-A53D-4BE0-B934-924DFFB9D1A9}" type="datetimeFigureOut">
              <a:rPr lang="es-419" smtClean="0"/>
              <a:t>9/3/2024</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167462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50827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32A8C2A-A53D-4BE0-B934-924DFFB9D1A9}" type="datetimeFigureOut">
              <a:rPr lang="es-419" smtClean="0"/>
              <a:t>9/3/2024</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F94BB738-01EA-4826-9FD1-0E51BC1ED486}" type="slidenum">
              <a:rPr lang="es-419" smtClean="0"/>
              <a:t>‹Nº›</a:t>
            </a:fld>
            <a:endParaRPr lang="es-419"/>
          </a:p>
        </p:txBody>
      </p:sp>
    </p:spTree>
    <p:extLst>
      <p:ext uri="{BB962C8B-B14F-4D97-AF65-F5344CB8AC3E}">
        <p14:creationId xmlns:p14="http://schemas.microsoft.com/office/powerpoint/2010/main" val="299711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1000" b="-1000"/>
          </a:stretch>
        </a:blip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2A8C2A-A53D-4BE0-B934-924DFFB9D1A9}" type="datetimeFigureOut">
              <a:rPr lang="es-419" smtClean="0"/>
              <a:t>9/3/2024</a:t>
            </a:fld>
            <a:endParaRPr lang="es-419"/>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94BB738-01EA-4826-9FD1-0E51BC1ED486}" type="slidenum">
              <a:rPr lang="es-419" smtClean="0"/>
              <a:t>‹Nº›</a:t>
            </a:fld>
            <a:endParaRPr lang="es-419"/>
          </a:p>
        </p:txBody>
      </p:sp>
    </p:spTree>
    <p:extLst>
      <p:ext uri="{BB962C8B-B14F-4D97-AF65-F5344CB8AC3E}">
        <p14:creationId xmlns:p14="http://schemas.microsoft.com/office/powerpoint/2010/main" val="358533444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ondos de pantalla de programación y desarrollo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5730240" y="5314058"/>
            <a:ext cx="6267722" cy="1373070"/>
          </a:xfrm>
        </p:spPr>
        <p:txBody>
          <a:bodyPr/>
          <a:lstStyle/>
          <a:p>
            <a:r>
              <a:rPr lang="es-419"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FUNDAMENTOS DEL DESARROLLO WEB</a:t>
            </a:r>
            <a:endParaRPr lang="es-419"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ítulo 2"/>
          <p:cNvSpPr>
            <a:spLocks noGrp="1"/>
          </p:cNvSpPr>
          <p:nvPr>
            <p:ph type="subTitle" idx="1"/>
          </p:nvPr>
        </p:nvSpPr>
        <p:spPr>
          <a:xfrm>
            <a:off x="8138160" y="234820"/>
            <a:ext cx="4053840" cy="1117687"/>
          </a:xfrm>
        </p:spPr>
        <p:txBody>
          <a:bodyPr>
            <a:normAutofit/>
          </a:bodyPr>
          <a:lstStyle/>
          <a:p>
            <a:r>
              <a:rPr lang="es-419" sz="4400" dirty="0" smtClean="0"/>
              <a:t>( HTML y CSS )</a:t>
            </a:r>
            <a:endParaRPr lang="es-419" sz="4400" dirty="0"/>
          </a:p>
        </p:txBody>
      </p:sp>
      <p:pic>
        <p:nvPicPr>
          <p:cNvPr id="4" name="Imagen 3"/>
          <p:cNvPicPr>
            <a:picLocks noChangeAspect="1"/>
          </p:cNvPicPr>
          <p:nvPr/>
        </p:nvPicPr>
        <p:blipFill>
          <a:blip r:embed="rId3"/>
          <a:stretch>
            <a:fillRect/>
          </a:stretch>
        </p:blipFill>
        <p:spPr>
          <a:xfrm>
            <a:off x="389965" y="4413777"/>
            <a:ext cx="2770094" cy="180056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51" y="1587327"/>
            <a:ext cx="3170143" cy="1593829"/>
          </a:xfrm>
          <a:prstGeom prst="rect">
            <a:avLst/>
          </a:prstGeom>
        </p:spPr>
      </p:pic>
    </p:spTree>
    <p:extLst>
      <p:ext uri="{BB962C8B-B14F-4D97-AF65-F5344CB8AC3E}">
        <p14:creationId xmlns:p14="http://schemas.microsoft.com/office/powerpoint/2010/main" val="3830967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66160" y="775008"/>
            <a:ext cx="4632960" cy="5580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 name="Rectángulo 2"/>
          <p:cNvSpPr/>
          <p:nvPr/>
        </p:nvSpPr>
        <p:spPr>
          <a:xfrm>
            <a:off x="3733800" y="1082040"/>
            <a:ext cx="4297680" cy="579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419" dirty="0" smtClean="0"/>
              <a:t>&lt;</a:t>
            </a:r>
            <a:r>
              <a:rPr lang="es-419" dirty="0" err="1" smtClean="0"/>
              <a:t>header</a:t>
            </a:r>
            <a:r>
              <a:rPr lang="es-419" dirty="0" smtClean="0"/>
              <a:t>&gt;</a:t>
            </a:r>
            <a:endParaRPr lang="es-419" dirty="0"/>
          </a:p>
        </p:txBody>
      </p:sp>
      <p:sp>
        <p:nvSpPr>
          <p:cNvPr id="4" name="CuadroTexto 3"/>
          <p:cNvSpPr txBox="1"/>
          <p:nvPr/>
        </p:nvSpPr>
        <p:spPr>
          <a:xfrm>
            <a:off x="5056944" y="313343"/>
            <a:ext cx="1681871" cy="461665"/>
          </a:xfrm>
          <a:prstGeom prst="rect">
            <a:avLst/>
          </a:prstGeom>
          <a:noFill/>
        </p:spPr>
        <p:txBody>
          <a:bodyPr wrap="none" rtlCol="0">
            <a:spAutoFit/>
          </a:bodyPr>
          <a:lstStyle/>
          <a:p>
            <a:r>
              <a:rPr lang="es-419" sz="2400" dirty="0" smtClean="0"/>
              <a:t>Index.html</a:t>
            </a:r>
            <a:endParaRPr lang="es-419" dirty="0"/>
          </a:p>
        </p:txBody>
      </p:sp>
      <p:sp>
        <p:nvSpPr>
          <p:cNvPr id="5" name="Rectángulo 4"/>
          <p:cNvSpPr/>
          <p:nvPr/>
        </p:nvSpPr>
        <p:spPr>
          <a:xfrm>
            <a:off x="3733800" y="1783080"/>
            <a:ext cx="42976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smtClean="0"/>
              <a:t>&lt;</a:t>
            </a:r>
            <a:r>
              <a:rPr lang="es-419" dirty="0" err="1" smtClean="0"/>
              <a:t>nav</a:t>
            </a:r>
            <a:r>
              <a:rPr lang="es-419" dirty="0" smtClean="0"/>
              <a:t>&gt;</a:t>
            </a:r>
            <a:endParaRPr lang="es-419" dirty="0"/>
          </a:p>
        </p:txBody>
      </p:sp>
      <p:sp>
        <p:nvSpPr>
          <p:cNvPr id="6" name="Rectángulo redondeado 5"/>
          <p:cNvSpPr/>
          <p:nvPr/>
        </p:nvSpPr>
        <p:spPr>
          <a:xfrm>
            <a:off x="3733800" y="2316480"/>
            <a:ext cx="2682240" cy="8839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419" dirty="0" smtClean="0"/>
              <a:t>&lt;</a:t>
            </a:r>
            <a:r>
              <a:rPr lang="es-419" dirty="0" err="1" smtClean="0"/>
              <a:t>section</a:t>
            </a:r>
            <a:r>
              <a:rPr lang="es-419" dirty="0" smtClean="0"/>
              <a:t>&gt;</a:t>
            </a:r>
            <a:endParaRPr lang="es-419" dirty="0"/>
          </a:p>
        </p:txBody>
      </p:sp>
      <p:sp>
        <p:nvSpPr>
          <p:cNvPr id="7" name="Rectángulo redondeado 6"/>
          <p:cNvSpPr/>
          <p:nvPr/>
        </p:nvSpPr>
        <p:spPr>
          <a:xfrm>
            <a:off x="3733800" y="3337560"/>
            <a:ext cx="2682240" cy="883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419"/>
              <a:t>&lt;section&gt;</a:t>
            </a:r>
            <a:endParaRPr lang="es-419" dirty="0"/>
          </a:p>
        </p:txBody>
      </p:sp>
      <p:sp>
        <p:nvSpPr>
          <p:cNvPr id="8" name="Rectángulo redondeado 7"/>
          <p:cNvSpPr/>
          <p:nvPr/>
        </p:nvSpPr>
        <p:spPr>
          <a:xfrm>
            <a:off x="3733800" y="4358640"/>
            <a:ext cx="2682240" cy="883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419" dirty="0" smtClean="0"/>
              <a:t>&lt;</a:t>
            </a:r>
            <a:r>
              <a:rPr lang="es-419" dirty="0" err="1" smtClean="0"/>
              <a:t>article</a:t>
            </a:r>
            <a:r>
              <a:rPr lang="es-419" dirty="0" smtClean="0"/>
              <a:t>&gt;</a:t>
            </a:r>
            <a:endParaRPr lang="es-419" dirty="0"/>
          </a:p>
        </p:txBody>
      </p:sp>
      <p:sp>
        <p:nvSpPr>
          <p:cNvPr id="9" name="Rectángulo redondeado 8"/>
          <p:cNvSpPr/>
          <p:nvPr/>
        </p:nvSpPr>
        <p:spPr>
          <a:xfrm>
            <a:off x="6598920" y="2316480"/>
            <a:ext cx="1310640" cy="29260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419" dirty="0" smtClean="0"/>
              <a:t>&lt;</a:t>
            </a:r>
            <a:r>
              <a:rPr lang="es-419" dirty="0" err="1" smtClean="0"/>
              <a:t>aside</a:t>
            </a:r>
            <a:r>
              <a:rPr lang="es-419" dirty="0" smtClean="0"/>
              <a:t>&gt;</a:t>
            </a:r>
            <a:endParaRPr lang="es-419" dirty="0"/>
          </a:p>
        </p:txBody>
      </p:sp>
      <p:sp>
        <p:nvSpPr>
          <p:cNvPr id="10" name="Rectángulo 9"/>
          <p:cNvSpPr/>
          <p:nvPr/>
        </p:nvSpPr>
        <p:spPr>
          <a:xfrm>
            <a:off x="3733800" y="5410200"/>
            <a:ext cx="4297680" cy="579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dirty="0" smtClean="0"/>
              <a:t>&lt;</a:t>
            </a:r>
            <a:r>
              <a:rPr lang="es-419" dirty="0" err="1" smtClean="0"/>
              <a:t>footer</a:t>
            </a:r>
            <a:r>
              <a:rPr lang="es-419" dirty="0" smtClean="0"/>
              <a:t>&gt;</a:t>
            </a:r>
            <a:endParaRPr lang="es-419" dirty="0"/>
          </a:p>
        </p:txBody>
      </p:sp>
    </p:spTree>
    <p:extLst>
      <p:ext uri="{BB962C8B-B14F-4D97-AF65-F5344CB8AC3E}">
        <p14:creationId xmlns:p14="http://schemas.microsoft.com/office/powerpoint/2010/main" val="134251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79568" y="1769233"/>
            <a:ext cx="6967995" cy="3089370"/>
          </a:xfrm>
          <a:prstGeom prst="rect">
            <a:avLst/>
          </a:prstGeom>
        </p:spPr>
      </p:pic>
    </p:spTree>
    <p:extLst>
      <p:ext uri="{BB962C8B-B14F-4D97-AF65-F5344CB8AC3E}">
        <p14:creationId xmlns:p14="http://schemas.microsoft.com/office/powerpoint/2010/main" val="246896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17576FF-FB9E-4B22-A0B6-AEF91CB3DF0C}"/>
              </a:ext>
            </a:extLst>
          </p:cNvPr>
          <p:cNvSpPr/>
          <p:nvPr/>
        </p:nvSpPr>
        <p:spPr>
          <a:xfrm rot="21228355">
            <a:off x="906732" y="1134661"/>
            <a:ext cx="3802644" cy="1015663"/>
          </a:xfrm>
          <a:prstGeom prst="rect">
            <a:avLst/>
          </a:prstGeom>
          <a:noFill/>
        </p:spPr>
        <p:txBody>
          <a:bodyPr wrap="none" lIns="91440" tIns="45720" rIns="91440" bIns="45720">
            <a:spAutoFit/>
          </a:bodyPr>
          <a:lstStyle/>
          <a:p>
            <a:pPr algn="ctr"/>
            <a:r>
              <a:rPr lang="es-ES" sz="6000" dirty="0">
                <a:ln w="0"/>
                <a:solidFill>
                  <a:schemeClr val="accent3">
                    <a:lumMod val="40000"/>
                    <a:lumOff val="60000"/>
                  </a:schemeClr>
                </a:solidFill>
                <a:effectLst>
                  <a:reflection blurRad="6350" stA="53000" endA="300" endPos="35500" dir="5400000" sy="-90000" algn="bl" rotWithShape="0"/>
                </a:effectLst>
                <a:latin typeface="BN Machine" panose="00000400000000000000" pitchFamily="2" charset="0"/>
              </a:rPr>
              <a:t>CSS Datos</a:t>
            </a:r>
          </a:p>
        </p:txBody>
      </p:sp>
      <p:sp>
        <p:nvSpPr>
          <p:cNvPr id="3" name="Rectángulo 2">
            <a:extLst>
              <a:ext uri="{FF2B5EF4-FFF2-40B4-BE49-F238E27FC236}">
                <a16:creationId xmlns:a16="http://schemas.microsoft.com/office/drawing/2014/main" id="{F98CC731-AC94-450F-BF9D-604EEB7ABE90}"/>
              </a:ext>
            </a:extLst>
          </p:cNvPr>
          <p:cNvSpPr/>
          <p:nvPr/>
        </p:nvSpPr>
        <p:spPr>
          <a:xfrm>
            <a:off x="5110263" y="825788"/>
            <a:ext cx="6096000" cy="1631216"/>
          </a:xfrm>
          <a:prstGeom prst="rect">
            <a:avLst/>
          </a:prstGeom>
        </p:spPr>
        <p:txBody>
          <a:bodyPr>
            <a:spAutoFit/>
          </a:bodyPr>
          <a:lstStyle/>
          <a:p>
            <a:pPr algn="just"/>
            <a:r>
              <a:rPr lang="es-MX" sz="2000" dirty="0">
                <a:latin typeface="Comic Sans MS" panose="030F0702030302020204" pitchFamily="66" charset="0"/>
              </a:rPr>
              <a:t>Al principio las páginas web estaban hechas sólo con HTML, sin embargo pronto se vio que este lenguaje tenía muchas limitaciones cuando se quería hacer el diseño de la página y el estilo de sus elementos.</a:t>
            </a:r>
          </a:p>
        </p:txBody>
      </p:sp>
      <p:sp>
        <p:nvSpPr>
          <p:cNvPr id="4" name="Rectángulo 3">
            <a:extLst>
              <a:ext uri="{FF2B5EF4-FFF2-40B4-BE49-F238E27FC236}">
                <a16:creationId xmlns:a16="http://schemas.microsoft.com/office/drawing/2014/main" id="{3321FE6B-0E04-42C1-B9C0-FBA3552C8146}"/>
              </a:ext>
            </a:extLst>
          </p:cNvPr>
          <p:cNvSpPr/>
          <p:nvPr/>
        </p:nvSpPr>
        <p:spPr>
          <a:xfrm>
            <a:off x="907914" y="3491830"/>
            <a:ext cx="6096000" cy="1323439"/>
          </a:xfrm>
          <a:prstGeom prst="rect">
            <a:avLst/>
          </a:prstGeom>
        </p:spPr>
        <p:txBody>
          <a:bodyPr>
            <a:spAutoFit/>
          </a:bodyPr>
          <a:lstStyle/>
          <a:p>
            <a:pPr algn="just"/>
            <a:r>
              <a:rPr lang="es-MX" sz="2000" dirty="0">
                <a:latin typeface="Comic Sans MS" panose="030F0702030302020204" pitchFamily="66" charset="0"/>
              </a:rPr>
              <a:t>Para solucionar esto se creó el lenguaje CSS. Con CSS separamos los dos aspectos de la página. Por un lado con HTML nos ocupamos del contenido, y por otro con CSS nos ocupamos del estilo.</a:t>
            </a:r>
          </a:p>
        </p:txBody>
      </p:sp>
      <p:sp>
        <p:nvSpPr>
          <p:cNvPr id="5" name="Rectángulo 4">
            <a:extLst>
              <a:ext uri="{FF2B5EF4-FFF2-40B4-BE49-F238E27FC236}">
                <a16:creationId xmlns:a16="http://schemas.microsoft.com/office/drawing/2014/main" id="{713B1403-90A8-422D-98FC-EBFC89138D5D}"/>
              </a:ext>
            </a:extLst>
          </p:cNvPr>
          <p:cNvSpPr/>
          <p:nvPr/>
        </p:nvSpPr>
        <p:spPr>
          <a:xfrm>
            <a:off x="907914" y="5161459"/>
            <a:ext cx="6997427" cy="707886"/>
          </a:xfrm>
          <a:prstGeom prst="rect">
            <a:avLst/>
          </a:prstGeom>
        </p:spPr>
        <p:txBody>
          <a:bodyPr wrap="square">
            <a:spAutoFit/>
          </a:bodyPr>
          <a:lstStyle/>
          <a:p>
            <a:pPr algn="just"/>
            <a:r>
              <a:rPr lang="es-MX" sz="2000" dirty="0">
                <a:latin typeface="Comic Sans MS" panose="030F0702030302020204" pitchFamily="66" charset="0"/>
              </a:rPr>
              <a:t>De esta manera, aunque tenemos que utilizar dos códigos diferentes, los códigos quedan mucho más claros.</a:t>
            </a:r>
          </a:p>
        </p:txBody>
      </p:sp>
      <p:sp>
        <p:nvSpPr>
          <p:cNvPr id="8" name="Rectángulo 7"/>
          <p:cNvSpPr/>
          <p:nvPr/>
        </p:nvSpPr>
        <p:spPr>
          <a:xfrm>
            <a:off x="863038" y="2651251"/>
            <a:ext cx="5927870" cy="646331"/>
          </a:xfrm>
          <a:prstGeom prst="rect">
            <a:avLst/>
          </a:prstGeom>
        </p:spPr>
        <p:txBody>
          <a:bodyPr wrap="square">
            <a:spAutoFit/>
          </a:bodyPr>
          <a:lstStyle/>
          <a:p>
            <a:r>
              <a:rPr lang="es-419" dirty="0" err="1" smtClean="0"/>
              <a:t>Geocities</a:t>
            </a:r>
            <a:r>
              <a:rPr lang="es-419" dirty="0" smtClean="0"/>
              <a:t>, Terra, </a:t>
            </a:r>
            <a:r>
              <a:rPr lang="es-419" dirty="0" err="1" smtClean="0"/>
              <a:t>Yonkis</a:t>
            </a:r>
            <a:r>
              <a:rPr lang="es-419" dirty="0" smtClean="0"/>
              <a:t>, </a:t>
            </a:r>
            <a:r>
              <a:rPr lang="es-419" dirty="0" err="1" smtClean="0"/>
              <a:t>Ozú</a:t>
            </a:r>
            <a:r>
              <a:rPr lang="es-419" dirty="0" smtClean="0"/>
              <a:t> </a:t>
            </a:r>
            <a:r>
              <a:rPr lang="es-419" dirty="0"/>
              <a:t>y </a:t>
            </a:r>
            <a:r>
              <a:rPr lang="es-419" dirty="0" smtClean="0"/>
              <a:t>Olé, </a:t>
            </a:r>
            <a:r>
              <a:rPr lang="es-419" dirty="0" err="1" smtClean="0"/>
              <a:t>Ociojoven</a:t>
            </a:r>
            <a:r>
              <a:rPr lang="es-419" dirty="0" smtClean="0"/>
              <a:t>, </a:t>
            </a:r>
            <a:r>
              <a:rPr lang="es-419" dirty="0" err="1" smtClean="0"/>
              <a:t>iEspaña</a:t>
            </a:r>
            <a:r>
              <a:rPr lang="es-419" dirty="0" smtClean="0"/>
              <a:t>, Lycos, </a:t>
            </a:r>
            <a:r>
              <a:rPr lang="es-419" dirty="0" err="1" smtClean="0"/>
              <a:t>Digg</a:t>
            </a:r>
            <a:r>
              <a:rPr lang="es-419" dirty="0"/>
              <a:t>.</a:t>
            </a:r>
          </a:p>
        </p:txBody>
      </p:sp>
      <p:pic>
        <p:nvPicPr>
          <p:cNvPr id="2050" name="Picture 2" descr="A 256 kb/s y sin CSS: los 17 sitios web míticos que más marcaron nuestros  inicios en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480" y="2559489"/>
            <a:ext cx="42862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5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7" presetClass="entr" presetSubtype="1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47"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5"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anim calcmode="lin" valueType="num">
                                      <p:cBhvr>
                                        <p:cTn id="25" dur="2000" fill="hold"/>
                                        <p:tgtEl>
                                          <p:spTgt spid="5"/>
                                        </p:tgtEl>
                                        <p:attrNameLst>
                                          <p:attrName>ppt_w</p:attrName>
                                        </p:attrNameLst>
                                      </p:cBhvr>
                                      <p:tavLst>
                                        <p:tav tm="0" fmla="#ppt_w*sin(2.5*pi*$)">
                                          <p:val>
                                            <p:fltVal val="0"/>
                                          </p:val>
                                        </p:tav>
                                        <p:tav tm="100000">
                                          <p:val>
                                            <p:fltVal val="1"/>
                                          </p:val>
                                        </p:tav>
                                      </p:tavLst>
                                    </p:anim>
                                    <p:anim calcmode="lin" valueType="num">
                                      <p:cBhvr>
                                        <p:cTn id="2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256 kb/s y sin CSS: los 17 sitios web míticos que más marcaron nuestros  inicios en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12" y="424810"/>
            <a:ext cx="7937547" cy="546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27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44969" y="969691"/>
            <a:ext cx="3932237" cy="614289"/>
          </a:xfrm>
        </p:spPr>
        <p:txBody>
          <a:bodyPr>
            <a:normAutofit/>
          </a:bodyPr>
          <a:lstStyle/>
          <a:p>
            <a:pPr algn="r"/>
            <a:r>
              <a:rPr lang="es-419" dirty="0" smtClean="0"/>
              <a:t>¿QUE ES CSS?</a:t>
            </a:r>
            <a:endParaRPr lang="es-419" dirty="0"/>
          </a:p>
        </p:txBody>
      </p:sp>
      <p:sp>
        <p:nvSpPr>
          <p:cNvPr id="4" name="Marcador de texto 3"/>
          <p:cNvSpPr>
            <a:spLocks noGrp="1"/>
          </p:cNvSpPr>
          <p:nvPr>
            <p:ph type="body" sz="half" idx="2"/>
          </p:nvPr>
        </p:nvSpPr>
        <p:spPr>
          <a:xfrm>
            <a:off x="8352430" y="2254987"/>
            <a:ext cx="3614649" cy="2699150"/>
          </a:xfrm>
        </p:spPr>
        <p:txBody>
          <a:bodyPr>
            <a:normAutofit lnSpcReduction="10000"/>
          </a:bodyPr>
          <a:lstStyle/>
          <a:p>
            <a:pPr algn="just"/>
            <a:r>
              <a:rPr lang="es-ES" sz="2800" dirty="0"/>
              <a:t>Hojas de estilo en cascada, que permitirán darle a tu código HTML un diseño único y especial en pocas </a:t>
            </a:r>
            <a:r>
              <a:rPr lang="es-ES" sz="2800" dirty="0" smtClean="0"/>
              <a:t>líneas.</a:t>
            </a:r>
            <a:endParaRPr lang="es-419" sz="2800" b="1" dirty="0"/>
          </a:p>
        </p:txBody>
      </p:sp>
      <p:sp>
        <p:nvSpPr>
          <p:cNvPr id="3" name="Marcador de contenido 2"/>
          <p:cNvSpPr>
            <a:spLocks noGrp="1"/>
          </p:cNvSpPr>
          <p:nvPr>
            <p:ph idx="1"/>
          </p:nvPr>
        </p:nvSpPr>
        <p:spPr>
          <a:xfrm>
            <a:off x="291267" y="2254987"/>
            <a:ext cx="6205068" cy="4391473"/>
          </a:xfrm>
        </p:spPr>
        <p:txBody>
          <a:bodyPr>
            <a:normAutofit/>
          </a:bodyPr>
          <a:lstStyle/>
          <a:p>
            <a:pPr marL="0" indent="0" algn="just">
              <a:buNone/>
            </a:pPr>
            <a:r>
              <a:rPr lang="es-ES" sz="3200" dirty="0"/>
              <a:t>CSS es un lenguaje declarativo. En un lenguaje declarativo, se especifica qué debe hacerse, pero no cómo hacerlo. En el caso de CSS, defines reglas que describen cómo se deben mostrar los elementos HTML, pero no detallas el proceso de cómo se aplican esos estilos.</a:t>
            </a:r>
            <a:endParaRPr lang="es-419" sz="3200" dirty="0"/>
          </a:p>
        </p:txBody>
      </p:sp>
    </p:spTree>
    <p:extLst>
      <p:ext uri="{BB962C8B-B14F-4D97-AF65-F5344CB8AC3E}">
        <p14:creationId xmlns:p14="http://schemas.microsoft.com/office/powerpoint/2010/main" val="3766058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146262" y="733293"/>
            <a:ext cx="8911687" cy="128089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smtClean="0">
                <a:solidFill>
                  <a:schemeClr val="tx1">
                    <a:lumMod val="85000"/>
                    <a:lumOff val="15000"/>
                  </a:schemeClr>
                </a:solidFill>
              </a:rPr>
              <a:t>La anatomía de CSS se basa en reglas que tienen el siguiente formato:</a:t>
            </a:r>
            <a:endParaRPr lang="es-419" dirty="0">
              <a:solidFill>
                <a:schemeClr val="tx1">
                  <a:lumMod val="85000"/>
                  <a:lumOff val="15000"/>
                </a:schemeClr>
              </a:solidFill>
            </a:endParaRPr>
          </a:p>
        </p:txBody>
      </p:sp>
      <p:pic>
        <p:nvPicPr>
          <p:cNvPr id="3" name="Marcador de contenido 6"/>
          <p:cNvPicPr>
            <a:picLocks noChangeAspect="1"/>
          </p:cNvPicPr>
          <p:nvPr/>
        </p:nvPicPr>
        <p:blipFill>
          <a:blip r:embed="rId2"/>
          <a:stretch>
            <a:fillRect/>
          </a:stretch>
        </p:blipFill>
        <p:spPr>
          <a:xfrm>
            <a:off x="1552551" y="2573172"/>
            <a:ext cx="8612697" cy="2133600"/>
          </a:xfrm>
          <a:prstGeom prst="rect">
            <a:avLst/>
          </a:prstGeom>
          <a:ln>
            <a:noFill/>
          </a:ln>
          <a:effectLst>
            <a:softEdge rad="112500"/>
          </a:effectLst>
        </p:spPr>
      </p:pic>
    </p:spTree>
    <p:extLst>
      <p:ext uri="{BB962C8B-B14F-4D97-AF65-F5344CB8AC3E}">
        <p14:creationId xmlns:p14="http://schemas.microsoft.com/office/powerpoint/2010/main" val="428789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b="24904"/>
          <a:stretch/>
        </p:blipFill>
        <p:spPr>
          <a:xfrm>
            <a:off x="-1" y="0"/>
            <a:ext cx="10658901" cy="5101888"/>
          </a:xfrm>
          <a:prstGeom prst="rect">
            <a:avLst/>
          </a:prstGeom>
        </p:spPr>
      </p:pic>
      <p:pic>
        <p:nvPicPr>
          <p:cNvPr id="4" name="Imagen 3"/>
          <p:cNvPicPr>
            <a:picLocks noChangeAspect="1"/>
          </p:cNvPicPr>
          <p:nvPr/>
        </p:nvPicPr>
        <p:blipFill>
          <a:blip r:embed="rId3"/>
          <a:stretch>
            <a:fillRect/>
          </a:stretch>
        </p:blipFill>
        <p:spPr>
          <a:xfrm>
            <a:off x="1261564" y="4801168"/>
            <a:ext cx="5111941" cy="1952877"/>
          </a:xfrm>
          <a:prstGeom prst="rect">
            <a:avLst/>
          </a:prstGeom>
          <a:ln>
            <a:noFill/>
          </a:ln>
          <a:effectLst>
            <a:softEdge rad="112500"/>
          </a:effectLst>
        </p:spPr>
      </p:pic>
    </p:spTree>
    <p:extLst>
      <p:ext uri="{BB962C8B-B14F-4D97-AF65-F5344CB8AC3E}">
        <p14:creationId xmlns:p14="http://schemas.microsoft.com/office/powerpoint/2010/main" val="199749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193880" y="2033516"/>
            <a:ext cx="7530753" cy="4099146"/>
          </a:xfrm>
        </p:spPr>
        <p:txBody>
          <a:bodyPr>
            <a:noAutofit/>
          </a:bodyPr>
          <a:lstStyle/>
          <a:p>
            <a:pPr algn="just"/>
            <a:r>
              <a:rPr lang="es-ES" sz="3200" dirty="0"/>
              <a:t>Estás declarando que todos los elementos &lt;p&gt; del documento deben tener un color de texto azul y un tamaño de fuente de 16 píxeles. Sin embargo, no estás indicando explícitamente cómo se debe cambiar el color o el tamaño de fuente de los elementos &lt;p&gt;, simplemente estás declarando el estilo que deseas aplicar.</a:t>
            </a:r>
            <a:endParaRPr lang="es-419" sz="3200" dirty="0"/>
          </a:p>
        </p:txBody>
      </p:sp>
      <p:pic>
        <p:nvPicPr>
          <p:cNvPr id="2" name="Imagen 1"/>
          <p:cNvPicPr>
            <a:picLocks noChangeAspect="1"/>
          </p:cNvPicPr>
          <p:nvPr/>
        </p:nvPicPr>
        <p:blipFill>
          <a:blip r:embed="rId2"/>
          <a:stretch>
            <a:fillRect/>
          </a:stretch>
        </p:blipFill>
        <p:spPr>
          <a:xfrm>
            <a:off x="8145782" y="2666430"/>
            <a:ext cx="3699112" cy="2219467"/>
          </a:xfrm>
          <a:prstGeom prst="rect">
            <a:avLst/>
          </a:prstGeom>
        </p:spPr>
      </p:pic>
    </p:spTree>
    <p:extLst>
      <p:ext uri="{BB962C8B-B14F-4D97-AF65-F5344CB8AC3E}">
        <p14:creationId xmlns:p14="http://schemas.microsoft.com/office/powerpoint/2010/main" val="157443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17252" y="788727"/>
            <a:ext cx="9067942" cy="4071960"/>
          </a:xfrm>
          <a:prstGeom prst="rect">
            <a:avLst/>
          </a:prstGeom>
        </p:spPr>
      </p:pic>
    </p:spTree>
    <p:extLst>
      <p:ext uri="{BB962C8B-B14F-4D97-AF65-F5344CB8AC3E}">
        <p14:creationId xmlns:p14="http://schemas.microsoft.com/office/powerpoint/2010/main" val="223017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83869" y="896203"/>
            <a:ext cx="9277350" cy="3810000"/>
          </a:xfrm>
          <a:prstGeom prst="rect">
            <a:avLst/>
          </a:prstGeom>
        </p:spPr>
      </p:pic>
    </p:spTree>
    <p:extLst>
      <p:ext uri="{BB962C8B-B14F-4D97-AF65-F5344CB8AC3E}">
        <p14:creationId xmlns:p14="http://schemas.microsoft.com/office/powerpoint/2010/main" val="302957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09367" y="875969"/>
            <a:ext cx="7111052" cy="611638"/>
          </a:xfrm>
          <a:prstGeom prst="rect">
            <a:avLst/>
          </a:prstGeom>
          <a:noFill/>
          <a:ln w="9525" cap="flat">
            <a:noFill/>
            <a:round/>
            <a:headEnd/>
            <a:tailEnd/>
          </a:ln>
          <a:effectLst/>
        </p:spPr>
        <p:txBody>
          <a:bodyPr lIns="0" tIns="7200" rIns="0" bIns="0"/>
          <a:lstStyle/>
          <a:p>
            <a:pPr defTabSz="449263" fontAlgn="base">
              <a:lnSpc>
                <a:spcPct val="98000"/>
              </a:lnSpc>
              <a:spcBef>
                <a:spcPct val="0"/>
              </a:spcBef>
              <a:spcAft>
                <a:spcPts val="1413"/>
              </a:spcAft>
              <a:buClr>
                <a:srgbClr val="000000"/>
              </a:buClr>
              <a:buSzPct val="100000"/>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800" dirty="0">
                <a:latin typeface="Bitstream Vera Sans" pitchFamily="32" charset="0"/>
              </a:rPr>
              <a:t>El concepto de elemento HTML</a:t>
            </a:r>
          </a:p>
          <a:p>
            <a:pPr marL="742950" lvl="1" defTabSz="449263" fontAlgn="base">
              <a:lnSpc>
                <a:spcPct val="98000"/>
              </a:lnSpc>
              <a:spcBef>
                <a:spcPct val="0"/>
              </a:spcBef>
              <a:spcAft>
                <a:spcPts val="1413"/>
              </a:spcAft>
              <a:buClr>
                <a:srgbClr val="000000"/>
              </a:buClr>
              <a:buSzPct val="100000"/>
              <a:buFont typeface="Times New Roman" panose="02020603050405020304" pitchFamily="18" charset="0"/>
              <a:buNone/>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endParaRPr lang="es-ES" sz="2400" dirty="0">
              <a:solidFill>
                <a:srgbClr val="000000"/>
              </a:solidFill>
              <a:latin typeface="Bitstream Vera Sans" pitchFamily="32" charset="0"/>
            </a:endParaRPr>
          </a:p>
          <a:p>
            <a:pPr marL="457200" indent="-455613" defTabSz="449263" fontAlgn="base" hangingPunct="0">
              <a:lnSpc>
                <a:spcPct val="98000"/>
              </a:lnSpc>
              <a:spcBef>
                <a:spcPct val="0"/>
              </a:spcBef>
              <a:spcAft>
                <a:spcPts val="1413"/>
              </a:spcAft>
              <a:buSzPct val="100000"/>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endParaRPr lang="es-ES" sz="2800" dirty="0">
              <a:solidFill>
                <a:srgbClr val="000000"/>
              </a:solidFill>
              <a:latin typeface="Bitstream Vera Sans" pitchFamily="32" charset="0"/>
            </a:endParaRPr>
          </a:p>
        </p:txBody>
      </p:sp>
      <p:sp>
        <p:nvSpPr>
          <p:cNvPr id="4" name="Rectangle 1028"/>
          <p:cNvSpPr>
            <a:spLocks noChangeArrowheads="1"/>
          </p:cNvSpPr>
          <p:nvPr/>
        </p:nvSpPr>
        <p:spPr bwMode="auto">
          <a:xfrm>
            <a:off x="1009367" y="2218898"/>
            <a:ext cx="6840538" cy="431800"/>
          </a:xfrm>
          <a:prstGeom prst="rect">
            <a:avLst/>
          </a:prstGeom>
          <a:solidFill>
            <a:schemeClr val="accent1"/>
          </a:solidFill>
          <a:ln w="9525">
            <a:solidFill>
              <a:schemeClr val="tx1"/>
            </a:solidFill>
            <a:miter lim="800000"/>
            <a:headEnd/>
            <a:tailEnd/>
          </a:ln>
          <a:effectLst/>
          <a:extLst/>
        </p:spPr>
        <p:txBody>
          <a:bodyPr wrap="none" anchor="ctr"/>
          <a:lstStyle/>
          <a:p>
            <a:pPr algn="ctr">
              <a:defRPr/>
            </a:pPr>
            <a:r>
              <a:rPr lang="es-MX" dirty="0">
                <a:solidFill>
                  <a:schemeClr val="tx1">
                    <a:lumMod val="95000"/>
                    <a:lumOff val="5000"/>
                  </a:schemeClr>
                </a:solidFill>
                <a:cs typeface="+mn-cs"/>
              </a:rPr>
              <a:t>Elemento</a:t>
            </a:r>
          </a:p>
        </p:txBody>
      </p:sp>
      <p:sp>
        <p:nvSpPr>
          <p:cNvPr id="5" name="Rectangle 1029"/>
          <p:cNvSpPr>
            <a:spLocks noChangeArrowheads="1"/>
          </p:cNvSpPr>
          <p:nvPr/>
        </p:nvSpPr>
        <p:spPr bwMode="auto">
          <a:xfrm>
            <a:off x="1009367" y="2650698"/>
            <a:ext cx="2232025" cy="431800"/>
          </a:xfrm>
          <a:prstGeom prst="rect">
            <a:avLst/>
          </a:prstGeom>
          <a:solidFill>
            <a:srgbClr val="CCCCFF"/>
          </a:solidFill>
          <a:ln w="9525">
            <a:solidFill>
              <a:schemeClr val="tx1"/>
            </a:solidFill>
            <a:miter lim="800000"/>
            <a:headEnd/>
            <a:tailEnd/>
          </a:ln>
          <a:effectLst/>
          <a:extLst/>
        </p:spPr>
        <p:txBody>
          <a:bodyPr wrap="none" anchor="ctr"/>
          <a:lstStyle/>
          <a:p>
            <a:pPr algn="ctr">
              <a:defRPr/>
            </a:pPr>
            <a:r>
              <a:rPr lang="es-MX" sz="1800" dirty="0">
                <a:solidFill>
                  <a:schemeClr val="bg1"/>
                </a:solidFill>
                <a:cs typeface="+mn-cs"/>
              </a:rPr>
              <a:t>Etiqueta de Apertura</a:t>
            </a:r>
          </a:p>
        </p:txBody>
      </p:sp>
      <p:sp>
        <p:nvSpPr>
          <p:cNvPr id="6" name="Rectangle 1031"/>
          <p:cNvSpPr>
            <a:spLocks noChangeArrowheads="1"/>
          </p:cNvSpPr>
          <p:nvPr/>
        </p:nvSpPr>
        <p:spPr bwMode="auto">
          <a:xfrm>
            <a:off x="5978242" y="2650698"/>
            <a:ext cx="1871663" cy="431800"/>
          </a:xfrm>
          <a:prstGeom prst="rect">
            <a:avLst/>
          </a:prstGeom>
          <a:solidFill>
            <a:srgbClr val="CCCCFF"/>
          </a:solidFill>
          <a:ln w="9525">
            <a:solidFill>
              <a:schemeClr val="tx1"/>
            </a:solidFill>
            <a:miter lim="800000"/>
            <a:headEnd/>
            <a:tailEnd/>
          </a:ln>
          <a:effectLst/>
          <a:extLst/>
        </p:spPr>
        <p:txBody>
          <a:bodyPr wrap="none" anchor="ctr"/>
          <a:lstStyle/>
          <a:p>
            <a:pPr algn="ctr">
              <a:defRPr/>
            </a:pPr>
            <a:r>
              <a:rPr lang="es-MX" sz="1800" dirty="0" err="1">
                <a:solidFill>
                  <a:schemeClr val="bg1"/>
                </a:solidFill>
                <a:cs typeface="+mn-cs"/>
              </a:rPr>
              <a:t>Etiq</a:t>
            </a:r>
            <a:r>
              <a:rPr lang="es-MX" sz="1800" dirty="0">
                <a:solidFill>
                  <a:schemeClr val="bg1"/>
                </a:solidFill>
                <a:cs typeface="+mn-cs"/>
              </a:rPr>
              <a:t>. de Cierre</a:t>
            </a:r>
          </a:p>
        </p:txBody>
      </p:sp>
      <p:sp>
        <p:nvSpPr>
          <p:cNvPr id="7" name="Rectangle 1032"/>
          <p:cNvSpPr>
            <a:spLocks noChangeArrowheads="1"/>
          </p:cNvSpPr>
          <p:nvPr/>
        </p:nvSpPr>
        <p:spPr bwMode="auto">
          <a:xfrm>
            <a:off x="3312830" y="2650698"/>
            <a:ext cx="2592387" cy="431800"/>
          </a:xfrm>
          <a:prstGeom prst="rect">
            <a:avLst/>
          </a:prstGeom>
          <a:solidFill>
            <a:srgbClr val="FFFF66"/>
          </a:solidFill>
          <a:ln w="9525">
            <a:solidFill>
              <a:schemeClr val="tx1"/>
            </a:solidFill>
            <a:miter lim="800000"/>
            <a:headEnd/>
            <a:tailEnd/>
          </a:ln>
          <a:effectLst/>
          <a:extLst/>
        </p:spPr>
        <p:txBody>
          <a:bodyPr wrap="none" anchor="ctr"/>
          <a:lstStyle/>
          <a:p>
            <a:pPr algn="ctr">
              <a:defRPr/>
            </a:pPr>
            <a:r>
              <a:rPr lang="es-MX" sz="1800" dirty="0">
                <a:solidFill>
                  <a:schemeClr val="bg1"/>
                </a:solidFill>
                <a:cs typeface="+mn-cs"/>
              </a:rPr>
              <a:t>Contenido</a:t>
            </a:r>
          </a:p>
        </p:txBody>
      </p:sp>
      <p:sp>
        <p:nvSpPr>
          <p:cNvPr id="8" name="Rectangle 1034"/>
          <p:cNvSpPr>
            <a:spLocks noChangeArrowheads="1"/>
          </p:cNvSpPr>
          <p:nvPr/>
        </p:nvSpPr>
        <p:spPr bwMode="auto">
          <a:xfrm>
            <a:off x="1009367" y="4160412"/>
            <a:ext cx="792163" cy="360362"/>
          </a:xfrm>
          <a:prstGeom prst="rect">
            <a:avLst/>
          </a:prstGeom>
          <a:solidFill>
            <a:schemeClr val="accent1"/>
          </a:solidFill>
          <a:ln w="9525">
            <a:solidFill>
              <a:schemeClr val="tx1"/>
            </a:solidFill>
            <a:miter lim="800000"/>
            <a:headEnd/>
            <a:tailEnd/>
          </a:ln>
          <a:effectLst/>
          <a:extLst/>
        </p:spPr>
        <p:txBody>
          <a:bodyPr wrap="none" anchor="ctr"/>
          <a:lstStyle/>
          <a:p>
            <a:pPr algn="ctr">
              <a:defRPr/>
            </a:pPr>
            <a:r>
              <a:rPr lang="es-MX" sz="1600" dirty="0">
                <a:solidFill>
                  <a:schemeClr val="bg1"/>
                </a:solidFill>
                <a:cs typeface="+mn-cs"/>
              </a:rPr>
              <a:t>Nombre</a:t>
            </a:r>
          </a:p>
        </p:txBody>
      </p:sp>
      <p:sp>
        <p:nvSpPr>
          <p:cNvPr id="9" name="Rectangle 1036"/>
          <p:cNvSpPr>
            <a:spLocks noChangeArrowheads="1"/>
          </p:cNvSpPr>
          <p:nvPr/>
        </p:nvSpPr>
        <p:spPr bwMode="auto">
          <a:xfrm>
            <a:off x="1945992" y="4160412"/>
            <a:ext cx="792163" cy="360362"/>
          </a:xfrm>
          <a:prstGeom prst="rect">
            <a:avLst/>
          </a:prstGeom>
          <a:solidFill>
            <a:srgbClr val="FF99FF"/>
          </a:solidFill>
          <a:ln w="9525">
            <a:solidFill>
              <a:schemeClr val="tx1"/>
            </a:solidFill>
            <a:miter lim="800000"/>
            <a:headEnd/>
            <a:tailEnd/>
          </a:ln>
          <a:effectLst/>
          <a:extLst/>
        </p:spPr>
        <p:txBody>
          <a:bodyPr wrap="none" anchor="ctr"/>
          <a:lstStyle/>
          <a:p>
            <a:pPr algn="ctr">
              <a:defRPr/>
            </a:pPr>
            <a:r>
              <a:rPr lang="es-MX" sz="1800" dirty="0">
                <a:solidFill>
                  <a:schemeClr val="bg1"/>
                </a:solidFill>
                <a:cs typeface="+mn-cs"/>
              </a:rPr>
              <a:t>Valor</a:t>
            </a:r>
          </a:p>
        </p:txBody>
      </p:sp>
      <p:sp>
        <p:nvSpPr>
          <p:cNvPr id="10" name="Rectangle 1037"/>
          <p:cNvSpPr>
            <a:spLocks noChangeArrowheads="1"/>
          </p:cNvSpPr>
          <p:nvPr/>
        </p:nvSpPr>
        <p:spPr bwMode="auto">
          <a:xfrm>
            <a:off x="1009367" y="4520774"/>
            <a:ext cx="1728788" cy="360363"/>
          </a:xfrm>
          <a:prstGeom prst="rect">
            <a:avLst/>
          </a:prstGeom>
          <a:solidFill>
            <a:srgbClr val="3399FF"/>
          </a:solidFill>
          <a:ln w="9525">
            <a:solidFill>
              <a:schemeClr val="tx1"/>
            </a:solidFill>
            <a:miter lim="800000"/>
            <a:headEnd/>
            <a:tailEnd/>
          </a:ln>
          <a:effectLst/>
          <a:extLst/>
        </p:spPr>
        <p:txBody>
          <a:bodyPr wrap="none" anchor="ctr"/>
          <a:lstStyle/>
          <a:p>
            <a:pPr algn="ctr">
              <a:defRPr/>
            </a:pPr>
            <a:r>
              <a:rPr lang="es-MX" sz="1800" dirty="0">
                <a:solidFill>
                  <a:schemeClr val="bg1"/>
                </a:solidFill>
                <a:cs typeface="+mn-cs"/>
              </a:rPr>
              <a:t>Atributo</a:t>
            </a:r>
          </a:p>
        </p:txBody>
      </p:sp>
      <p:sp>
        <p:nvSpPr>
          <p:cNvPr id="13" name="Text Box 1033"/>
          <p:cNvSpPr txBox="1">
            <a:spLocks noChangeArrowheads="1"/>
          </p:cNvSpPr>
          <p:nvPr/>
        </p:nvSpPr>
        <p:spPr bwMode="auto">
          <a:xfrm>
            <a:off x="1009367" y="3366309"/>
            <a:ext cx="5287858" cy="454292"/>
          </a:xfrm>
          <a:prstGeom prst="rect">
            <a:avLst/>
          </a:prstGeom>
          <a:noFill/>
          <a:ln>
            <a:noFill/>
          </a:ln>
          <a:effectLst/>
          <a:extLst/>
        </p:spPr>
        <p:txBody>
          <a:bodyPr wrap="none">
            <a:spAutoFit/>
          </a:bodyPr>
          <a:lstStyle/>
          <a:p>
            <a:pPr defTabSz="449263" fontAlgn="base" hangingPunct="0">
              <a:lnSpc>
                <a:spcPct val="98000"/>
              </a:lnSpc>
              <a:spcBef>
                <a:spcPct val="0"/>
              </a:spcBef>
              <a:spcAft>
                <a:spcPct val="0"/>
              </a:spcAft>
              <a:buClr>
                <a:srgbClr val="000000"/>
              </a:buClr>
              <a:buSzPct val="100000"/>
              <a:buFont typeface="Times New Roman" panose="02020603050405020304" pitchFamily="18" charset="0"/>
              <a:buNone/>
              <a:defRPr/>
            </a:pPr>
            <a:r>
              <a:rPr lang="es-MX" sz="2400" dirty="0">
                <a:latin typeface="Bitstream Vera Serif" pitchFamily="16" charset="0"/>
              </a:rPr>
              <a:t>&lt;p class=“texto</a:t>
            </a:r>
            <a:r>
              <a:rPr lang="es-MX" sz="2400" dirty="0" smtClean="0">
                <a:latin typeface="Bitstream Vera Serif" pitchFamily="16" charset="0"/>
              </a:rPr>
              <a:t>”&gt;Desarrollo Web&lt;/</a:t>
            </a:r>
            <a:r>
              <a:rPr lang="es-MX" sz="2400" dirty="0">
                <a:latin typeface="Bitstream Vera Serif" pitchFamily="16" charset="0"/>
              </a:rPr>
              <a:t>p&gt;</a:t>
            </a:r>
          </a:p>
        </p:txBody>
      </p:sp>
    </p:spTree>
    <p:extLst>
      <p:ext uri="{BB962C8B-B14F-4D97-AF65-F5344CB8AC3E}">
        <p14:creationId xmlns:p14="http://schemas.microsoft.com/office/powerpoint/2010/main" val="352004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08864" y="466535"/>
            <a:ext cx="11956008" cy="5349875"/>
          </a:xfrm>
          <a:prstGeom prst="rect">
            <a:avLst/>
          </a:prstGeom>
          <a:noFill/>
          <a:ln w="9525" cap="flat">
            <a:noFill/>
            <a:round/>
            <a:headEnd/>
            <a:tailEnd/>
          </a:ln>
          <a:effectLst/>
        </p:spPr>
        <p:txBody>
          <a:bodyPr lIns="0" tIns="7200" rIns="0" bIns="0"/>
          <a:lstStyle/>
          <a:p>
            <a:pPr hangingPunct="1">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3200" dirty="0">
                <a:latin typeface="Bitstream Vera Sans" pitchFamily="32" charset="0"/>
                <a:cs typeface="+mn-cs"/>
              </a:rPr>
              <a:t>Tipos de elementos HTML</a:t>
            </a:r>
          </a:p>
          <a:p>
            <a:pPr marL="742950" lvl="1" hangingPunct="1">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b="1" dirty="0">
                <a:latin typeface="Bitstream Vera Sans" pitchFamily="32" charset="0"/>
                <a:cs typeface="+mn-cs"/>
              </a:rPr>
              <a:t>Estructurales:</a:t>
            </a:r>
          </a:p>
          <a:p>
            <a:pPr marL="1143000" lvl="2" hangingPunct="1">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dirty="0">
                <a:latin typeface="Bitstream Vera Sans" pitchFamily="32" charset="0"/>
                <a:cs typeface="+mn-cs"/>
              </a:rPr>
              <a:t>Describen el propósito del texto y no denotan ningún formato específico.</a:t>
            </a:r>
            <a:br>
              <a:rPr lang="es-ES" sz="2000" dirty="0">
                <a:latin typeface="Bitstream Vera Sans" pitchFamily="32" charset="0"/>
                <a:cs typeface="+mn-cs"/>
              </a:rPr>
            </a:br>
            <a:r>
              <a:rPr lang="es-ES" sz="2000" dirty="0">
                <a:latin typeface="Bitstream Vera Sans" pitchFamily="32" charset="0"/>
                <a:cs typeface="+mn-cs"/>
              </a:rPr>
              <a:t>&lt;</a:t>
            </a:r>
            <a:r>
              <a:rPr lang="es-ES" sz="2000" dirty="0" smtClean="0">
                <a:latin typeface="Bitstream Vera Sans" pitchFamily="32" charset="0"/>
                <a:cs typeface="+mn-cs"/>
              </a:rPr>
              <a:t>h1&gt;Fundamentos del desarrollo web&lt;/</a:t>
            </a:r>
            <a:r>
              <a:rPr lang="es-ES" sz="2000" dirty="0">
                <a:latin typeface="Bitstream Vera Sans" pitchFamily="32" charset="0"/>
                <a:cs typeface="+mn-cs"/>
              </a:rPr>
              <a:t>h1&gt;</a:t>
            </a:r>
          </a:p>
          <a:p>
            <a:pPr marL="742950" lvl="1" hangingPunct="1">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b="1" dirty="0">
                <a:latin typeface="Bitstream Vera Sans" pitchFamily="32" charset="0"/>
                <a:cs typeface="+mn-cs"/>
              </a:rPr>
              <a:t>De </a:t>
            </a:r>
            <a:r>
              <a:rPr lang="es-ES" sz="2000" b="1" dirty="0" smtClean="0">
                <a:latin typeface="Bitstream Vera Sans" pitchFamily="32" charset="0"/>
                <a:cs typeface="+mn-cs"/>
              </a:rPr>
              <a:t>Presentación:</a:t>
            </a:r>
            <a:endParaRPr lang="es-ES" sz="2000" b="1" dirty="0">
              <a:latin typeface="Bitstream Vera Sans" pitchFamily="32" charset="0"/>
              <a:cs typeface="+mn-cs"/>
            </a:endParaRPr>
          </a:p>
          <a:p>
            <a:pPr marL="1143000" lvl="2">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dirty="0">
                <a:latin typeface="Bitstream Vera Sans" pitchFamily="32" charset="0"/>
                <a:cs typeface="+mn-cs"/>
              </a:rPr>
              <a:t>Describen la apariencia del texto, independientemente de su función. </a:t>
            </a:r>
            <a:br>
              <a:rPr lang="es-ES" sz="2000" dirty="0">
                <a:latin typeface="Bitstream Vera Sans" pitchFamily="32" charset="0"/>
                <a:cs typeface="+mn-cs"/>
              </a:rPr>
            </a:br>
            <a:r>
              <a:rPr lang="es-ES" sz="2000" dirty="0">
                <a:latin typeface="Bitstream Vera Sans" pitchFamily="32" charset="0"/>
                <a:cs typeface="+mn-cs"/>
              </a:rPr>
              <a:t>&lt;</a:t>
            </a:r>
            <a:r>
              <a:rPr lang="es-ES" sz="2000" dirty="0" smtClean="0">
                <a:latin typeface="Bitstream Vera Sans" pitchFamily="32" charset="0"/>
                <a:cs typeface="+mn-cs"/>
              </a:rPr>
              <a:t>b&gt;</a:t>
            </a:r>
            <a:r>
              <a:rPr lang="es-ES" sz="2000" dirty="0">
                <a:latin typeface="Bitstream Vera Sans" pitchFamily="32" charset="0"/>
              </a:rPr>
              <a:t>Fundamentos del desarrollo web</a:t>
            </a:r>
            <a:r>
              <a:rPr lang="es-ES" sz="2000" dirty="0" smtClean="0">
                <a:latin typeface="Bitstream Vera Sans" pitchFamily="32" charset="0"/>
                <a:cs typeface="+mn-cs"/>
              </a:rPr>
              <a:t>&lt;/</a:t>
            </a:r>
            <a:r>
              <a:rPr lang="es-ES" sz="2000" dirty="0">
                <a:latin typeface="Bitstream Vera Sans" pitchFamily="32" charset="0"/>
                <a:cs typeface="+mn-cs"/>
              </a:rPr>
              <a:t>b&gt;</a:t>
            </a:r>
          </a:p>
          <a:p>
            <a:pPr marL="1143000" lvl="2" hangingPunct="1">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dirty="0">
                <a:latin typeface="Bitstream Vera Sans" pitchFamily="32" charset="0"/>
                <a:cs typeface="+mn-cs"/>
              </a:rPr>
              <a:t>Los elementos de presentación se encuentran obsoletos desde la aparición del CSS.</a:t>
            </a:r>
          </a:p>
          <a:p>
            <a:pPr marL="742950" lvl="1" hangingPunct="1">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b="1" dirty="0">
                <a:latin typeface="Bitstream Vera Sans" pitchFamily="32" charset="0"/>
                <a:cs typeface="+mn-cs"/>
              </a:rPr>
              <a:t>De </a:t>
            </a:r>
            <a:r>
              <a:rPr lang="es-ES" sz="2000" b="1" dirty="0" err="1">
                <a:latin typeface="Bitstream Vera Sans" pitchFamily="32" charset="0"/>
                <a:cs typeface="+mn-cs"/>
              </a:rPr>
              <a:t>HiperTexto</a:t>
            </a:r>
            <a:r>
              <a:rPr lang="es-ES" sz="2000" b="1" dirty="0">
                <a:latin typeface="Bitstream Vera Sans" pitchFamily="32" charset="0"/>
                <a:cs typeface="+mn-cs"/>
              </a:rPr>
              <a:t>: </a:t>
            </a:r>
          </a:p>
          <a:p>
            <a:pPr marL="1143000" lvl="2">
              <a:spcAft>
                <a:spcPts val="1413"/>
              </a:spcAft>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r>
              <a:rPr lang="es-ES" sz="2000" dirty="0">
                <a:latin typeface="Bitstream Vera Sans" pitchFamily="32" charset="0"/>
                <a:cs typeface="+mn-cs"/>
              </a:rPr>
              <a:t>Relaciona una parte del documento a otros documentos.</a:t>
            </a:r>
            <a:br>
              <a:rPr lang="es-ES" sz="2000" dirty="0">
                <a:latin typeface="Bitstream Vera Sans" pitchFamily="32" charset="0"/>
                <a:cs typeface="+mn-cs"/>
              </a:rPr>
            </a:br>
            <a:r>
              <a:rPr lang="es-ES" sz="2000" dirty="0">
                <a:latin typeface="Bitstream Vera Sans" pitchFamily="32" charset="0"/>
                <a:cs typeface="+mn-cs"/>
              </a:rPr>
              <a:t>&lt;a </a:t>
            </a:r>
            <a:r>
              <a:rPr lang="es-ES" sz="2000" dirty="0" err="1">
                <a:latin typeface="Bitstream Vera Sans" pitchFamily="32" charset="0"/>
                <a:cs typeface="+mn-cs"/>
              </a:rPr>
              <a:t>href</a:t>
            </a:r>
            <a:r>
              <a:rPr lang="es-ES" sz="2000" dirty="0">
                <a:latin typeface="Bitstream Vera Sans" pitchFamily="32" charset="0"/>
                <a:cs typeface="+mn-cs"/>
              </a:rPr>
              <a:t>=“http://</a:t>
            </a:r>
            <a:r>
              <a:rPr lang="es-ES" sz="2000" dirty="0" smtClean="0">
                <a:latin typeface="Bitstream Vera Sans" pitchFamily="32" charset="0"/>
                <a:cs typeface="+mn-cs"/>
              </a:rPr>
              <a:t>www.fundamentos_web.edu.com”&gt;</a:t>
            </a:r>
            <a:r>
              <a:rPr lang="es-ES" sz="2000" dirty="0">
                <a:latin typeface="Bitstream Vera Sans" pitchFamily="32" charset="0"/>
              </a:rPr>
              <a:t>Fundamentos del desarrollo web</a:t>
            </a:r>
            <a:r>
              <a:rPr lang="es-ES" sz="2000" dirty="0" smtClean="0">
                <a:latin typeface="Bitstream Vera Sans" pitchFamily="32" charset="0"/>
                <a:cs typeface="+mn-cs"/>
              </a:rPr>
              <a:t>&lt;/</a:t>
            </a:r>
            <a:r>
              <a:rPr lang="es-ES" sz="2000" dirty="0">
                <a:latin typeface="Bitstream Vera Sans" pitchFamily="32" charset="0"/>
                <a:cs typeface="+mn-cs"/>
              </a:rPr>
              <a:t>a&gt;</a:t>
            </a:r>
          </a:p>
          <a:p>
            <a:pPr marL="1200150" lvl="1" indent="-457200" hangingPunct="1">
              <a:spcAft>
                <a:spcPts val="1413"/>
              </a:spcAft>
              <a:buFont typeface="Arial" charset="0"/>
              <a:buChar char="•"/>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endParaRPr lang="es-ES" dirty="0">
              <a:solidFill>
                <a:srgbClr val="000000"/>
              </a:solidFill>
              <a:latin typeface="Bitstream Vera Sans" pitchFamily="32" charset="0"/>
              <a:cs typeface="+mn-cs"/>
            </a:endParaRPr>
          </a:p>
          <a:p>
            <a:pPr marL="457200" indent="-455613">
              <a:spcAft>
                <a:spcPts val="1413"/>
              </a:spcAft>
              <a:buClrTx/>
              <a:buFontTx/>
              <a:buNone/>
              <a:tabLst>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 pos="9434513" algn="l"/>
              </a:tabLst>
              <a:defRPr/>
            </a:pPr>
            <a:endParaRPr lang="es-ES" sz="2800" dirty="0">
              <a:solidFill>
                <a:srgbClr val="000000"/>
              </a:solidFill>
              <a:latin typeface="Bitstream Vera Sans" pitchFamily="32" charset="0"/>
              <a:cs typeface="+mn-cs"/>
            </a:endParaRPr>
          </a:p>
        </p:txBody>
      </p:sp>
    </p:spTree>
    <p:extLst>
      <p:ext uri="{BB962C8B-B14F-4D97-AF65-F5344CB8AC3E}">
        <p14:creationId xmlns:p14="http://schemas.microsoft.com/office/powerpoint/2010/main" val="175918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ES" dirty="0"/>
              <a:t>ESTILOS DE TEXTO</a:t>
            </a:r>
            <a:endParaRPr lang="es-419" dirty="0"/>
          </a:p>
        </p:txBody>
      </p:sp>
      <p:sp>
        <p:nvSpPr>
          <p:cNvPr id="4" name="Rectángulo 3"/>
          <p:cNvSpPr/>
          <p:nvPr/>
        </p:nvSpPr>
        <p:spPr>
          <a:xfrm>
            <a:off x="900753" y="2136339"/>
            <a:ext cx="10345002" cy="3416320"/>
          </a:xfrm>
          <a:prstGeom prst="rect">
            <a:avLst/>
          </a:prstGeom>
        </p:spPr>
        <p:txBody>
          <a:bodyPr wrap="square">
            <a:spAutoFit/>
          </a:bodyPr>
          <a:lstStyle/>
          <a:p>
            <a:r>
              <a:rPr lang="es-ES" sz="2400" dirty="0" smtClean="0"/>
              <a:t>A </a:t>
            </a:r>
            <a:r>
              <a:rPr lang="es-ES" sz="2400" dirty="0"/>
              <a:t>continuación se presentan los estilos de texto usados frecuentemente: &lt;B&gt; Se utiliza para mostrar el texto en negrita. </a:t>
            </a:r>
            <a:endParaRPr lang="es-ES" sz="2400" dirty="0" smtClean="0"/>
          </a:p>
          <a:p>
            <a:r>
              <a:rPr lang="es-ES" sz="2400" dirty="0" smtClean="0"/>
              <a:t>&lt;</a:t>
            </a:r>
            <a:r>
              <a:rPr lang="es-ES" sz="2400" dirty="0"/>
              <a:t>U&gt; Se utiliza para subrayar el texto. </a:t>
            </a:r>
            <a:endParaRPr lang="es-ES" sz="2400" dirty="0" smtClean="0"/>
          </a:p>
          <a:p>
            <a:r>
              <a:rPr lang="es-ES" sz="2400" dirty="0" smtClean="0"/>
              <a:t>&lt;</a:t>
            </a:r>
            <a:r>
              <a:rPr lang="es-ES" sz="2400" dirty="0"/>
              <a:t>I&gt; Se utiliza para mostrar el texto en cursiva. </a:t>
            </a:r>
            <a:endParaRPr lang="es-ES" sz="2400" dirty="0" smtClean="0"/>
          </a:p>
          <a:p>
            <a:r>
              <a:rPr lang="es-ES" sz="2400" dirty="0" smtClean="0"/>
              <a:t>&lt;</a:t>
            </a:r>
            <a:r>
              <a:rPr lang="es-ES" sz="2400" dirty="0"/>
              <a:t>SMALL&gt; Texto pequeño, esto es, se muestra el texto en el menor tamaño de fuente. </a:t>
            </a:r>
            <a:endParaRPr lang="es-ES" sz="2400" dirty="0" smtClean="0"/>
          </a:p>
          <a:p>
            <a:r>
              <a:rPr lang="es-ES" sz="2400" dirty="0" smtClean="0">
                <a:solidFill>
                  <a:srgbClr val="FFFF00"/>
                </a:solidFill>
              </a:rPr>
              <a:t>&lt;</a:t>
            </a:r>
            <a:r>
              <a:rPr lang="es-ES" sz="2400" dirty="0">
                <a:solidFill>
                  <a:srgbClr val="FFFF00"/>
                </a:solidFill>
              </a:rPr>
              <a:t>BIG&gt; Texto grande, como su nombre lo indica el texto es mostrado en el tamaño máximo de fuente. </a:t>
            </a:r>
            <a:endParaRPr lang="es-ES" sz="2400" dirty="0" smtClean="0">
              <a:solidFill>
                <a:srgbClr val="FFFF00"/>
              </a:solidFill>
            </a:endParaRPr>
          </a:p>
          <a:p>
            <a:r>
              <a:rPr lang="es-ES" sz="2400" dirty="0" smtClean="0">
                <a:solidFill>
                  <a:srgbClr val="FFFF00"/>
                </a:solidFill>
              </a:rPr>
              <a:t>&lt;</a:t>
            </a:r>
            <a:r>
              <a:rPr lang="es-ES" sz="2400" dirty="0">
                <a:solidFill>
                  <a:srgbClr val="FFFF00"/>
                </a:solidFill>
              </a:rPr>
              <a:t>CENTER&gt; Centra el texto en la pantalla</a:t>
            </a:r>
            <a:endParaRPr lang="es-419" sz="2400" dirty="0">
              <a:solidFill>
                <a:srgbClr val="FFFF00"/>
              </a:solidFill>
            </a:endParaRPr>
          </a:p>
        </p:txBody>
      </p:sp>
    </p:spTree>
    <p:extLst>
      <p:ext uri="{BB962C8B-B14F-4D97-AF65-F5344CB8AC3E}">
        <p14:creationId xmlns:p14="http://schemas.microsoft.com/office/powerpoint/2010/main" val="130698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08742" y="996986"/>
            <a:ext cx="3932237" cy="614289"/>
          </a:xfrm>
        </p:spPr>
        <p:txBody>
          <a:bodyPr>
            <a:normAutofit/>
          </a:bodyPr>
          <a:lstStyle/>
          <a:p>
            <a:pPr algn="r"/>
            <a:r>
              <a:rPr lang="es-419" dirty="0" smtClean="0"/>
              <a:t>ENCABEZADOS </a:t>
            </a:r>
            <a:endParaRPr lang="es-419" dirty="0"/>
          </a:p>
        </p:txBody>
      </p:sp>
      <p:sp>
        <p:nvSpPr>
          <p:cNvPr id="4" name="Marcador de texto 3"/>
          <p:cNvSpPr>
            <a:spLocks noGrp="1"/>
          </p:cNvSpPr>
          <p:nvPr>
            <p:ph type="body" sz="half" idx="2"/>
          </p:nvPr>
        </p:nvSpPr>
        <p:spPr>
          <a:xfrm>
            <a:off x="4339988" y="1936375"/>
            <a:ext cx="7439636" cy="3795685"/>
          </a:xfrm>
        </p:spPr>
        <p:txBody>
          <a:bodyPr>
            <a:noAutofit/>
          </a:bodyPr>
          <a:lstStyle/>
          <a:p>
            <a:pPr algn="just"/>
            <a:r>
              <a:rPr lang="es-ES" sz="2800" b="1" dirty="0"/>
              <a:t>Los encabezados en HTML se utilizan para definir los títulos o subtítulos de una página web. Ayudan a estructurar y organizar el contenido, proporcionando jerarquía y claridad. Los encabezados se etiquetan del &lt;h1&gt; al &lt;h6&gt;, donde &lt;h1&gt; es el más importante y &lt;h6</a:t>
            </a:r>
            <a:r>
              <a:rPr lang="es-ES" sz="2800" b="1" dirty="0" smtClean="0"/>
              <a:t>&gt;.</a:t>
            </a:r>
            <a:endParaRPr lang="es-419" sz="2800" b="1" dirty="0"/>
          </a:p>
        </p:txBody>
      </p:sp>
      <p:pic>
        <p:nvPicPr>
          <p:cNvPr id="7" name="Imagen 6"/>
          <p:cNvPicPr>
            <a:picLocks noChangeAspect="1"/>
          </p:cNvPicPr>
          <p:nvPr/>
        </p:nvPicPr>
        <p:blipFill>
          <a:blip r:embed="rId2"/>
          <a:stretch>
            <a:fillRect/>
          </a:stretch>
        </p:blipFill>
        <p:spPr>
          <a:xfrm>
            <a:off x="720750" y="2527940"/>
            <a:ext cx="3169371" cy="3640848"/>
          </a:xfrm>
          <a:prstGeom prst="rect">
            <a:avLst/>
          </a:prstGeom>
        </p:spPr>
      </p:pic>
    </p:spTree>
    <p:extLst>
      <p:ext uri="{BB962C8B-B14F-4D97-AF65-F5344CB8AC3E}">
        <p14:creationId xmlns:p14="http://schemas.microsoft.com/office/powerpoint/2010/main" val="1700986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ES" dirty="0"/>
              <a:t>PÁRRAFOS Y SALTOS DE LÍNEA</a:t>
            </a:r>
            <a:endParaRPr lang="es-419" dirty="0"/>
          </a:p>
        </p:txBody>
      </p:sp>
      <p:sp>
        <p:nvSpPr>
          <p:cNvPr id="4" name="Rectángulo 3"/>
          <p:cNvSpPr/>
          <p:nvPr/>
        </p:nvSpPr>
        <p:spPr>
          <a:xfrm>
            <a:off x="900753" y="2136339"/>
            <a:ext cx="10345002" cy="4031873"/>
          </a:xfrm>
          <a:prstGeom prst="rect">
            <a:avLst/>
          </a:prstGeom>
        </p:spPr>
        <p:txBody>
          <a:bodyPr wrap="square">
            <a:spAutoFit/>
          </a:bodyPr>
          <a:lstStyle/>
          <a:p>
            <a:pPr marL="342900" indent="-342900" algn="just">
              <a:buFont typeface="Arial" panose="020B0604020202020204" pitchFamily="34" charset="0"/>
              <a:buChar char="•"/>
            </a:pPr>
            <a:r>
              <a:rPr lang="es-ES" sz="3200" dirty="0" smtClean="0"/>
              <a:t>Dentro </a:t>
            </a:r>
            <a:r>
              <a:rPr lang="es-ES" sz="3200" dirty="0"/>
              <a:t>de un documento HTML cualquier salto de línea o tabulación y demás separadores son ignorados por el navegador de tal manera que si deseas separar tu texto en párrafos deberás colocar la etiqueta &lt;P&gt; y su respectivo delimitador &lt;/P</a:t>
            </a:r>
            <a:r>
              <a:rPr lang="es-ES" sz="3200" dirty="0" smtClean="0"/>
              <a:t>&gt;.</a:t>
            </a:r>
          </a:p>
          <a:p>
            <a:pPr marL="342900" indent="-342900" algn="just">
              <a:buFont typeface="Arial" panose="020B0604020202020204" pitchFamily="34" charset="0"/>
              <a:buChar char="•"/>
            </a:pPr>
            <a:r>
              <a:rPr lang="es-ES" sz="3200" dirty="0" smtClean="0"/>
              <a:t>Otra </a:t>
            </a:r>
            <a:r>
              <a:rPr lang="es-ES" sz="3200" dirty="0"/>
              <a:t>etiqueta que se encarga de separar el texto es la del salto de línea &lt;BR&gt;, la cual funciona como retorno de carro.</a:t>
            </a:r>
            <a:endParaRPr lang="es-419" sz="3200" dirty="0">
              <a:solidFill>
                <a:srgbClr val="FFFF00"/>
              </a:solidFill>
            </a:endParaRPr>
          </a:p>
        </p:txBody>
      </p:sp>
    </p:spTree>
    <p:extLst>
      <p:ext uri="{BB962C8B-B14F-4D97-AF65-F5344CB8AC3E}">
        <p14:creationId xmlns:p14="http://schemas.microsoft.com/office/powerpoint/2010/main" val="29992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93394" y="2053590"/>
            <a:ext cx="11317605" cy="2625090"/>
          </a:xfrm>
          <a:prstGeom prst="rect">
            <a:avLst/>
          </a:prstGeom>
        </p:spPr>
      </p:pic>
    </p:spTree>
    <p:extLst>
      <p:ext uri="{BB962C8B-B14F-4D97-AF65-F5344CB8AC3E}">
        <p14:creationId xmlns:p14="http://schemas.microsoft.com/office/powerpoint/2010/main" val="2865696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66160" y="775008"/>
            <a:ext cx="4632960" cy="5580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 name="Rectángulo 2"/>
          <p:cNvSpPr/>
          <p:nvPr/>
        </p:nvSpPr>
        <p:spPr>
          <a:xfrm>
            <a:off x="3733800" y="1082040"/>
            <a:ext cx="4297680" cy="579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419"/>
          </a:p>
        </p:txBody>
      </p:sp>
      <p:sp>
        <p:nvSpPr>
          <p:cNvPr id="4" name="CuadroTexto 3"/>
          <p:cNvSpPr txBox="1"/>
          <p:nvPr/>
        </p:nvSpPr>
        <p:spPr>
          <a:xfrm>
            <a:off x="5056944" y="313343"/>
            <a:ext cx="1681871" cy="461665"/>
          </a:xfrm>
          <a:prstGeom prst="rect">
            <a:avLst/>
          </a:prstGeom>
          <a:noFill/>
        </p:spPr>
        <p:txBody>
          <a:bodyPr wrap="none" rtlCol="0">
            <a:spAutoFit/>
          </a:bodyPr>
          <a:lstStyle/>
          <a:p>
            <a:r>
              <a:rPr lang="es-419" sz="2400" dirty="0" smtClean="0"/>
              <a:t>Index.html</a:t>
            </a:r>
            <a:endParaRPr lang="es-419" dirty="0"/>
          </a:p>
        </p:txBody>
      </p:sp>
      <p:sp>
        <p:nvSpPr>
          <p:cNvPr id="5" name="Rectángulo 4"/>
          <p:cNvSpPr/>
          <p:nvPr/>
        </p:nvSpPr>
        <p:spPr>
          <a:xfrm>
            <a:off x="3733800" y="1783080"/>
            <a:ext cx="42976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redondeado 5"/>
          <p:cNvSpPr/>
          <p:nvPr/>
        </p:nvSpPr>
        <p:spPr>
          <a:xfrm>
            <a:off x="3733800" y="2316480"/>
            <a:ext cx="2682240" cy="8839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419" dirty="0"/>
          </a:p>
        </p:txBody>
      </p:sp>
      <p:sp>
        <p:nvSpPr>
          <p:cNvPr id="7" name="Rectángulo redondeado 6"/>
          <p:cNvSpPr/>
          <p:nvPr/>
        </p:nvSpPr>
        <p:spPr>
          <a:xfrm>
            <a:off x="3733800" y="3337560"/>
            <a:ext cx="2682240" cy="883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419" dirty="0"/>
          </a:p>
        </p:txBody>
      </p:sp>
      <p:sp>
        <p:nvSpPr>
          <p:cNvPr id="8" name="Rectángulo redondeado 7"/>
          <p:cNvSpPr/>
          <p:nvPr/>
        </p:nvSpPr>
        <p:spPr>
          <a:xfrm>
            <a:off x="3733800" y="4358640"/>
            <a:ext cx="2682240" cy="883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419" dirty="0"/>
          </a:p>
        </p:txBody>
      </p:sp>
      <p:sp>
        <p:nvSpPr>
          <p:cNvPr id="9" name="Rectángulo redondeado 8"/>
          <p:cNvSpPr/>
          <p:nvPr/>
        </p:nvSpPr>
        <p:spPr>
          <a:xfrm>
            <a:off x="6598920" y="2316480"/>
            <a:ext cx="1310640" cy="29260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419"/>
          </a:p>
        </p:txBody>
      </p:sp>
      <p:sp>
        <p:nvSpPr>
          <p:cNvPr id="10" name="Rectángulo 9"/>
          <p:cNvSpPr/>
          <p:nvPr/>
        </p:nvSpPr>
        <p:spPr>
          <a:xfrm>
            <a:off x="3733800" y="5410200"/>
            <a:ext cx="4297680" cy="579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93460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0585" y="0"/>
            <a:ext cx="10411963" cy="6652916"/>
          </a:xfrm>
          <a:prstGeom prst="rect">
            <a:avLst/>
          </a:prstGeom>
        </p:spPr>
      </p:pic>
    </p:spTree>
    <p:extLst>
      <p:ext uri="{BB962C8B-B14F-4D97-AF65-F5344CB8AC3E}">
        <p14:creationId xmlns:p14="http://schemas.microsoft.com/office/powerpoint/2010/main" val="2415862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3519</TotalTime>
  <Words>576</Words>
  <Application>Microsoft Office PowerPoint</Application>
  <PresentationFormat>Panorámica</PresentationFormat>
  <Paragraphs>50</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Bitstream Vera Sans</vt:lpstr>
      <vt:lpstr>Bitstream Vera Serif</vt:lpstr>
      <vt:lpstr>BN Machine</vt:lpstr>
      <vt:lpstr>Comic Sans MS</vt:lpstr>
      <vt:lpstr>Times New Roman</vt:lpstr>
      <vt:lpstr>Trebuchet MS</vt:lpstr>
      <vt:lpstr>Berlín</vt:lpstr>
      <vt:lpstr>FUNDAMENTOS DEL DESARROLLO WEB</vt:lpstr>
      <vt:lpstr>Presentación de PowerPoint</vt:lpstr>
      <vt:lpstr>Presentación de PowerPoint</vt:lpstr>
      <vt:lpstr>ESTILOS DE TEXTO</vt:lpstr>
      <vt:lpstr>ENCABEZADOS </vt:lpstr>
      <vt:lpstr>PÁRRAFOS Y SALTOS DE LÍNEA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ES CSS?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INTRODUCCION AL MUNDO DEL DESARROLLO WEB</dc:title>
  <dc:creator>Milton Coarite</dc:creator>
  <cp:lastModifiedBy>Milton Coarite</cp:lastModifiedBy>
  <cp:revision>32</cp:revision>
  <dcterms:created xsi:type="dcterms:W3CDTF">2024-02-22T19:32:09Z</dcterms:created>
  <dcterms:modified xsi:type="dcterms:W3CDTF">2024-03-10T05:31:45Z</dcterms:modified>
</cp:coreProperties>
</file>