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04" r:id="rId1"/>
  </p:sldMasterIdLst>
  <p:sldIdLst>
    <p:sldId id="256" r:id="rId2"/>
    <p:sldId id="257" r:id="rId3"/>
    <p:sldId id="258" r:id="rId4"/>
    <p:sldId id="259" r:id="rId5"/>
    <p:sldId id="261" r:id="rId6"/>
    <p:sldId id="260" r:id="rId7"/>
    <p:sldId id="262" r:id="rId8"/>
    <p:sldId id="263" r:id="rId9"/>
    <p:sldId id="264" r:id="rId10"/>
    <p:sldId id="265" r:id="rId11"/>
    <p:sldId id="266" r:id="rId12"/>
    <p:sldId id="275" r:id="rId13"/>
    <p:sldId id="270" r:id="rId14"/>
    <p:sldId id="276" r:id="rId15"/>
    <p:sldId id="277" r:id="rId16"/>
    <p:sldId id="278" r:id="rId17"/>
    <p:sldId id="279" r:id="rId18"/>
    <p:sldId id="280" r:id="rId19"/>
    <p:sldId id="281" r:id="rId20"/>
    <p:sldId id="268" r:id="rId21"/>
    <p:sldId id="267" r:id="rId22"/>
    <p:sldId id="269" r:id="rId23"/>
    <p:sldId id="271" r:id="rId24"/>
    <p:sldId id="272" r:id="rId25"/>
    <p:sldId id="274"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5" d="100"/>
          <a:sy n="75" d="100"/>
        </p:scale>
        <p:origin x="54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editar el estilo de subtítulo del patrón</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6/19/2023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27894232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48A87A34-81AB-432B-8DAE-1953F412C126}" type="datetimeFigureOut">
              <a:rPr lang="en-US" smtClean="0"/>
              <a:pPr/>
              <a:t>6/19/2023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38924629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smtClean="0"/>
              <a:t>Haga clic para modificar el estilo de título del patrón</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Editar el estilo de texto del patrón</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48A87A34-81AB-432B-8DAE-1953F412C126}" type="datetimeFigureOut">
              <a:rPr lang="en-US" smtClean="0"/>
              <a:pPr/>
              <a:t>6/19/2023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D22F896-40B5-4ADD-8801-0D06FADFA095}" type="slidenum">
              <a:rPr lang="en-US" smtClean="0"/>
              <a:t>‹Nº›</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3704717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Editar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smtClean="0"/>
              <a:pPr/>
              <a:t>6/19/2023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31690213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smtClean="0"/>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Editar el estilo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Editar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smtClean="0"/>
              <a:pPr/>
              <a:t>6/19/2023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D22F896-40B5-4ADD-8801-0D06FADFA095}" type="slidenum">
              <a:rPr lang="en-US" smtClean="0"/>
              <a:pPr/>
              <a:t>‹Nº›</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6560602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s-ES" smtClean="0"/>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Editar el estilo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Editar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smtClean="0"/>
              <a:pPr/>
              <a:t>6/19/2023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D22F896-40B5-4ADD-8801-0D06FADFA095}" type="slidenum">
              <a:rPr lang="en-US" smtClean="0"/>
              <a:pPr/>
              <a:t>‹Nº›</a:t>
            </a:fld>
            <a:endParaRPr lang="en-US" dirty="0"/>
          </a:p>
        </p:txBody>
      </p:sp>
    </p:spTree>
    <p:extLst>
      <p:ext uri="{BB962C8B-B14F-4D97-AF65-F5344CB8AC3E}">
        <p14:creationId xmlns:p14="http://schemas.microsoft.com/office/powerpoint/2010/main" val="18613233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6/19/2023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24805488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6/19/2023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37190404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6/19/2023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40640856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48A87A34-81AB-432B-8DAE-1953F412C126}" type="datetimeFigureOut">
              <a:rPr lang="en-US" smtClean="0"/>
              <a:pPr/>
              <a:t>6/19/2023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34434567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6/19/2023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7964708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6/19/2023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22964463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6/19/2023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8760346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6/19/2023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33660969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smtClean="0"/>
              <a:t>6/19/2023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20099540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smtClean="0"/>
              <a:t>6/19/2023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39804258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48A87A34-81AB-432B-8DAE-1953F412C126}" type="datetimeFigureOut">
              <a:rPr lang="en-US" smtClean="0"/>
              <a:pPr/>
              <a:t>6/19/2023</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6D22F896-40B5-4ADD-8801-0D06FADFA095}" type="slidenum">
              <a:rPr lang="en-US" smtClean="0"/>
              <a:pPr/>
              <a:t>‹Nº›</a:t>
            </a:fld>
            <a:endParaRPr lang="en-US" dirty="0"/>
          </a:p>
        </p:txBody>
      </p:sp>
    </p:spTree>
    <p:extLst>
      <p:ext uri="{BB962C8B-B14F-4D97-AF65-F5344CB8AC3E}">
        <p14:creationId xmlns:p14="http://schemas.microsoft.com/office/powerpoint/2010/main" val="107633491"/>
      </p:ext>
    </p:extLst>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 id="2147483713" r:id="rId9"/>
    <p:sldLayoutId id="2147483714" r:id="rId10"/>
    <p:sldLayoutId id="2147483715" r:id="rId11"/>
    <p:sldLayoutId id="2147483716" r:id="rId12"/>
    <p:sldLayoutId id="2147483717" r:id="rId13"/>
    <p:sldLayoutId id="2147483718" r:id="rId14"/>
    <p:sldLayoutId id="2147483719" r:id="rId15"/>
    <p:sldLayoutId id="2147483720"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hyperlink" Target="https://es.wikipedia.org/wiki/CSS" TargetMode="Externa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19.png"/><Relationship Id="rId1" Type="http://schemas.openxmlformats.org/officeDocument/2006/relationships/slideLayout" Target="../slideLayouts/slideLayout8.xml"/><Relationship Id="rId4" Type="http://schemas.openxmlformats.org/officeDocument/2006/relationships/image" Target="../media/image20.jpe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2589213" y="5461000"/>
            <a:ext cx="8915399" cy="442662"/>
          </a:xfrm>
        </p:spPr>
        <p:txBody>
          <a:bodyPr/>
          <a:lstStyle/>
          <a:p>
            <a:pPr algn="r"/>
            <a:r>
              <a:rPr lang="es-419" b="1" dirty="0" smtClean="0"/>
              <a:t>DOC: ING. MILTON R. COARITE CHOQUE</a:t>
            </a:r>
            <a:endParaRPr lang="es-419" b="1" dirty="0"/>
          </a:p>
        </p:txBody>
      </p:sp>
      <p:sp>
        <p:nvSpPr>
          <p:cNvPr id="4" name="Rectángulo 3"/>
          <p:cNvSpPr/>
          <p:nvPr/>
        </p:nvSpPr>
        <p:spPr>
          <a:xfrm>
            <a:off x="1587500" y="1849735"/>
            <a:ext cx="9525000" cy="2862322"/>
          </a:xfrm>
          <a:prstGeom prst="rect">
            <a:avLst/>
          </a:prstGeom>
          <a:noFill/>
        </p:spPr>
        <p:txBody>
          <a:bodyPr wrap="square" lIns="91440" tIns="45720" rIns="91440" bIns="45720">
            <a:spAutoFit/>
          </a:bodyPr>
          <a:lstStyle/>
          <a:p>
            <a:pPr algn="ctr"/>
            <a:r>
              <a:rPr lang="es-ES" sz="6000" b="1" cap="none" spc="0" dirty="0" smtClean="0">
                <a:ln w="0"/>
                <a:solidFill>
                  <a:srgbClr val="002060"/>
                </a:solidFill>
                <a:effectLst>
                  <a:outerShdw blurRad="38100" dist="38100" dir="2700000" algn="tl">
                    <a:srgbClr val="000000">
                      <a:alpha val="43137"/>
                    </a:srgbClr>
                  </a:outerShdw>
                  <a:reflection blurRad="6350" stA="53000" endA="300" endPos="35500" dir="5400000" sy="-90000" algn="bl" rotWithShape="0"/>
                </a:effectLst>
              </a:rPr>
              <a:t>HOJA DE ESTILOS EN CASCADA</a:t>
            </a:r>
          </a:p>
          <a:p>
            <a:pPr algn="ctr"/>
            <a:r>
              <a:rPr lang="es-ES" sz="6000" b="1" dirty="0" smtClean="0">
                <a:ln w="0"/>
                <a:solidFill>
                  <a:srgbClr val="002060"/>
                </a:solidFill>
                <a:effectLst>
                  <a:outerShdw blurRad="38100" dist="38100" dir="2700000" algn="tl">
                    <a:srgbClr val="000000">
                      <a:alpha val="43137"/>
                    </a:srgbClr>
                  </a:outerShdw>
                  <a:reflection blurRad="6350" stA="53000" endA="300" endPos="35500" dir="5400000" sy="-90000" algn="bl" rotWithShape="0"/>
                </a:effectLst>
              </a:rPr>
              <a:t>“CSS”</a:t>
            </a:r>
            <a:endParaRPr lang="es-ES" sz="6000" b="1" cap="none" spc="0" dirty="0">
              <a:ln w="0"/>
              <a:solidFill>
                <a:srgbClr val="002060"/>
              </a:solidFill>
              <a:effectLst>
                <a:outerShdw blurRad="38100" dist="38100" dir="2700000" algn="tl">
                  <a:srgbClr val="000000">
                    <a:alpha val="43137"/>
                  </a:srgbClr>
                </a:outerShdw>
                <a:reflection blurRad="6350" stA="53000" endA="300" endPos="35500" dir="5400000" sy="-90000" algn="bl" rotWithShape="0"/>
              </a:effectLst>
            </a:endParaRPr>
          </a:p>
        </p:txBody>
      </p:sp>
    </p:spTree>
    <p:extLst>
      <p:ext uri="{BB962C8B-B14F-4D97-AF65-F5344CB8AC3E}">
        <p14:creationId xmlns:p14="http://schemas.microsoft.com/office/powerpoint/2010/main" val="419794322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solidFill>
                  <a:schemeClr val="tx1">
                    <a:lumMod val="85000"/>
                    <a:lumOff val="15000"/>
                  </a:schemeClr>
                </a:solidFill>
              </a:rPr>
              <a:t>Su sintaxis básica para aplicar en un estilo a una etiqueta es por tanto:</a:t>
            </a:r>
            <a:endParaRPr lang="es-419" dirty="0">
              <a:solidFill>
                <a:schemeClr val="tx1">
                  <a:lumMod val="85000"/>
                  <a:lumOff val="15000"/>
                </a:schemeClr>
              </a:solidFill>
            </a:endParaRPr>
          </a:p>
        </p:txBody>
      </p:sp>
      <p:pic>
        <p:nvPicPr>
          <p:cNvPr id="4" name="Marcador de contenido 3"/>
          <p:cNvPicPr>
            <a:picLocks noGrp="1" noChangeAspect="1"/>
          </p:cNvPicPr>
          <p:nvPr>
            <p:ph idx="1"/>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2490788" y="2552700"/>
            <a:ext cx="9013824" cy="3225800"/>
          </a:xfrm>
          <a:prstGeom prst="rect">
            <a:avLst/>
          </a:prstGeom>
        </p:spPr>
      </p:pic>
    </p:spTree>
    <p:extLst>
      <p:ext uri="{BB962C8B-B14F-4D97-AF65-F5344CB8AC3E}">
        <p14:creationId xmlns:p14="http://schemas.microsoft.com/office/powerpoint/2010/main" val="35716799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1587500" y="139700"/>
            <a:ext cx="10534129" cy="6718300"/>
          </a:xfrm>
          <a:prstGeom prst="rect">
            <a:avLst/>
          </a:prstGeom>
        </p:spPr>
      </p:pic>
    </p:spTree>
    <p:extLst>
      <p:ext uri="{BB962C8B-B14F-4D97-AF65-F5344CB8AC3E}">
        <p14:creationId xmlns:p14="http://schemas.microsoft.com/office/powerpoint/2010/main" val="13963465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2423363" y="2967335"/>
            <a:ext cx="7927137" cy="1569660"/>
          </a:xfrm>
          <a:prstGeom prst="rect">
            <a:avLst/>
          </a:prstGeom>
          <a:noFill/>
        </p:spPr>
        <p:txBody>
          <a:bodyPr wrap="square" lIns="91440" tIns="45720" rIns="91440" bIns="45720">
            <a:spAutoFit/>
          </a:bodyPr>
          <a:lstStyle/>
          <a:p>
            <a:pPr algn="ctr"/>
            <a:r>
              <a:rPr lang="es-ES" sz="9600" b="1" cap="none" spc="0" dirty="0" smtClean="0">
                <a:ln w="9525">
                  <a:solidFill>
                    <a:schemeClr val="bg1"/>
                  </a:solidFill>
                  <a:prstDash val="solid"/>
                </a:ln>
                <a:solidFill>
                  <a:schemeClr val="tx1"/>
                </a:solidFill>
                <a:effectLst>
                  <a:outerShdw blurRad="12700" dist="38100" dir="2700000" algn="tl" rotWithShape="0">
                    <a:schemeClr val="bg1">
                      <a:lumMod val="50000"/>
                    </a:schemeClr>
                  </a:outerShdw>
                </a:effectLst>
              </a:rPr>
              <a:t>SELECTORES</a:t>
            </a:r>
            <a:r>
              <a:rPr lang="es-ES" sz="5400" b="1" cap="none" spc="0" dirty="0" smtClean="0">
                <a:ln w="9525">
                  <a:solidFill>
                    <a:schemeClr val="bg1"/>
                  </a:solidFill>
                  <a:prstDash val="solid"/>
                </a:ln>
                <a:solidFill>
                  <a:schemeClr val="tx1"/>
                </a:solidFill>
                <a:effectLst>
                  <a:outerShdw blurRad="12700" dist="38100" dir="2700000" algn="tl" rotWithShape="0">
                    <a:schemeClr val="bg1">
                      <a:lumMod val="50000"/>
                    </a:schemeClr>
                  </a:outerShdw>
                </a:effectLst>
              </a:rPr>
              <a:t> </a:t>
            </a:r>
            <a:endParaRPr lang="es-E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Tree>
    <p:extLst>
      <p:ext uri="{BB962C8B-B14F-4D97-AF65-F5344CB8AC3E}">
        <p14:creationId xmlns:p14="http://schemas.microsoft.com/office/powerpoint/2010/main" val="38616819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Autofit/>
          </a:bodyPr>
          <a:lstStyle/>
          <a:p>
            <a:r>
              <a:rPr lang="es-419" sz="3200" b="1" dirty="0" smtClean="0">
                <a:latin typeface="Arial" panose="020B0604020202020204" pitchFamily="34" charset="0"/>
                <a:cs typeface="Arial" panose="020B0604020202020204" pitchFamily="34" charset="0"/>
              </a:rPr>
              <a:t>Que es el Selector?</a:t>
            </a:r>
            <a:endParaRPr lang="es-419" sz="3200" b="1" dirty="0">
              <a:latin typeface="Arial" panose="020B0604020202020204" pitchFamily="34" charset="0"/>
              <a:cs typeface="Arial" panose="020B0604020202020204" pitchFamily="34" charset="0"/>
            </a:endParaRPr>
          </a:p>
        </p:txBody>
      </p:sp>
      <p:sp>
        <p:nvSpPr>
          <p:cNvPr id="4" name="Marcador de texto 3"/>
          <p:cNvSpPr>
            <a:spLocks noGrp="1"/>
          </p:cNvSpPr>
          <p:nvPr>
            <p:ph type="body" sz="half" idx="2"/>
          </p:nvPr>
        </p:nvSpPr>
        <p:spPr>
          <a:xfrm>
            <a:off x="2425700" y="1598612"/>
            <a:ext cx="3668711" cy="4662487"/>
          </a:xfrm>
        </p:spPr>
        <p:txBody>
          <a:bodyPr>
            <a:normAutofit lnSpcReduction="10000"/>
          </a:bodyPr>
          <a:lstStyle/>
          <a:p>
            <a:r>
              <a:rPr lang="es-ES" sz="2800" dirty="0"/>
              <a:t>El selector es la parte de la regla </a:t>
            </a:r>
            <a:r>
              <a:rPr lang="es-ES" sz="2800" u="sng" dirty="0">
                <a:hlinkClick r:id="rId2"/>
              </a:rPr>
              <a:t>CSS</a:t>
            </a:r>
            <a:r>
              <a:rPr lang="es-ES" sz="2800" dirty="0"/>
              <a:t> que indica a qué elemento o parte de una página se le aplica un determinado estilo</a:t>
            </a:r>
            <a:r>
              <a:rPr lang="es-ES" sz="2800" dirty="0" smtClean="0"/>
              <a:t>.</a:t>
            </a:r>
          </a:p>
          <a:p>
            <a:r>
              <a:rPr lang="es-419" sz="2800" dirty="0" smtClean="0"/>
              <a:t>Selecciona </a:t>
            </a:r>
            <a:r>
              <a:rPr lang="es-419" sz="2800" dirty="0"/>
              <a:t>uno o múltiples </a:t>
            </a:r>
            <a:r>
              <a:rPr lang="es-419" sz="2800" dirty="0" smtClean="0"/>
              <a:t>elementos.</a:t>
            </a:r>
            <a:endParaRPr lang="es-419" sz="2800" dirty="0"/>
          </a:p>
        </p:txBody>
      </p:sp>
      <p:pic>
        <p:nvPicPr>
          <p:cNvPr id="2050" name="Picture 2" descr="Selectores de CSS"/>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6094411" y="2247296"/>
            <a:ext cx="5791479" cy="25787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66929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BEBA8EAE-BF5A-486C-A8C5-ECC9F3942E4B}">
                <a14:imgProps xmlns:a14="http://schemas.microsoft.com/office/drawing/2010/main">
                  <a14:imgLayer r:embed="rId3">
                    <a14:imgEffect>
                      <a14:sharpenSoften amount="25000"/>
                    </a14:imgEffect>
                  </a14:imgLayer>
                </a14:imgProps>
              </a:ext>
            </a:extLst>
          </a:blip>
          <a:stretch>
            <a:fillRect/>
          </a:stretch>
        </p:blipFill>
        <p:spPr>
          <a:xfrm>
            <a:off x="2743200" y="838199"/>
            <a:ext cx="7353300" cy="5682095"/>
          </a:xfrm>
          <a:prstGeom prst="rect">
            <a:avLst/>
          </a:prstGeom>
          <a:ln>
            <a:noFill/>
          </a:ln>
          <a:effectLst>
            <a:softEdge rad="112500"/>
          </a:effectLst>
        </p:spPr>
      </p:pic>
    </p:spTree>
    <p:extLst>
      <p:ext uri="{BB962C8B-B14F-4D97-AF65-F5344CB8AC3E}">
        <p14:creationId xmlns:p14="http://schemas.microsoft.com/office/powerpoint/2010/main" val="24939859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2816225" y="441324"/>
            <a:ext cx="7459350" cy="5997575"/>
          </a:xfrm>
          <a:prstGeom prst="rect">
            <a:avLst/>
          </a:prstGeom>
          <a:ln>
            <a:noFill/>
          </a:ln>
          <a:effectLst>
            <a:softEdge rad="112500"/>
          </a:effectLst>
        </p:spPr>
      </p:pic>
    </p:spTree>
    <p:extLst>
      <p:ext uri="{BB962C8B-B14F-4D97-AF65-F5344CB8AC3E}">
        <p14:creationId xmlns:p14="http://schemas.microsoft.com/office/powerpoint/2010/main" val="36085623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1962150" y="930275"/>
            <a:ext cx="9175750" cy="5602704"/>
          </a:xfrm>
          <a:prstGeom prst="rect">
            <a:avLst/>
          </a:prstGeom>
          <a:ln>
            <a:noFill/>
          </a:ln>
          <a:effectLst>
            <a:softEdge rad="112500"/>
          </a:effectLst>
        </p:spPr>
      </p:pic>
    </p:spTree>
    <p:extLst>
      <p:ext uri="{BB962C8B-B14F-4D97-AF65-F5344CB8AC3E}">
        <p14:creationId xmlns:p14="http://schemas.microsoft.com/office/powerpoint/2010/main" val="28891383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2584450" y="479425"/>
            <a:ext cx="8401050" cy="6047876"/>
          </a:xfrm>
          <a:prstGeom prst="rect">
            <a:avLst/>
          </a:prstGeom>
          <a:ln>
            <a:noFill/>
          </a:ln>
          <a:effectLst>
            <a:softEdge rad="112500"/>
          </a:effectLst>
        </p:spPr>
      </p:pic>
    </p:spTree>
    <p:extLst>
      <p:ext uri="{BB962C8B-B14F-4D97-AF65-F5344CB8AC3E}">
        <p14:creationId xmlns:p14="http://schemas.microsoft.com/office/powerpoint/2010/main" val="21191457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1847849" y="485774"/>
            <a:ext cx="9321377" cy="5851525"/>
          </a:xfrm>
          <a:prstGeom prst="rect">
            <a:avLst/>
          </a:prstGeom>
          <a:ln>
            <a:noFill/>
          </a:ln>
          <a:effectLst>
            <a:softEdge rad="112500"/>
          </a:effectLst>
        </p:spPr>
      </p:pic>
    </p:spTree>
    <p:extLst>
      <p:ext uri="{BB962C8B-B14F-4D97-AF65-F5344CB8AC3E}">
        <p14:creationId xmlns:p14="http://schemas.microsoft.com/office/powerpoint/2010/main" val="9582007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2657474" y="641349"/>
            <a:ext cx="7667625" cy="5649829"/>
          </a:xfrm>
          <a:prstGeom prst="rect">
            <a:avLst/>
          </a:prstGeom>
          <a:ln>
            <a:noFill/>
          </a:ln>
          <a:effectLst>
            <a:softEdge rad="112500"/>
          </a:effectLst>
        </p:spPr>
      </p:pic>
    </p:spTree>
    <p:extLst>
      <p:ext uri="{BB962C8B-B14F-4D97-AF65-F5344CB8AC3E}">
        <p14:creationId xmlns:p14="http://schemas.microsoft.com/office/powerpoint/2010/main" val="15146337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589212" y="446087"/>
            <a:ext cx="4052888" cy="1152525"/>
          </a:xfrm>
        </p:spPr>
        <p:txBody>
          <a:bodyPr>
            <a:noAutofit/>
          </a:bodyPr>
          <a:lstStyle/>
          <a:p>
            <a:r>
              <a:rPr lang="es-419" sz="3600" dirty="0" smtClean="0">
                <a:latin typeface="Arial Black" panose="020B0A04020102020204" pitchFamily="34" charset="0"/>
              </a:rPr>
              <a:t>QUE ES CSS?</a:t>
            </a:r>
            <a:endParaRPr lang="es-419" sz="3600" dirty="0">
              <a:latin typeface="Arial Black" panose="020B0A04020102020204" pitchFamily="34" charset="0"/>
            </a:endParaRPr>
          </a:p>
        </p:txBody>
      </p:sp>
      <p:sp>
        <p:nvSpPr>
          <p:cNvPr id="4" name="Marcador de texto 3"/>
          <p:cNvSpPr>
            <a:spLocks noGrp="1"/>
          </p:cNvSpPr>
          <p:nvPr>
            <p:ph type="body" sz="half" idx="2"/>
          </p:nvPr>
        </p:nvSpPr>
        <p:spPr/>
        <p:txBody>
          <a:bodyPr>
            <a:noAutofit/>
          </a:bodyPr>
          <a:lstStyle/>
          <a:p>
            <a:pPr algn="r"/>
            <a:r>
              <a:rPr lang="es-ES" sz="2800" dirty="0">
                <a:latin typeface="Arial" panose="020B0604020202020204" pitchFamily="34" charset="0"/>
                <a:cs typeface="Arial" panose="020B0604020202020204" pitchFamily="34" charset="0"/>
              </a:rPr>
              <a:t>CSS es un lenguaje que trabaja junto con HTML para proveer estilos visuales a los elementos del documento, como </a:t>
            </a:r>
            <a:r>
              <a:rPr lang="es-ES" sz="2800" dirty="0">
                <a:solidFill>
                  <a:srgbClr val="FF0000"/>
                </a:solidFill>
                <a:latin typeface="Arial" panose="020B0604020202020204" pitchFamily="34" charset="0"/>
                <a:cs typeface="Arial" panose="020B0604020202020204" pitchFamily="34" charset="0"/>
              </a:rPr>
              <a:t>tamaño, color, fondo, bordes, </a:t>
            </a:r>
            <a:r>
              <a:rPr lang="es-ES" sz="2800" dirty="0" smtClean="0">
                <a:solidFill>
                  <a:srgbClr val="FF0000"/>
                </a:solidFill>
                <a:latin typeface="Arial" panose="020B0604020202020204" pitchFamily="34" charset="0"/>
                <a:cs typeface="Arial" panose="020B0604020202020204" pitchFamily="34" charset="0"/>
              </a:rPr>
              <a:t>etc.</a:t>
            </a:r>
            <a:endParaRPr lang="es-419" sz="2800" dirty="0">
              <a:solidFill>
                <a:srgbClr val="FF0000"/>
              </a:solidFill>
              <a:latin typeface="Arial" panose="020B0604020202020204" pitchFamily="34" charset="0"/>
              <a:cs typeface="Arial" panose="020B0604020202020204" pitchFamily="34" charset="0"/>
            </a:endParaRPr>
          </a:p>
        </p:txBody>
      </p:sp>
      <p:pic>
        <p:nvPicPr>
          <p:cNvPr id="1026" name="Picture 2" descr="💥 ¿Qué es CSS y Para Qué Sirve? 🥇 La Guía Más RÁPIDA【2021】"/>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323013" y="1724310"/>
            <a:ext cx="5181600" cy="33175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957414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1333500" y="2027535"/>
            <a:ext cx="10023301" cy="3046988"/>
          </a:xfrm>
          <a:prstGeom prst="rect">
            <a:avLst/>
          </a:prstGeom>
          <a:noFill/>
        </p:spPr>
        <p:txBody>
          <a:bodyPr wrap="square" lIns="91440" tIns="45720" rIns="91440" bIns="45720">
            <a:spAutoFit/>
          </a:bodyPr>
          <a:lstStyle/>
          <a:p>
            <a:pPr algn="ctr"/>
            <a:r>
              <a:rPr lang="es-ES" sz="9600" b="1" cap="none" spc="0" dirty="0" smtClean="0">
                <a:ln w="9525">
                  <a:solidFill>
                    <a:schemeClr val="bg1"/>
                  </a:solidFill>
                  <a:prstDash val="solid"/>
                </a:ln>
                <a:solidFill>
                  <a:schemeClr val="tx1"/>
                </a:solidFill>
                <a:effectLst>
                  <a:outerShdw blurRad="12700" dist="38100" dir="2700000" algn="tl" rotWithShape="0">
                    <a:schemeClr val="bg1">
                      <a:lumMod val="50000"/>
                    </a:schemeClr>
                  </a:outerShdw>
                </a:effectLst>
              </a:rPr>
              <a:t>UNIDADES DE MEDIDA</a:t>
            </a:r>
            <a:endParaRPr lang="es-ES" sz="96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Tree>
    <p:extLst>
      <p:ext uri="{BB962C8B-B14F-4D97-AF65-F5344CB8AC3E}">
        <p14:creationId xmlns:p14="http://schemas.microsoft.com/office/powerpoint/2010/main" val="29731733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fontAlgn="base"/>
            <a:r>
              <a:rPr lang="es-419" sz="2800" b="1" dirty="0"/>
              <a:t>Unidades absolutas</a:t>
            </a:r>
          </a:p>
        </p:txBody>
      </p:sp>
      <p:pic>
        <p:nvPicPr>
          <p:cNvPr id="8" name="Marcador de contenido 7"/>
          <p:cNvPicPr>
            <a:picLocks noGrp="1" noChangeAspect="1"/>
          </p:cNvPicPr>
          <p:nvPr>
            <p:ph idx="1"/>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6441730" y="976802"/>
            <a:ext cx="4944165" cy="4353533"/>
          </a:xfrm>
          <a:prstGeom prst="rect">
            <a:avLst/>
          </a:prstGeom>
        </p:spPr>
      </p:pic>
      <p:sp>
        <p:nvSpPr>
          <p:cNvPr id="4" name="Marcador de texto 3"/>
          <p:cNvSpPr>
            <a:spLocks noGrp="1"/>
          </p:cNvSpPr>
          <p:nvPr>
            <p:ph type="body" sz="half" idx="2"/>
          </p:nvPr>
        </p:nvSpPr>
        <p:spPr>
          <a:xfrm>
            <a:off x="2400300" y="1598613"/>
            <a:ext cx="3694111" cy="4262436"/>
          </a:xfrm>
        </p:spPr>
        <p:txBody>
          <a:bodyPr>
            <a:noAutofit/>
          </a:bodyPr>
          <a:lstStyle/>
          <a:p>
            <a:r>
              <a:rPr lang="es-ES" sz="2400" dirty="0"/>
              <a:t>U</a:t>
            </a:r>
            <a:r>
              <a:rPr lang="es-ES" sz="2400" dirty="0" smtClean="0"/>
              <a:t>nidades </a:t>
            </a:r>
            <a:r>
              <a:rPr lang="es-ES" sz="2400" dirty="0"/>
              <a:t>absolutas está completamente definida, ya que su valor no depende de otro valor de </a:t>
            </a:r>
            <a:r>
              <a:rPr lang="es-ES" sz="2400" dirty="0" smtClean="0"/>
              <a:t>referencia.</a:t>
            </a:r>
          </a:p>
          <a:p>
            <a:r>
              <a:rPr lang="es-ES" sz="2400" dirty="0"/>
              <a:t>Las </a:t>
            </a:r>
            <a:r>
              <a:rPr lang="es-ES" sz="2400" b="1" dirty="0"/>
              <a:t>unidades absolutas</a:t>
            </a:r>
            <a:r>
              <a:rPr lang="es-ES" sz="2400" dirty="0"/>
              <a:t> mantienen su aspecto y se visualizan siempre igual independientemente de las características del dispositivo.</a:t>
            </a:r>
            <a:endParaRPr lang="es-419" sz="2400" dirty="0"/>
          </a:p>
        </p:txBody>
      </p:sp>
      <p:pic>
        <p:nvPicPr>
          <p:cNvPr id="1026" name="Picture 2" descr="Sintaxis CSS: Atributos, unidades y valores CS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42099" y="106362"/>
            <a:ext cx="4309300" cy="2319338"/>
          </a:xfrm>
          <a:prstGeom prst="rect">
            <a:avLst/>
          </a:prstGeom>
          <a:noFill/>
          <a:extLst>
            <a:ext uri="{909E8E84-426E-40DD-AFC4-6F175D3DCCD1}">
              <a14:hiddenFill xmlns:a14="http://schemas.microsoft.com/office/drawing/2010/main">
                <a:solidFill>
                  <a:srgbClr val="FFFFFF"/>
                </a:solidFill>
              </a14:hiddenFill>
            </a:ext>
          </a:extLst>
        </p:spPr>
      </p:pic>
      <p:sp>
        <p:nvSpPr>
          <p:cNvPr id="9" name="Rectángulo 8"/>
          <p:cNvSpPr/>
          <p:nvPr/>
        </p:nvSpPr>
        <p:spPr>
          <a:xfrm>
            <a:off x="6094411" y="5380672"/>
            <a:ext cx="6096000" cy="1477328"/>
          </a:xfrm>
          <a:prstGeom prst="rect">
            <a:avLst/>
          </a:prstGeom>
        </p:spPr>
        <p:txBody>
          <a:bodyPr>
            <a:spAutoFit/>
          </a:bodyPr>
          <a:lstStyle/>
          <a:p>
            <a:r>
              <a:rPr lang="es-ES" dirty="0">
                <a:solidFill>
                  <a:srgbClr val="212529"/>
                </a:solidFill>
                <a:latin typeface="-apple-system"/>
              </a:rPr>
              <a:t>La principal ventaja de las unidades absolutas es que su valor es directamente el valor que se debe utilizar, sin necesidad de realizar cálculos intermedios. Su principal desventaja es que son muy poco flexibles y no se adaptan fácilmente a los diferentes medios.</a:t>
            </a:r>
            <a:endParaRPr lang="es-419" dirty="0"/>
          </a:p>
        </p:txBody>
      </p:sp>
    </p:spTree>
    <p:extLst>
      <p:ext uri="{BB962C8B-B14F-4D97-AF65-F5344CB8AC3E}">
        <p14:creationId xmlns:p14="http://schemas.microsoft.com/office/powerpoint/2010/main" val="17556181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Autofit/>
          </a:bodyPr>
          <a:lstStyle/>
          <a:p>
            <a:r>
              <a:rPr lang="es-419" sz="2800" b="1" dirty="0" smtClean="0"/>
              <a:t>UNIDADES RELATIVAS</a:t>
            </a:r>
            <a:endParaRPr lang="es-419" sz="2800" b="1" dirty="0"/>
          </a:p>
        </p:txBody>
      </p:sp>
      <p:sp>
        <p:nvSpPr>
          <p:cNvPr id="4" name="Marcador de texto 3"/>
          <p:cNvSpPr>
            <a:spLocks noGrp="1"/>
          </p:cNvSpPr>
          <p:nvPr>
            <p:ph type="body" sz="half" idx="2"/>
          </p:nvPr>
        </p:nvSpPr>
        <p:spPr>
          <a:xfrm>
            <a:off x="2451100" y="1598612"/>
            <a:ext cx="9118600" cy="4776787"/>
          </a:xfrm>
        </p:spPr>
        <p:txBody>
          <a:bodyPr>
            <a:noAutofit/>
          </a:bodyPr>
          <a:lstStyle/>
          <a:p>
            <a:r>
              <a:rPr lang="es-ES" sz="2800" dirty="0" smtClean="0"/>
              <a:t>La diferencia </a:t>
            </a:r>
            <a:r>
              <a:rPr lang="es-ES" sz="2800" dirty="0"/>
              <a:t>de las absolutas, no están completamente definidas, ya que su valor siempre está referenciado respecto a otro valor. A pesar de su aparente dificultad, son las más utilizadas en el diseño web por la flexibilidad con la que se adaptan a los diferentes medios</a:t>
            </a:r>
            <a:r>
              <a:rPr lang="es-ES" sz="2800" dirty="0" smtClean="0"/>
              <a:t>.</a:t>
            </a:r>
          </a:p>
          <a:p>
            <a:r>
              <a:rPr lang="es-ES" sz="3200" dirty="0">
                <a:solidFill>
                  <a:srgbClr val="FF0000"/>
                </a:solidFill>
              </a:rPr>
              <a:t>D</a:t>
            </a:r>
            <a:r>
              <a:rPr lang="es-ES" sz="3200" dirty="0" smtClean="0">
                <a:solidFill>
                  <a:srgbClr val="FF0000"/>
                </a:solidFill>
              </a:rPr>
              <a:t>ependen </a:t>
            </a:r>
            <a:r>
              <a:rPr lang="es-ES" sz="3200" dirty="0">
                <a:solidFill>
                  <a:srgbClr val="FF0000"/>
                </a:solidFill>
              </a:rPr>
              <a:t>de la resolución de cada pantalla</a:t>
            </a:r>
            <a:endParaRPr lang="es-419" sz="4400" dirty="0">
              <a:solidFill>
                <a:srgbClr val="FF0000"/>
              </a:solidFill>
            </a:endParaRPr>
          </a:p>
        </p:txBody>
      </p:sp>
    </p:spTree>
    <p:extLst>
      <p:ext uri="{BB962C8B-B14F-4D97-AF65-F5344CB8AC3E}">
        <p14:creationId xmlns:p14="http://schemas.microsoft.com/office/powerpoint/2010/main" val="19616293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2516187" y="452437"/>
            <a:ext cx="8774113" cy="6238628"/>
          </a:xfrm>
          <a:prstGeom prst="rect">
            <a:avLst/>
          </a:prstGeom>
        </p:spPr>
      </p:pic>
    </p:spTree>
    <p:extLst>
      <p:ext uri="{BB962C8B-B14F-4D97-AF65-F5344CB8AC3E}">
        <p14:creationId xmlns:p14="http://schemas.microsoft.com/office/powerpoint/2010/main" val="18342195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p:cNvPicPr>
            <a:picLocks noChangeAspect="1"/>
          </p:cNvPicPr>
          <p:nvPr/>
        </p:nvPicPr>
        <p:blipFill>
          <a:blip r:embed="rId2"/>
          <a:stretch>
            <a:fillRect/>
          </a:stretch>
        </p:blipFill>
        <p:spPr>
          <a:xfrm>
            <a:off x="2501899" y="1463674"/>
            <a:ext cx="8746999" cy="4264026"/>
          </a:xfrm>
          <a:prstGeom prst="rect">
            <a:avLst/>
          </a:prstGeom>
          <a:ln>
            <a:noFill/>
          </a:ln>
          <a:effectLst>
            <a:softEdge rad="112500"/>
          </a:effectLst>
        </p:spPr>
      </p:pic>
    </p:spTree>
    <p:extLst>
      <p:ext uri="{BB962C8B-B14F-4D97-AF65-F5344CB8AC3E}">
        <p14:creationId xmlns:p14="http://schemas.microsoft.com/office/powerpoint/2010/main" val="9018406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592924" y="266700"/>
            <a:ext cx="8911687" cy="609600"/>
          </a:xfrm>
        </p:spPr>
        <p:txBody>
          <a:bodyPr>
            <a:normAutofit fontScale="90000"/>
          </a:bodyPr>
          <a:lstStyle/>
          <a:p>
            <a:r>
              <a:rPr lang="es-419" b="1" dirty="0"/>
              <a:t>Unidades del </a:t>
            </a:r>
            <a:r>
              <a:rPr lang="es-419" b="1" dirty="0" err="1"/>
              <a:t>viewport</a:t>
            </a:r>
            <a:r>
              <a:rPr lang="es-419" dirty="0"/>
              <a:t/>
            </a:r>
            <a:br>
              <a:rPr lang="es-419" dirty="0"/>
            </a:br>
            <a:endParaRPr lang="es-419" dirty="0"/>
          </a:p>
        </p:txBody>
      </p:sp>
      <p:sp>
        <p:nvSpPr>
          <p:cNvPr id="3" name="Rectángulo 2"/>
          <p:cNvSpPr/>
          <p:nvPr/>
        </p:nvSpPr>
        <p:spPr>
          <a:xfrm>
            <a:off x="1790700" y="876300"/>
            <a:ext cx="9829800" cy="5847755"/>
          </a:xfrm>
          <a:prstGeom prst="rect">
            <a:avLst/>
          </a:prstGeom>
          <a:solidFill>
            <a:schemeClr val="tx1"/>
          </a:solidFill>
        </p:spPr>
        <p:txBody>
          <a:bodyPr wrap="square">
            <a:spAutoFit/>
          </a:bodyPr>
          <a:lstStyle/>
          <a:p>
            <a:r>
              <a:rPr lang="es-ES" sz="2200" dirty="0">
                <a:solidFill>
                  <a:schemeClr val="bg1"/>
                </a:solidFill>
                <a:latin typeface="Mulish"/>
              </a:rPr>
              <a:t>Las siguientes unidades son relativas al </a:t>
            </a:r>
            <a:r>
              <a:rPr lang="es-ES" sz="2200" i="1" dirty="0" err="1">
                <a:solidFill>
                  <a:schemeClr val="bg1"/>
                </a:solidFill>
                <a:latin typeface="Mulish"/>
              </a:rPr>
              <a:t>viewport</a:t>
            </a:r>
            <a:r>
              <a:rPr lang="es-ES" sz="2200" dirty="0">
                <a:solidFill>
                  <a:schemeClr val="bg1"/>
                </a:solidFill>
                <a:latin typeface="Mulish"/>
              </a:rPr>
              <a:t>, que es el espacio o trozo de pantalla donde se </a:t>
            </a:r>
            <a:r>
              <a:rPr lang="es-ES" sz="2200" dirty="0" err="1">
                <a:solidFill>
                  <a:schemeClr val="bg1"/>
                </a:solidFill>
                <a:latin typeface="Mulish"/>
              </a:rPr>
              <a:t>renderiza</a:t>
            </a:r>
            <a:r>
              <a:rPr lang="es-ES" sz="2200" dirty="0">
                <a:solidFill>
                  <a:schemeClr val="bg1"/>
                </a:solidFill>
                <a:latin typeface="Mulish"/>
              </a:rPr>
              <a:t> y se muestra la página web. Estas unidades sirven para dimensionar la pantalla y organizar los elementos dentro de esta.</a:t>
            </a:r>
          </a:p>
          <a:p>
            <a:r>
              <a:rPr lang="es-ES" sz="2200" b="1" dirty="0" err="1">
                <a:solidFill>
                  <a:srgbClr val="FF0000"/>
                </a:solidFill>
                <a:latin typeface="Mulish"/>
              </a:rPr>
              <a:t>vw</a:t>
            </a:r>
            <a:endParaRPr lang="es-ES" sz="2200" b="1" dirty="0">
              <a:solidFill>
                <a:srgbClr val="FF0000"/>
              </a:solidFill>
              <a:latin typeface="Mulish"/>
            </a:endParaRPr>
          </a:p>
          <a:p>
            <a:r>
              <a:rPr lang="es-ES" sz="2200" dirty="0">
                <a:solidFill>
                  <a:schemeClr val="bg1"/>
                </a:solidFill>
                <a:latin typeface="Mulish"/>
              </a:rPr>
              <a:t>Como sigla de la unidad en inglés </a:t>
            </a:r>
            <a:r>
              <a:rPr lang="es-ES" sz="2200" i="1" dirty="0" err="1">
                <a:solidFill>
                  <a:schemeClr val="bg1"/>
                </a:solidFill>
                <a:latin typeface="Mulish"/>
              </a:rPr>
              <a:t>viewport</a:t>
            </a:r>
            <a:r>
              <a:rPr lang="es-ES" sz="2200" i="1" dirty="0">
                <a:solidFill>
                  <a:schemeClr val="bg1"/>
                </a:solidFill>
                <a:latin typeface="Mulish"/>
              </a:rPr>
              <a:t> </a:t>
            </a:r>
            <a:r>
              <a:rPr lang="es-ES" sz="2200" i="1" dirty="0" err="1">
                <a:solidFill>
                  <a:schemeClr val="bg1"/>
                </a:solidFill>
                <a:latin typeface="Mulish"/>
              </a:rPr>
              <a:t>width</a:t>
            </a:r>
            <a:r>
              <a:rPr lang="es-ES" sz="2200" i="1" dirty="0">
                <a:solidFill>
                  <a:schemeClr val="bg1"/>
                </a:solidFill>
                <a:latin typeface="Mulish"/>
              </a:rPr>
              <a:t>,</a:t>
            </a:r>
            <a:r>
              <a:rPr lang="es-ES" sz="2200" dirty="0">
                <a:solidFill>
                  <a:schemeClr val="bg1"/>
                </a:solidFill>
                <a:latin typeface="Mulish"/>
              </a:rPr>
              <a:t> esta unidad es relativa al</a:t>
            </a:r>
            <a:r>
              <a:rPr lang="es-ES" sz="2200" b="1" dirty="0">
                <a:solidFill>
                  <a:schemeClr val="bg1"/>
                </a:solidFill>
                <a:latin typeface="Mulish"/>
              </a:rPr>
              <a:t> ancho</a:t>
            </a:r>
            <a:r>
              <a:rPr lang="es-ES" sz="2200" dirty="0">
                <a:solidFill>
                  <a:schemeClr val="bg1"/>
                </a:solidFill>
                <a:latin typeface="Mulish"/>
              </a:rPr>
              <a:t> del </a:t>
            </a:r>
            <a:r>
              <a:rPr lang="es-ES" sz="2200" i="1" dirty="0" err="1">
                <a:solidFill>
                  <a:schemeClr val="bg1"/>
                </a:solidFill>
                <a:latin typeface="Mulish"/>
              </a:rPr>
              <a:t>viewport</a:t>
            </a:r>
            <a:r>
              <a:rPr lang="es-ES" sz="2200" dirty="0">
                <a:solidFill>
                  <a:schemeClr val="bg1"/>
                </a:solidFill>
                <a:latin typeface="Mulish"/>
              </a:rPr>
              <a:t>.</a:t>
            </a:r>
          </a:p>
          <a:p>
            <a:r>
              <a:rPr lang="es-ES" sz="2200" b="1" dirty="0" err="1">
                <a:solidFill>
                  <a:srgbClr val="FF0000"/>
                </a:solidFill>
                <a:latin typeface="Mulish"/>
              </a:rPr>
              <a:t>vh</a:t>
            </a:r>
            <a:endParaRPr lang="es-ES" sz="2200" b="1" dirty="0">
              <a:solidFill>
                <a:srgbClr val="FF0000"/>
              </a:solidFill>
              <a:latin typeface="Mulish"/>
            </a:endParaRPr>
          </a:p>
          <a:p>
            <a:r>
              <a:rPr lang="es-ES" sz="2200" dirty="0">
                <a:solidFill>
                  <a:schemeClr val="bg1"/>
                </a:solidFill>
                <a:latin typeface="Mulish"/>
              </a:rPr>
              <a:t>Como sigla de la unidad en inglés </a:t>
            </a:r>
            <a:r>
              <a:rPr lang="es-ES" sz="2200" i="1" dirty="0" err="1">
                <a:solidFill>
                  <a:schemeClr val="bg1"/>
                </a:solidFill>
                <a:latin typeface="Mulish"/>
              </a:rPr>
              <a:t>viewport</a:t>
            </a:r>
            <a:r>
              <a:rPr lang="es-ES" sz="2200" i="1" dirty="0">
                <a:solidFill>
                  <a:schemeClr val="bg1"/>
                </a:solidFill>
                <a:latin typeface="Mulish"/>
              </a:rPr>
              <a:t> </a:t>
            </a:r>
            <a:r>
              <a:rPr lang="es-ES" sz="2200" i="1" dirty="0" err="1">
                <a:solidFill>
                  <a:schemeClr val="bg1"/>
                </a:solidFill>
                <a:latin typeface="Mulish"/>
              </a:rPr>
              <a:t>height</a:t>
            </a:r>
            <a:r>
              <a:rPr lang="es-ES" sz="2200" i="1" dirty="0">
                <a:solidFill>
                  <a:schemeClr val="bg1"/>
                </a:solidFill>
                <a:latin typeface="Mulish"/>
              </a:rPr>
              <a:t>, </a:t>
            </a:r>
            <a:r>
              <a:rPr lang="es-ES" sz="2200" dirty="0">
                <a:solidFill>
                  <a:schemeClr val="bg1"/>
                </a:solidFill>
                <a:latin typeface="Mulish"/>
              </a:rPr>
              <a:t>esta unidad es relativa a la </a:t>
            </a:r>
            <a:r>
              <a:rPr lang="es-ES" sz="2200" b="1" dirty="0">
                <a:solidFill>
                  <a:schemeClr val="bg1"/>
                </a:solidFill>
                <a:latin typeface="Mulish"/>
              </a:rPr>
              <a:t>altura </a:t>
            </a:r>
            <a:r>
              <a:rPr lang="es-ES" sz="2200" dirty="0">
                <a:solidFill>
                  <a:schemeClr val="bg1"/>
                </a:solidFill>
                <a:latin typeface="Mulish"/>
              </a:rPr>
              <a:t>del </a:t>
            </a:r>
            <a:r>
              <a:rPr lang="es-ES" sz="2200" i="1" dirty="0" err="1">
                <a:solidFill>
                  <a:schemeClr val="bg1"/>
                </a:solidFill>
                <a:latin typeface="Mulish"/>
              </a:rPr>
              <a:t>viewport</a:t>
            </a:r>
            <a:r>
              <a:rPr lang="es-ES" sz="2200" dirty="0">
                <a:solidFill>
                  <a:schemeClr val="bg1"/>
                </a:solidFill>
                <a:latin typeface="Mulish"/>
              </a:rPr>
              <a:t>.</a:t>
            </a:r>
          </a:p>
          <a:p>
            <a:r>
              <a:rPr lang="es-ES" sz="2200" b="1" dirty="0" err="1">
                <a:solidFill>
                  <a:srgbClr val="FF0000"/>
                </a:solidFill>
                <a:latin typeface="Mulish"/>
              </a:rPr>
              <a:t>vmin</a:t>
            </a:r>
            <a:endParaRPr lang="es-ES" sz="2200" b="1" dirty="0">
              <a:solidFill>
                <a:srgbClr val="FF0000"/>
              </a:solidFill>
              <a:latin typeface="Mulish"/>
            </a:endParaRPr>
          </a:p>
          <a:p>
            <a:r>
              <a:rPr lang="es-ES" sz="2200" dirty="0">
                <a:solidFill>
                  <a:schemeClr val="bg1"/>
                </a:solidFill>
                <a:latin typeface="Mulish"/>
              </a:rPr>
              <a:t>Esta unidad, también conocida como </a:t>
            </a:r>
            <a:r>
              <a:rPr lang="es-ES" sz="2200" i="1" dirty="0" err="1">
                <a:solidFill>
                  <a:schemeClr val="bg1"/>
                </a:solidFill>
                <a:latin typeface="Mulish"/>
              </a:rPr>
              <a:t>viewport</a:t>
            </a:r>
            <a:r>
              <a:rPr lang="es-ES" sz="2200" i="1" dirty="0">
                <a:solidFill>
                  <a:schemeClr val="bg1"/>
                </a:solidFill>
                <a:latin typeface="Mulish"/>
              </a:rPr>
              <a:t> </a:t>
            </a:r>
            <a:r>
              <a:rPr lang="es-ES" sz="2200" i="1" dirty="0" err="1">
                <a:solidFill>
                  <a:schemeClr val="bg1"/>
                </a:solidFill>
                <a:latin typeface="Mulish"/>
              </a:rPr>
              <a:t>minimum</a:t>
            </a:r>
            <a:r>
              <a:rPr lang="es-ES" sz="2200" i="1" dirty="0">
                <a:solidFill>
                  <a:schemeClr val="bg1"/>
                </a:solidFill>
                <a:latin typeface="Mulish"/>
              </a:rPr>
              <a:t>,</a:t>
            </a:r>
            <a:r>
              <a:rPr lang="es-ES" sz="2200" dirty="0">
                <a:solidFill>
                  <a:schemeClr val="bg1"/>
                </a:solidFill>
                <a:latin typeface="Mulish"/>
              </a:rPr>
              <a:t> es relativa al factor que sea más pequeño entre el ancho y al alto del </a:t>
            </a:r>
            <a:r>
              <a:rPr lang="es-ES" sz="2200" i="1" dirty="0" err="1">
                <a:solidFill>
                  <a:schemeClr val="bg1"/>
                </a:solidFill>
                <a:latin typeface="Mulish"/>
              </a:rPr>
              <a:t>viewport</a:t>
            </a:r>
            <a:r>
              <a:rPr lang="es-ES" sz="2200" dirty="0">
                <a:solidFill>
                  <a:schemeClr val="bg1"/>
                </a:solidFill>
                <a:latin typeface="Mulish"/>
              </a:rPr>
              <a:t>.</a:t>
            </a:r>
          </a:p>
          <a:p>
            <a:r>
              <a:rPr lang="es-ES" sz="2200" b="1" dirty="0" err="1">
                <a:solidFill>
                  <a:srgbClr val="FF0000"/>
                </a:solidFill>
                <a:latin typeface="Mulish"/>
              </a:rPr>
              <a:t>vmax</a:t>
            </a:r>
            <a:endParaRPr lang="es-ES" sz="2200" b="1" dirty="0">
              <a:solidFill>
                <a:srgbClr val="FF0000"/>
              </a:solidFill>
              <a:latin typeface="Mulish"/>
            </a:endParaRPr>
          </a:p>
          <a:p>
            <a:r>
              <a:rPr lang="es-ES" sz="2200" dirty="0">
                <a:solidFill>
                  <a:schemeClr val="bg1"/>
                </a:solidFill>
                <a:latin typeface="Mulish"/>
              </a:rPr>
              <a:t>Esta unidad, conocida como </a:t>
            </a:r>
            <a:r>
              <a:rPr lang="es-ES" sz="2200" i="1" dirty="0" err="1">
                <a:solidFill>
                  <a:schemeClr val="bg1"/>
                </a:solidFill>
                <a:latin typeface="Mulish"/>
              </a:rPr>
              <a:t>viewport</a:t>
            </a:r>
            <a:r>
              <a:rPr lang="es-ES" sz="2200" i="1" dirty="0">
                <a:solidFill>
                  <a:schemeClr val="bg1"/>
                </a:solidFill>
                <a:latin typeface="Mulish"/>
              </a:rPr>
              <a:t> </a:t>
            </a:r>
            <a:r>
              <a:rPr lang="es-ES" sz="2200" i="1" dirty="0" err="1">
                <a:solidFill>
                  <a:schemeClr val="bg1"/>
                </a:solidFill>
                <a:latin typeface="Mulish"/>
              </a:rPr>
              <a:t>maximum</a:t>
            </a:r>
            <a:r>
              <a:rPr lang="es-ES" sz="2200" i="1" dirty="0">
                <a:solidFill>
                  <a:schemeClr val="bg1"/>
                </a:solidFill>
                <a:latin typeface="Mulish"/>
              </a:rPr>
              <a:t>, </a:t>
            </a:r>
            <a:r>
              <a:rPr lang="es-ES" sz="2200" dirty="0">
                <a:solidFill>
                  <a:schemeClr val="bg1"/>
                </a:solidFill>
                <a:latin typeface="Mulish"/>
              </a:rPr>
              <a:t>es relativa al factor que sea más grande entre el ancho y el alto del </a:t>
            </a:r>
            <a:r>
              <a:rPr lang="es-ES" sz="2200" i="1" dirty="0" err="1">
                <a:solidFill>
                  <a:schemeClr val="bg1"/>
                </a:solidFill>
                <a:latin typeface="Mulish"/>
              </a:rPr>
              <a:t>viewport</a:t>
            </a:r>
            <a:r>
              <a:rPr lang="es-ES" sz="2200" dirty="0">
                <a:solidFill>
                  <a:schemeClr val="bg1"/>
                </a:solidFill>
                <a:latin typeface="Mulish"/>
              </a:rPr>
              <a:t>. Junto con </a:t>
            </a:r>
            <a:r>
              <a:rPr lang="es-ES" sz="2200" dirty="0" err="1">
                <a:solidFill>
                  <a:schemeClr val="bg1"/>
                </a:solidFill>
                <a:latin typeface="Mulish"/>
              </a:rPr>
              <a:t>vmin</a:t>
            </a:r>
            <a:r>
              <a:rPr lang="es-ES" sz="2200" dirty="0">
                <a:solidFill>
                  <a:schemeClr val="bg1"/>
                </a:solidFill>
                <a:latin typeface="Mulish"/>
              </a:rPr>
              <a:t>, esta unidad puede ser muy útil si queremos que nuestros diseños sean flexibles y se adapten al tamaño visible de la página web.</a:t>
            </a:r>
            <a:endParaRPr lang="es-ES" sz="2200" b="0" i="0" dirty="0">
              <a:solidFill>
                <a:schemeClr val="bg1"/>
              </a:solidFill>
              <a:effectLst/>
              <a:latin typeface="Mulish"/>
            </a:endParaRPr>
          </a:p>
        </p:txBody>
      </p:sp>
    </p:spTree>
    <p:extLst>
      <p:ext uri="{BB962C8B-B14F-4D97-AF65-F5344CB8AC3E}">
        <p14:creationId xmlns:p14="http://schemas.microsoft.com/office/powerpoint/2010/main" val="29962580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Autofit/>
          </a:bodyPr>
          <a:lstStyle/>
          <a:p>
            <a:r>
              <a:rPr lang="es-419" sz="2800" b="1" dirty="0" smtClean="0">
                <a:latin typeface="Arial Black" panose="020B0A04020102020204" pitchFamily="34" charset="0"/>
              </a:rPr>
              <a:t>ESTILOS Y ESTRUCTURA?</a:t>
            </a:r>
            <a:endParaRPr lang="es-419" sz="2800" b="1" dirty="0">
              <a:latin typeface="Arial Black" panose="020B0A04020102020204" pitchFamily="34" charset="0"/>
            </a:endParaRPr>
          </a:p>
        </p:txBody>
      </p:sp>
      <p:sp>
        <p:nvSpPr>
          <p:cNvPr id="4" name="Marcador de texto 3"/>
          <p:cNvSpPr>
            <a:spLocks noGrp="1"/>
          </p:cNvSpPr>
          <p:nvPr>
            <p:ph type="body" sz="half" idx="2"/>
          </p:nvPr>
        </p:nvSpPr>
        <p:spPr>
          <a:xfrm>
            <a:off x="2197100" y="1598613"/>
            <a:ext cx="3897311" cy="4262436"/>
          </a:xfrm>
        </p:spPr>
        <p:txBody>
          <a:bodyPr>
            <a:noAutofit/>
          </a:bodyPr>
          <a:lstStyle/>
          <a:p>
            <a:r>
              <a:rPr lang="es-ES" sz="2400" b="1" dirty="0">
                <a:solidFill>
                  <a:schemeClr val="tx1">
                    <a:lumMod val="95000"/>
                    <a:lumOff val="5000"/>
                  </a:schemeClr>
                </a:solidFill>
              </a:rPr>
              <a:t>Elementos </a:t>
            </a:r>
            <a:r>
              <a:rPr lang="es-ES" sz="2400" b="1" dirty="0" smtClean="0">
                <a:solidFill>
                  <a:schemeClr val="tx1">
                    <a:lumMod val="95000"/>
                    <a:lumOff val="5000"/>
                  </a:schemeClr>
                </a:solidFill>
              </a:rPr>
              <a:t>block: </a:t>
            </a:r>
            <a:r>
              <a:rPr lang="es-ES" sz="2400" dirty="0">
                <a:solidFill>
                  <a:schemeClr val="tx1">
                    <a:lumMod val="95000"/>
                    <a:lumOff val="5000"/>
                  </a:schemeClr>
                </a:solidFill>
              </a:rPr>
              <a:t>son posicionados uno sobre otro hacia abajo en la página.</a:t>
            </a:r>
          </a:p>
          <a:p>
            <a:r>
              <a:rPr lang="es-ES" sz="2400" b="1" dirty="0" smtClean="0">
                <a:solidFill>
                  <a:schemeClr val="tx1">
                    <a:lumMod val="95000"/>
                    <a:lumOff val="5000"/>
                  </a:schemeClr>
                </a:solidFill>
              </a:rPr>
              <a:t>Elementos </a:t>
            </a:r>
            <a:r>
              <a:rPr lang="es-ES" sz="2400" b="1" dirty="0" err="1" smtClean="0">
                <a:solidFill>
                  <a:schemeClr val="tx1">
                    <a:lumMod val="95000"/>
                    <a:lumOff val="5000"/>
                  </a:schemeClr>
                </a:solidFill>
              </a:rPr>
              <a:t>inline</a:t>
            </a:r>
            <a:r>
              <a:rPr lang="es-ES" sz="2400" b="1" dirty="0" smtClean="0">
                <a:solidFill>
                  <a:schemeClr val="tx1">
                    <a:lumMod val="95000"/>
                    <a:lumOff val="5000"/>
                  </a:schemeClr>
                </a:solidFill>
              </a:rPr>
              <a:t>: </a:t>
            </a:r>
            <a:r>
              <a:rPr lang="es-ES" sz="2400" dirty="0">
                <a:solidFill>
                  <a:schemeClr val="tx1">
                    <a:lumMod val="95000"/>
                    <a:lumOff val="5000"/>
                  </a:schemeClr>
                </a:solidFill>
              </a:rPr>
              <a:t>son posicionados lado a lado, uno al lado del otro en la </a:t>
            </a:r>
            <a:r>
              <a:rPr lang="es-ES" sz="2400" dirty="0" smtClean="0">
                <a:solidFill>
                  <a:schemeClr val="tx1">
                    <a:lumMod val="95000"/>
                    <a:lumOff val="5000"/>
                  </a:schemeClr>
                </a:solidFill>
              </a:rPr>
              <a:t>misma línea</a:t>
            </a:r>
            <a:r>
              <a:rPr lang="es-ES" sz="2400" dirty="0">
                <a:solidFill>
                  <a:schemeClr val="tx1">
                    <a:lumMod val="95000"/>
                    <a:lumOff val="5000"/>
                  </a:schemeClr>
                </a:solidFill>
              </a:rPr>
              <a:t>, sin ningún salto de línea a menos que ya no haya más espacio </a:t>
            </a:r>
            <a:r>
              <a:rPr lang="es-ES" sz="2400" dirty="0" smtClean="0">
                <a:solidFill>
                  <a:schemeClr val="tx1">
                    <a:lumMod val="95000"/>
                    <a:lumOff val="5000"/>
                  </a:schemeClr>
                </a:solidFill>
              </a:rPr>
              <a:t>horizontal para </a:t>
            </a:r>
            <a:r>
              <a:rPr lang="es-ES" sz="2400" dirty="0">
                <a:solidFill>
                  <a:schemeClr val="tx1">
                    <a:lumMod val="95000"/>
                    <a:lumOff val="5000"/>
                  </a:schemeClr>
                </a:solidFill>
              </a:rPr>
              <a:t>ubicarlos. </a:t>
            </a:r>
            <a:endParaRPr lang="es-419" sz="2400" dirty="0">
              <a:solidFill>
                <a:schemeClr val="tx1">
                  <a:lumMod val="95000"/>
                  <a:lumOff val="5000"/>
                </a:schemeClr>
              </a:solidFill>
            </a:endParaRPr>
          </a:p>
        </p:txBody>
      </p:sp>
      <p:pic>
        <p:nvPicPr>
          <p:cNvPr id="2050" name="Picture 2" descr="La propiedad display en CSS - DEV Community"/>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24592" r="15901" b="11792"/>
          <a:stretch/>
        </p:blipFill>
        <p:spPr bwMode="auto">
          <a:xfrm>
            <a:off x="6323013" y="2413000"/>
            <a:ext cx="5253102" cy="2235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43085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elem bloque"/>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1714500" y="0"/>
            <a:ext cx="10477500" cy="68579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950323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3238500" y="241300"/>
            <a:ext cx="6527800" cy="6527800"/>
          </a:xfrm>
          <a:prstGeom prst="rect">
            <a:avLst/>
          </a:prstGeom>
        </p:spPr>
      </p:pic>
    </p:spTree>
    <p:extLst>
      <p:ext uri="{BB962C8B-B14F-4D97-AF65-F5344CB8AC3E}">
        <p14:creationId xmlns:p14="http://schemas.microsoft.com/office/powerpoint/2010/main" val="12554197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p:cNvPicPr>
            <a:picLocks noChangeAspect="1"/>
          </p:cNvPicPr>
          <p:nvPr/>
        </p:nvPicPr>
        <p:blipFill>
          <a:blip r:embed="rId2"/>
          <a:stretch>
            <a:fillRect/>
          </a:stretch>
        </p:blipFill>
        <p:spPr>
          <a:xfrm>
            <a:off x="2365374" y="1511300"/>
            <a:ext cx="8989291" cy="1727200"/>
          </a:xfrm>
          <a:prstGeom prst="rect">
            <a:avLst/>
          </a:prstGeom>
        </p:spPr>
      </p:pic>
      <p:pic>
        <p:nvPicPr>
          <p:cNvPr id="4" name="Imagen 3"/>
          <p:cNvPicPr>
            <a:picLocks noChangeAspect="1"/>
          </p:cNvPicPr>
          <p:nvPr/>
        </p:nvPicPr>
        <p:blipFill>
          <a:blip r:embed="rId3"/>
          <a:stretch>
            <a:fillRect/>
          </a:stretch>
        </p:blipFill>
        <p:spPr>
          <a:xfrm>
            <a:off x="2365374" y="4086224"/>
            <a:ext cx="7310105" cy="1717675"/>
          </a:xfrm>
          <a:prstGeom prst="rect">
            <a:avLst/>
          </a:prstGeom>
        </p:spPr>
      </p:pic>
    </p:spTree>
    <p:extLst>
      <p:ext uri="{BB962C8B-B14F-4D97-AF65-F5344CB8AC3E}">
        <p14:creationId xmlns:p14="http://schemas.microsoft.com/office/powerpoint/2010/main" val="2866525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419" sz="2800" b="1" dirty="0" smtClean="0">
                <a:latin typeface="Arial Black" panose="020B0A04020102020204" pitchFamily="34" charset="0"/>
              </a:rPr>
              <a:t>ESTILO EMBEBIDO</a:t>
            </a:r>
            <a:endParaRPr lang="es-419" sz="2800" b="1" dirty="0">
              <a:latin typeface="Arial Black" panose="020B0A04020102020204" pitchFamily="34" charset="0"/>
            </a:endParaRPr>
          </a:p>
        </p:txBody>
      </p:sp>
      <p:pic>
        <p:nvPicPr>
          <p:cNvPr id="5" name="Marcador de contenido 4"/>
          <p:cNvPicPr>
            <a:picLocks noGrp="1" noChangeAspect="1"/>
          </p:cNvPicPr>
          <p:nvPr>
            <p:ph idx="1"/>
          </p:nvPr>
        </p:nvPicPr>
        <p:blipFill>
          <a:blip r:embed="rId2"/>
          <a:stretch>
            <a:fillRect/>
          </a:stretch>
        </p:blipFill>
        <p:spPr>
          <a:xfrm>
            <a:off x="6973888" y="1143793"/>
            <a:ext cx="4270652" cy="4717256"/>
          </a:xfrm>
          <a:prstGeom prst="rect">
            <a:avLst/>
          </a:prstGeom>
        </p:spPr>
      </p:pic>
      <p:sp>
        <p:nvSpPr>
          <p:cNvPr id="4" name="Marcador de texto 3"/>
          <p:cNvSpPr>
            <a:spLocks noGrp="1"/>
          </p:cNvSpPr>
          <p:nvPr>
            <p:ph type="body" sz="half" idx="2"/>
          </p:nvPr>
        </p:nvSpPr>
        <p:spPr/>
        <p:txBody>
          <a:bodyPr>
            <a:noAutofit/>
          </a:bodyPr>
          <a:lstStyle/>
          <a:p>
            <a:r>
              <a:rPr lang="es-ES" sz="2800" dirty="0" smtClean="0">
                <a:solidFill>
                  <a:schemeClr val="tx1">
                    <a:lumMod val="85000"/>
                    <a:lumOff val="15000"/>
                  </a:schemeClr>
                </a:solidFill>
              </a:rPr>
              <a:t>Una </a:t>
            </a:r>
            <a:r>
              <a:rPr lang="es-ES" sz="2800" dirty="0">
                <a:solidFill>
                  <a:schemeClr val="tx1">
                    <a:lumMod val="85000"/>
                    <a:lumOff val="15000"/>
                  </a:schemeClr>
                </a:solidFill>
              </a:rPr>
              <a:t>mejor alternativa es insertar los estilos en la cabecera del documento y luego usar referencias para afectar los elementos HTML </a:t>
            </a:r>
            <a:r>
              <a:rPr lang="es-ES" sz="2800" dirty="0" smtClean="0">
                <a:solidFill>
                  <a:schemeClr val="tx1">
                    <a:lumMod val="85000"/>
                    <a:lumOff val="15000"/>
                  </a:schemeClr>
                </a:solidFill>
              </a:rPr>
              <a:t>correspondientes</a:t>
            </a:r>
            <a:r>
              <a:rPr lang="es-ES" sz="2800" dirty="0">
                <a:solidFill>
                  <a:schemeClr val="tx1">
                    <a:lumMod val="85000"/>
                    <a:lumOff val="15000"/>
                  </a:schemeClr>
                </a:solidFill>
              </a:rPr>
              <a:t>.</a:t>
            </a:r>
            <a:endParaRPr lang="es-419" sz="2800" dirty="0">
              <a:solidFill>
                <a:schemeClr val="tx1">
                  <a:lumMod val="85000"/>
                  <a:lumOff val="15000"/>
                </a:schemeClr>
              </a:solidFill>
            </a:endParaRPr>
          </a:p>
        </p:txBody>
      </p:sp>
    </p:spTree>
    <p:extLst>
      <p:ext uri="{BB962C8B-B14F-4D97-AF65-F5344CB8AC3E}">
        <p14:creationId xmlns:p14="http://schemas.microsoft.com/office/powerpoint/2010/main" val="25294435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419" sz="2800" b="1" dirty="0" smtClean="0">
                <a:latin typeface="Arial Black" panose="020B0A04020102020204" pitchFamily="34" charset="0"/>
              </a:rPr>
              <a:t>ARCHIVO EXTERNO</a:t>
            </a:r>
            <a:endParaRPr lang="es-419" sz="2800" b="1" dirty="0">
              <a:latin typeface="Arial Black" panose="020B0A04020102020204" pitchFamily="34" charset="0"/>
            </a:endParaRPr>
          </a:p>
        </p:txBody>
      </p:sp>
      <p:sp>
        <p:nvSpPr>
          <p:cNvPr id="4" name="Marcador de texto 3"/>
          <p:cNvSpPr>
            <a:spLocks noGrp="1"/>
          </p:cNvSpPr>
          <p:nvPr>
            <p:ph type="body" sz="half" idx="2"/>
          </p:nvPr>
        </p:nvSpPr>
        <p:spPr>
          <a:xfrm>
            <a:off x="2209800" y="1598613"/>
            <a:ext cx="3884611" cy="4262436"/>
          </a:xfrm>
        </p:spPr>
        <p:txBody>
          <a:bodyPr>
            <a:noAutofit/>
          </a:bodyPr>
          <a:lstStyle/>
          <a:p>
            <a:r>
              <a:rPr lang="es-ES" sz="2600" dirty="0"/>
              <a:t>Declarar los estilos en la cabecera del documento ahorra espacio y vuelve al código más consistente y actualizable, pero nos requiere hacer una copia de cada grupo de estilos en todos los documentos de nuestro sitio web.</a:t>
            </a:r>
            <a:endParaRPr lang="es-419" sz="2600" dirty="0">
              <a:solidFill>
                <a:schemeClr val="tx1">
                  <a:lumMod val="85000"/>
                  <a:lumOff val="15000"/>
                </a:schemeClr>
              </a:solidFill>
            </a:endParaRPr>
          </a:p>
        </p:txBody>
      </p:sp>
      <p:pic>
        <p:nvPicPr>
          <p:cNvPr id="6" name="Marcador de contenido 5"/>
          <p:cNvPicPr>
            <a:picLocks noGrp="1" noChangeAspect="1"/>
          </p:cNvPicPr>
          <p:nvPr>
            <p:ph idx="1"/>
          </p:nvPr>
        </p:nvPicPr>
        <p:blipFill>
          <a:blip r:embed="rId2"/>
          <a:stretch>
            <a:fillRect/>
          </a:stretch>
        </p:blipFill>
        <p:spPr>
          <a:xfrm>
            <a:off x="6094411" y="1963737"/>
            <a:ext cx="5665790" cy="3532187"/>
          </a:xfrm>
          <a:prstGeom prst="rect">
            <a:avLst/>
          </a:prstGeom>
        </p:spPr>
      </p:pic>
    </p:spTree>
    <p:extLst>
      <p:ext uri="{BB962C8B-B14F-4D97-AF65-F5344CB8AC3E}">
        <p14:creationId xmlns:p14="http://schemas.microsoft.com/office/powerpoint/2010/main" val="13192786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solidFill>
                  <a:schemeClr val="tx1">
                    <a:lumMod val="85000"/>
                    <a:lumOff val="15000"/>
                  </a:schemeClr>
                </a:solidFill>
              </a:rPr>
              <a:t>La estructura CSS se basa en reglas que tienen el siguiente formato:</a:t>
            </a:r>
            <a:endParaRPr lang="es-419" dirty="0">
              <a:solidFill>
                <a:schemeClr val="tx1">
                  <a:lumMod val="85000"/>
                  <a:lumOff val="15000"/>
                </a:schemeClr>
              </a:solidFill>
            </a:endParaRPr>
          </a:p>
        </p:txBody>
      </p:sp>
      <p:pic>
        <p:nvPicPr>
          <p:cNvPr id="7" name="Marcador de contenido 6"/>
          <p:cNvPicPr>
            <a:picLocks noGrp="1" noChangeAspect="1"/>
          </p:cNvPicPr>
          <p:nvPr>
            <p:ph idx="1"/>
          </p:nvPr>
        </p:nvPicPr>
        <p:blipFill>
          <a:blip r:embed="rId2"/>
          <a:stretch>
            <a:fillRect/>
          </a:stretch>
        </p:blipFill>
        <p:spPr>
          <a:xfrm>
            <a:off x="2398712" y="3009900"/>
            <a:ext cx="8612697" cy="2133600"/>
          </a:xfrm>
          <a:prstGeom prst="rect">
            <a:avLst/>
          </a:prstGeom>
        </p:spPr>
      </p:pic>
    </p:spTree>
    <p:extLst>
      <p:ext uri="{BB962C8B-B14F-4D97-AF65-F5344CB8AC3E}">
        <p14:creationId xmlns:p14="http://schemas.microsoft.com/office/powerpoint/2010/main" val="4205904545"/>
      </p:ext>
    </p:extLst>
  </p:cSld>
  <p:clrMapOvr>
    <a:masterClrMapping/>
  </p:clrMapOvr>
</p:sld>
</file>

<file path=ppt/theme/theme1.xml><?xml version="1.0" encoding="utf-8"?>
<a:theme xmlns:a="http://schemas.openxmlformats.org/drawingml/2006/main" name="Espiral">
  <a:themeElements>
    <a:clrScheme name="Espiral">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Espiral">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Espiral">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448</TotalTime>
  <Words>352</Words>
  <Application>Microsoft Office PowerPoint</Application>
  <PresentationFormat>Panorámica</PresentationFormat>
  <Paragraphs>36</Paragraphs>
  <Slides>25</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25</vt:i4>
      </vt:variant>
    </vt:vector>
  </HeadingPairs>
  <TitlesOfParts>
    <vt:vector size="32" baseType="lpstr">
      <vt:lpstr>-apple-system</vt:lpstr>
      <vt:lpstr>Arial</vt:lpstr>
      <vt:lpstr>Arial Black</vt:lpstr>
      <vt:lpstr>Century Gothic</vt:lpstr>
      <vt:lpstr>Mulish</vt:lpstr>
      <vt:lpstr>Wingdings 3</vt:lpstr>
      <vt:lpstr>Espiral</vt:lpstr>
      <vt:lpstr>Presentación de PowerPoint</vt:lpstr>
      <vt:lpstr>QUE ES CSS?</vt:lpstr>
      <vt:lpstr>ESTILOS Y ESTRUCTURA?</vt:lpstr>
      <vt:lpstr>Presentación de PowerPoint</vt:lpstr>
      <vt:lpstr>Presentación de PowerPoint</vt:lpstr>
      <vt:lpstr>Presentación de PowerPoint</vt:lpstr>
      <vt:lpstr>ESTILO EMBEBIDO</vt:lpstr>
      <vt:lpstr>ARCHIVO EXTERNO</vt:lpstr>
      <vt:lpstr>La estructura CSS se basa en reglas que tienen el siguiente formato:</vt:lpstr>
      <vt:lpstr>Su sintaxis básica para aplicar en un estilo a una etiqueta es por tanto:</vt:lpstr>
      <vt:lpstr>Presentación de PowerPoint</vt:lpstr>
      <vt:lpstr>Presentación de PowerPoint</vt:lpstr>
      <vt:lpstr>Que es el Selector?</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Unidades absolutas</vt:lpstr>
      <vt:lpstr>UNIDADES RELATIVAS</vt:lpstr>
      <vt:lpstr>Presentación de PowerPoint</vt:lpstr>
      <vt:lpstr>Presentación de PowerPoint</vt:lpstr>
      <vt:lpstr>Unidades del viewport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Milton Coarite</dc:creator>
  <cp:lastModifiedBy>Milton Coarite</cp:lastModifiedBy>
  <cp:revision>14</cp:revision>
  <dcterms:created xsi:type="dcterms:W3CDTF">2023-06-19T04:28:41Z</dcterms:created>
  <dcterms:modified xsi:type="dcterms:W3CDTF">2023-06-19T19:29:57Z</dcterms:modified>
</cp:coreProperties>
</file>