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firstSlideNum="180" strictFirstAndLastChars="0" saveSubsetFonts="1" autoCompressPictures="0">
  <p:sldMasterIdLst>
    <p:sldMasterId id="2147483778" r:id="rId1"/>
  </p:sldMasterIdLst>
  <p:notesMasterIdLst>
    <p:notesMasterId r:id="rId47"/>
  </p:notesMasterIdLst>
  <p:handoutMasterIdLst>
    <p:handoutMasterId r:id="rId48"/>
  </p:handoutMasterIdLst>
  <p:sldIdLst>
    <p:sldId id="507" r:id="rId2"/>
    <p:sldId id="509" r:id="rId3"/>
    <p:sldId id="510" r:id="rId4"/>
    <p:sldId id="529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9" r:id="rId13"/>
    <p:sldId id="520" r:id="rId14"/>
    <p:sldId id="521" r:id="rId15"/>
    <p:sldId id="532" r:id="rId16"/>
    <p:sldId id="545" r:id="rId17"/>
    <p:sldId id="547" r:id="rId18"/>
    <p:sldId id="548" r:id="rId19"/>
    <p:sldId id="550" r:id="rId20"/>
    <p:sldId id="549" r:id="rId21"/>
    <p:sldId id="551" r:id="rId22"/>
    <p:sldId id="561" r:id="rId23"/>
    <p:sldId id="562" r:id="rId24"/>
    <p:sldId id="563" r:id="rId25"/>
    <p:sldId id="564" r:id="rId26"/>
    <p:sldId id="558" r:id="rId27"/>
    <p:sldId id="553" r:id="rId28"/>
    <p:sldId id="554" r:id="rId29"/>
    <p:sldId id="555" r:id="rId30"/>
    <p:sldId id="556" r:id="rId31"/>
    <p:sldId id="565" r:id="rId32"/>
    <p:sldId id="566" r:id="rId33"/>
    <p:sldId id="552" r:id="rId34"/>
    <p:sldId id="557" r:id="rId35"/>
    <p:sldId id="534" r:id="rId36"/>
    <p:sldId id="535" r:id="rId37"/>
    <p:sldId id="536" r:id="rId38"/>
    <p:sldId id="537" r:id="rId39"/>
    <p:sldId id="538" r:id="rId40"/>
    <p:sldId id="539" r:id="rId41"/>
    <p:sldId id="541" r:id="rId42"/>
    <p:sldId id="540" r:id="rId43"/>
    <p:sldId id="542" r:id="rId44"/>
    <p:sldId id="543" r:id="rId45"/>
    <p:sldId id="567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rgbClr val="FFFFFF"/>
        </a:solidFill>
        <a:latin typeface="Tahoma" pitchFamily="34" charset="0"/>
        <a:ea typeface="ＭＳ Ｐゴシック" pitchFamily="34" charset="-128"/>
        <a:cs typeface="+mn-cs"/>
        <a:sym typeface="Tahoma" pitchFamily="34" charset="0"/>
      </a:defRPr>
    </a:lvl1pPr>
    <a:lvl2pPr marL="342900" indent="114300" algn="l" rtl="0" fontAlgn="base">
      <a:spcBef>
        <a:spcPct val="0"/>
      </a:spcBef>
      <a:spcAft>
        <a:spcPct val="0"/>
      </a:spcAft>
      <a:defRPr b="1" kern="1200">
        <a:solidFill>
          <a:srgbClr val="FFFFFF"/>
        </a:solidFill>
        <a:latin typeface="Tahoma" pitchFamily="34" charset="0"/>
        <a:ea typeface="ＭＳ Ｐゴシック" pitchFamily="34" charset="-128"/>
        <a:cs typeface="+mn-cs"/>
        <a:sym typeface="Tahoma" pitchFamily="34" charset="0"/>
      </a:defRPr>
    </a:lvl2pPr>
    <a:lvl3pPr marL="685800" indent="228600" algn="l" rtl="0" fontAlgn="base">
      <a:spcBef>
        <a:spcPct val="0"/>
      </a:spcBef>
      <a:spcAft>
        <a:spcPct val="0"/>
      </a:spcAft>
      <a:defRPr b="1" kern="1200">
        <a:solidFill>
          <a:srgbClr val="FFFFFF"/>
        </a:solidFill>
        <a:latin typeface="Tahoma" pitchFamily="34" charset="0"/>
        <a:ea typeface="ＭＳ Ｐゴシック" pitchFamily="34" charset="-128"/>
        <a:cs typeface="+mn-cs"/>
        <a:sym typeface="Tahoma" pitchFamily="34" charset="0"/>
      </a:defRPr>
    </a:lvl3pPr>
    <a:lvl4pPr marL="1028700" indent="342900" algn="l" rtl="0" fontAlgn="base">
      <a:spcBef>
        <a:spcPct val="0"/>
      </a:spcBef>
      <a:spcAft>
        <a:spcPct val="0"/>
      </a:spcAft>
      <a:defRPr b="1" kern="1200">
        <a:solidFill>
          <a:srgbClr val="FFFFFF"/>
        </a:solidFill>
        <a:latin typeface="Tahoma" pitchFamily="34" charset="0"/>
        <a:ea typeface="ＭＳ Ｐゴシック" pitchFamily="34" charset="-128"/>
        <a:cs typeface="+mn-cs"/>
        <a:sym typeface="Tahoma" pitchFamily="34" charset="0"/>
      </a:defRPr>
    </a:lvl4pPr>
    <a:lvl5pPr marL="1371600" indent="457200" algn="l" rtl="0" fontAlgn="base">
      <a:spcBef>
        <a:spcPct val="0"/>
      </a:spcBef>
      <a:spcAft>
        <a:spcPct val="0"/>
      </a:spcAft>
      <a:defRPr b="1" kern="1200">
        <a:solidFill>
          <a:srgbClr val="FFFFFF"/>
        </a:solidFill>
        <a:latin typeface="Tahoma" pitchFamily="34" charset="0"/>
        <a:ea typeface="ＭＳ Ｐゴシック" pitchFamily="34" charset="-128"/>
        <a:cs typeface="+mn-cs"/>
        <a:sym typeface="Tahoma" pitchFamily="34" charset="0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Tahoma" pitchFamily="34" charset="0"/>
        <a:ea typeface="ＭＳ Ｐゴシック" pitchFamily="34" charset="-128"/>
        <a:cs typeface="+mn-cs"/>
        <a:sym typeface="Tahoma" pitchFamily="34" charset="0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Tahoma" pitchFamily="34" charset="0"/>
        <a:ea typeface="ＭＳ Ｐゴシック" pitchFamily="34" charset="-128"/>
        <a:cs typeface="+mn-cs"/>
        <a:sym typeface="Tahoma" pitchFamily="34" charset="0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Tahoma" pitchFamily="34" charset="0"/>
        <a:ea typeface="ＭＳ Ｐゴシック" pitchFamily="34" charset="-128"/>
        <a:cs typeface="+mn-cs"/>
        <a:sym typeface="Tahoma" pitchFamily="34" charset="0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Tahoma" pitchFamily="34" charset="0"/>
        <a:ea typeface="ＭＳ Ｐゴシック" pitchFamily="34" charset="-128"/>
        <a:cs typeface="+mn-cs"/>
        <a:sym typeface="Tahoma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283" autoAdjust="0"/>
  </p:normalViewPr>
  <p:slideViewPr>
    <p:cSldViewPr>
      <p:cViewPr varScale="1">
        <p:scale>
          <a:sx n="112" d="100"/>
          <a:sy n="112" d="100"/>
        </p:scale>
        <p:origin x="22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hangingPunct="0">
              <a:buClr>
                <a:srgbClr val="FFFFFF"/>
              </a:buClr>
              <a:defRPr sz="1200">
                <a:latin typeface="Tahoma" charset="0"/>
                <a:ea typeface="ＭＳ Ｐゴシック" charset="0"/>
                <a:cs typeface="ＭＳ Ｐゴシック" charset="0"/>
                <a:sym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hangingPunct="0">
              <a:buClr>
                <a:srgbClr val="FFFFFF"/>
              </a:buClr>
              <a:defRPr sz="1200" smtClean="0">
                <a:latin typeface="Tahoma" charset="0"/>
                <a:ea typeface="ＭＳ Ｐゴシック" charset="0"/>
                <a:cs typeface="ＭＳ Ｐゴシック" charset="0"/>
                <a:sym typeface="Tahoma" charset="0"/>
              </a:defRPr>
            </a:lvl1pPr>
          </a:lstStyle>
          <a:p>
            <a:pPr>
              <a:defRPr/>
            </a:pPr>
            <a:fld id="{80AD5902-CFC7-40A7-866B-9F69F2D64349}" type="datetimeFigureOut">
              <a:rPr lang="en-US"/>
              <a:pPr>
                <a:defRPr/>
              </a:pPr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hangingPunct="0">
              <a:buClr>
                <a:srgbClr val="FFFFFF"/>
              </a:buClr>
              <a:defRPr sz="1200">
                <a:latin typeface="Tahoma" charset="0"/>
                <a:ea typeface="ＭＳ Ｐゴシック" charset="0"/>
                <a:cs typeface="ＭＳ Ｐゴシック" charset="0"/>
                <a:sym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hangingPunct="0">
              <a:buClr>
                <a:srgbClr val="FFFFFF"/>
              </a:buClr>
              <a:defRPr sz="1200" smtClean="0">
                <a:latin typeface="Tahoma" charset="0"/>
                <a:ea typeface="ＭＳ Ｐゴシック" charset="0"/>
                <a:cs typeface="ＭＳ Ｐゴシック" charset="0"/>
                <a:sym typeface="Tahoma" charset="0"/>
              </a:defRPr>
            </a:lvl1pPr>
          </a:lstStyle>
          <a:p>
            <a:pPr>
              <a:defRPr/>
            </a:pPr>
            <a:fld id="{B985EBE9-022F-4AE9-BA43-C7899F1E4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Noteworthy Bold" charset="0"/>
              </a:rPr>
              <a:t>Click to edit Master text styles</a:t>
            </a:r>
          </a:p>
          <a:p>
            <a:pPr lvl="1"/>
            <a:r>
              <a:rPr lang="en-US" noProof="0">
                <a:sym typeface="Noteworthy Bold" charset="0"/>
              </a:rPr>
              <a:t>Second level</a:t>
            </a:r>
          </a:p>
          <a:p>
            <a:pPr lvl="2"/>
            <a:r>
              <a:rPr lang="en-US" noProof="0">
                <a:sym typeface="Noteworthy Bold" charset="0"/>
              </a:rPr>
              <a:t>Third level</a:t>
            </a:r>
          </a:p>
          <a:p>
            <a:pPr lvl="3"/>
            <a:r>
              <a:rPr lang="en-US" noProof="0">
                <a:sym typeface="Noteworthy Bold" charset="0"/>
              </a:rPr>
              <a:t>Fourth level</a:t>
            </a:r>
          </a:p>
          <a:p>
            <a:pPr lvl="4"/>
            <a:r>
              <a:rPr lang="en-US" noProof="0">
                <a:sym typeface="Noteworthy Bold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3788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ＭＳ Ｐゴシック" charset="0"/>
        <a:cs typeface="Noteworthy Bold" charset="0"/>
        <a:sym typeface="Noteworthy Bold"/>
      </a:defRPr>
    </a:lvl1pPr>
    <a:lvl2pPr marL="3429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/>
      </a:defRPr>
    </a:lvl2pPr>
    <a:lvl3pPr marL="6858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/>
      </a:defRPr>
    </a:lvl3pPr>
    <a:lvl4pPr marL="10287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/>
      </a:defRPr>
    </a:lvl4pPr>
    <a:lvl5pPr marL="13716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7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https://www.youtube.com/watch?v=gnj3wK381ew</a:t>
            </a:r>
          </a:p>
          <a:p>
            <a:r>
              <a:rPr lang="en-US" dirty="0"/>
              <a:t>https://openlayers.org/en/latest/doc/tutorials/concepts.html</a:t>
            </a:r>
          </a:p>
        </p:txBody>
      </p:sp>
    </p:spTree>
    <p:extLst>
      <p:ext uri="{BB962C8B-B14F-4D97-AF65-F5344CB8AC3E}">
        <p14:creationId xmlns:p14="http://schemas.microsoft.com/office/powerpoint/2010/main" val="70964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https://www.youtube.com/watch?v=gnj3wK381ew</a:t>
            </a:r>
          </a:p>
          <a:p>
            <a:r>
              <a:rPr lang="en-US" dirty="0"/>
              <a:t>https://openlayers.org/en/latest/doc/tutorials/concepts.html</a:t>
            </a:r>
          </a:p>
        </p:txBody>
      </p:sp>
    </p:spTree>
    <p:extLst>
      <p:ext uri="{BB962C8B-B14F-4D97-AF65-F5344CB8AC3E}">
        <p14:creationId xmlns:p14="http://schemas.microsoft.com/office/powerpoint/2010/main" val="35354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66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9" y="1124744"/>
            <a:ext cx="8175801" cy="54006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buClr>
                <a:srgbClr val="C60C30"/>
              </a:buClr>
              <a:buFont typeface="Arial" pitchFamily="34" charset="0"/>
              <a:buChar char="•"/>
              <a:defRPr sz="2400"/>
            </a:lvl1pPr>
            <a:lvl2pPr>
              <a:buClr>
                <a:srgbClr val="C60C30"/>
              </a:buClr>
              <a:defRPr sz="2000"/>
            </a:lvl2pPr>
            <a:lvl3pPr>
              <a:buClr>
                <a:srgbClr val="C60C30"/>
              </a:buClr>
              <a:defRPr sz="1800"/>
            </a:lvl3pPr>
            <a:lvl4pPr>
              <a:buClr>
                <a:srgbClr val="C60C30"/>
              </a:buClr>
              <a:defRPr sz="1600"/>
            </a:lvl4pPr>
            <a:lvl5pPr>
              <a:buClr>
                <a:srgbClr val="C60C30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3729" y="360001"/>
            <a:ext cx="6563072" cy="7200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b="0" smtClean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‹#›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3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39B54A-AC7D-426E-8800-9737FEE43918}" type="datetime1">
              <a:rPr lang="en-GB" smtClean="0"/>
              <a:t>12/04/2023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FA1391E-90C5-4B3E-8AA2-EAC73E3BE8DE}" type="slidenum">
              <a:rPr lang="en-US" smtClean="0"/>
              <a:pPr>
                <a:defRPr/>
              </a:pPr>
              <a:t>‹#›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58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130425"/>
            <a:ext cx="7770813" cy="1468438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C60C30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0" tIns="45715" rIns="91430" bIns="45715" anchor="ctr"/>
          <a:lstStyle/>
          <a:p>
            <a:pPr algn="ctr"/>
            <a:endParaRPr lang="en-US" altLang="en-US">
              <a:latin typeface="Arial" pitchFamily="34" charset="0"/>
            </a:endParaRP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88425" y="6381329"/>
            <a:ext cx="647626" cy="432222"/>
          </a:xfrm>
          <a:prstGeom prst="rect">
            <a:avLst/>
          </a:prstGeom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>
                    <a:lumMod val="95000"/>
                    <a:lumOff val="5000"/>
                  </a:schemeClr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47C5CFBA-4BC7-4EF8-A0D8-A8DBE24BEC8C}" type="slidenum">
              <a:rPr lang="en-US" smtClean="0"/>
              <a:pPr>
                <a:defRPr/>
              </a:pPr>
              <a:t>‹#›</a:t>
            </a:fld>
            <a:fld id="{D6C3435F-9AD8-451E-9536-322A521F7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0"/>
            <a:ext cx="1881188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hf hdr="0" ftr="0" dt="0"/>
  <p:txStyles>
    <p:titleStyle>
      <a:lvl1pPr algn="l" defTabSz="455613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C60C30"/>
          </a:solidFill>
          <a:latin typeface="Arial Bold"/>
          <a:ea typeface="ＭＳ Ｐゴシック" charset="-128"/>
          <a:cs typeface="Arial Bold"/>
        </a:defRPr>
      </a:lvl1pPr>
      <a:lvl2pPr algn="l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  <a:cs typeface="Arial Bold" pitchFamily="34" charset="0"/>
        </a:defRPr>
      </a:lvl2pPr>
      <a:lvl3pPr algn="l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  <a:cs typeface="Arial Bold" pitchFamily="34" charset="0"/>
        </a:defRPr>
      </a:lvl3pPr>
      <a:lvl4pPr algn="l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  <a:cs typeface="Arial Bold" pitchFamily="34" charset="0"/>
        </a:defRPr>
      </a:lvl4pPr>
      <a:lvl5pPr algn="l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  <a:cs typeface="Arial Bold" pitchFamily="34" charset="0"/>
        </a:defRPr>
      </a:lvl5pPr>
      <a:lvl6pPr marL="457153" algn="l" defTabSz="457153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</a:defRPr>
      </a:lvl6pPr>
      <a:lvl7pPr marL="914305" algn="l" defTabSz="457153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</a:defRPr>
      </a:lvl7pPr>
      <a:lvl8pPr marL="1371458" algn="l" defTabSz="457153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</a:defRPr>
      </a:lvl8pPr>
      <a:lvl9pPr marL="1828610" algn="l" defTabSz="457153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</a:defRPr>
      </a:lvl9pPr>
    </p:titleStyle>
    <p:bodyStyle>
      <a:lvl1pPr marL="341313" indent="-341313" algn="l" defTabSz="455613" rtl="0" eaLnBrk="1" fontAlgn="base" hangingPunct="1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340" indent="-228577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PositionError" TargetMode="External"/><Relationship Id="rId2" Type="http://schemas.openxmlformats.org/officeDocument/2006/relationships/hyperlink" Target="https://developer.mozilla.org/en-US/docs/Web/API/Geolocation/Using_geolocation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Geolocation/getCurrentPosition" TargetMode="External"/><Relationship Id="rId2" Type="http://schemas.openxmlformats.org/officeDocument/2006/relationships/hyperlink" Target="https://developer.mozilla.org/en-US/docs/Web/API/Geoloca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eveloper.mozilla.org/en-US/docs/Web/API/Geolocation/watchPosit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Navigator/geolocation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Geolocation/getCurrentPosi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Geolocation/getCurrentPositio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2267744" y="1412776"/>
            <a:ext cx="576064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>
              <a:buClr>
                <a:srgbClr val="E5FFFF"/>
              </a:buClr>
              <a:buFont typeface="ArialMT"/>
              <a:buNone/>
            </a:pPr>
            <a:r>
              <a:rPr lang="en-US" altLang="en-US" dirty="0" err="1"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GeoLocation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 and </a:t>
            </a:r>
            <a:r>
              <a:rPr lang="en-US" altLang="en-US" dirty="0" err="1"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GoogleMaps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 API</a:t>
            </a:r>
            <a:endParaRPr lang="en-US" altLang="en-US" b="1" dirty="0">
              <a:latin typeface="Arial Bold" pitchFamily="34" charset="0"/>
              <a:ea typeface="ＭＳ Ｐゴシック" pitchFamily="34" charset="-128"/>
              <a:cs typeface="Arial Bold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391E-90C5-4B3E-8AA2-EAC73E3BE8DE}" type="slidenum">
              <a:rPr lang="en-US" smtClean="0"/>
              <a:pPr>
                <a:defRPr/>
              </a:pPr>
              <a:t>180</a:t>
            </a:fld>
            <a:endParaRPr lang="en-US" dirty="0"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99792" y="3140968"/>
            <a:ext cx="3583686" cy="304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72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999" y="1124744"/>
            <a:ext cx="8417145" cy="5400600"/>
          </a:xfrm>
        </p:spPr>
        <p:txBody>
          <a:bodyPr/>
          <a:lstStyle/>
          <a:p>
            <a:r>
              <a:rPr lang="en-GB" dirty="0" err="1"/>
              <a:t>LocationClass</a:t>
            </a:r>
            <a:r>
              <a:rPr lang="en-GB" dirty="0"/>
              <a:t> needs methods to </a:t>
            </a:r>
            <a:br>
              <a:rPr lang="en-GB" dirty="0"/>
            </a:br>
            <a:r>
              <a:rPr lang="en-GB" dirty="0"/>
              <a:t>output JavaScript such as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green below 👇 is pseudocode not JavaScript</a:t>
            </a:r>
          </a:p>
          <a:p>
            <a:endParaRPr lang="en-GB" sz="1000" dirty="0"/>
          </a:p>
          <a:p>
            <a:pPr marL="0" indent="0">
              <a:buNone/>
            </a:pPr>
            <a:r>
              <a:rPr lang="en-GB" sz="1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getLocationCode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583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'if ("geolocation" in navigator) {/*geolocation available */ </a:t>
            </a:r>
            <a:r>
              <a:rPr lang="en-GB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navigator.geolocation.getCurrentPosition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(function(position) { </a:t>
            </a:r>
            <a:r>
              <a:rPr lang="en-GB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position.coords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GB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latitude,position.coords.longitude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});} else {/* geolocation IS NOT available */ }'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code;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/>
              <a:t>This way, you can manage your geo location implementation code independently of your pages. It’s more brainwork but encapsulation like this is good software engineering.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Exercise 18.3  PHP, JS and MVC…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189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75"/>
          <a:stretch/>
        </p:blipFill>
        <p:spPr bwMode="auto">
          <a:xfrm>
            <a:off x="6339530" y="980728"/>
            <a:ext cx="2570767" cy="153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6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52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999" y="1124744"/>
            <a:ext cx="8309473" cy="5400600"/>
          </a:xfrm>
        </p:spPr>
        <p:txBody>
          <a:bodyPr/>
          <a:lstStyle/>
          <a:p>
            <a:r>
              <a:rPr lang="en-GB" dirty="0"/>
              <a:t>Of course you could write a series of JavaScript functions in an external .</a:t>
            </a:r>
            <a:r>
              <a:rPr lang="en-GB" dirty="0" err="1"/>
              <a:t>js</a:t>
            </a:r>
            <a:r>
              <a:rPr lang="en-GB" dirty="0"/>
              <a:t>  file just include them when you need them. </a:t>
            </a:r>
          </a:p>
          <a:p>
            <a:endParaRPr lang="en-GB" sz="1200" dirty="0"/>
          </a:p>
          <a:p>
            <a:r>
              <a:rPr lang="en-GB" dirty="0"/>
              <a:t>It’s an alternative approach and is acceptable but doesn’t give you quite the same level of programmatic control over what is in included in your views.</a:t>
            </a:r>
          </a:p>
          <a:p>
            <a:endParaRPr lang="en-GB" sz="1100" dirty="0"/>
          </a:p>
          <a:p>
            <a:r>
              <a:rPr lang="en-GB" dirty="0"/>
              <a:t>It’s similar to including other libraries like </a:t>
            </a:r>
            <a:br>
              <a:rPr lang="en-GB" dirty="0"/>
            </a:br>
            <a:r>
              <a:rPr lang="en-GB" dirty="0"/>
              <a:t>jQuery where the whole library is </a:t>
            </a:r>
            <a:br>
              <a:rPr lang="en-GB" dirty="0"/>
            </a:br>
            <a:r>
              <a:rPr lang="en-GB" dirty="0"/>
              <a:t>downloaded by the browser even </a:t>
            </a:r>
            <a:br>
              <a:rPr lang="en-GB" dirty="0"/>
            </a:br>
            <a:r>
              <a:rPr lang="en-GB" dirty="0"/>
              <a:t>though only a few parts of it might only </a:t>
            </a:r>
            <a:br>
              <a:rPr lang="en-GB" dirty="0"/>
            </a:br>
            <a:r>
              <a:rPr lang="en-GB" dirty="0"/>
              <a:t>ever get used.</a:t>
            </a:r>
          </a:p>
          <a:p>
            <a:endParaRPr lang="en-GB" sz="1050" dirty="0"/>
          </a:p>
          <a:p>
            <a:r>
              <a:rPr lang="en-GB" dirty="0"/>
              <a:t>Always think about page weight!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190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37476" y="3789040"/>
            <a:ext cx="2562701" cy="2562701"/>
            <a:chOff x="6012160" y="3140968"/>
            <a:chExt cx="2562701" cy="2562701"/>
          </a:xfrm>
        </p:grpSpPr>
        <p:pic>
          <p:nvPicPr>
            <p:cNvPr id="6146" name="Picture 2" descr="Image result for weigh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140968"/>
              <a:ext cx="2562701" cy="2562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39938" y="4221088"/>
              <a:ext cx="1632462" cy="132343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0" dirty="0">
                  <a:solidFill>
                    <a:schemeClr val="bg1"/>
                  </a:solidFill>
                </a:rPr>
                <a:t>kB</a:t>
              </a:r>
            </a:p>
          </p:txBody>
        </p:sp>
      </p:grp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2123729" y="360001"/>
            <a:ext cx="6563072" cy="720000"/>
          </a:xfrm>
        </p:spPr>
        <p:txBody>
          <a:bodyPr/>
          <a:lstStyle/>
          <a:p>
            <a:r>
              <a:rPr lang="en-GB" sz="2800" dirty="0"/>
              <a:t>Exercise 18.3  PHP, JS and MVC…</a:t>
            </a:r>
          </a:p>
        </p:txBody>
      </p:sp>
    </p:spTree>
    <p:extLst>
      <p:ext uri="{BB962C8B-B14F-4D97-AF65-F5344CB8AC3E}">
        <p14:creationId xmlns:p14="http://schemas.microsoft.com/office/powerpoint/2010/main" val="402043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 through the following page and you will see that you can handle </a:t>
            </a:r>
            <a:r>
              <a:rPr lang="en-GB" dirty="0" err="1"/>
              <a:t>GeoLocation</a:t>
            </a:r>
            <a:r>
              <a:rPr lang="en-GB" dirty="0"/>
              <a:t> errors </a:t>
            </a:r>
          </a:p>
          <a:p>
            <a:endParaRPr lang="en-GB" sz="1200" dirty="0"/>
          </a:p>
          <a:p>
            <a:pPr marL="0" indent="0" algn="ctr">
              <a:buNone/>
            </a:pPr>
            <a:r>
              <a:rPr lang="en-GB" sz="1600" dirty="0">
                <a:hlinkClick r:id="rId2"/>
              </a:rPr>
              <a:t>https://developer.mozilla.org/en-US/docs/Web/API/Geolocation/Using_geolocation</a:t>
            </a:r>
            <a:endParaRPr lang="en-GB" sz="1600" dirty="0"/>
          </a:p>
          <a:p>
            <a:pPr marL="0" indent="0" algn="ctr">
              <a:buNone/>
            </a:pPr>
            <a:endParaRPr lang="en-GB" sz="600" dirty="0"/>
          </a:p>
          <a:p>
            <a:endParaRPr lang="en-GB" sz="500" dirty="0"/>
          </a:p>
          <a:p>
            <a:r>
              <a:rPr lang="en-GB" dirty="0">
                <a:solidFill>
                  <a:srgbClr val="333333"/>
                </a:solidFill>
                <a:latin typeface="Open Sans"/>
              </a:rPr>
              <a:t>Location errors are handled through a </a:t>
            </a:r>
            <a:r>
              <a:rPr lang="en-GB" dirty="0" err="1">
                <a:solidFill>
                  <a:srgbClr val="333333"/>
                </a:solidFill>
                <a:latin typeface="Open Sans"/>
              </a:rPr>
              <a:t>callback</a:t>
            </a:r>
            <a:r>
              <a:rPr lang="en-GB" dirty="0">
                <a:solidFill>
                  <a:srgbClr val="333333"/>
                </a:solidFill>
                <a:latin typeface="Open Sans"/>
              </a:rPr>
              <a:t> function, if provided when calling </a:t>
            </a:r>
            <a:r>
              <a:rPr lang="en-GB" dirty="0" err="1">
                <a:solidFill>
                  <a:srgbClr val="333333"/>
                </a:solidFill>
                <a:latin typeface="Open Sans"/>
              </a:rPr>
              <a:t>getCurrentPosition</a:t>
            </a:r>
            <a:r>
              <a:rPr lang="en-GB" dirty="0">
                <a:solidFill>
                  <a:srgbClr val="333333"/>
                </a:solidFill>
                <a:latin typeface="Open Sans"/>
              </a:rPr>
              <a:t>() with: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2200" dirty="0"/>
              <a:t>     </a:t>
            </a:r>
            <a:r>
              <a:rPr lang="en-GB" sz="2200" dirty="0" err="1"/>
              <a:t>navigator.</a:t>
            </a:r>
            <a:r>
              <a:rPr lang="en-GB" sz="2200" b="1" dirty="0" err="1">
                <a:solidFill>
                  <a:srgbClr val="660E7A"/>
                </a:solidFill>
              </a:rPr>
              <a:t>geolocation</a:t>
            </a:r>
            <a:r>
              <a:rPr lang="en-GB" sz="2200" dirty="0" err="1"/>
              <a:t>.</a:t>
            </a:r>
            <a:r>
              <a:rPr lang="en-GB" sz="2200" dirty="0" err="1">
                <a:solidFill>
                  <a:srgbClr val="7A7A43"/>
                </a:solidFill>
              </a:rPr>
              <a:t>getCurrentPosition</a:t>
            </a:r>
            <a:r>
              <a:rPr lang="en-GB" sz="2200" dirty="0"/>
              <a:t>(</a:t>
            </a:r>
            <a:r>
              <a:rPr lang="en-GB" sz="2200" i="1" dirty="0"/>
              <a:t>success, error</a:t>
            </a:r>
            <a:r>
              <a:rPr lang="en-GB" sz="2200" dirty="0"/>
              <a:t>);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200" i="1" dirty="0"/>
          </a:p>
          <a:p>
            <a:pPr lvl="1"/>
            <a:r>
              <a:rPr lang="en-GB" i="1" dirty="0"/>
              <a:t>error</a:t>
            </a:r>
            <a:r>
              <a:rPr lang="en-GB" dirty="0"/>
              <a:t>: An optional </a:t>
            </a:r>
            <a:r>
              <a:rPr lang="en-GB" dirty="0" err="1"/>
              <a:t>callback</a:t>
            </a:r>
            <a:r>
              <a:rPr lang="en-GB" dirty="0"/>
              <a:t> function that takes a </a:t>
            </a:r>
            <a:r>
              <a:rPr lang="en-GB" dirty="0" err="1">
                <a:hlinkClick r:id="rId3" tooltip="The PositionError interface represents the reason of an error occurring when using the geolocating device."/>
              </a:rPr>
              <a:t>PositionError</a:t>
            </a:r>
            <a:r>
              <a:rPr lang="en-GB" dirty="0"/>
              <a:t> object as its parameter.</a:t>
            </a:r>
            <a:endParaRPr lang="en-GB" dirty="0">
              <a:solidFill>
                <a:srgbClr val="333333"/>
              </a:solidFill>
              <a:latin typeface="Open Sans"/>
            </a:endParaRPr>
          </a:p>
          <a:p>
            <a:endParaRPr lang="en-GB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7AA"/>
                </a:solidFill>
              </a:rPr>
              <a:t>function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DD4A68"/>
                </a:solidFill>
              </a:rPr>
              <a:t>errorCallback</a:t>
            </a:r>
            <a:r>
              <a:rPr lang="en-GB" sz="1800" dirty="0">
                <a:solidFill>
                  <a:srgbClr val="999999"/>
                </a:solidFill>
              </a:rPr>
              <a:t>(</a:t>
            </a:r>
            <a:r>
              <a:rPr lang="en-GB" sz="1800" dirty="0"/>
              <a:t>error</a:t>
            </a:r>
            <a:r>
              <a:rPr lang="en-GB" sz="1800" dirty="0">
                <a:solidFill>
                  <a:srgbClr val="999999"/>
                </a:solidFill>
              </a:rPr>
              <a:t>)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999999"/>
                </a:solidFill>
              </a:rPr>
              <a:t>{</a:t>
            </a:r>
            <a:r>
              <a:rPr lang="en-GB" sz="1800" dirty="0"/>
              <a:t>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solidFill>
                  <a:srgbClr val="DD4A68"/>
                </a:solidFill>
              </a:rPr>
              <a:t>alert</a:t>
            </a:r>
            <a:r>
              <a:rPr lang="en-GB" sz="1800" dirty="0">
                <a:solidFill>
                  <a:srgbClr val="999999"/>
                </a:solidFill>
              </a:rPr>
              <a:t>(</a:t>
            </a:r>
            <a:r>
              <a:rPr lang="en-GB" sz="1800" dirty="0">
                <a:solidFill>
                  <a:srgbClr val="669900"/>
                </a:solidFill>
              </a:rPr>
              <a:t>'ERROR('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A67F59"/>
                </a:solidFill>
              </a:rPr>
              <a:t>+</a:t>
            </a:r>
            <a:r>
              <a:rPr lang="en-GB" sz="1800" dirty="0"/>
              <a:t> </a:t>
            </a:r>
            <a:r>
              <a:rPr lang="en-GB" sz="1800" dirty="0" err="1"/>
              <a:t>error</a:t>
            </a:r>
            <a:r>
              <a:rPr lang="en-GB" sz="1800" dirty="0" err="1">
                <a:solidFill>
                  <a:srgbClr val="999999"/>
                </a:solidFill>
              </a:rPr>
              <a:t>.</a:t>
            </a:r>
            <a:r>
              <a:rPr lang="en-GB" sz="1800" dirty="0" err="1"/>
              <a:t>code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A67F59"/>
                </a:solidFill>
              </a:rPr>
              <a:t>+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669900"/>
                </a:solidFill>
              </a:rPr>
              <a:t>'): '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A67F59"/>
                </a:solidFill>
              </a:rPr>
              <a:t>+</a:t>
            </a:r>
            <a:r>
              <a:rPr lang="en-GB" sz="1800" dirty="0"/>
              <a:t> </a:t>
            </a:r>
            <a:r>
              <a:rPr lang="en-GB" sz="1800" dirty="0" err="1"/>
              <a:t>error</a:t>
            </a:r>
            <a:r>
              <a:rPr lang="en-GB" sz="1800" dirty="0" err="1">
                <a:solidFill>
                  <a:srgbClr val="999999"/>
                </a:solidFill>
              </a:rPr>
              <a:t>.</a:t>
            </a:r>
            <a:r>
              <a:rPr lang="en-GB" sz="1800" dirty="0" err="1"/>
              <a:t>message</a:t>
            </a:r>
            <a:r>
              <a:rPr lang="en-GB" sz="1800" dirty="0">
                <a:solidFill>
                  <a:srgbClr val="999999"/>
                </a:solidFill>
              </a:rPr>
              <a:t>);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999999"/>
                </a:solidFill>
              </a:rPr>
              <a:t>};</a:t>
            </a:r>
            <a:endParaRPr lang="en-GB" sz="18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23728" y="360001"/>
            <a:ext cx="6768751" cy="720000"/>
          </a:xfrm>
        </p:spPr>
        <p:txBody>
          <a:bodyPr/>
          <a:lstStyle/>
          <a:p>
            <a:r>
              <a:rPr lang="en-GB" dirty="0"/>
              <a:t>Exercise 18.4 further </a:t>
            </a:r>
            <a:r>
              <a:rPr lang="en-GB" dirty="0" err="1"/>
              <a:t>GeoLocation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191</a:t>
            </a:fld>
            <a:endParaRPr lang="en-US">
              <a:latin typeface="+mn-lt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51920" y="4941168"/>
            <a:ext cx="208823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40152" y="4653136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Callout 18"/>
          <p:cNvSpPr/>
          <p:nvPr/>
        </p:nvSpPr>
        <p:spPr>
          <a:xfrm flipH="1">
            <a:off x="6228184" y="4401108"/>
            <a:ext cx="2664296" cy="1728192"/>
          </a:xfrm>
          <a:prstGeom prst="rightArrowCallout">
            <a:avLst>
              <a:gd name="adj1" fmla="val 25000"/>
              <a:gd name="adj2" fmla="val 25000"/>
              <a:gd name="adj3" fmla="val 24313"/>
              <a:gd name="adj4" fmla="val 60520"/>
            </a:avLst>
          </a:prstGeom>
          <a:noFill/>
          <a:ln>
            <a:solidFill>
              <a:srgbClr val="C60C3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452320" y="4526540"/>
            <a:ext cx="136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70C0"/>
                </a:solidFill>
              </a:rPr>
              <a:t>Try this out by adding it to your previous examples</a:t>
            </a:r>
          </a:p>
        </p:txBody>
      </p:sp>
    </p:spTree>
    <p:extLst>
      <p:ext uri="{BB962C8B-B14F-4D97-AF65-F5344CB8AC3E}">
        <p14:creationId xmlns:p14="http://schemas.microsoft.com/office/powerpoint/2010/main" val="43188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196752"/>
            <a:ext cx="8175801" cy="1152128"/>
          </a:xfrm>
        </p:spPr>
        <p:txBody>
          <a:bodyPr/>
          <a:lstStyle/>
          <a:p>
            <a:r>
              <a:rPr lang="en-GB" dirty="0"/>
              <a:t>Don’t forget to test on mobile browsers as some may not fully implement the </a:t>
            </a:r>
            <a:r>
              <a:rPr lang="en-GB" dirty="0" err="1"/>
              <a:t>GeoLocation</a:t>
            </a:r>
            <a:r>
              <a:rPr lang="en-GB" dirty="0"/>
              <a:t> features.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18.1 – 18.4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192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8194" name="Picture 2" descr="Windows Phone hybrid permiss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4803" y="2719005"/>
            <a:ext cx="1982437" cy="325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location iphone safa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90" y="2719005"/>
            <a:ext cx="1827763" cy="32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location android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772" y="2708920"/>
            <a:ext cx="1830580" cy="32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999" y="1268760"/>
            <a:ext cx="8175801" cy="5328592"/>
          </a:xfrm>
        </p:spPr>
        <p:txBody>
          <a:bodyPr/>
          <a:lstStyle/>
          <a:p>
            <a:r>
              <a:rPr lang="en-GB" dirty="0"/>
              <a:t>You’ve used Google Maps or other map </a:t>
            </a:r>
            <a:r>
              <a:rPr lang="en-GB" dirty="0" err="1"/>
              <a:t>APis</a:t>
            </a:r>
            <a:r>
              <a:rPr lang="en-GB" dirty="0"/>
              <a:t>, you’ve probably embedded a map into a website, but using JavaScript (and other languages) you can do much more using their API directly from your application.</a:t>
            </a:r>
          </a:p>
          <a:p>
            <a:endParaRPr lang="en-GB" dirty="0"/>
          </a:p>
          <a:p>
            <a:r>
              <a:rPr lang="en-GB" dirty="0"/>
              <a:t>You can do things like:</a:t>
            </a:r>
          </a:p>
          <a:p>
            <a:pPr lvl="1"/>
            <a:r>
              <a:rPr lang="en-GB" dirty="0"/>
              <a:t>Define a custom map view</a:t>
            </a:r>
          </a:p>
          <a:p>
            <a:pPr lvl="1"/>
            <a:r>
              <a:rPr lang="en-GB" dirty="0"/>
              <a:t>Add markers and add information </a:t>
            </a:r>
            <a:br>
              <a:rPr lang="en-GB" dirty="0"/>
            </a:br>
            <a:r>
              <a:rPr lang="en-GB" dirty="0"/>
              <a:t>windows to the markers</a:t>
            </a:r>
          </a:p>
          <a:p>
            <a:pPr lvl="1"/>
            <a:r>
              <a:rPr lang="en-GB" dirty="0"/>
              <a:t>Add routing between markers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Maps 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193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0152" y="2852936"/>
            <a:ext cx="2754541" cy="307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20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7EC94-3CD7-4313-8762-155A19F6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391E-90C5-4B3E-8AA2-EAC73E3BE8DE}" type="slidenum">
              <a:rPr lang="en-US" smtClean="0"/>
              <a:pPr>
                <a:defRPr/>
              </a:pPr>
              <a:t>194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83C03-C1A8-4094-A3A4-B649F5AC8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60648"/>
            <a:ext cx="3568897" cy="93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51031-B68B-48B6-95DC-42294E250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54"/>
          <a:stretch/>
        </p:blipFill>
        <p:spPr>
          <a:xfrm>
            <a:off x="4693408" y="2060848"/>
            <a:ext cx="3993392" cy="3306540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76490FA-C84B-4416-9B93-5C98CEFA4097}"/>
              </a:ext>
            </a:extLst>
          </p:cNvPr>
          <p:cNvSpPr txBox="1">
            <a:spLocks/>
          </p:cNvSpPr>
          <p:nvPr/>
        </p:nvSpPr>
        <p:spPr>
          <a:xfrm>
            <a:off x="510999" y="1124744"/>
            <a:ext cx="8175801" cy="5400600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/>
              <a:t>	You don’t have to use </a:t>
            </a:r>
            <a:r>
              <a:rPr lang="en-GB" sz="2400" b="0" dirty="0" err="1"/>
              <a:t>GoogleMaps</a:t>
            </a:r>
            <a:r>
              <a:rPr lang="en-GB" sz="2400" b="0" dirty="0"/>
              <a:t>. OpenStreetMap is available, is free and well supported in terms of detail </a:t>
            </a:r>
          </a:p>
          <a:p>
            <a:endParaRPr lang="en-GB" sz="2400" b="0" dirty="0"/>
          </a:p>
          <a:p>
            <a:r>
              <a:rPr lang="en-GB" sz="2400" b="0" dirty="0"/>
              <a:t>– perhaps has more </a:t>
            </a:r>
            <a:br>
              <a:rPr lang="en-GB" sz="2400" b="0" dirty="0"/>
            </a:br>
            <a:r>
              <a:rPr lang="en-GB" sz="2400" b="0" dirty="0"/>
              <a:t>detail than </a:t>
            </a:r>
            <a:r>
              <a:rPr lang="en-GB" sz="2400" b="0" dirty="0" err="1"/>
              <a:t>GoogleMaps</a:t>
            </a:r>
            <a:br>
              <a:rPr lang="en-GB" sz="2400" b="0" dirty="0"/>
            </a:br>
            <a:r>
              <a:rPr lang="en-GB" sz="2400" b="0" dirty="0"/>
              <a:t>because it is partly crowd</a:t>
            </a:r>
            <a:br>
              <a:rPr lang="en-GB" sz="2400" b="0" dirty="0"/>
            </a:br>
            <a:r>
              <a:rPr lang="en-GB" sz="2400" b="0" dirty="0"/>
              <a:t>sourced (anyone can add </a:t>
            </a:r>
            <a:br>
              <a:rPr lang="en-GB" sz="2400" b="0" dirty="0"/>
            </a:br>
            <a:r>
              <a:rPr lang="en-GB" sz="2400" b="0" dirty="0"/>
              <a:t>things a bit like Wikipedia)</a:t>
            </a:r>
          </a:p>
          <a:p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387691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7EC94-3CD7-4313-8762-155A19F6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391E-90C5-4B3E-8AA2-EAC73E3BE8DE}" type="slidenum">
              <a:rPr lang="en-US" smtClean="0"/>
              <a:pPr>
                <a:defRPr/>
              </a:pPr>
              <a:t>195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83C03-C1A8-4094-A3A4-B649F5AC8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60648"/>
            <a:ext cx="3568897" cy="936104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76490FA-C84B-4416-9B93-5C98CEFA4097}"/>
              </a:ext>
            </a:extLst>
          </p:cNvPr>
          <p:cNvSpPr txBox="1">
            <a:spLocks/>
          </p:cNvSpPr>
          <p:nvPr/>
        </p:nvSpPr>
        <p:spPr>
          <a:xfrm>
            <a:off x="510999" y="1124744"/>
            <a:ext cx="8175801" cy="5400600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/>
              <a:t>	</a:t>
            </a:r>
            <a:endParaRPr lang="en-GB" sz="2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89624-2884-4499-9D0E-88169D57D8C6}"/>
              </a:ext>
            </a:extLst>
          </p:cNvPr>
          <p:cNvSpPr txBox="1"/>
          <p:nvPr/>
        </p:nvSpPr>
        <p:spPr>
          <a:xfrm>
            <a:off x="755576" y="1772816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solidFill>
                  <a:srgbClr val="212529"/>
                </a:solidFill>
                <a:effectLst/>
                <a:latin typeface="Quattrocento Sans" panose="020B0604020202020204" pitchFamily="34" charset="0"/>
              </a:rPr>
              <a:t>OpenLayers</a:t>
            </a:r>
            <a:r>
              <a:rPr lang="en-GB" b="0" i="0" dirty="0">
                <a:solidFill>
                  <a:srgbClr val="212529"/>
                </a:solidFill>
                <a:effectLst/>
                <a:latin typeface="Quattrocento Sans" panose="020B0604020202020204" pitchFamily="34" charset="0"/>
              </a:rPr>
              <a:t> makes it easy to put a dynamic map in any web page. It can display map tiles, vector data and markers loaded from any source.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Quattrocento Sans" panose="020B0604020202020204" pitchFamily="34" charset="0"/>
              </a:rPr>
              <a:t>OpenLayers</a:t>
            </a:r>
            <a:r>
              <a:rPr lang="en-GB" b="0" i="0" dirty="0">
                <a:solidFill>
                  <a:srgbClr val="212529"/>
                </a:solidFill>
                <a:effectLst/>
                <a:latin typeface="Quattrocento Sans" panose="020B0604020202020204" pitchFamily="34" charset="0"/>
              </a:rPr>
              <a:t> has been developed to further the use of geographic information of all kinds. It is completely free, Open Source JavaScript, released under the 2-clause BSD License (also known as the FreeBSD).</a:t>
            </a:r>
          </a:p>
          <a:p>
            <a:endParaRPr lang="en-GB" b="0" dirty="0">
              <a:solidFill>
                <a:srgbClr val="212529"/>
              </a:solidFill>
              <a:latin typeface="Quattrocento Sans" panose="020B0604020202020204" pitchFamily="34" charset="0"/>
            </a:endParaRPr>
          </a:p>
          <a:p>
            <a:endParaRPr lang="en-GB" b="0" dirty="0">
              <a:solidFill>
                <a:srgbClr val="212529"/>
              </a:solidFill>
              <a:latin typeface="Quattrocento Sans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</a:rPr>
              <a:t>It can show different types of geo data https://openlayers.org/</a:t>
            </a:r>
          </a:p>
        </p:txBody>
      </p:sp>
    </p:spTree>
    <p:extLst>
      <p:ext uri="{BB962C8B-B14F-4D97-AF65-F5344CB8AC3E}">
        <p14:creationId xmlns:p14="http://schemas.microsoft.com/office/powerpoint/2010/main" val="201433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0CE12-38A2-7F46-3B4B-6E374B92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391E-90C5-4B3E-8AA2-EAC73E3BE8DE}" type="slidenum">
              <a:rPr lang="en-US" smtClean="0"/>
              <a:pPr>
                <a:defRPr/>
              </a:pPr>
              <a:t>196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AA46B-25DA-C854-9681-6841B930142B}"/>
              </a:ext>
            </a:extLst>
          </p:cNvPr>
          <p:cNvSpPr txBox="1"/>
          <p:nvPr/>
        </p:nvSpPr>
        <p:spPr>
          <a:xfrm>
            <a:off x="1187624" y="1484784"/>
            <a:ext cx="6840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JavaScript library is needed  to add OpenStreetMap to your website. OpenStreetMap (OSM) is an open-source map data platform that provides map data and services to various applications, and it is not built specifically for web development.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To use OpenStreetMap on your website, you can use a JavaScript library called Leaflet or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MapBox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which are  popular open-source library for interactive maps.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Leaflet is easy to use and has many plugins available that can extend its functionality.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Mapbox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offers a more comprehensive set of tools for working with maps but also has a steeper learning curve.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Using a JavaScript library like Leaflet allows you to easily add interactive maps to your website, customize them to fit your needs, and incorporate other features like markers, layers, and popups.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6023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092D5-0E25-C0B5-09DF-043B1E26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391E-90C5-4B3E-8AA2-EAC73E3BE8DE}" type="slidenum">
              <a:rPr lang="en-US" smtClean="0"/>
              <a:pPr>
                <a:defRPr/>
              </a:pPr>
              <a:t>197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DEA6-A5D6-485D-5D56-8A7F32A1A0A3}"/>
              </a:ext>
            </a:extLst>
          </p:cNvPr>
          <p:cNvSpPr txBox="1"/>
          <p:nvPr/>
        </p:nvSpPr>
        <p:spPr>
          <a:xfrm>
            <a:off x="539552" y="1268760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Sign up for a </a:t>
            </a:r>
            <a:r>
              <a:rPr lang="en-US" b="0" dirty="0" err="1">
                <a:solidFill>
                  <a:schemeClr val="tx1"/>
                </a:solidFill>
              </a:rPr>
              <a:t>Mapbox</a:t>
            </a:r>
            <a:r>
              <a:rPr lang="en-US" b="0" dirty="0">
                <a:solidFill>
                  <a:schemeClr val="tx1"/>
                </a:solidFill>
              </a:rPr>
              <a:t> account: Go to the </a:t>
            </a:r>
            <a:r>
              <a:rPr lang="en-US" b="0" dirty="0" err="1">
                <a:solidFill>
                  <a:schemeClr val="tx1"/>
                </a:solidFill>
              </a:rPr>
              <a:t>Mapbox</a:t>
            </a:r>
            <a:r>
              <a:rPr lang="en-US" b="0" dirty="0">
                <a:solidFill>
                  <a:schemeClr val="tx1"/>
                </a:solidFill>
              </a:rPr>
              <a:t> website and sign up for a free account. You'll need to provide some basic information, such as your name and email address.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Create a new </a:t>
            </a:r>
            <a:r>
              <a:rPr lang="en-US" b="0" dirty="0" err="1">
                <a:solidFill>
                  <a:schemeClr val="tx1"/>
                </a:solidFill>
              </a:rPr>
              <a:t>Mapbox</a:t>
            </a:r>
            <a:r>
              <a:rPr lang="en-US" b="0" dirty="0">
                <a:solidFill>
                  <a:schemeClr val="tx1"/>
                </a:solidFill>
              </a:rPr>
              <a:t> map: Once you've signed up for an account, you can create a new map in the </a:t>
            </a:r>
            <a:r>
              <a:rPr lang="en-US" b="0" dirty="0" err="1">
                <a:solidFill>
                  <a:schemeClr val="tx1"/>
                </a:solidFill>
              </a:rPr>
              <a:t>Mapbox</a:t>
            </a:r>
            <a:r>
              <a:rPr lang="en-US" b="0" dirty="0">
                <a:solidFill>
                  <a:schemeClr val="tx1"/>
                </a:solidFill>
              </a:rPr>
              <a:t> Studio. You can customize your map by adding layers, markers, and other features.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Generate an access token: To use your map on your website, you'll need to generate an access token. Go to your </a:t>
            </a:r>
            <a:r>
              <a:rPr lang="en-US" b="0" dirty="0" err="1">
                <a:solidFill>
                  <a:schemeClr val="tx1"/>
                </a:solidFill>
              </a:rPr>
              <a:t>Mapbox</a:t>
            </a:r>
            <a:r>
              <a:rPr lang="en-US" b="0" dirty="0">
                <a:solidFill>
                  <a:schemeClr val="tx1"/>
                </a:solidFill>
              </a:rPr>
              <a:t> account dashboard and click on the "Access tokens" tab. Generate a new access token and copy it to your clipboard.</a:t>
            </a:r>
            <a:endParaRPr lang="en-AE" b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C0C72-AB37-52DA-9745-8CA3188F256C}"/>
              </a:ext>
            </a:extLst>
          </p:cNvPr>
          <p:cNvSpPr txBox="1"/>
          <p:nvPr/>
        </p:nvSpPr>
        <p:spPr>
          <a:xfrm>
            <a:off x="827584" y="81549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Mapbox</a:t>
            </a:r>
            <a:r>
              <a:rPr lang="en-US" dirty="0">
                <a:solidFill>
                  <a:schemeClr val="accent1"/>
                </a:solidFill>
              </a:rPr>
              <a:t> Account </a:t>
            </a:r>
            <a:endParaRPr lang="en-A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6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B0609-A30B-439D-5F00-86E708EE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391E-90C5-4B3E-8AA2-EAC73E3BE8DE}" type="slidenum">
              <a:rPr lang="en-US" smtClean="0"/>
              <a:pPr>
                <a:defRPr/>
              </a:pPr>
              <a:t>198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D591F-4A16-EAAE-D0E4-81AF7D55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4366"/>
            <a:ext cx="9144000" cy="432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>
                <a:solidFill>
                  <a:srgbClr val="333333"/>
                </a:solidFill>
                <a:latin typeface="Open Sans"/>
                <a:cs typeface="Arial" pitchFamily="34" charset="0"/>
              </a:rPr>
              <a:t>HTML</a:t>
            </a:r>
            <a:r>
              <a:rPr lang="en-US" altLang="en-US" dirty="0">
                <a:solidFill>
                  <a:srgbClr val="333333"/>
                </a:solidFill>
                <a:latin typeface="Open Sans"/>
              </a:rPr>
              <a:t>5 comes with native JavaScript support through browser capabilities to identify the client location.</a:t>
            </a:r>
          </a:p>
          <a:p>
            <a:pPr lvl="0"/>
            <a:endParaRPr lang="en-US" altLang="en-US" dirty="0">
              <a:solidFill>
                <a:srgbClr val="333333"/>
              </a:solidFill>
              <a:latin typeface="Open Sans"/>
            </a:endParaRPr>
          </a:p>
          <a:p>
            <a:pPr marL="0" lvl="0" indent="0">
              <a:buNone/>
            </a:pPr>
            <a:r>
              <a:rPr lang="en-US" altLang="en-US" sz="2000" dirty="0">
                <a:solidFill>
                  <a:srgbClr val="333333"/>
                </a:solidFill>
                <a:latin typeface="Open Sans"/>
                <a:hlinkClick r:id="rId2"/>
              </a:rPr>
              <a:t>https://developer.mozilla.org/en-US/docs/Web/API/Geolocation</a:t>
            </a:r>
            <a:endParaRPr lang="en-US" altLang="en-US" sz="2000" dirty="0">
              <a:solidFill>
                <a:srgbClr val="333333"/>
              </a:solidFill>
              <a:latin typeface="Open Sans"/>
            </a:endParaRPr>
          </a:p>
          <a:p>
            <a:pPr lvl="0"/>
            <a:endParaRPr lang="en-US" alt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en-US" dirty="0">
                <a:solidFill>
                  <a:srgbClr val="333333"/>
                </a:solidFill>
                <a:latin typeface="Open Sans"/>
              </a:rPr>
              <a:t>The JavaScript </a:t>
            </a:r>
            <a:r>
              <a:rPr lang="en-US" altLang="en-US" dirty="0" err="1">
                <a:solidFill>
                  <a:srgbClr val="333333"/>
                </a:solidFill>
                <a:latin typeface="Open Sans"/>
              </a:rPr>
              <a:t>GeoLocation</a:t>
            </a:r>
            <a:r>
              <a:rPr lang="en-US" altLang="en-US" dirty="0">
                <a:solidFill>
                  <a:srgbClr val="333333"/>
                </a:solidFill>
                <a:latin typeface="Open Sans"/>
              </a:rPr>
              <a:t> class has useful methods such as </a:t>
            </a:r>
            <a:r>
              <a:rPr lang="en-GB" dirty="0" err="1">
                <a:hlinkClick r:id="rId3" tooltip="The Geolocation.getCurrentPosition() method is used to get the current position of the device."/>
              </a:rPr>
              <a:t>getCurrentPosition</a:t>
            </a:r>
            <a:r>
              <a:rPr lang="en-GB" dirty="0">
                <a:hlinkClick r:id="rId3" tooltip="The Geolocation.getCurrentPosition() method is used to get the current position of the device."/>
              </a:rPr>
              <a:t>()</a:t>
            </a:r>
            <a:r>
              <a:rPr lang="en-GB" dirty="0"/>
              <a:t> and </a:t>
            </a:r>
            <a:r>
              <a:rPr lang="en-GB" dirty="0" err="1">
                <a:hlinkClick r:id="rId4" tooltip="The Geolocation method watchPosition() method is used to register a handler function that will be called automatically each time the position of the device changes. You can also, optionally, specify an error handling callback function."/>
              </a:rPr>
              <a:t>watchPosition</a:t>
            </a:r>
            <a:r>
              <a:rPr lang="en-GB" dirty="0">
                <a:hlinkClick r:id="rId4" tooltip="The Geolocation method watchPosition() method is used to register a handler function that will be called automatically each time the position of the device changes. You can also, optionally, specify an error handling callback function."/>
              </a:rPr>
              <a:t>()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Users must allow the browser to access their location </a:t>
            </a:r>
            <a:br>
              <a:rPr lang="en-GB" dirty="0"/>
            </a:br>
            <a:r>
              <a:rPr lang="en-GB" dirty="0"/>
              <a:t>							when then enables the</a:t>
            </a:r>
            <a:br>
              <a:rPr lang="en-GB" dirty="0"/>
            </a:br>
            <a:r>
              <a:rPr lang="en-GB" dirty="0"/>
              <a:t>							JavaScript methods</a:t>
            </a:r>
          </a:p>
          <a:p>
            <a:pPr lvl="0"/>
            <a:endParaRPr lang="en-US" altLang="en-US" dirty="0">
              <a:solidFill>
                <a:srgbClr val="333333"/>
              </a:solidFill>
              <a:latin typeface="Open Sans"/>
            </a:endParaRPr>
          </a:p>
          <a:p>
            <a:pPr lvl="0"/>
            <a:endParaRPr lang="en-US" altLang="en-US" dirty="0">
              <a:solidFill>
                <a:srgbClr val="333333"/>
              </a:solidFill>
              <a:latin typeface="Open Sans"/>
            </a:endParaRPr>
          </a:p>
          <a:p>
            <a:pPr lvl="0"/>
            <a:endParaRPr lang="en-US" alt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181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592" y="5085184"/>
            <a:ext cx="2448272" cy="115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742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8776E-753A-26BC-140E-FC6660B2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391E-90C5-4B3E-8AA2-EAC73E3BE8DE}" type="slidenum">
              <a:rPr lang="en-US" smtClean="0"/>
              <a:pPr>
                <a:defRPr/>
              </a:pPr>
              <a:t>199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A7340-8904-FDDE-FD4E-9E54D02BAD7C}"/>
              </a:ext>
            </a:extLst>
          </p:cNvPr>
          <p:cNvSpPr txBox="1"/>
          <p:nvPr/>
        </p:nvSpPr>
        <p:spPr>
          <a:xfrm>
            <a:off x="755576" y="119675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accent1"/>
                </a:solidFill>
                <a:effectLst/>
                <a:latin typeface="Söhne"/>
              </a:rPr>
              <a:t>Leaflet </a:t>
            </a:r>
            <a:endParaRPr lang="en-AE" b="0" i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A076E-4BC4-DBF3-D4E5-573690BCF681}"/>
              </a:ext>
            </a:extLst>
          </p:cNvPr>
          <p:cNvSpPr txBox="1"/>
          <p:nvPr/>
        </p:nvSpPr>
        <p:spPr>
          <a:xfrm>
            <a:off x="971600" y="1988840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Download Leaflet: First, download the Leaflet library from the Leaflet website. You can either download the source code and include it in your project or use a CDN link.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Include Leaflet in your HTML file: Add the Leaflet JavaScript and CSS files to your HTML file using the following code:</a:t>
            </a:r>
          </a:p>
          <a:p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C80B4-8B79-1F04-EE05-D4E217AE81E3}"/>
              </a:ext>
            </a:extLst>
          </p:cNvPr>
          <p:cNvSpPr txBox="1"/>
          <p:nvPr/>
        </p:nvSpPr>
        <p:spPr>
          <a:xfrm>
            <a:off x="755576" y="3429000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&lt;head&gt;</a:t>
            </a:r>
          </a:p>
          <a:p>
            <a:pPr algn="l"/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&lt;link </a:t>
            </a:r>
            <a:r>
              <a:rPr lang="en-US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rel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="stylesheet" </a:t>
            </a:r>
            <a:r>
              <a:rPr lang="en-US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href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="https://unpkg.com/leaflet@1.7.1/</a:t>
            </a:r>
            <a:r>
              <a:rPr lang="en-US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dist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/leaflet.css" integrity="sha384-q3luZuepS27S+Y6MYfIM+vNzPHRE+LyX9Jc+mv1WFLg1Bt+Z6oK2QDb8Nw+BoPQ/" </a:t>
            </a:r>
            <a:r>
              <a:rPr lang="en-US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crossorigin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=""/&gt;</a:t>
            </a:r>
          </a:p>
          <a:p>
            <a:pPr algn="l"/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&lt;script </a:t>
            </a:r>
            <a:r>
              <a:rPr lang="en-US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src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="https://unpkg.com/leaflet@1.7.1/</a:t>
            </a:r>
            <a:r>
              <a:rPr lang="en-US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dist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/leaflet.js" integrity="sha384-H/fy31EjX9+0rn8Oq/dRQ2PaNUgZWaBsp/eO8wYc/w1gV7Whqxpo9QBYV7Wqr+jE" </a:t>
            </a:r>
            <a:r>
              <a:rPr lang="en-US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crossorigin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=""&gt;&lt;/script&gt;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&lt;/head&gt;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69933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B9A3A-C903-E07D-3461-5569AE0A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391E-90C5-4B3E-8AA2-EAC73E3BE8DE}" type="slidenum">
              <a:rPr lang="en-US" smtClean="0"/>
              <a:pPr>
                <a:defRPr/>
              </a:pPr>
              <a:t>200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AC4C3-08CC-788D-9603-D5F736F56644}"/>
              </a:ext>
            </a:extLst>
          </p:cNvPr>
          <p:cNvSpPr txBox="1"/>
          <p:nvPr/>
        </p:nvSpPr>
        <p:spPr>
          <a:xfrm>
            <a:off x="899592" y="1340768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Add these lines of code to your script file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var </a:t>
            </a:r>
            <a:r>
              <a:rPr lang="en-US" sz="1200" b="0" dirty="0" err="1">
                <a:solidFill>
                  <a:schemeClr val="tx1"/>
                </a:solidFill>
              </a:rPr>
              <a:t>mymap</a:t>
            </a:r>
            <a:r>
              <a:rPr lang="en-US" sz="1200" b="0" dirty="0">
                <a:solidFill>
                  <a:schemeClr val="tx1"/>
                </a:solidFill>
              </a:rPr>
              <a:t> = </a:t>
            </a:r>
            <a:r>
              <a:rPr lang="en-US" sz="1200" b="0" dirty="0" err="1">
                <a:solidFill>
                  <a:schemeClr val="tx1"/>
                </a:solidFill>
              </a:rPr>
              <a:t>L.map</a:t>
            </a:r>
            <a:r>
              <a:rPr lang="en-US" sz="1200" b="0" dirty="0">
                <a:solidFill>
                  <a:schemeClr val="tx1"/>
                </a:solidFill>
              </a:rPr>
              <a:t>('map').</a:t>
            </a:r>
            <a:r>
              <a:rPr lang="en-US" sz="1200" b="0" dirty="0" err="1">
                <a:solidFill>
                  <a:schemeClr val="tx1"/>
                </a:solidFill>
              </a:rPr>
              <a:t>setView</a:t>
            </a:r>
            <a:r>
              <a:rPr lang="en-US" sz="1200" b="0" dirty="0">
                <a:solidFill>
                  <a:schemeClr val="tx1"/>
                </a:solidFill>
              </a:rPr>
              <a:t>([51.505, -0.09], 13);</a:t>
            </a:r>
          </a:p>
          <a:p>
            <a:r>
              <a:rPr lang="en-US" sz="1200" b="0" dirty="0" err="1">
                <a:solidFill>
                  <a:schemeClr val="tx1"/>
                </a:solidFill>
              </a:rPr>
              <a:t>L.tileLayer</a:t>
            </a:r>
            <a:r>
              <a:rPr lang="en-US" sz="1200" b="0" dirty="0">
                <a:solidFill>
                  <a:schemeClr val="tx1"/>
                </a:solidFill>
              </a:rPr>
              <a:t>('https://{s}.tile.openstreetmap.org/{z}/{x}/{y}.</a:t>
            </a:r>
            <a:r>
              <a:rPr lang="en-US" sz="1200" b="0" dirty="0" err="1">
                <a:solidFill>
                  <a:schemeClr val="tx1"/>
                </a:solidFill>
              </a:rPr>
              <a:t>png</a:t>
            </a:r>
            <a:r>
              <a:rPr lang="en-US" sz="1200" b="0" dirty="0">
                <a:solidFill>
                  <a:schemeClr val="tx1"/>
                </a:solidFill>
              </a:rPr>
              <a:t>', {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  attribution: 'Map data &amp;copy; &lt;a </a:t>
            </a:r>
            <a:r>
              <a:rPr lang="en-US" sz="1200" b="0" dirty="0" err="1">
                <a:solidFill>
                  <a:schemeClr val="tx1"/>
                </a:solidFill>
              </a:rPr>
              <a:t>href</a:t>
            </a:r>
            <a:r>
              <a:rPr lang="en-US" sz="1200" b="0" dirty="0">
                <a:solidFill>
                  <a:schemeClr val="tx1"/>
                </a:solidFill>
              </a:rPr>
              <a:t>="https://www.openstreetmap.org/"&gt;OpenStreetMap&lt;/a&gt; contributors',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  </a:t>
            </a:r>
            <a:r>
              <a:rPr lang="en-US" sz="1200" b="0" dirty="0" err="1">
                <a:solidFill>
                  <a:schemeClr val="tx1"/>
                </a:solidFill>
              </a:rPr>
              <a:t>maxZoom</a:t>
            </a:r>
            <a:r>
              <a:rPr lang="en-US" sz="1200" b="0" dirty="0">
                <a:solidFill>
                  <a:schemeClr val="tx1"/>
                </a:solidFill>
              </a:rPr>
              <a:t>: 18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}).</a:t>
            </a:r>
            <a:r>
              <a:rPr lang="en-US" sz="1200" b="0" dirty="0" err="1">
                <a:solidFill>
                  <a:schemeClr val="tx1"/>
                </a:solidFill>
              </a:rPr>
              <a:t>addTo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/>
                </a:solidFill>
              </a:rPr>
              <a:t>mymap</a:t>
            </a:r>
            <a:r>
              <a:rPr lang="en-US" sz="1200" b="0" dirty="0">
                <a:solidFill>
                  <a:schemeClr val="tx1"/>
                </a:solidFill>
              </a:rPr>
              <a:t>);</a:t>
            </a:r>
          </a:p>
          <a:p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b="0" dirty="0">
                <a:solidFill>
                  <a:schemeClr val="tx1"/>
                </a:solidFill>
              </a:rPr>
              <a:t>To add pin to map 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5843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E3D13-8B6E-DF07-8E7D-137C3968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785B0-8F54-C77A-C5BE-FD2A57041D57}"/>
              </a:ext>
            </a:extLst>
          </p:cNvPr>
          <p:cNvSpPr txBox="1"/>
          <p:nvPr/>
        </p:nvSpPr>
        <p:spPr>
          <a:xfrm>
            <a:off x="755576" y="119675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Leaflet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Liberary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itchFamily="34" charset="-128"/>
              <a:cs typeface="+mn-cs"/>
              <a:sym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E011E-2F3A-B1C8-699B-2828057D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67455"/>
            <a:ext cx="4968552" cy="1953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F719D-D794-E05F-7B4E-EADE67374EE6}"/>
              </a:ext>
            </a:extLst>
          </p:cNvPr>
          <p:cNvSpPr txBox="1"/>
          <p:nvPr/>
        </p:nvSpPr>
        <p:spPr>
          <a:xfrm>
            <a:off x="683568" y="501317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Two options: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CDN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Download (preferred)</a:t>
            </a:r>
          </a:p>
        </p:txBody>
      </p:sp>
    </p:spTree>
    <p:extLst>
      <p:ext uri="{BB962C8B-B14F-4D97-AF65-F5344CB8AC3E}">
        <p14:creationId xmlns:p14="http://schemas.microsoft.com/office/powerpoint/2010/main" val="367311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E3D13-8B6E-DF07-8E7D-137C3968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785B0-8F54-C77A-C5BE-FD2A57041D57}"/>
              </a:ext>
            </a:extLst>
          </p:cNvPr>
          <p:cNvSpPr txBox="1"/>
          <p:nvPr/>
        </p:nvSpPr>
        <p:spPr>
          <a:xfrm>
            <a:off x="755576" y="119675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Leaflet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Liberary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itchFamily="34" charset="-128"/>
              <a:cs typeface="+mn-cs"/>
              <a:sym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E011E-2F3A-B1C8-699B-2828057D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67455"/>
            <a:ext cx="4968552" cy="1953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F719D-D794-E05F-7B4E-EADE67374EE6}"/>
              </a:ext>
            </a:extLst>
          </p:cNvPr>
          <p:cNvSpPr txBox="1"/>
          <p:nvPr/>
        </p:nvSpPr>
        <p:spPr>
          <a:xfrm>
            <a:off x="683568" y="501317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Two options: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CDN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Download (preferred)</a:t>
            </a:r>
          </a:p>
        </p:txBody>
      </p:sp>
    </p:spTree>
    <p:extLst>
      <p:ext uri="{BB962C8B-B14F-4D97-AF65-F5344CB8AC3E}">
        <p14:creationId xmlns:p14="http://schemas.microsoft.com/office/powerpoint/2010/main" val="561324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37689-0A36-1AF4-212E-212B8220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05BBD-121C-7784-1493-26D516E4F80A}"/>
              </a:ext>
            </a:extLst>
          </p:cNvPr>
          <p:cNvSpPr txBox="1"/>
          <p:nvPr/>
        </p:nvSpPr>
        <p:spPr>
          <a:xfrm>
            <a:off x="1187624" y="90872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First: Prepare your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F25EC-6E27-4FDB-7ABB-F6705AA5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7002740" cy="410445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E57E1C-A583-520B-E2D7-AC911F867A71}"/>
              </a:ext>
            </a:extLst>
          </p:cNvPr>
          <p:cNvCxnSpPr>
            <a:cxnSpLocks/>
          </p:cNvCxnSpPr>
          <p:nvPr/>
        </p:nvCxnSpPr>
        <p:spPr>
          <a:xfrm flipH="1">
            <a:off x="6516216" y="292494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152BEA-4F0C-9EFA-D2BD-E3548DF35640}"/>
              </a:ext>
            </a:extLst>
          </p:cNvPr>
          <p:cNvSpPr/>
          <p:nvPr/>
        </p:nvSpPr>
        <p:spPr>
          <a:xfrm>
            <a:off x="7164288" y="2420888"/>
            <a:ext cx="1872208" cy="864096"/>
          </a:xfrm>
          <a:prstGeom prst="rect">
            <a:avLst/>
          </a:prstGeom>
          <a:noFill/>
          <a:ln>
            <a:solidFill>
              <a:srgbClr val="C60C3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Your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css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 only including height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67C113-7A4F-B206-DB7C-ACC2831611B4}"/>
              </a:ext>
            </a:extLst>
          </p:cNvPr>
          <p:cNvSpPr/>
          <p:nvPr/>
        </p:nvSpPr>
        <p:spPr>
          <a:xfrm>
            <a:off x="7164288" y="3861048"/>
            <a:ext cx="1872208" cy="2088232"/>
          </a:xfrm>
          <a:prstGeom prst="rect">
            <a:avLst/>
          </a:prstGeom>
          <a:noFill/>
          <a:ln>
            <a:solidFill>
              <a:srgbClr val="C60C3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Your JavaScript that has the map set up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8EAAD1-E076-FC8B-7365-373F8380226A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3645024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63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5E85A-422E-0E62-4875-63AEAD4F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06D85-184E-340B-0A42-AFD013BF204E}"/>
              </a:ext>
            </a:extLst>
          </p:cNvPr>
          <p:cNvSpPr txBox="1"/>
          <p:nvPr/>
        </p:nvSpPr>
        <p:spPr>
          <a:xfrm>
            <a:off x="539552" y="98072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Second: to set up your map, your Javascript needs to have the following code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6F355-95FD-E07F-356D-A997F77E1A04}"/>
              </a:ext>
            </a:extLst>
          </p:cNvPr>
          <p:cNvSpPr txBox="1"/>
          <p:nvPr/>
        </p:nvSpPr>
        <p:spPr>
          <a:xfrm>
            <a:off x="611560" y="587727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Call your View in the Controller and you should be presented with your map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0EBE2-B9DC-2376-5464-C8813239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71" y="2574880"/>
            <a:ext cx="7944258" cy="25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0740B-D685-E502-105F-A10DAD09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1497F-B4C7-73E7-9058-FA8C5BB3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8083965" cy="307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FF7F3-BB7B-9CF6-6408-7BCE8D723849}"/>
              </a:ext>
            </a:extLst>
          </p:cNvPr>
          <p:cNvSpPr txBox="1"/>
          <p:nvPr/>
        </p:nvSpPr>
        <p:spPr>
          <a:xfrm>
            <a:off x="539552" y="98072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Create Pins </a:t>
            </a:r>
          </a:p>
        </p:txBody>
      </p:sp>
    </p:spTree>
    <p:extLst>
      <p:ext uri="{BB962C8B-B14F-4D97-AF65-F5344CB8AC3E}">
        <p14:creationId xmlns:p14="http://schemas.microsoft.com/office/powerpoint/2010/main" val="425288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485137-8DA6-4EF6-2261-6194D9EB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101EB-5A0C-0A76-AF17-0E76C2BA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9144000" cy="4104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A59A70-7A8A-5925-0639-17BB6AFAD143}"/>
              </a:ext>
            </a:extLst>
          </p:cNvPr>
          <p:cNvSpPr txBox="1"/>
          <p:nvPr/>
        </p:nvSpPr>
        <p:spPr>
          <a:xfrm>
            <a:off x="251520" y="908720"/>
            <a:ext cx="9073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Third: add the functions to load different location</a:t>
            </a:r>
          </a:p>
        </p:txBody>
      </p:sp>
    </p:spTree>
    <p:extLst>
      <p:ext uri="{BB962C8B-B14F-4D97-AF65-F5344CB8AC3E}">
        <p14:creationId xmlns:p14="http://schemas.microsoft.com/office/powerpoint/2010/main" val="27608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912E1-E183-C3CE-E79B-4FFC8B1A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8C58-8893-00FB-814F-879AB4B8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7448933" cy="628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05B7A-B4C4-C0B6-33AE-E3D85D66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429000"/>
            <a:ext cx="8820472" cy="2708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2BFB6-5D72-69FD-9CC9-FD71C8809050}"/>
              </a:ext>
            </a:extLst>
          </p:cNvPr>
          <p:cNvSpPr txBox="1"/>
          <p:nvPr/>
        </p:nvSpPr>
        <p:spPr>
          <a:xfrm>
            <a:off x="467544" y="105273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In controller: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801FD-58D5-CA30-0ED5-8CD721A5E899}"/>
              </a:ext>
            </a:extLst>
          </p:cNvPr>
          <p:cNvSpPr txBox="1"/>
          <p:nvPr/>
        </p:nvSpPr>
        <p:spPr>
          <a:xfrm>
            <a:off x="395536" y="2636912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In Model:</a:t>
            </a:r>
          </a:p>
        </p:txBody>
      </p:sp>
    </p:spTree>
    <p:extLst>
      <p:ext uri="{BB962C8B-B14F-4D97-AF65-F5344CB8AC3E}">
        <p14:creationId xmlns:p14="http://schemas.microsoft.com/office/powerpoint/2010/main" val="161238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483BA-50EB-3167-346B-4548795F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43F94-1314-372D-760A-4A6E4571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8892480" cy="4546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953AB-13B8-B80D-6E1E-AA27EF5AE7A3}"/>
              </a:ext>
            </a:extLst>
          </p:cNvPr>
          <p:cNvSpPr txBox="1"/>
          <p:nvPr/>
        </p:nvSpPr>
        <p:spPr>
          <a:xfrm>
            <a:off x="467544" y="98072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Load locations of friends: </a:t>
            </a:r>
          </a:p>
        </p:txBody>
      </p:sp>
    </p:spTree>
    <p:extLst>
      <p:ext uri="{BB962C8B-B14F-4D97-AF65-F5344CB8AC3E}">
        <p14:creationId xmlns:p14="http://schemas.microsoft.com/office/powerpoint/2010/main" val="56448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999" y="1124744"/>
            <a:ext cx="8309473" cy="5400600"/>
          </a:xfrm>
        </p:spPr>
        <p:txBody>
          <a:bodyPr/>
          <a:lstStyle/>
          <a:p>
            <a:r>
              <a:rPr lang="en-GB" b="1" dirty="0">
                <a:solidFill>
                  <a:srgbClr val="333333"/>
                </a:solidFill>
                <a:latin typeface="x-locale-heading-primary"/>
              </a:rPr>
              <a:t>The geolocation object</a:t>
            </a:r>
          </a:p>
          <a:p>
            <a:r>
              <a:rPr lang="en-GB" dirty="0">
                <a:solidFill>
                  <a:srgbClr val="333333"/>
                </a:solidFill>
                <a:latin typeface="Open Sans"/>
              </a:rPr>
              <a:t>The geolocation API is published through the </a:t>
            </a:r>
            <a:r>
              <a:rPr lang="en-GB" dirty="0" err="1">
                <a:solidFill>
                  <a:srgbClr val="3F87A6"/>
                </a:solidFill>
                <a:latin typeface="Open Sans"/>
                <a:hlinkClick r:id="rId2" tooltip="The Navigator.geolocation read-only property returns a Geolocation object that gives Web content access to the location of the device. This allows a Web site or app to offer customized results based on the user's location."/>
              </a:rPr>
              <a:t>navigator.geolocation</a:t>
            </a:r>
            <a:r>
              <a:rPr lang="en-GB" dirty="0">
                <a:solidFill>
                  <a:srgbClr val="333333"/>
                </a:solidFill>
                <a:latin typeface="Open Sans"/>
              </a:rPr>
              <a:t> object.</a:t>
            </a:r>
          </a:p>
          <a:p>
            <a:endParaRPr lang="en-GB" dirty="0">
              <a:solidFill>
                <a:srgbClr val="333333"/>
              </a:solidFill>
              <a:latin typeface="Open Sans"/>
            </a:endParaRPr>
          </a:p>
          <a:p>
            <a:r>
              <a:rPr lang="en-GB" dirty="0">
                <a:solidFill>
                  <a:srgbClr val="333333"/>
                </a:solidFill>
                <a:latin typeface="Open Sans"/>
              </a:rPr>
              <a:t>If the object exists, geolocation services are available. You can test for the presence of geolocation by (</a:t>
            </a:r>
            <a:r>
              <a:rPr lang="en-GB" i="1" dirty="0">
                <a:solidFill>
                  <a:srgbClr val="333333"/>
                </a:solidFill>
                <a:latin typeface="Open Sans"/>
              </a:rPr>
              <a:t>not actual JS code</a:t>
            </a:r>
            <a:r>
              <a:rPr lang="en-GB" dirty="0">
                <a:solidFill>
                  <a:srgbClr val="333333"/>
                </a:solidFill>
                <a:latin typeface="Open Sans"/>
              </a:rPr>
              <a:t>):</a:t>
            </a:r>
          </a:p>
          <a:p>
            <a:endParaRPr lang="en-GB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"geolocation"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navigator</a:t>
            </a:r>
            <a:r>
              <a:rPr lang="en-GB" sz="2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geolocation is available */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/* geolocation IS NOT available */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182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741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E7EA9A-A3D0-B0B7-F956-9265B965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4A182-56BE-2B83-1ACC-1F2A2390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7855354" cy="47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0CC7B-BF15-C581-2EA5-73B7FA8E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9023814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7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38B2F5-F91B-752E-79DF-D644E967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8EF60-E76E-CB7A-1CBA-27BD9CA3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1" y="2708920"/>
            <a:ext cx="6020109" cy="1682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05532-5ACF-3C97-4A12-68A3E5E9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581128"/>
            <a:ext cx="4375375" cy="1517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69E8F7-955F-EA53-B637-1CB3981F8298}"/>
              </a:ext>
            </a:extLst>
          </p:cNvPr>
          <p:cNvSpPr txBox="1"/>
          <p:nvPr/>
        </p:nvSpPr>
        <p:spPr>
          <a:xfrm>
            <a:off x="611560" y="112474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Fourth: create a geolocation function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9033F-D8BB-7CEE-32DB-00E7A97C51AD}"/>
              </a:ext>
            </a:extLst>
          </p:cNvPr>
          <p:cNvSpPr/>
          <p:nvPr/>
        </p:nvSpPr>
        <p:spPr>
          <a:xfrm>
            <a:off x="5508104" y="4437112"/>
            <a:ext cx="3024336" cy="1584176"/>
          </a:xfrm>
          <a:prstGeom prst="rect">
            <a:avLst/>
          </a:prstGeom>
          <a:noFill/>
          <a:ln>
            <a:solidFill>
              <a:srgbClr val="C60C3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You will pass the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watchPosition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 method the success function and the error handling function</a:t>
            </a:r>
          </a:p>
        </p:txBody>
      </p:sp>
    </p:spTree>
    <p:extLst>
      <p:ext uri="{BB962C8B-B14F-4D97-AF65-F5344CB8AC3E}">
        <p14:creationId xmlns:p14="http://schemas.microsoft.com/office/powerpoint/2010/main" val="424357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524D3-0131-69A9-2AA6-35129157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23018-FC42-E475-2609-4573D069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7442582" cy="4032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0A528D-990E-06E2-FEE1-10DD4225DB23}"/>
              </a:ext>
            </a:extLst>
          </p:cNvPr>
          <p:cNvSpPr txBox="1"/>
          <p:nvPr/>
        </p:nvSpPr>
        <p:spPr>
          <a:xfrm>
            <a:off x="539552" y="980728"/>
            <a:ext cx="860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Success case passed to geolocation:</a:t>
            </a:r>
          </a:p>
        </p:txBody>
      </p:sp>
    </p:spTree>
    <p:extLst>
      <p:ext uri="{BB962C8B-B14F-4D97-AF65-F5344CB8AC3E}">
        <p14:creationId xmlns:p14="http://schemas.microsoft.com/office/powerpoint/2010/main" val="358262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B7367F-9F42-34F0-72D0-890B39EC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2C8AB-031C-5DAC-74BF-8428C361F776}"/>
              </a:ext>
            </a:extLst>
          </p:cNvPr>
          <p:cNvSpPr txBox="1"/>
          <p:nvPr/>
        </p:nvSpPr>
        <p:spPr>
          <a:xfrm>
            <a:off x="395536" y="10527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In the Controller, add: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80613-C368-1EAB-FEA5-F5271CC61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1" t="-4197"/>
          <a:stretch/>
        </p:blipFill>
        <p:spPr>
          <a:xfrm>
            <a:off x="323528" y="2420888"/>
            <a:ext cx="8001616" cy="1078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FD3AD-CF74-5162-3E5A-4A46C67B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725144"/>
            <a:ext cx="9144000" cy="139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10093-A831-2022-1E81-C991565B2F15}"/>
              </a:ext>
            </a:extLst>
          </p:cNvPr>
          <p:cNvSpPr txBox="1"/>
          <p:nvPr/>
        </p:nvSpPr>
        <p:spPr>
          <a:xfrm>
            <a:off x="467544" y="3429000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In the model you need to update the Lat/Long: </a:t>
            </a:r>
          </a:p>
        </p:txBody>
      </p:sp>
    </p:spTree>
    <p:extLst>
      <p:ext uri="{BB962C8B-B14F-4D97-AF65-F5344CB8AC3E}">
        <p14:creationId xmlns:p14="http://schemas.microsoft.com/office/powerpoint/2010/main" val="3161131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46B8B2-DBD1-940F-8E49-745F4968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2A8EE-BF6D-71DA-36BC-5D265A0D4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13"/>
          <a:stretch/>
        </p:blipFill>
        <p:spPr>
          <a:xfrm>
            <a:off x="317281" y="2923693"/>
            <a:ext cx="8509437" cy="1130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92EF5-ABA7-5CF0-B12E-E23B77B036CD}"/>
              </a:ext>
            </a:extLst>
          </p:cNvPr>
          <p:cNvSpPr txBox="1"/>
          <p:nvPr/>
        </p:nvSpPr>
        <p:spPr>
          <a:xfrm>
            <a:off x="251520" y="98072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Call the functions when the window loads in your JS</a:t>
            </a:r>
          </a:p>
        </p:txBody>
      </p:sp>
    </p:spTree>
    <p:extLst>
      <p:ext uri="{BB962C8B-B14F-4D97-AF65-F5344CB8AC3E}">
        <p14:creationId xmlns:p14="http://schemas.microsoft.com/office/powerpoint/2010/main" val="387054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OpenStreeMaps</a:t>
            </a:r>
            <a:r>
              <a:rPr lang="en-GB" dirty="0"/>
              <a:t> and </a:t>
            </a:r>
            <a:r>
              <a:rPr lang="en-GB" dirty="0" err="1"/>
              <a:t>OpenLayers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4FB89F-398B-44C6-B844-399D9F038F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222B5-395A-4FE3-8877-0892971B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38" y="5013176"/>
            <a:ext cx="8175801" cy="1508450"/>
          </a:xfrm>
        </p:spPr>
        <p:txBody>
          <a:bodyPr/>
          <a:lstStyle/>
          <a:p>
            <a:r>
              <a:rPr lang="en-GB" dirty="0"/>
              <a:t>Then this basic test script will create a new map object and centre it on the coordinates given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DC49B-E039-4DC2-BB45-2E87F90E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8" y="2064566"/>
            <a:ext cx="8338559" cy="2894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6987C3-D8AF-48B9-B1B2-DCA7E5D4BF42}"/>
              </a:ext>
            </a:extLst>
          </p:cNvPr>
          <p:cNvSpPr txBox="1"/>
          <p:nvPr/>
        </p:nvSpPr>
        <p:spPr>
          <a:xfrm>
            <a:off x="611560" y="980728"/>
            <a:ext cx="612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  <a:cs typeface="+mn-cs"/>
                <a:sym typeface="Tahoma" pitchFamily="34" charset="0"/>
              </a:rPr>
              <a:t>The following example is done by using open street 2 </a:t>
            </a:r>
          </a:p>
        </p:txBody>
      </p:sp>
    </p:spTree>
    <p:extLst>
      <p:ext uri="{BB962C8B-B14F-4D97-AF65-F5344CB8AC3E}">
        <p14:creationId xmlns:p14="http://schemas.microsoft.com/office/powerpoint/2010/main" val="960310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5F9F-826B-472D-AC13-1DB73001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A1D80-8420-472D-A106-D62B62FC05F4}"/>
              </a:ext>
            </a:extLst>
          </p:cNvPr>
          <p:cNvSpPr txBox="1"/>
          <p:nvPr/>
        </p:nvSpPr>
        <p:spPr>
          <a:xfrm>
            <a:off x="467544" y="1412776"/>
            <a:ext cx="76328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. . 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44646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"OpenLayers-2.13.1/OpenLayers.js"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&gt;&lt;/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44646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844646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script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var locations = [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['Manly Beach', -33.80010128657071, 151.28747820854187, 2],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['Bondi Beach', -33.890542, 151.274856, 4],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['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Coogee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Beach', -33.923036, 151.259052, 5],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['Maroubra Beach', -33.950198, 151.259302, 1],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['Cronulla Beach', -34.028249, 151.157507, 3]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. . .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ＭＳ Ｐゴシック" pitchFamily="34" charset="-128"/>
              <a:cs typeface="+mn-cs"/>
              <a:sym typeface="Tahoma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8095944-D567-42E2-897C-B090137B66C9}"/>
              </a:ext>
            </a:extLst>
          </p:cNvPr>
          <p:cNvSpPr txBox="1">
            <a:spLocks/>
          </p:cNvSpPr>
          <p:nvPr/>
        </p:nvSpPr>
        <p:spPr>
          <a:xfrm>
            <a:off x="2123729" y="360001"/>
            <a:ext cx="6563072" cy="720000"/>
          </a:xfrm>
          <a:prstGeom prst="rect">
            <a:avLst/>
          </a:prstGeom>
        </p:spPr>
        <p:txBody>
          <a:bodyPr/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 Bold"/>
                <a:ea typeface="ＭＳ Ｐゴシック" charset="-128"/>
                <a:cs typeface="Arial Bold"/>
                <a:sym typeface="Tahoma" pitchFamily="34" charset="0"/>
              </a:rPr>
              <a:t>Layers and markers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DB97A1-D9B8-42FB-9B62-C7DC6E0A4C62}"/>
              </a:ext>
            </a:extLst>
          </p:cNvPr>
          <p:cNvSpPr txBox="1">
            <a:spLocks/>
          </p:cNvSpPr>
          <p:nvPr/>
        </p:nvSpPr>
        <p:spPr>
          <a:xfrm>
            <a:off x="510999" y="4581128"/>
            <a:ext cx="8175801" cy="1728192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	You can add markers from a list of data, same as the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GoogleMaps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 example. First add the array at the top of the script.</a:t>
            </a:r>
          </a:p>
        </p:txBody>
      </p:sp>
    </p:spTree>
    <p:extLst>
      <p:ext uri="{BB962C8B-B14F-4D97-AF65-F5344CB8AC3E}">
        <p14:creationId xmlns:p14="http://schemas.microsoft.com/office/powerpoint/2010/main" val="2557723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5F9F-826B-472D-AC13-1DB73001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A1D80-8420-472D-A106-D62B62FC05F4}"/>
              </a:ext>
            </a:extLst>
          </p:cNvPr>
          <p:cNvSpPr txBox="1"/>
          <p:nvPr/>
        </p:nvSpPr>
        <p:spPr>
          <a:xfrm>
            <a:off x="451217" y="1141590"/>
            <a:ext cx="84249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OpenLayers.Map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"Map"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mapnik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=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OpenLayers.Layer.OSM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map.addLayer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mapnik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http://dev.openlayers.org/docs/files/OpenLayers/Marker-js.html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make a marker layer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markers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OpenLayers.Layer.Markers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"Markers"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map.addLayer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(markers);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markers.addMarker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(new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OpenLayers.Marker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(position));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locations.forEach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createMarker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function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createMarker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(item, index)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// create a marker from the data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let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mposition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OpenLayers.LonLat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(item[2], item[1]).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	transform(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fromProjection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toProjection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// place marker on the map layer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markers.addMarker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OpenLayers.Marker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mposition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}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ＭＳ Ｐゴシック" pitchFamily="34" charset="-128"/>
              <a:cs typeface="+mn-cs"/>
              <a:sym typeface="Tahoma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8095944-D567-42E2-897C-B090137B66C9}"/>
              </a:ext>
            </a:extLst>
          </p:cNvPr>
          <p:cNvSpPr txBox="1">
            <a:spLocks/>
          </p:cNvSpPr>
          <p:nvPr/>
        </p:nvSpPr>
        <p:spPr>
          <a:xfrm>
            <a:off x="2123728" y="206148"/>
            <a:ext cx="6563072" cy="720000"/>
          </a:xfrm>
          <a:prstGeom prst="rect">
            <a:avLst/>
          </a:prstGeom>
        </p:spPr>
        <p:txBody>
          <a:bodyPr/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 Bold"/>
                <a:ea typeface="ＭＳ Ｐゴシック" charset="-128"/>
                <a:cs typeface="Arial Bold"/>
                <a:sym typeface="Tahoma" pitchFamily="34" charset="0"/>
              </a:rPr>
              <a:t>Layers and markers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DB97A1-D9B8-42FB-9B62-C7DC6E0A4C62}"/>
              </a:ext>
            </a:extLst>
          </p:cNvPr>
          <p:cNvSpPr txBox="1">
            <a:spLocks/>
          </p:cNvSpPr>
          <p:nvPr/>
        </p:nvSpPr>
        <p:spPr>
          <a:xfrm>
            <a:off x="451217" y="5813980"/>
            <a:ext cx="8175801" cy="811515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Then you create a marker layer and create Markers at the given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LonLat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 positions by looping through the data array with a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forEach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464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5F9F-826B-472D-AC13-1DB73001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A1D80-8420-472D-A106-D62B62FC05F4}"/>
              </a:ext>
            </a:extLst>
          </p:cNvPr>
          <p:cNvSpPr txBox="1"/>
          <p:nvPr/>
        </p:nvSpPr>
        <p:spPr>
          <a:xfrm>
            <a:off x="462851" y="1141590"/>
            <a:ext cx="842493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!DOCTYPE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HTML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html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head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title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Simplest Example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&lt;/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title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&lt;/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head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body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div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id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="Map"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style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="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width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800px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;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height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600px"&gt;&lt;/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div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script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src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="OpenLayers-2.13.1/OpenLayers.js"&gt;&lt;/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script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script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locations = [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[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'Manly Beach'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-33.80010128657071, 151.28747820854187, 2],</a:t>
            </a:r>
            <a:r>
              <a:rPr kumimoji="0" lang="it-IT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[</a:t>
            </a:r>
            <a:r>
              <a:rPr kumimoji="0" lang="it-IT" sz="7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'Bondi Beach'</a:t>
            </a:r>
            <a:r>
              <a:rPr kumimoji="0" lang="it-IT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-33.890542, 151.274856, 4],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[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Coogee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Beach'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-33.923036, 151.259052, 5],</a:t>
            </a:r>
            <a:b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</a:b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[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'Maroubra Beach'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-33.950198, 151.259302, 1],</a:t>
            </a:r>
            <a:r>
              <a:rPr kumimoji="0" lang="it-IT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[</a:t>
            </a:r>
            <a:r>
              <a:rPr kumimoji="0" lang="it-IT" sz="7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'Cronulla Beach'</a:t>
            </a:r>
            <a:r>
              <a:rPr kumimoji="0" lang="it-IT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-34.028249, 151.157507, 3]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lat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    = -33.89;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lon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    = 151.274856;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zoom           = 11;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fromProjection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=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OpenLayers.Projection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"EPSG:4326"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Transform from WGS 1984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toProjection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=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OpenLayers.Projection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"EPSG:900913"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to Spherical Mercator Projection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position       =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OpenLayers.LonLat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lon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lat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).transform(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fromProjection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toProjection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map =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OpenLayers.Map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"Map"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mapnik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 =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OpenLayers.Layer.OSM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map.addLayer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mapnik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http://dev.openlayers.org/docs/files/OpenLayers/Marker-js.html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// make a marker layer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markers =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OpenLayers.Layer.Markers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"Markers"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map.addLayer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(markers);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locations.forEach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createMarker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function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createMarker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item,index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show the data in the console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console.log(item[0],item[2], item[1]);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create a marker from the data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let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mposition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=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OpenLayers.LonLat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(item[2], item[1]).transform(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fromProjection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toProjection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place marker on the map layer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markers.addMarker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OpenLayers.Marker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mposition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map.setCenter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(position, zoom);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&lt;/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script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&lt;/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body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&lt;/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html</a:t>
            </a: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</a:t>
            </a:r>
            <a:endParaRPr kumimoji="0" lang="en-GB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ＭＳ Ｐゴシック" pitchFamily="34" charset="-128"/>
              <a:cs typeface="+mn-cs"/>
              <a:sym typeface="Tahoma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8095944-D567-42E2-897C-B090137B66C9}"/>
              </a:ext>
            </a:extLst>
          </p:cNvPr>
          <p:cNvSpPr txBox="1">
            <a:spLocks/>
          </p:cNvSpPr>
          <p:nvPr/>
        </p:nvSpPr>
        <p:spPr>
          <a:xfrm>
            <a:off x="2123728" y="206148"/>
            <a:ext cx="6563072" cy="720000"/>
          </a:xfrm>
          <a:prstGeom prst="rect">
            <a:avLst/>
          </a:prstGeom>
        </p:spPr>
        <p:txBody>
          <a:bodyPr/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 Bold"/>
                <a:ea typeface="ＭＳ Ｐゴシック" charset="-128"/>
                <a:cs typeface="Arial Bold"/>
                <a:sym typeface="Tahoma" pitchFamily="34" charset="0"/>
              </a:rPr>
              <a:t>Layers and markers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DB97A1-D9B8-42FB-9B62-C7DC6E0A4C62}"/>
              </a:ext>
            </a:extLst>
          </p:cNvPr>
          <p:cNvSpPr txBox="1">
            <a:spLocks/>
          </p:cNvSpPr>
          <p:nvPr/>
        </p:nvSpPr>
        <p:spPr>
          <a:xfrm>
            <a:off x="451217" y="5813980"/>
            <a:ext cx="8175801" cy="811515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F5AB9-9E49-4E38-9275-62BE7BE4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54"/>
          <a:stretch/>
        </p:blipFill>
        <p:spPr>
          <a:xfrm>
            <a:off x="5994731" y="3643208"/>
            <a:ext cx="2893056" cy="2395459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519AEF2-44C2-4975-B597-0BE38ED7FAC9}"/>
              </a:ext>
            </a:extLst>
          </p:cNvPr>
          <p:cNvSpPr txBox="1">
            <a:spLocks/>
          </p:cNvSpPr>
          <p:nvPr/>
        </p:nvSpPr>
        <p:spPr>
          <a:xfrm>
            <a:off x="4539117" y="957205"/>
            <a:ext cx="3776205" cy="1330109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	Complete standalone </a:t>
            </a: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example with markers </a:t>
            </a: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from an array</a:t>
            </a:r>
          </a:p>
        </p:txBody>
      </p:sp>
    </p:spTree>
    <p:extLst>
      <p:ext uri="{BB962C8B-B14F-4D97-AF65-F5344CB8AC3E}">
        <p14:creationId xmlns:p14="http://schemas.microsoft.com/office/powerpoint/2010/main" val="413557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5F9F-826B-472D-AC13-1DB73001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8095944-D567-42E2-897C-B090137B66C9}"/>
              </a:ext>
            </a:extLst>
          </p:cNvPr>
          <p:cNvSpPr txBox="1">
            <a:spLocks/>
          </p:cNvSpPr>
          <p:nvPr/>
        </p:nvSpPr>
        <p:spPr>
          <a:xfrm>
            <a:off x="2123728" y="206148"/>
            <a:ext cx="6563072" cy="720000"/>
          </a:xfrm>
          <a:prstGeom prst="rect">
            <a:avLst/>
          </a:prstGeom>
        </p:spPr>
        <p:txBody>
          <a:bodyPr/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 Bold"/>
                <a:ea typeface="ＭＳ Ｐゴシック" charset="-128"/>
                <a:cs typeface="Arial Bold"/>
                <a:sym typeface="Tahoma" pitchFamily="34" charset="0"/>
              </a:rPr>
              <a:t>Markers with info box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DB97A1-D9B8-42FB-9B62-C7DC6E0A4C62}"/>
              </a:ext>
            </a:extLst>
          </p:cNvPr>
          <p:cNvSpPr txBox="1">
            <a:spLocks/>
          </p:cNvSpPr>
          <p:nvPr/>
        </p:nvSpPr>
        <p:spPr>
          <a:xfrm>
            <a:off x="451217" y="5813980"/>
            <a:ext cx="8175801" cy="811515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519AEF2-44C2-4975-B597-0BE38ED7FAC9}"/>
              </a:ext>
            </a:extLst>
          </p:cNvPr>
          <p:cNvSpPr txBox="1">
            <a:spLocks/>
          </p:cNvSpPr>
          <p:nvPr/>
        </p:nvSpPr>
        <p:spPr>
          <a:xfrm>
            <a:off x="539552" y="1052736"/>
            <a:ext cx="8280919" cy="1234578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	Now you can add a popup layer to each marker and it can contain HTML/CSS. The popup appears when a user clicks the marker. Based on this example: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https://harrywood.co.uk/maps/examples/openlayers/marker-popups.html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D2480-C986-486B-9BDA-68A35506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83" y="2087201"/>
            <a:ext cx="5336762" cy="41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BC1A7-6553-4DFD-BED9-530A80F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391E-90C5-4B3E-8AA2-EAC73E3BE8DE}" type="slidenum">
              <a:rPr lang="en-US" smtClean="0"/>
              <a:pPr>
                <a:defRPr/>
              </a:pPr>
              <a:t>183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72388-B6FE-4DD9-BD91-55BD84CC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78" y="2492896"/>
            <a:ext cx="8037627" cy="1728192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F214530-8BB4-4283-BD45-3ACD946873BE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363272" cy="5303614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33333"/>
                </a:solidFill>
                <a:latin typeface="x-locale-heading-primary"/>
              </a:rPr>
              <a:t>The geolocation object</a:t>
            </a:r>
          </a:p>
          <a:p>
            <a:r>
              <a:rPr lang="en-GB" sz="2800" b="0" dirty="0">
                <a:solidFill>
                  <a:srgbClr val="333333"/>
                </a:solidFill>
                <a:latin typeface="Open Sans"/>
              </a:rPr>
              <a:t>Typical implementation for the check:</a:t>
            </a:r>
          </a:p>
          <a:p>
            <a:endParaRPr lang="en-GB" b="0" dirty="0">
              <a:solidFill>
                <a:srgbClr val="333333"/>
              </a:solidFill>
              <a:latin typeface="Open Sans"/>
            </a:endParaRPr>
          </a:p>
          <a:p>
            <a:endParaRPr lang="en-GB" b="0" dirty="0">
              <a:solidFill>
                <a:srgbClr val="333333"/>
              </a:solidFill>
              <a:latin typeface="Open Sans"/>
            </a:endParaRPr>
          </a:p>
          <a:p>
            <a:endParaRPr lang="en-GB" b="0" dirty="0">
              <a:solidFill>
                <a:srgbClr val="333333"/>
              </a:solidFill>
              <a:latin typeface="Open Sans"/>
            </a:endParaRPr>
          </a:p>
          <a:p>
            <a:r>
              <a:rPr lang="en-GB" sz="2400" b="0" dirty="0">
                <a:solidFill>
                  <a:srgbClr val="333333"/>
                </a:solidFill>
                <a:latin typeface="Open Sans"/>
              </a:rPr>
              <a:t>	</a:t>
            </a:r>
          </a:p>
          <a:p>
            <a:r>
              <a:rPr lang="en-GB" sz="2400" b="0" dirty="0">
                <a:solidFill>
                  <a:srgbClr val="333333"/>
                </a:solidFill>
                <a:latin typeface="Open Sans"/>
              </a:rPr>
              <a:t>	Success and error are programmer defined functions called in case success (getting the current position) or error (e.g. user refusal in the browser)</a:t>
            </a:r>
          </a:p>
          <a:p>
            <a:endParaRPr lang="en-GB" sz="2400" b="0" dirty="0">
              <a:solidFill>
                <a:srgbClr val="333333"/>
              </a:solidFill>
              <a:latin typeface="Open Sans"/>
            </a:endParaRPr>
          </a:p>
          <a:p>
            <a:r>
              <a:rPr lang="en-GB" sz="1800" b="0" dirty="0">
                <a:solidFill>
                  <a:srgbClr val="333333"/>
                </a:solidFill>
                <a:latin typeface="Open Sans"/>
              </a:rPr>
              <a:t>https://developer.mozilla.org/en-US/docs/Web/API/Geolocation_API</a:t>
            </a:r>
          </a:p>
        </p:txBody>
      </p:sp>
    </p:spTree>
    <p:extLst>
      <p:ext uri="{BB962C8B-B14F-4D97-AF65-F5344CB8AC3E}">
        <p14:creationId xmlns:p14="http://schemas.microsoft.com/office/powerpoint/2010/main" val="2672384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5F9F-826B-472D-AC13-1DB73001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8095944-D567-42E2-897C-B090137B66C9}"/>
              </a:ext>
            </a:extLst>
          </p:cNvPr>
          <p:cNvSpPr txBox="1">
            <a:spLocks/>
          </p:cNvSpPr>
          <p:nvPr/>
        </p:nvSpPr>
        <p:spPr>
          <a:xfrm>
            <a:off x="2123728" y="206148"/>
            <a:ext cx="6563072" cy="720000"/>
          </a:xfrm>
          <a:prstGeom prst="rect">
            <a:avLst/>
          </a:prstGeom>
        </p:spPr>
        <p:txBody>
          <a:bodyPr/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 Bold"/>
                <a:ea typeface="ＭＳ Ｐゴシック" charset="-128"/>
                <a:cs typeface="Arial Bold"/>
                <a:sym typeface="Tahoma" pitchFamily="34" charset="0"/>
              </a:rPr>
              <a:t>Markers with info box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DB97A1-D9B8-42FB-9B62-C7DC6E0A4C62}"/>
              </a:ext>
            </a:extLst>
          </p:cNvPr>
          <p:cNvSpPr txBox="1">
            <a:spLocks/>
          </p:cNvSpPr>
          <p:nvPr/>
        </p:nvSpPr>
        <p:spPr>
          <a:xfrm>
            <a:off x="451217" y="5813980"/>
            <a:ext cx="8175801" cy="811515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519AEF2-44C2-4975-B597-0BE38ED7FAC9}"/>
              </a:ext>
            </a:extLst>
          </p:cNvPr>
          <p:cNvSpPr txBox="1">
            <a:spLocks/>
          </p:cNvSpPr>
          <p:nvPr/>
        </p:nvSpPr>
        <p:spPr>
          <a:xfrm>
            <a:off x="539552" y="1052736"/>
            <a:ext cx="8147247" cy="1234578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	Now you can add a popup (vector) layer feature to each marker and it can contain HTML/CSS. The popup appears when a user clicks the marker.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C600E-87C1-40C4-A53F-031E0393A160}"/>
              </a:ext>
            </a:extLst>
          </p:cNvPr>
          <p:cNvSpPr txBox="1"/>
          <p:nvPr/>
        </p:nvSpPr>
        <p:spPr>
          <a:xfrm>
            <a:off x="555957" y="2406188"/>
            <a:ext cx="71228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create an overlay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vectorLayer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=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OpenLayers.Layer.Vector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"Overlay"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Define markers as "features" of the vector layer: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feature =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OpenLayers.Feature.Vector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OpenLayers.Geometry.Point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(-0.1279688,51.5077286)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.transform(epsg4326,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projectTo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{ description: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'This is the value of&lt;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br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&gt;the description attribute.'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+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img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src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="images/nelson.jpg"&gt;'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},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{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externalGraphic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'marker.png'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graphicHeight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30,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graphicWidth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30,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graphicXOffset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-12,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graphicYOffset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-25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vectorLayer.addFeatures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(feature);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add the feature 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2E5C11FF-E54D-4619-A01A-9558336FD587}"/>
              </a:ext>
            </a:extLst>
          </p:cNvPr>
          <p:cNvSpPr/>
          <p:nvPr/>
        </p:nvSpPr>
        <p:spPr>
          <a:xfrm>
            <a:off x="7662384" y="2413902"/>
            <a:ext cx="1302103" cy="921023"/>
          </a:xfrm>
          <a:prstGeom prst="borderCallout1">
            <a:avLst>
              <a:gd name="adj1" fmla="val 18750"/>
              <a:gd name="adj2" fmla="val -8333"/>
              <a:gd name="adj3" fmla="val 120526"/>
              <a:gd name="adj4" fmla="val -656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Create a new feature at position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C7760D2-F02F-43D2-80C2-9712B2FC9138}"/>
              </a:ext>
            </a:extLst>
          </p:cNvPr>
          <p:cNvSpPr/>
          <p:nvPr/>
        </p:nvSpPr>
        <p:spPr>
          <a:xfrm>
            <a:off x="7678789" y="3838503"/>
            <a:ext cx="1302103" cy="921023"/>
          </a:xfrm>
          <a:prstGeom prst="borderCallout1">
            <a:avLst>
              <a:gd name="adj1" fmla="val 18750"/>
              <a:gd name="adj2" fmla="val -8333"/>
              <a:gd name="adj3" fmla="val 58904"/>
              <a:gd name="adj4" fmla="val -350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Define the content of the popup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229D993C-C3CF-4228-81D2-D2CEC962F507}"/>
              </a:ext>
            </a:extLst>
          </p:cNvPr>
          <p:cNvSpPr/>
          <p:nvPr/>
        </p:nvSpPr>
        <p:spPr>
          <a:xfrm>
            <a:off x="7620000" y="5104517"/>
            <a:ext cx="1302103" cy="1064399"/>
          </a:xfrm>
          <a:prstGeom prst="borderCallout1">
            <a:avLst>
              <a:gd name="adj1" fmla="val 18750"/>
              <a:gd name="adj2" fmla="val -8333"/>
              <a:gd name="adj3" fmla="val 20105"/>
              <a:gd name="adj4" fmla="val -4551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Custom marker graphic and details</a:t>
            </a:r>
          </a:p>
        </p:txBody>
      </p:sp>
    </p:spTree>
    <p:extLst>
      <p:ext uri="{BB962C8B-B14F-4D97-AF65-F5344CB8AC3E}">
        <p14:creationId xmlns:p14="http://schemas.microsoft.com/office/powerpoint/2010/main" val="19284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5F9F-826B-472D-AC13-1DB73001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8095944-D567-42E2-897C-B090137B66C9}"/>
              </a:ext>
            </a:extLst>
          </p:cNvPr>
          <p:cNvSpPr txBox="1">
            <a:spLocks/>
          </p:cNvSpPr>
          <p:nvPr/>
        </p:nvSpPr>
        <p:spPr>
          <a:xfrm>
            <a:off x="2123728" y="206148"/>
            <a:ext cx="6563072" cy="720000"/>
          </a:xfrm>
          <a:prstGeom prst="rect">
            <a:avLst/>
          </a:prstGeom>
        </p:spPr>
        <p:txBody>
          <a:bodyPr/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 Bold"/>
                <a:ea typeface="ＭＳ Ｐゴシック" charset="-128"/>
                <a:cs typeface="Arial Bold"/>
                <a:sym typeface="Tahoma" pitchFamily="34" charset="0"/>
              </a:rPr>
              <a:t>Markers with info box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DB97A1-D9B8-42FB-9B62-C7DC6E0A4C62}"/>
              </a:ext>
            </a:extLst>
          </p:cNvPr>
          <p:cNvSpPr txBox="1">
            <a:spLocks/>
          </p:cNvSpPr>
          <p:nvPr/>
        </p:nvSpPr>
        <p:spPr>
          <a:xfrm>
            <a:off x="451217" y="5813980"/>
            <a:ext cx="8175801" cy="811515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519AEF2-44C2-4975-B597-0BE38ED7FAC9}"/>
              </a:ext>
            </a:extLst>
          </p:cNvPr>
          <p:cNvSpPr txBox="1">
            <a:spLocks/>
          </p:cNvSpPr>
          <p:nvPr/>
        </p:nvSpPr>
        <p:spPr>
          <a:xfrm>
            <a:off x="539552" y="1052736"/>
            <a:ext cx="8147247" cy="582875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	Adding the click selection controls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2E5C11FF-E54D-4619-A01A-9558336FD587}"/>
              </a:ext>
            </a:extLst>
          </p:cNvPr>
          <p:cNvSpPr/>
          <p:nvPr/>
        </p:nvSpPr>
        <p:spPr>
          <a:xfrm>
            <a:off x="7662384" y="2413902"/>
            <a:ext cx="1302103" cy="1064399"/>
          </a:xfrm>
          <a:prstGeom prst="borderCallout1">
            <a:avLst>
              <a:gd name="adj1" fmla="val 18750"/>
              <a:gd name="adj2" fmla="val -8333"/>
              <a:gd name="adj3" fmla="val 11790"/>
              <a:gd name="adj4" fmla="val -1379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Adding  selection processing functions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C7760D2-F02F-43D2-80C2-9712B2FC9138}"/>
              </a:ext>
            </a:extLst>
          </p:cNvPr>
          <p:cNvSpPr/>
          <p:nvPr/>
        </p:nvSpPr>
        <p:spPr>
          <a:xfrm>
            <a:off x="7678789" y="3838503"/>
            <a:ext cx="1302103" cy="921023"/>
          </a:xfrm>
          <a:prstGeom prst="borderCallout1">
            <a:avLst>
              <a:gd name="adj1" fmla="val 18750"/>
              <a:gd name="adj2" fmla="val -8333"/>
              <a:gd name="adj3" fmla="val 10682"/>
              <a:gd name="adj4" fmla="val -9989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Define popup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229D993C-C3CF-4228-81D2-D2CEC962F507}"/>
              </a:ext>
            </a:extLst>
          </p:cNvPr>
          <p:cNvSpPr/>
          <p:nvPr/>
        </p:nvSpPr>
        <p:spPr>
          <a:xfrm>
            <a:off x="5076056" y="4572318"/>
            <a:ext cx="1302103" cy="811516"/>
          </a:xfrm>
          <a:prstGeom prst="borderCallout1">
            <a:avLst>
              <a:gd name="adj1" fmla="val 18750"/>
              <a:gd name="adj2" fmla="val -8333"/>
              <a:gd name="adj3" fmla="val 47105"/>
              <a:gd name="adj4" fmla="val -9500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Clean up when closed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0799-8DF9-4193-878C-75D91F0D3B18}"/>
              </a:ext>
            </a:extLst>
          </p:cNvPr>
          <p:cNvSpPr txBox="1"/>
          <p:nvPr/>
        </p:nvSpPr>
        <p:spPr>
          <a:xfrm>
            <a:off x="539552" y="1696067"/>
            <a:ext cx="669674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//Add a selector control to the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vectorLayer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with popup functions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controls =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selector: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OpenLayers.Control.SelectFeature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vectorLayer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</a:t>
            </a:r>
            <a:b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</a:b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{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onSelect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createPopup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onUnselect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destroyPopup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})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function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createPopup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(feature)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feature.popup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OpenLayers.Popup.FramedCloud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"pop"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       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feature.geometry.getBounds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().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getCenterLonLat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       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null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'&lt;div class="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markerContent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"&gt;'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+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feature.attributes.description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+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'&lt;/div&gt;'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null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true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function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() { controls[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'selector'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].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unselectAll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(); });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map.addPopup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feature.popup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function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destroyPopup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(feature)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feature.popup.destroy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feature.popup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=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null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map.addControl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(controls[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'selector'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controls[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'selector'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].activate();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62276C06-327E-4CD3-BEDA-AA20407D970D}"/>
              </a:ext>
            </a:extLst>
          </p:cNvPr>
          <p:cNvSpPr/>
          <p:nvPr/>
        </p:nvSpPr>
        <p:spPr>
          <a:xfrm>
            <a:off x="6841048" y="5488489"/>
            <a:ext cx="1403360" cy="921023"/>
          </a:xfrm>
          <a:prstGeom prst="borderCallout1">
            <a:avLst>
              <a:gd name="adj1" fmla="val 18750"/>
              <a:gd name="adj2" fmla="val -8333"/>
              <a:gd name="adj3" fmla="val 81468"/>
              <a:gd name="adj4" fmla="val -1966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Actually add the controls to the map</a:t>
            </a:r>
          </a:p>
        </p:txBody>
      </p:sp>
    </p:spTree>
    <p:extLst>
      <p:ext uri="{BB962C8B-B14F-4D97-AF65-F5344CB8AC3E}">
        <p14:creationId xmlns:p14="http://schemas.microsoft.com/office/powerpoint/2010/main" val="3209709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ECF83-FB4F-4E34-BB4F-D67A6E3F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4B6578-F428-4D17-9748-F446F7C751E7}"/>
              </a:ext>
            </a:extLst>
          </p:cNvPr>
          <p:cNvSpPr txBox="1">
            <a:spLocks/>
          </p:cNvSpPr>
          <p:nvPr/>
        </p:nvSpPr>
        <p:spPr>
          <a:xfrm>
            <a:off x="2411760" y="188640"/>
            <a:ext cx="5873824" cy="720040"/>
          </a:xfrm>
          <a:prstGeom prst="rect">
            <a:avLst/>
          </a:prstGeom>
        </p:spPr>
        <p:txBody>
          <a:bodyPr/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 Bold"/>
                <a:ea typeface="ＭＳ Ｐゴシック" charset="-128"/>
                <a:cs typeface="Arial Bold"/>
                <a:sym typeface="Tahoma" pitchFamily="34" charset="0"/>
              </a:rPr>
              <a:t>Markers with info 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17B95-E416-48AD-9293-A5557B3B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4699050" cy="4026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8DA34-8173-4796-B4F8-258388BDD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7" t="18664" r="22742" b="20761"/>
          <a:stretch/>
        </p:blipFill>
        <p:spPr>
          <a:xfrm>
            <a:off x="5481266" y="1412776"/>
            <a:ext cx="3456384" cy="244827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3FB6AFF-06CE-4DBA-A11A-DE206B287256}"/>
              </a:ext>
            </a:extLst>
          </p:cNvPr>
          <p:cNvSpPr txBox="1">
            <a:spLocks/>
          </p:cNvSpPr>
          <p:nvPr/>
        </p:nvSpPr>
        <p:spPr>
          <a:xfrm>
            <a:off x="5368082" y="4365145"/>
            <a:ext cx="3682751" cy="1939036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	Full working demo for the popup box example discussed is on Blackboard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34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ECF83-FB4F-4E34-BB4F-D67A6E3F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4B6578-F428-4D17-9748-F446F7C751E7}"/>
              </a:ext>
            </a:extLst>
          </p:cNvPr>
          <p:cNvSpPr txBox="1">
            <a:spLocks/>
          </p:cNvSpPr>
          <p:nvPr/>
        </p:nvSpPr>
        <p:spPr>
          <a:xfrm>
            <a:off x="2411760" y="188640"/>
            <a:ext cx="5873824" cy="720040"/>
          </a:xfrm>
          <a:prstGeom prst="rect">
            <a:avLst/>
          </a:prstGeom>
        </p:spPr>
        <p:txBody>
          <a:bodyPr/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 Bold"/>
                <a:ea typeface="ＭＳ Ｐゴシック" charset="-128"/>
                <a:cs typeface="Arial Bold"/>
                <a:sym typeface="Tahoma" pitchFamily="34" charset="0"/>
              </a:rPr>
              <a:t>Markers with info box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3FB6AFF-06CE-4DBA-A11A-DE206B287256}"/>
              </a:ext>
            </a:extLst>
          </p:cNvPr>
          <p:cNvSpPr txBox="1">
            <a:spLocks/>
          </p:cNvSpPr>
          <p:nvPr/>
        </p:nvSpPr>
        <p:spPr>
          <a:xfrm>
            <a:off x="539552" y="980728"/>
            <a:ext cx="8352928" cy="5375622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Now you need to integrate your chosen mapping feature into your system Views.</a:t>
            </a:r>
          </a:p>
          <a:p>
            <a:pPr marL="342900" marR="0" lvl="0" indent="-342900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The php code needs to generate the JS data set dynamically into the view code sent to the browser e.g. (for the simple markers example) 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$script = “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var locations = [“;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foreach ($view-&gt;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ItemsDataSet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as $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ItemData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) {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$script = $script . “[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'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” 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$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ItemData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-&gt;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getlocationName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() . “',” . $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ItemData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-&gt;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getlocationLong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() . “,” . $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ItemData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-&gt;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getlocationLat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() . “],”; 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}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$script = </a:t>
            </a: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rtrim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($script, “,”);  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// remove the last unnecessary comma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$script = $script . “];”; 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// add on the closing bracket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echo $script; 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// output to the browser 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// to produce JS array code in the exact format in the View: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var locations = [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['Manly Beach', -33.80010128657071, 151.28747820854187],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['Bondi Beach', -33.890542, 151.274856],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['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Coogee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Beach', -33.923036, 151.259052],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['Maroubra Beach', -33.950198, 151.259302],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['Cronulla Beach', -34.028249, 151.1575073]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];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F6941-2DB1-43E1-9165-78967C246C3E}"/>
              </a:ext>
            </a:extLst>
          </p:cNvPr>
          <p:cNvSpPr/>
          <p:nvPr/>
        </p:nvSpPr>
        <p:spPr>
          <a:xfrm>
            <a:off x="539552" y="4456678"/>
            <a:ext cx="5760640" cy="2140673"/>
          </a:xfrm>
          <a:prstGeom prst="rect">
            <a:avLst/>
          </a:prstGeom>
          <a:noFill/>
          <a:ln>
            <a:solidFill>
              <a:srgbClr val="C60C3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Tahoma" pitchFamily="34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7BC7091-010B-46AB-9295-A448CE48DAD6}"/>
              </a:ext>
            </a:extLst>
          </p:cNvPr>
          <p:cNvSpPr/>
          <p:nvPr/>
        </p:nvSpPr>
        <p:spPr>
          <a:xfrm>
            <a:off x="6803036" y="3861048"/>
            <a:ext cx="2133600" cy="1857127"/>
          </a:xfrm>
          <a:prstGeom prst="borderCallout1">
            <a:avLst>
              <a:gd name="adj1" fmla="val -5165"/>
              <a:gd name="adj2" fmla="val 54524"/>
              <a:gd name="adj3" fmla="val -33287"/>
              <a:gd name="adj4" fmla="val 490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You need location data in your DB, you need to extend your models to have location accessor functions.</a:t>
            </a:r>
          </a:p>
        </p:txBody>
      </p:sp>
    </p:spTree>
    <p:extLst>
      <p:ext uri="{BB962C8B-B14F-4D97-AF65-F5344CB8AC3E}">
        <p14:creationId xmlns:p14="http://schemas.microsoft.com/office/powerpoint/2010/main" val="740622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ECF83-FB4F-4E34-BB4F-D67A6E3F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4B6578-F428-4D17-9748-F446F7C751E7}"/>
              </a:ext>
            </a:extLst>
          </p:cNvPr>
          <p:cNvSpPr txBox="1">
            <a:spLocks/>
          </p:cNvSpPr>
          <p:nvPr/>
        </p:nvSpPr>
        <p:spPr>
          <a:xfrm>
            <a:off x="2411760" y="188640"/>
            <a:ext cx="5873824" cy="720040"/>
          </a:xfrm>
          <a:prstGeom prst="rect">
            <a:avLst/>
          </a:prstGeom>
        </p:spPr>
        <p:txBody>
          <a:bodyPr/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 Bold"/>
                <a:ea typeface="ＭＳ Ｐゴシック" charset="-128"/>
                <a:cs typeface="Arial Bold"/>
                <a:sym typeface="Tahoma" pitchFamily="34" charset="0"/>
              </a:rPr>
              <a:t>Markers with info box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3FB6AFF-06CE-4DBA-A11A-DE206B287256}"/>
              </a:ext>
            </a:extLst>
          </p:cNvPr>
          <p:cNvSpPr txBox="1">
            <a:spLocks/>
          </p:cNvSpPr>
          <p:nvPr/>
        </p:nvSpPr>
        <p:spPr>
          <a:xfrm>
            <a:off x="539552" y="980728"/>
            <a:ext cx="8352928" cy="5375622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Now you need to integrate your chosen mapping feature into your system Views.</a:t>
            </a:r>
          </a:p>
          <a:p>
            <a:pPr marL="342900" marR="0" lvl="0" indent="-342900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The php code needs to generate the JS data set dynamically into the view code sent to the browser e.g. (for the simple markers example) 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$script = “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var locations = [“;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foreach ($view-&gt;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ItemsDataSet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as $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ItemData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) {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$script = $script . “[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'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” 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$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ItemData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-&gt;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getlocationName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() . “',” . $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ItemData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-&gt;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getlocationLong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() . “,” . $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ItemData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-&gt;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getlocationLat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() . “],”; 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}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$script = </a:t>
            </a: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rtrim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($script, “,”);  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// remove the last unnecessary comma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$script = $script . “];”; 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// add on the closing bracket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echo $script; 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// output to the browser 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// to produce JS array code in the exact format in the View: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var locations = [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['Manly Beach', -33.80010128657071, 151.28747820854187],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['Bondi Beach', -33.890542, 151.274856],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['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Coogee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Beach', -33.923036, 151.259052],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['Maroubra Beach', -33.950198, 151.259302],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['Cronulla Beach', -34.028249, 151.1575073]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  <a:cs typeface="Arial"/>
                <a:sym typeface="Tahoma" pitchFamily="34" charset="0"/>
              </a:rPr>
              <a:t>        ];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F6941-2DB1-43E1-9165-78967C246C3E}"/>
              </a:ext>
            </a:extLst>
          </p:cNvPr>
          <p:cNvSpPr/>
          <p:nvPr/>
        </p:nvSpPr>
        <p:spPr>
          <a:xfrm>
            <a:off x="539552" y="4456678"/>
            <a:ext cx="5760640" cy="2140673"/>
          </a:xfrm>
          <a:prstGeom prst="rect">
            <a:avLst/>
          </a:prstGeom>
          <a:noFill/>
          <a:ln>
            <a:solidFill>
              <a:srgbClr val="C60C3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Tahoma" pitchFamily="34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7BC7091-010B-46AB-9295-A448CE48DAD6}"/>
              </a:ext>
            </a:extLst>
          </p:cNvPr>
          <p:cNvSpPr/>
          <p:nvPr/>
        </p:nvSpPr>
        <p:spPr>
          <a:xfrm>
            <a:off x="6803036" y="3861048"/>
            <a:ext cx="2133600" cy="1857127"/>
          </a:xfrm>
          <a:prstGeom prst="borderCallout1">
            <a:avLst>
              <a:gd name="adj1" fmla="val -5165"/>
              <a:gd name="adj2" fmla="val 54524"/>
              <a:gd name="adj3" fmla="val -33287"/>
              <a:gd name="adj4" fmla="val 490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You need location data in your DB, you need to extend your models to have location accessor functions.</a:t>
            </a:r>
          </a:p>
        </p:txBody>
      </p:sp>
    </p:spTree>
    <p:extLst>
      <p:ext uri="{BB962C8B-B14F-4D97-AF65-F5344CB8AC3E}">
        <p14:creationId xmlns:p14="http://schemas.microsoft.com/office/powerpoint/2010/main" val="1863038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5F9F-826B-472D-AC13-1DB73001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A1391E-90C5-4B3E-8AA2-EAC73E3BE8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ahoma" pitchFamily="34" charset="0"/>
                <a:ea typeface="ＭＳ Ｐゴシック" charset="-128"/>
                <a:cs typeface="+mn-cs"/>
                <a:sym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+mn-cs"/>
              <a:sym typeface="Tahoma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8095944-D567-42E2-897C-B090137B66C9}"/>
              </a:ext>
            </a:extLst>
          </p:cNvPr>
          <p:cNvSpPr txBox="1">
            <a:spLocks/>
          </p:cNvSpPr>
          <p:nvPr/>
        </p:nvSpPr>
        <p:spPr>
          <a:xfrm>
            <a:off x="2123728" y="206148"/>
            <a:ext cx="6563072" cy="720000"/>
          </a:xfrm>
          <a:prstGeom prst="rect">
            <a:avLst/>
          </a:prstGeom>
        </p:spPr>
        <p:txBody>
          <a:bodyPr/>
          <a:lstStyle>
            <a:lvl1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60C30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2pPr>
            <a:lvl3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3pPr>
            <a:lvl4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4pPr>
            <a:lvl5pPr algn="l" defTabSz="45561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pitchFamily="34" charset="0"/>
              </a:defRPr>
            </a:lvl5pPr>
            <a:lvl6pPr marL="457153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305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458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610" algn="l" defTabSz="45715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Arial Bold"/>
                <a:ea typeface="ＭＳ Ｐゴシック" charset="-128"/>
                <a:cs typeface="Arial Bold"/>
                <a:sym typeface="Tahoma" pitchFamily="34" charset="0"/>
              </a:rPr>
              <a:t>Markers with info box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DB97A1-D9B8-42FB-9B62-C7DC6E0A4C62}"/>
              </a:ext>
            </a:extLst>
          </p:cNvPr>
          <p:cNvSpPr txBox="1">
            <a:spLocks/>
          </p:cNvSpPr>
          <p:nvPr/>
        </p:nvSpPr>
        <p:spPr>
          <a:xfrm>
            <a:off x="451217" y="5813980"/>
            <a:ext cx="8175801" cy="811515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519AEF2-44C2-4975-B597-0BE38ED7FAC9}"/>
              </a:ext>
            </a:extLst>
          </p:cNvPr>
          <p:cNvSpPr txBox="1">
            <a:spLocks/>
          </p:cNvSpPr>
          <p:nvPr/>
        </p:nvSpPr>
        <p:spPr>
          <a:xfrm>
            <a:off x="251520" y="1052736"/>
            <a:ext cx="8568952" cy="4573810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	</a:t>
            </a:r>
            <a:r>
              <a:rPr kumimoji="0" lang="en-GB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Similarly if you use the Markers with popup info box then you need to generate the content whilst </a:t>
            </a:r>
            <a:r>
              <a:rPr kumimoji="0" lang="en-GB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echo’ing</a:t>
            </a:r>
            <a:r>
              <a:rPr kumimoji="0" lang="en-GB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Tahoma" pitchFamily="34" charset="0"/>
              </a:rPr>
              <a:t> out JS e.g. </a:t>
            </a: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  <a:p>
            <a:pPr marL="341313" marR="0" lvl="0" indent="-341313" algn="l" defTabSz="4556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  <a:sym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C600E-87C1-40C4-A53F-031E0393A160}"/>
              </a:ext>
            </a:extLst>
          </p:cNvPr>
          <p:cNvSpPr txBox="1"/>
          <p:nvPr/>
        </p:nvSpPr>
        <p:spPr>
          <a:xfrm>
            <a:off x="451217" y="1949524"/>
            <a:ext cx="712283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. . 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foreach ($view-&gt;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ItemsDataSet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as $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ItemData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 {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$script = “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var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feature =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OpenLayers.Feature.Vector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new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OpenLayers.Geometry.Point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”;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$script = $script 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$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ItemData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-&gt;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getlocationLong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() . “,”;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$script = $script 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$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ItemData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-&gt;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getlocationLat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() . “)”;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$script = $script . “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.transform(epsg4326,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projectTo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),{ description: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‘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”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.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$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ItemData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-&gt;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getlocationName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()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”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+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img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src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="images/nelson.jpg"&gt;’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},”;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$script = $script .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 “{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externalGraphic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'marker.png'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,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graphicHeight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30,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graphicWidth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30,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graphicXOffset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-12,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graphicYOffset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: -25 }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vectorLayer.addFeatures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(feature);”;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echo $script;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34" charset="-128"/>
                <a:cs typeface="+mn-cs"/>
                <a:sym typeface="Tahoma" pitchFamily="34" charset="0"/>
              </a:rPr>
              <a:t>// echo out constructed JS code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34" charset="-128"/>
              <a:cs typeface="+mn-cs"/>
              <a:sym typeface="Tahoma" pitchFamily="34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C7760D2-F02F-43D2-80C2-9712B2FC9138}"/>
              </a:ext>
            </a:extLst>
          </p:cNvPr>
          <p:cNvSpPr/>
          <p:nvPr/>
        </p:nvSpPr>
        <p:spPr>
          <a:xfrm>
            <a:off x="7353918" y="1949619"/>
            <a:ext cx="1597971" cy="2030924"/>
          </a:xfrm>
          <a:prstGeom prst="borderCallout1">
            <a:avLst>
              <a:gd name="adj1" fmla="val 36760"/>
              <a:gd name="adj2" fmla="val -8333"/>
              <a:gd name="adj3" fmla="val 41323"/>
              <a:gd name="adj4" fmla="val -4265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JS code that we need to inject values in from the hp dataset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229D993C-C3CF-4228-81D2-D2CEC962F507}"/>
              </a:ext>
            </a:extLst>
          </p:cNvPr>
          <p:cNvSpPr/>
          <p:nvPr/>
        </p:nvSpPr>
        <p:spPr>
          <a:xfrm>
            <a:off x="7620000" y="4137993"/>
            <a:ext cx="1302103" cy="2030924"/>
          </a:xfrm>
          <a:prstGeom prst="borderCallout1">
            <a:avLst>
              <a:gd name="adj1" fmla="val 18750"/>
              <a:gd name="adj2" fmla="val -8333"/>
              <a:gd name="adj3" fmla="val 100719"/>
              <a:gd name="adj4" fmla="val -6357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ahoma" pitchFamily="34" charset="0"/>
              </a:rPr>
              <a:t>$script will be a perfectly formed JS code snippet with generated values.</a:t>
            </a:r>
          </a:p>
        </p:txBody>
      </p:sp>
    </p:spTree>
    <p:extLst>
      <p:ext uri="{BB962C8B-B14F-4D97-AF65-F5344CB8AC3E}">
        <p14:creationId xmlns:p14="http://schemas.microsoft.com/office/powerpoint/2010/main" val="281571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333333"/>
                </a:solidFill>
                <a:latin typeface="Open Sans"/>
              </a:rPr>
              <a:t>To obtain the user's current location, you can call the </a:t>
            </a:r>
            <a:r>
              <a:rPr lang="en-GB" dirty="0" err="1">
                <a:solidFill>
                  <a:srgbClr val="3F87A6"/>
                </a:solidFill>
                <a:latin typeface="Open Sans"/>
                <a:hlinkClick r:id="rId2" tooltip="The Geolocation.getCurrentPosition() method is used to get the current position of the device."/>
              </a:rPr>
              <a:t>getCurrentPosition</a:t>
            </a:r>
            <a:r>
              <a:rPr lang="en-GB" dirty="0">
                <a:solidFill>
                  <a:srgbClr val="3F87A6"/>
                </a:solidFill>
                <a:latin typeface="Open Sans"/>
                <a:hlinkClick r:id="rId2" tooltip="The Geolocation.getCurrentPosition() method is used to get the current position of the device."/>
              </a:rPr>
              <a:t>()</a:t>
            </a:r>
            <a:r>
              <a:rPr lang="en-GB" dirty="0">
                <a:solidFill>
                  <a:srgbClr val="333333"/>
                </a:solidFill>
                <a:latin typeface="Open Sans"/>
              </a:rPr>
              <a:t> method.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Open Sans"/>
              </a:rPr>
              <a:t> </a:t>
            </a:r>
          </a:p>
          <a:p>
            <a:r>
              <a:rPr lang="en-GB" dirty="0">
                <a:solidFill>
                  <a:srgbClr val="333333"/>
                </a:solidFill>
                <a:latin typeface="Open Sans"/>
              </a:rPr>
              <a:t>This initiates an asynchronous request to detect the user's position, and queries the positioning hardware to get up-to-date information. </a:t>
            </a:r>
          </a:p>
          <a:p>
            <a:endParaRPr lang="en-GB" dirty="0">
              <a:solidFill>
                <a:srgbClr val="333333"/>
              </a:solidFill>
              <a:latin typeface="Open Sans"/>
            </a:endParaRPr>
          </a:p>
          <a:p>
            <a:r>
              <a:rPr lang="en-GB" dirty="0">
                <a:solidFill>
                  <a:srgbClr val="333333"/>
                </a:solidFill>
                <a:latin typeface="Open Sans"/>
              </a:rPr>
              <a:t>When the position is determined, the defined </a:t>
            </a:r>
            <a:r>
              <a:rPr lang="en-GB" dirty="0" err="1">
                <a:solidFill>
                  <a:srgbClr val="333333"/>
                </a:solidFill>
                <a:latin typeface="Open Sans"/>
              </a:rPr>
              <a:t>callback</a:t>
            </a:r>
            <a:r>
              <a:rPr lang="en-GB" dirty="0">
                <a:solidFill>
                  <a:srgbClr val="333333"/>
                </a:solidFill>
                <a:latin typeface="Open Sans"/>
              </a:rPr>
              <a:t> function is executed. You can optionally provide a second </a:t>
            </a:r>
            <a:r>
              <a:rPr lang="en-GB" dirty="0" err="1">
                <a:solidFill>
                  <a:srgbClr val="333333"/>
                </a:solidFill>
                <a:latin typeface="Open Sans"/>
              </a:rPr>
              <a:t>callback</a:t>
            </a:r>
            <a:r>
              <a:rPr lang="en-GB" dirty="0">
                <a:solidFill>
                  <a:srgbClr val="333333"/>
                </a:solidFill>
                <a:latin typeface="Open Sans"/>
              </a:rPr>
              <a:t> function to be executed if an error occurs.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184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94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999" y="1124744"/>
            <a:ext cx="8381481" cy="5400600"/>
          </a:xfrm>
        </p:spPr>
        <p:txBody>
          <a:bodyPr/>
          <a:lstStyle/>
          <a:p>
            <a:r>
              <a:rPr lang="en-GB" dirty="0">
                <a:solidFill>
                  <a:srgbClr val="333333"/>
                </a:solidFill>
                <a:latin typeface="x-locale-heading-primary"/>
              </a:rPr>
              <a:t>By default, </a:t>
            </a:r>
            <a:r>
              <a:rPr lang="en-GB" dirty="0" err="1">
                <a:solidFill>
                  <a:srgbClr val="3F87A6"/>
                </a:solidFill>
                <a:latin typeface="x-locale-heading-primary"/>
                <a:hlinkClick r:id="rId2" tooltip="The Geolocation.getCurrentPosition() method is used to get the current position of the device."/>
              </a:rPr>
              <a:t>getCurrentPosition</a:t>
            </a:r>
            <a:r>
              <a:rPr lang="en-GB" dirty="0">
                <a:solidFill>
                  <a:srgbClr val="3F87A6"/>
                </a:solidFill>
                <a:latin typeface="x-locale-heading-primary"/>
                <a:hlinkClick r:id="rId2" tooltip="The Geolocation.getCurrentPosition() method is used to get the current position of the device."/>
              </a:rPr>
              <a:t>()</a:t>
            </a:r>
            <a:r>
              <a:rPr lang="en-GB" dirty="0">
                <a:solidFill>
                  <a:srgbClr val="333333"/>
                </a:solidFill>
                <a:latin typeface="x-locale-heading-primary"/>
              </a:rPr>
              <a:t> tries to answer as fast as possible with a low accuracy result. It is useful if you need a quick answer regardless of the accuracy.</a:t>
            </a:r>
          </a:p>
          <a:p>
            <a:r>
              <a:rPr lang="en-GB" dirty="0">
                <a:solidFill>
                  <a:srgbClr val="333333"/>
                </a:solidFill>
                <a:latin typeface="x-locale-heading-primary"/>
              </a:rPr>
              <a:t>Devices with a GPS, for example, can take a minute or more to get a GPS fix, so less accurate data (IP location or </a:t>
            </a:r>
            <a:r>
              <a:rPr lang="en-GB" dirty="0" err="1">
                <a:solidFill>
                  <a:srgbClr val="333333"/>
                </a:solidFill>
                <a:latin typeface="x-locale-heading-primary"/>
              </a:rPr>
              <a:t>wifi</a:t>
            </a:r>
            <a:r>
              <a:rPr lang="en-GB" dirty="0">
                <a:solidFill>
                  <a:srgbClr val="333333"/>
                </a:solidFill>
                <a:latin typeface="x-locale-heading-primary"/>
              </a:rPr>
              <a:t>) may be returned to </a:t>
            </a:r>
            <a:r>
              <a:rPr lang="en-GB" dirty="0" err="1">
                <a:solidFill>
                  <a:srgbClr val="3F87A6"/>
                </a:solidFill>
                <a:latin typeface="x-locale-heading-primary"/>
                <a:hlinkClick r:id="rId2" tooltip="The Geolocation.getCurrentPosition() method is used to get the current position of the device."/>
              </a:rPr>
              <a:t>getCurrentPosition</a:t>
            </a:r>
            <a:r>
              <a:rPr lang="en-GB" dirty="0">
                <a:solidFill>
                  <a:srgbClr val="3F87A6"/>
                </a:solidFill>
                <a:latin typeface="x-locale-heading-primary"/>
                <a:hlinkClick r:id="rId2" tooltip="The Geolocation.getCurrentPosition() method is used to get the current position of the device."/>
              </a:rPr>
              <a:t>()</a:t>
            </a:r>
            <a:r>
              <a:rPr lang="en-GB" dirty="0">
                <a:solidFill>
                  <a:srgbClr val="333333"/>
                </a:solidFill>
                <a:latin typeface="x-locale-heading-primary"/>
              </a:rPr>
              <a:t>.</a:t>
            </a:r>
          </a:p>
          <a:p>
            <a:endParaRPr lang="en-GB" dirty="0">
              <a:solidFill>
                <a:srgbClr val="333333"/>
              </a:solidFill>
              <a:latin typeface="x-locale-heading-primary"/>
            </a:endParaRPr>
          </a:p>
          <a:p>
            <a:r>
              <a:rPr lang="en-GB" dirty="0">
                <a:solidFill>
                  <a:srgbClr val="333333"/>
                </a:solidFill>
                <a:latin typeface="x-locale-heading-primary"/>
              </a:rPr>
              <a:t>Simple example:</a:t>
            </a:r>
          </a:p>
          <a:p>
            <a:endParaRPr lang="en-GB" dirty="0">
              <a:solidFill>
                <a:srgbClr val="333333"/>
              </a:solidFill>
              <a:latin typeface="x-locale-heading-primary"/>
            </a:endParaRP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GB" sz="18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geolocation</a:t>
            </a:r>
            <a:r>
              <a:rPr lang="en-GB" sz="18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getCurrentPosition</a:t>
            </a:r>
            <a:r>
              <a:rPr lang="en-GB" sz="18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GB" sz="18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GB" sz="18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7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GB" sz="17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GB" sz="17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GB" sz="17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latitude</a:t>
            </a:r>
            <a:r>
              <a:rPr lang="en-GB" sz="17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GB" sz="17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GB" sz="17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longitude</a:t>
            </a:r>
            <a:r>
              <a:rPr lang="en-GB" sz="17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8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185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32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980728"/>
            <a:ext cx="8496944" cy="5544616"/>
          </a:xfrm>
        </p:spPr>
        <p:txBody>
          <a:bodyPr/>
          <a:lstStyle/>
          <a:p>
            <a:r>
              <a:rPr lang="en-GB" dirty="0"/>
              <a:t>Write a HTML test file containing the test code on previous slid and if the </a:t>
            </a:r>
            <a:r>
              <a:rPr lang="en-GB" dirty="0" err="1"/>
              <a:t>GeoLocation</a:t>
            </a:r>
            <a:r>
              <a:rPr lang="en-GB" dirty="0"/>
              <a:t> class exists find and display the users location </a:t>
            </a:r>
            <a:br>
              <a:rPr lang="en-GB" dirty="0"/>
            </a:br>
            <a:r>
              <a:rPr lang="en-GB" dirty="0"/>
              <a:t>as text like this:</a:t>
            </a:r>
            <a:br>
              <a:rPr lang="en-GB" dirty="0"/>
            </a:br>
            <a:endParaRPr lang="en-GB" sz="700" dirty="0"/>
          </a:p>
          <a:p>
            <a:r>
              <a:rPr lang="en-GB" dirty="0"/>
              <a:t>Put your JavaScript in a &lt;script&gt; element and it will execute when you load the HTML file.</a:t>
            </a:r>
            <a:br>
              <a:rPr lang="en-GB" dirty="0"/>
            </a:br>
            <a:endParaRPr lang="en-GB" sz="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23729" y="188641"/>
            <a:ext cx="6563072" cy="648072"/>
          </a:xfrm>
        </p:spPr>
        <p:txBody>
          <a:bodyPr/>
          <a:lstStyle/>
          <a:p>
            <a:r>
              <a:rPr lang="en-GB" dirty="0"/>
              <a:t>Exercise 18.1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186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51920" y="1844824"/>
            <a:ext cx="4104456" cy="61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85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562" y="1124744"/>
            <a:ext cx="8175801" cy="3024336"/>
          </a:xfrm>
        </p:spPr>
        <p:txBody>
          <a:bodyPr/>
          <a:lstStyle/>
          <a:p>
            <a:r>
              <a:rPr lang="en-GB" dirty="0"/>
              <a:t>Try incorporating your solution into you semester 1 work at the point where location is important . Find location of user </a:t>
            </a:r>
          </a:p>
          <a:p>
            <a:r>
              <a:rPr lang="en-GB" dirty="0"/>
              <a:t>This can then be used to enhance your search feature for example by adding search by location (</a:t>
            </a:r>
            <a:r>
              <a:rPr lang="en-GB" i="1" dirty="0"/>
              <a:t>using a custom </a:t>
            </a:r>
            <a:r>
              <a:rPr lang="en-GB" i="1" dirty="0" err="1"/>
              <a:t>GoogleMap</a:t>
            </a:r>
            <a:r>
              <a:rPr lang="en-GB" i="1" dirty="0"/>
              <a:t> or </a:t>
            </a:r>
            <a:r>
              <a:rPr lang="en-GB" i="1" dirty="0" err="1"/>
              <a:t>OpenStreetmap</a:t>
            </a:r>
            <a:r>
              <a:rPr lang="en-GB" i="1" dirty="0"/>
              <a:t> – see later in this workshop</a:t>
            </a:r>
            <a:r>
              <a:rPr lang="en-GB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18.2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187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07904" y="4017972"/>
            <a:ext cx="5094736" cy="237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Callout 5"/>
          <p:cNvSpPr/>
          <p:nvPr/>
        </p:nvSpPr>
        <p:spPr>
          <a:xfrm>
            <a:off x="611560" y="4221088"/>
            <a:ext cx="3672408" cy="2176364"/>
          </a:xfrm>
          <a:prstGeom prst="rightArrowCallout">
            <a:avLst/>
          </a:prstGeom>
          <a:noFill/>
          <a:ln>
            <a:solidFill>
              <a:srgbClr val="C60C3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48633" y="4230216"/>
            <a:ext cx="2267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tx1"/>
                </a:solidFill>
              </a:rPr>
              <a:t>UI control to trigger location service lookup which then posts the position back to the server to perform a search based on location.</a:t>
            </a:r>
          </a:p>
        </p:txBody>
      </p:sp>
    </p:spTree>
    <p:extLst>
      <p:ext uri="{BB962C8B-B14F-4D97-AF65-F5344CB8AC3E}">
        <p14:creationId xmlns:p14="http://schemas.microsoft.com/office/powerpoint/2010/main" val="175429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1124744"/>
            <a:ext cx="8291264" cy="5400600"/>
          </a:xfrm>
        </p:spPr>
        <p:txBody>
          <a:bodyPr/>
          <a:lstStyle/>
          <a:p>
            <a:r>
              <a:rPr lang="en-GB" dirty="0"/>
              <a:t>MVC hasn’t gone away!</a:t>
            </a:r>
          </a:p>
          <a:p>
            <a:endParaRPr lang="en-GB" sz="1100" dirty="0"/>
          </a:p>
          <a:p>
            <a:r>
              <a:rPr lang="en-GB" dirty="0"/>
              <a:t>Design a PHP helper class that </a:t>
            </a:r>
            <a:br>
              <a:rPr lang="en-GB" dirty="0"/>
            </a:br>
            <a:r>
              <a:rPr lang="en-GB" dirty="0"/>
              <a:t>produces the necessary JavaScript </a:t>
            </a:r>
            <a:br>
              <a:rPr lang="en-GB" dirty="0"/>
            </a:br>
            <a:r>
              <a:rPr lang="en-GB" dirty="0"/>
              <a:t>code to give your pages location capabilities. The class needs methods that return JavaScript blocks that you can inject into the $view object into a suitable placeholder in the head or body areas.  E.g. in a PHP controller:</a:t>
            </a:r>
          </a:p>
          <a:p>
            <a:endParaRPr lang="en-GB" sz="1200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LocationClass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LocationClass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$view-&gt;location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loc.getLocationCode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. . . And in the view, something like:</a:t>
            </a:r>
          </a:p>
          <a:p>
            <a:endParaRPr lang="en-GB" sz="400" dirty="0"/>
          </a:p>
          <a:p>
            <a:pPr marL="0" indent="0">
              <a:buNone/>
            </a:pPr>
            <a:r>
              <a:rPr lang="en-GB" dirty="0"/>
              <a:t>	&lt;head&gt;&lt;</a:t>
            </a:r>
            <a:r>
              <a:rPr lang="en-GB" dirty="0" err="1"/>
              <a:t>php</a:t>
            </a:r>
            <a:r>
              <a:rPr lang="en-GB" dirty="0"/>
              <a:t> echo $view-&gt;location;?&gt;&lt;/head&gt;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563072" cy="720000"/>
          </a:xfrm>
        </p:spPr>
        <p:txBody>
          <a:bodyPr/>
          <a:lstStyle/>
          <a:p>
            <a:r>
              <a:rPr lang="en-GB" sz="2800" dirty="0"/>
              <a:t>Exercise 18.3  PHP, JS and MVC…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FB89F-398B-44C6-B844-399D9F038FBB}" type="slidenum">
              <a:rPr lang="en-US" smtClean="0"/>
              <a:pPr>
                <a:defRPr/>
              </a:pPr>
              <a:t>188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136" y="980728"/>
            <a:ext cx="2967670" cy="147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92541"/>
      </p:ext>
    </p:extLst>
  </p:cSld>
  <p:clrMapOvr>
    <a:masterClrMapping/>
  </p:clrMapOvr>
</p:sld>
</file>

<file path=ppt/theme/theme1.xml><?xml version="1.0" encoding="utf-8"?>
<a:theme xmlns:a="http://schemas.openxmlformats.org/drawingml/2006/main" name="UoS template_no_logo_white">
  <a:themeElements>
    <a:clrScheme name="UoS01">
      <a:dk1>
        <a:sysClr val="windowText" lastClr="000000"/>
      </a:dk1>
      <a:lt1>
        <a:sysClr val="window" lastClr="FFFFFF"/>
      </a:lt1>
      <a:dk2>
        <a:srgbClr val="C60C30"/>
      </a:dk2>
      <a:lt2>
        <a:srgbClr val="FFFFFF"/>
      </a:lt2>
      <a:accent1>
        <a:srgbClr val="C60C30"/>
      </a:accent1>
      <a:accent2>
        <a:srgbClr val="009AA6"/>
      </a:accent2>
      <a:accent3>
        <a:srgbClr val="920075"/>
      </a:accent3>
      <a:accent4>
        <a:srgbClr val="BED600"/>
      </a:accent4>
      <a:accent5>
        <a:srgbClr val="E37222"/>
      </a:accent5>
      <a:accent6>
        <a:srgbClr val="782327"/>
      </a:accent6>
      <a:hlink>
        <a:srgbClr val="002060"/>
      </a:hlink>
      <a:folHlink>
        <a:srgbClr val="C2BD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60C30"/>
          </a:solidFill>
        </a:ln>
        <a:effectLst>
          <a:glow rad="101600">
            <a:schemeClr val="accent1">
              <a:satMod val="175000"/>
              <a:alpha val="4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572E2D"/>
      </a:dk1>
      <a:lt1>
        <a:srgbClr val="2A5657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ACB4B4"/>
      </a:accent3>
      <a:accent4>
        <a:srgbClr val="492625"/>
      </a:accent4>
      <a:accent5>
        <a:srgbClr val="AAB5DE"/>
      </a:accent5>
      <a:accent6>
        <a:srgbClr val="177815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 7 - MySQL Databases</Template>
  <TotalTime>7913</TotalTime>
  <Words>3744</Words>
  <Application>Microsoft Office PowerPoint</Application>
  <PresentationFormat>On-screen Show (4:3)</PresentationFormat>
  <Paragraphs>410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Bold</vt:lpstr>
      <vt:lpstr>ArialMT</vt:lpstr>
      <vt:lpstr>Consolas</vt:lpstr>
      <vt:lpstr>Noteworthy Bold</vt:lpstr>
      <vt:lpstr>Open Sans</vt:lpstr>
      <vt:lpstr>Quattrocento Sans</vt:lpstr>
      <vt:lpstr>Söhne</vt:lpstr>
      <vt:lpstr>Tahoma</vt:lpstr>
      <vt:lpstr>x-locale-heading-primary</vt:lpstr>
      <vt:lpstr>UoS template_no_logo_white</vt:lpstr>
      <vt:lpstr>PowerPoint Presentation</vt:lpstr>
      <vt:lpstr>Location services</vt:lpstr>
      <vt:lpstr>Location services</vt:lpstr>
      <vt:lpstr>PowerPoint Presentation</vt:lpstr>
      <vt:lpstr>Location services</vt:lpstr>
      <vt:lpstr>Location services</vt:lpstr>
      <vt:lpstr>Exercise 18.1</vt:lpstr>
      <vt:lpstr>Exercise 18.2</vt:lpstr>
      <vt:lpstr>Exercise 18.3  PHP, JS and MVC…</vt:lpstr>
      <vt:lpstr>Exercise 18.3  PHP, JS and MVC…</vt:lpstr>
      <vt:lpstr>Exercise 18.3  PHP, JS and MVC…</vt:lpstr>
      <vt:lpstr>Exercise 18.4 further GeoLocation</vt:lpstr>
      <vt:lpstr>Exercises 18.1 – 18.4</vt:lpstr>
      <vt:lpstr>Maps 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OpenStreeMaps and OpenLayers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Development  Version 5.4</dc:title>
  <dc:creator>Lee Griffiths</dc:creator>
  <cp:lastModifiedBy>mohammed</cp:lastModifiedBy>
  <cp:revision>415</cp:revision>
  <dcterms:modified xsi:type="dcterms:W3CDTF">2023-04-12T18:03:54Z</dcterms:modified>
</cp:coreProperties>
</file>