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6858000" cx="12192000"/>
  <p:notesSz cx="6858000" cy="9144000"/>
  <p:embeddedFontLst>
    <p:embeddedFont>
      <p:font typeface="Roboto"/>
      <p:regular r:id="rId38"/>
      <p:bold r:id="rId39"/>
      <p:italic r:id="rId40"/>
      <p:boldItalic r:id="rId41"/>
    </p:embeddedFont>
    <p:embeddedFont>
      <p:font typeface="Roboto Medium"/>
      <p:regular r:id="rId42"/>
      <p:bold r:id="rId43"/>
      <p:italic r:id="rId44"/>
      <p:boldItalic r:id="rId45"/>
    </p:embeddedFont>
    <p:embeddedFont>
      <p:font typeface="Arimo"/>
      <p:regular r:id="rId46"/>
      <p:bold r:id="rId47"/>
      <p:italic r:id="rId48"/>
      <p:boldItalic r:id="rId49"/>
    </p:embeddedFont>
    <p:embeddedFont>
      <p:font typeface="Merriweather"/>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4" roundtripDataSignature="AMtx7mh4UeHOZ/hxRxF61KAAxq0NesVn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A13E031-9635-4000-961A-4AF1BCD7D787}">
  <a:tblStyle styleId="{0A13E031-9635-4000-961A-4AF1BCD7D78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42" Type="http://schemas.openxmlformats.org/officeDocument/2006/relationships/font" Target="fonts/RobotoMedium-regular.fntdata"/><Relationship Id="rId41" Type="http://schemas.openxmlformats.org/officeDocument/2006/relationships/font" Target="fonts/Roboto-boldItalic.fntdata"/><Relationship Id="rId44" Type="http://schemas.openxmlformats.org/officeDocument/2006/relationships/font" Target="fonts/RobotoMedium-italic.fntdata"/><Relationship Id="rId43" Type="http://schemas.openxmlformats.org/officeDocument/2006/relationships/font" Target="fonts/RobotoMedium-bold.fntdata"/><Relationship Id="rId46" Type="http://schemas.openxmlformats.org/officeDocument/2006/relationships/font" Target="fonts/Arimo-regular.fntdata"/><Relationship Id="rId45" Type="http://schemas.openxmlformats.org/officeDocument/2006/relationships/font" Target="fonts/RobotoMedium-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Arimo-italic.fntdata"/><Relationship Id="rId47" Type="http://schemas.openxmlformats.org/officeDocument/2006/relationships/font" Target="fonts/Arimo-bold.fntdata"/><Relationship Id="rId49" Type="http://schemas.openxmlformats.org/officeDocument/2006/relationships/font" Target="fonts/Arim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Roboto-bold.fntdata"/><Relationship Id="rId38" Type="http://schemas.openxmlformats.org/officeDocument/2006/relationships/font" Target="fonts/Roboto-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erriweather-bold.fntdata"/><Relationship Id="rId50" Type="http://schemas.openxmlformats.org/officeDocument/2006/relationships/font" Target="fonts/Merriweather-regular.fntdata"/><Relationship Id="rId53" Type="http://schemas.openxmlformats.org/officeDocument/2006/relationships/font" Target="fonts/Merriweather-boldItalic.fntdata"/><Relationship Id="rId52"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54"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 name="Google Shape;6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a3339d7d4f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a3339d7d4f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1a3339d7d4f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a49c001ac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a49c001ac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1a49c001ac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ac38c917ca_1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ac38c917ca_1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1ac38c917ca_1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ac38c917ca_1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ac38c917ca_1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1ac38c917ca_1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a2d66e0ab9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a2d66e0ab9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1a2d66e0ab9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a4c023b815_3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a4c023b815_3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1a4c023b815_3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a2d66e0ab9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a2d66e0ab9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g1a2d66e0ab9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a4c023b815_3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a4c023b815_3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1a4c023b815_3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a4c023b815_3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a4c023b815_3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g1a4c023b815_3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ae2d118196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ae2d118196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1ae2d118196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ac38c917c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2" name="Google Shape;72;g1ac38c917c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g1ac38c917c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a496e85e5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a496e85e5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g1a496e85e5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a49c001ac9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a49c001ac9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g1a49c001ac9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a49c001ac9_2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a49c001ac9_2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g1a49c001ac9_2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a451e31f8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a451e31f8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g1a451e31f8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99aff46ad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99aff46ad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g199aff46ade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a2d66e0ab9_1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a2d66e0ab9_1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g1a2d66e0ab9_1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99aff46ade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99aff46ade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g199aff46ade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99aff46ade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99aff46ade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g199aff46ade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99aff46ade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99aff46ade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g199aff46ade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a4658f4099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a4658f4099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g1a4658f4099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ac38c917ca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1" name="Google Shape;81;g1ac38c917ca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g1ac38c917ca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9898c87b11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9898c87b11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g19898c87b11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a498bd6027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a498bd6027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g1a498bd6027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a2d66e0ab9_3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a2d66e0ab9_3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g1a2d66e0ab9_3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ac4116d07d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4" name="Google Shape;94;g1ac4116d07d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g1ac4116d07d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a2d66e0ab9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a2d66e0ab9_1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g1a2d66e0ab9_1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a2d66e0ab9_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a2d66e0ab9_4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g1a2d66e0ab9_4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a3339d7d4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a3339d7d4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1a3339d7d4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a3339d7d4f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a3339d7d4f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1a3339d7d4f_0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a4658f4099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a4658f4099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1a4658f4099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 name="Shape 13"/>
        <p:cNvGrpSpPr/>
        <p:nvPr/>
      </p:nvGrpSpPr>
      <p:grpSpPr>
        <a:xfrm>
          <a:off x="0" y="0"/>
          <a:ext cx="0" cy="0"/>
          <a:chOff x="0" y="0"/>
          <a:chExt cx="0" cy="0"/>
        </a:xfrm>
      </p:grpSpPr>
      <p:sp>
        <p:nvSpPr>
          <p:cNvPr id="14" name="Google Shape;14;gdeceddbf2d_1_48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gdeceddbf2d_1_476"/>
          <p:cNvSpPr/>
          <p:nvPr/>
        </p:nvSpPr>
        <p:spPr>
          <a:xfrm>
            <a:off x="0" y="5825333"/>
            <a:ext cx="12192000" cy="10323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gdeceddbf2d_1_476"/>
          <p:cNvSpPr txBox="1"/>
          <p:nvPr>
            <p:ph idx="1" type="body"/>
          </p:nvPr>
        </p:nvSpPr>
        <p:spPr>
          <a:xfrm>
            <a:off x="415600" y="6028533"/>
            <a:ext cx="10639200" cy="6141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Clr>
                <a:schemeClr val="lt1"/>
              </a:buClr>
              <a:buSzPts val="1700"/>
              <a:buFont typeface="Merriweather"/>
              <a:buNone/>
              <a:defRPr>
                <a:solidFill>
                  <a:schemeClr val="lt1"/>
                </a:solidFill>
                <a:latin typeface="Merriweather"/>
                <a:ea typeface="Merriweather"/>
                <a:cs typeface="Merriweather"/>
                <a:sym typeface="Merriweather"/>
              </a:defRPr>
            </a:lvl1pPr>
          </a:lstStyle>
          <a:p/>
        </p:txBody>
      </p:sp>
      <p:sp>
        <p:nvSpPr>
          <p:cNvPr id="59" name="Google Shape;59;gdeceddbf2d_1_47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0" name="Shape 60"/>
        <p:cNvGrpSpPr/>
        <p:nvPr/>
      </p:nvGrpSpPr>
      <p:grpSpPr>
        <a:xfrm>
          <a:off x="0" y="0"/>
          <a:ext cx="0" cy="0"/>
          <a:chOff x="0" y="0"/>
          <a:chExt cx="0" cy="0"/>
        </a:xfrm>
      </p:grpSpPr>
      <p:sp>
        <p:nvSpPr>
          <p:cNvPr id="61" name="Google Shape;61;gdeceddbf2d_1_480"/>
          <p:cNvSpPr txBox="1"/>
          <p:nvPr>
            <p:ph hasCustomPrompt="1" type="title"/>
          </p:nvPr>
        </p:nvSpPr>
        <p:spPr>
          <a:xfrm>
            <a:off x="415667" y="1108233"/>
            <a:ext cx="7113300" cy="16596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Clr>
                <a:schemeClr val="lt1"/>
              </a:buClr>
              <a:buSzPts val="13300"/>
              <a:buNone/>
              <a:defRPr sz="13300">
                <a:solidFill>
                  <a:schemeClr val="lt1"/>
                </a:solidFill>
              </a:defRPr>
            </a:lvl1pPr>
            <a:lvl2pPr lvl="1" algn="l">
              <a:lnSpc>
                <a:spcPct val="100000"/>
              </a:lnSpc>
              <a:spcBef>
                <a:spcPts val="0"/>
              </a:spcBef>
              <a:spcAft>
                <a:spcPts val="0"/>
              </a:spcAft>
              <a:buClr>
                <a:schemeClr val="lt1"/>
              </a:buClr>
              <a:buSzPts val="13300"/>
              <a:buNone/>
              <a:defRPr sz="13300">
                <a:solidFill>
                  <a:schemeClr val="lt1"/>
                </a:solidFill>
              </a:defRPr>
            </a:lvl2pPr>
            <a:lvl3pPr lvl="2" algn="l">
              <a:lnSpc>
                <a:spcPct val="100000"/>
              </a:lnSpc>
              <a:spcBef>
                <a:spcPts val="0"/>
              </a:spcBef>
              <a:spcAft>
                <a:spcPts val="0"/>
              </a:spcAft>
              <a:buClr>
                <a:schemeClr val="lt1"/>
              </a:buClr>
              <a:buSzPts val="13300"/>
              <a:buNone/>
              <a:defRPr sz="13300">
                <a:solidFill>
                  <a:schemeClr val="lt1"/>
                </a:solidFill>
              </a:defRPr>
            </a:lvl3pPr>
            <a:lvl4pPr lvl="3" algn="l">
              <a:lnSpc>
                <a:spcPct val="100000"/>
              </a:lnSpc>
              <a:spcBef>
                <a:spcPts val="0"/>
              </a:spcBef>
              <a:spcAft>
                <a:spcPts val="0"/>
              </a:spcAft>
              <a:buClr>
                <a:schemeClr val="lt1"/>
              </a:buClr>
              <a:buSzPts val="13300"/>
              <a:buNone/>
              <a:defRPr sz="13300">
                <a:solidFill>
                  <a:schemeClr val="lt1"/>
                </a:solidFill>
              </a:defRPr>
            </a:lvl4pPr>
            <a:lvl5pPr lvl="4" algn="l">
              <a:lnSpc>
                <a:spcPct val="100000"/>
              </a:lnSpc>
              <a:spcBef>
                <a:spcPts val="0"/>
              </a:spcBef>
              <a:spcAft>
                <a:spcPts val="0"/>
              </a:spcAft>
              <a:buClr>
                <a:schemeClr val="lt1"/>
              </a:buClr>
              <a:buSzPts val="13300"/>
              <a:buNone/>
              <a:defRPr sz="13300">
                <a:solidFill>
                  <a:schemeClr val="lt1"/>
                </a:solidFill>
              </a:defRPr>
            </a:lvl5pPr>
            <a:lvl6pPr lvl="5" algn="l">
              <a:lnSpc>
                <a:spcPct val="100000"/>
              </a:lnSpc>
              <a:spcBef>
                <a:spcPts val="0"/>
              </a:spcBef>
              <a:spcAft>
                <a:spcPts val="0"/>
              </a:spcAft>
              <a:buClr>
                <a:schemeClr val="lt1"/>
              </a:buClr>
              <a:buSzPts val="13300"/>
              <a:buNone/>
              <a:defRPr sz="13300">
                <a:solidFill>
                  <a:schemeClr val="lt1"/>
                </a:solidFill>
              </a:defRPr>
            </a:lvl6pPr>
            <a:lvl7pPr lvl="6" algn="l">
              <a:lnSpc>
                <a:spcPct val="100000"/>
              </a:lnSpc>
              <a:spcBef>
                <a:spcPts val="0"/>
              </a:spcBef>
              <a:spcAft>
                <a:spcPts val="0"/>
              </a:spcAft>
              <a:buClr>
                <a:schemeClr val="lt1"/>
              </a:buClr>
              <a:buSzPts val="13300"/>
              <a:buNone/>
              <a:defRPr sz="13300">
                <a:solidFill>
                  <a:schemeClr val="lt1"/>
                </a:solidFill>
              </a:defRPr>
            </a:lvl7pPr>
            <a:lvl8pPr lvl="7" algn="l">
              <a:lnSpc>
                <a:spcPct val="100000"/>
              </a:lnSpc>
              <a:spcBef>
                <a:spcPts val="0"/>
              </a:spcBef>
              <a:spcAft>
                <a:spcPts val="0"/>
              </a:spcAft>
              <a:buClr>
                <a:schemeClr val="lt1"/>
              </a:buClr>
              <a:buSzPts val="13300"/>
              <a:buNone/>
              <a:defRPr sz="13300">
                <a:solidFill>
                  <a:schemeClr val="lt1"/>
                </a:solidFill>
              </a:defRPr>
            </a:lvl8pPr>
            <a:lvl9pPr lvl="8" algn="l">
              <a:lnSpc>
                <a:spcPct val="100000"/>
              </a:lnSpc>
              <a:spcBef>
                <a:spcPts val="0"/>
              </a:spcBef>
              <a:spcAft>
                <a:spcPts val="0"/>
              </a:spcAft>
              <a:buClr>
                <a:schemeClr val="lt1"/>
              </a:buClr>
              <a:buSzPts val="13300"/>
              <a:buNone/>
              <a:defRPr sz="13300">
                <a:solidFill>
                  <a:schemeClr val="lt1"/>
                </a:solidFill>
              </a:defRPr>
            </a:lvl9pPr>
          </a:lstStyle>
          <a:p>
            <a:r>
              <a:t>xx%</a:t>
            </a:r>
          </a:p>
        </p:txBody>
      </p:sp>
      <p:sp>
        <p:nvSpPr>
          <p:cNvPr id="62" name="Google Shape;62;gdeceddbf2d_1_480"/>
          <p:cNvSpPr txBox="1"/>
          <p:nvPr>
            <p:ph idx="1" type="body"/>
          </p:nvPr>
        </p:nvSpPr>
        <p:spPr>
          <a:xfrm>
            <a:off x="415600" y="2828567"/>
            <a:ext cx="7113300" cy="12567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Clr>
                <a:schemeClr val="accent2"/>
              </a:buClr>
              <a:buSzPts val="1700"/>
              <a:buChar char="●"/>
              <a:defRPr>
                <a:solidFill>
                  <a:schemeClr val="accent2"/>
                </a:solidFill>
              </a:defRPr>
            </a:lvl1pPr>
            <a:lvl2pPr indent="-323850" lvl="1" marL="914400" algn="l">
              <a:lnSpc>
                <a:spcPct val="115000"/>
              </a:lnSpc>
              <a:spcBef>
                <a:spcPts val="0"/>
              </a:spcBef>
              <a:spcAft>
                <a:spcPts val="0"/>
              </a:spcAft>
              <a:buClr>
                <a:schemeClr val="accent2"/>
              </a:buClr>
              <a:buSzPts val="1500"/>
              <a:buChar char="○"/>
              <a:defRPr>
                <a:solidFill>
                  <a:schemeClr val="accent2"/>
                </a:solidFill>
              </a:defRPr>
            </a:lvl2pPr>
            <a:lvl3pPr indent="-323850" lvl="2" marL="1371600" algn="l">
              <a:lnSpc>
                <a:spcPct val="115000"/>
              </a:lnSpc>
              <a:spcBef>
                <a:spcPts val="0"/>
              </a:spcBef>
              <a:spcAft>
                <a:spcPts val="0"/>
              </a:spcAft>
              <a:buClr>
                <a:schemeClr val="accent2"/>
              </a:buClr>
              <a:buSzPts val="1500"/>
              <a:buChar char="■"/>
              <a:defRPr>
                <a:solidFill>
                  <a:schemeClr val="accent2"/>
                </a:solidFill>
              </a:defRPr>
            </a:lvl3pPr>
            <a:lvl4pPr indent="-323850" lvl="3" marL="1828800" algn="l">
              <a:lnSpc>
                <a:spcPct val="115000"/>
              </a:lnSpc>
              <a:spcBef>
                <a:spcPts val="0"/>
              </a:spcBef>
              <a:spcAft>
                <a:spcPts val="0"/>
              </a:spcAft>
              <a:buClr>
                <a:schemeClr val="accent2"/>
              </a:buClr>
              <a:buSzPts val="1500"/>
              <a:buChar char="●"/>
              <a:defRPr>
                <a:solidFill>
                  <a:schemeClr val="accent2"/>
                </a:solidFill>
              </a:defRPr>
            </a:lvl4pPr>
            <a:lvl5pPr indent="-323850" lvl="4" marL="2286000" algn="l">
              <a:lnSpc>
                <a:spcPct val="115000"/>
              </a:lnSpc>
              <a:spcBef>
                <a:spcPts val="0"/>
              </a:spcBef>
              <a:spcAft>
                <a:spcPts val="0"/>
              </a:spcAft>
              <a:buClr>
                <a:schemeClr val="accent2"/>
              </a:buClr>
              <a:buSzPts val="1500"/>
              <a:buChar char="○"/>
              <a:defRPr>
                <a:solidFill>
                  <a:schemeClr val="accent2"/>
                </a:solidFill>
              </a:defRPr>
            </a:lvl5pPr>
            <a:lvl6pPr indent="-323850" lvl="5" marL="2743200" algn="l">
              <a:lnSpc>
                <a:spcPct val="115000"/>
              </a:lnSpc>
              <a:spcBef>
                <a:spcPts val="0"/>
              </a:spcBef>
              <a:spcAft>
                <a:spcPts val="0"/>
              </a:spcAft>
              <a:buClr>
                <a:schemeClr val="accent2"/>
              </a:buClr>
              <a:buSzPts val="1500"/>
              <a:buChar char="■"/>
              <a:defRPr>
                <a:solidFill>
                  <a:schemeClr val="accent2"/>
                </a:solidFill>
              </a:defRPr>
            </a:lvl6pPr>
            <a:lvl7pPr indent="-323850" lvl="6" marL="3200400" algn="l">
              <a:lnSpc>
                <a:spcPct val="115000"/>
              </a:lnSpc>
              <a:spcBef>
                <a:spcPts val="0"/>
              </a:spcBef>
              <a:spcAft>
                <a:spcPts val="0"/>
              </a:spcAft>
              <a:buClr>
                <a:schemeClr val="accent2"/>
              </a:buClr>
              <a:buSzPts val="1500"/>
              <a:buChar char="●"/>
              <a:defRPr>
                <a:solidFill>
                  <a:schemeClr val="accent2"/>
                </a:solidFill>
              </a:defRPr>
            </a:lvl7pPr>
            <a:lvl8pPr indent="-323850" lvl="7" marL="3657600" algn="l">
              <a:lnSpc>
                <a:spcPct val="115000"/>
              </a:lnSpc>
              <a:spcBef>
                <a:spcPts val="0"/>
              </a:spcBef>
              <a:spcAft>
                <a:spcPts val="0"/>
              </a:spcAft>
              <a:buClr>
                <a:schemeClr val="accent2"/>
              </a:buClr>
              <a:buSzPts val="1500"/>
              <a:buChar char="○"/>
              <a:defRPr>
                <a:solidFill>
                  <a:schemeClr val="accent2"/>
                </a:solidFill>
              </a:defRPr>
            </a:lvl8pPr>
            <a:lvl9pPr indent="-323850" lvl="8" marL="4114800" algn="l">
              <a:lnSpc>
                <a:spcPct val="115000"/>
              </a:lnSpc>
              <a:spcBef>
                <a:spcPts val="0"/>
              </a:spcBef>
              <a:spcAft>
                <a:spcPts val="0"/>
              </a:spcAft>
              <a:buClr>
                <a:schemeClr val="accent2"/>
              </a:buClr>
              <a:buSzPts val="1500"/>
              <a:buChar char="■"/>
              <a:defRPr>
                <a:solidFill>
                  <a:schemeClr val="accent2"/>
                </a:solidFill>
              </a:defRPr>
            </a:lvl9pPr>
          </a:lstStyle>
          <a:p/>
        </p:txBody>
      </p:sp>
      <p:sp>
        <p:nvSpPr>
          <p:cNvPr id="63" name="Google Shape;63;gdeceddbf2d_1_48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5" name="Shape 15"/>
        <p:cNvGrpSpPr/>
        <p:nvPr/>
      </p:nvGrpSpPr>
      <p:grpSpPr>
        <a:xfrm>
          <a:off x="0" y="0"/>
          <a:ext cx="0" cy="0"/>
          <a:chOff x="0" y="0"/>
          <a:chExt cx="0" cy="0"/>
        </a:xfrm>
      </p:grpSpPr>
      <p:sp>
        <p:nvSpPr>
          <p:cNvPr id="16" name="Google Shape;16;gdeceddbf2d_1_435"/>
          <p:cNvSpPr/>
          <p:nvPr/>
        </p:nvSpPr>
        <p:spPr>
          <a:xfrm>
            <a:off x="-167" y="0"/>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7" name="Google Shape;17;gdeceddbf2d_1_435"/>
          <p:cNvSpPr txBox="1"/>
          <p:nvPr>
            <p:ph type="ctrTitle"/>
          </p:nvPr>
        </p:nvSpPr>
        <p:spPr>
          <a:xfrm>
            <a:off x="415600" y="719633"/>
            <a:ext cx="11360700" cy="17100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8" name="Google Shape;18;gdeceddbf2d_1_435"/>
          <p:cNvSpPr txBox="1"/>
          <p:nvPr>
            <p:ph idx="1" type="subTitle"/>
          </p:nvPr>
        </p:nvSpPr>
        <p:spPr>
          <a:xfrm>
            <a:off x="415600" y="2504747"/>
            <a:ext cx="5656800" cy="984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2"/>
              </a:buClr>
              <a:buSzPts val="2100"/>
              <a:buNone/>
              <a:defRPr sz="2100">
                <a:solidFill>
                  <a:schemeClr val="lt2"/>
                </a:solidFill>
              </a:defRPr>
            </a:lvl1pPr>
            <a:lvl2pPr lvl="1" algn="l">
              <a:lnSpc>
                <a:spcPct val="100000"/>
              </a:lnSpc>
              <a:spcBef>
                <a:spcPts val="0"/>
              </a:spcBef>
              <a:spcAft>
                <a:spcPts val="0"/>
              </a:spcAft>
              <a:buClr>
                <a:schemeClr val="lt2"/>
              </a:buClr>
              <a:buSzPts val="2100"/>
              <a:buNone/>
              <a:defRPr sz="2100">
                <a:solidFill>
                  <a:schemeClr val="lt2"/>
                </a:solidFill>
              </a:defRPr>
            </a:lvl2pPr>
            <a:lvl3pPr lvl="2" algn="l">
              <a:lnSpc>
                <a:spcPct val="100000"/>
              </a:lnSpc>
              <a:spcBef>
                <a:spcPts val="0"/>
              </a:spcBef>
              <a:spcAft>
                <a:spcPts val="0"/>
              </a:spcAft>
              <a:buClr>
                <a:schemeClr val="lt2"/>
              </a:buClr>
              <a:buSzPts val="2100"/>
              <a:buNone/>
              <a:defRPr sz="2100">
                <a:solidFill>
                  <a:schemeClr val="lt2"/>
                </a:solidFill>
              </a:defRPr>
            </a:lvl3pPr>
            <a:lvl4pPr lvl="3" algn="l">
              <a:lnSpc>
                <a:spcPct val="100000"/>
              </a:lnSpc>
              <a:spcBef>
                <a:spcPts val="0"/>
              </a:spcBef>
              <a:spcAft>
                <a:spcPts val="0"/>
              </a:spcAft>
              <a:buClr>
                <a:schemeClr val="lt2"/>
              </a:buClr>
              <a:buSzPts val="2100"/>
              <a:buNone/>
              <a:defRPr sz="2100">
                <a:solidFill>
                  <a:schemeClr val="lt2"/>
                </a:solidFill>
              </a:defRPr>
            </a:lvl4pPr>
            <a:lvl5pPr lvl="4" algn="l">
              <a:lnSpc>
                <a:spcPct val="100000"/>
              </a:lnSpc>
              <a:spcBef>
                <a:spcPts val="0"/>
              </a:spcBef>
              <a:spcAft>
                <a:spcPts val="0"/>
              </a:spcAft>
              <a:buClr>
                <a:schemeClr val="lt2"/>
              </a:buClr>
              <a:buSzPts val="2100"/>
              <a:buNone/>
              <a:defRPr sz="2100">
                <a:solidFill>
                  <a:schemeClr val="lt2"/>
                </a:solidFill>
              </a:defRPr>
            </a:lvl5pPr>
            <a:lvl6pPr lvl="5" algn="l">
              <a:lnSpc>
                <a:spcPct val="100000"/>
              </a:lnSpc>
              <a:spcBef>
                <a:spcPts val="0"/>
              </a:spcBef>
              <a:spcAft>
                <a:spcPts val="0"/>
              </a:spcAft>
              <a:buClr>
                <a:schemeClr val="lt2"/>
              </a:buClr>
              <a:buSzPts val="2100"/>
              <a:buNone/>
              <a:defRPr sz="2100">
                <a:solidFill>
                  <a:schemeClr val="lt2"/>
                </a:solidFill>
              </a:defRPr>
            </a:lvl6pPr>
            <a:lvl7pPr lvl="6" algn="l">
              <a:lnSpc>
                <a:spcPct val="100000"/>
              </a:lnSpc>
              <a:spcBef>
                <a:spcPts val="0"/>
              </a:spcBef>
              <a:spcAft>
                <a:spcPts val="0"/>
              </a:spcAft>
              <a:buClr>
                <a:schemeClr val="lt2"/>
              </a:buClr>
              <a:buSzPts val="2100"/>
              <a:buNone/>
              <a:defRPr sz="2100">
                <a:solidFill>
                  <a:schemeClr val="lt2"/>
                </a:solidFill>
              </a:defRPr>
            </a:lvl7pPr>
            <a:lvl8pPr lvl="7" algn="l">
              <a:lnSpc>
                <a:spcPct val="100000"/>
              </a:lnSpc>
              <a:spcBef>
                <a:spcPts val="0"/>
              </a:spcBef>
              <a:spcAft>
                <a:spcPts val="0"/>
              </a:spcAft>
              <a:buClr>
                <a:schemeClr val="lt2"/>
              </a:buClr>
              <a:buSzPts val="2100"/>
              <a:buNone/>
              <a:defRPr sz="2100">
                <a:solidFill>
                  <a:schemeClr val="lt2"/>
                </a:solidFill>
              </a:defRPr>
            </a:lvl8pPr>
            <a:lvl9pPr lvl="8" algn="l">
              <a:lnSpc>
                <a:spcPct val="100000"/>
              </a:lnSpc>
              <a:spcBef>
                <a:spcPts val="0"/>
              </a:spcBef>
              <a:spcAft>
                <a:spcPts val="0"/>
              </a:spcAft>
              <a:buClr>
                <a:schemeClr val="lt2"/>
              </a:buClr>
              <a:buSzPts val="2100"/>
              <a:buNone/>
              <a:defRPr sz="2100">
                <a:solidFill>
                  <a:schemeClr val="lt2"/>
                </a:solidFill>
              </a:defRPr>
            </a:lvl9pPr>
          </a:lstStyle>
          <a:p/>
        </p:txBody>
      </p:sp>
      <p:sp>
        <p:nvSpPr>
          <p:cNvPr id="19" name="Google Shape;19;gdeceddbf2d_1_43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20" name="Shape 20"/>
        <p:cNvGrpSpPr/>
        <p:nvPr/>
      </p:nvGrpSpPr>
      <p:grpSpPr>
        <a:xfrm>
          <a:off x="0" y="0"/>
          <a:ext cx="0" cy="0"/>
          <a:chOff x="0" y="0"/>
          <a:chExt cx="0" cy="0"/>
        </a:xfrm>
      </p:grpSpPr>
      <p:sp>
        <p:nvSpPr>
          <p:cNvPr id="21" name="Google Shape;21;gdeceddbf2d_1_440"/>
          <p:cNvSpPr/>
          <p:nvPr/>
        </p:nvSpPr>
        <p:spPr>
          <a:xfrm>
            <a:off x="0" y="64132"/>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2" name="Google Shape;22;gdeceddbf2d_1_440"/>
          <p:cNvSpPr/>
          <p:nvPr/>
        </p:nvSpPr>
        <p:spPr>
          <a:xfrm>
            <a:off x="0" y="0"/>
            <a:ext cx="12192029" cy="5863987"/>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3" name="Google Shape;23;gdeceddbf2d_1_440"/>
          <p:cNvSpPr txBox="1"/>
          <p:nvPr>
            <p:ph type="title"/>
          </p:nvPr>
        </p:nvSpPr>
        <p:spPr>
          <a:xfrm>
            <a:off x="415600" y="719633"/>
            <a:ext cx="11360700" cy="17100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4" name="Google Shape;24;gdeceddbf2d_1_44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gdeceddbf2d_1_445"/>
          <p:cNvSpPr/>
          <p:nvPr/>
        </p:nvSpPr>
        <p:spPr>
          <a:xfrm>
            <a:off x="0" y="0"/>
            <a:ext cx="57519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gdeceddbf2d_1_445"/>
          <p:cNvSpPr/>
          <p:nvPr/>
        </p:nvSpPr>
        <p:spPr>
          <a:xfrm>
            <a:off x="0" y="58833"/>
            <a:ext cx="5751356" cy="5865687"/>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8" name="Google Shape;28;gdeceddbf2d_1_445"/>
          <p:cNvSpPr/>
          <p:nvPr/>
        </p:nvSpPr>
        <p:spPr>
          <a:xfrm>
            <a:off x="-167" y="0"/>
            <a:ext cx="5755723" cy="5860653"/>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9" name="Google Shape;29;gdeceddbf2d_1_445"/>
          <p:cNvSpPr txBox="1"/>
          <p:nvPr>
            <p:ph type="title"/>
          </p:nvPr>
        </p:nvSpPr>
        <p:spPr>
          <a:xfrm>
            <a:off x="415633" y="667900"/>
            <a:ext cx="4941900" cy="3345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1"/>
              </a:buClr>
              <a:buSzPts val="3700"/>
              <a:buNone/>
              <a:defRPr>
                <a:solidFill>
                  <a:schemeClr val="lt1"/>
                </a:solidFill>
              </a:defRPr>
            </a:lvl1pPr>
            <a:lvl2pPr lvl="1" algn="l">
              <a:lnSpc>
                <a:spcPct val="100000"/>
              </a:lnSpc>
              <a:spcBef>
                <a:spcPts val="0"/>
              </a:spcBef>
              <a:spcAft>
                <a:spcPts val="0"/>
              </a:spcAft>
              <a:buClr>
                <a:schemeClr val="lt1"/>
              </a:buClr>
              <a:buSzPts val="3700"/>
              <a:buNone/>
              <a:defRPr>
                <a:solidFill>
                  <a:schemeClr val="lt1"/>
                </a:solidFill>
              </a:defRPr>
            </a:lvl2pPr>
            <a:lvl3pPr lvl="2" algn="l">
              <a:lnSpc>
                <a:spcPct val="100000"/>
              </a:lnSpc>
              <a:spcBef>
                <a:spcPts val="0"/>
              </a:spcBef>
              <a:spcAft>
                <a:spcPts val="0"/>
              </a:spcAft>
              <a:buClr>
                <a:schemeClr val="lt1"/>
              </a:buClr>
              <a:buSzPts val="3700"/>
              <a:buNone/>
              <a:defRPr>
                <a:solidFill>
                  <a:schemeClr val="lt1"/>
                </a:solidFill>
              </a:defRPr>
            </a:lvl3pPr>
            <a:lvl4pPr lvl="3" algn="l">
              <a:lnSpc>
                <a:spcPct val="100000"/>
              </a:lnSpc>
              <a:spcBef>
                <a:spcPts val="0"/>
              </a:spcBef>
              <a:spcAft>
                <a:spcPts val="0"/>
              </a:spcAft>
              <a:buClr>
                <a:schemeClr val="lt1"/>
              </a:buClr>
              <a:buSzPts val="3700"/>
              <a:buNone/>
              <a:defRPr>
                <a:solidFill>
                  <a:schemeClr val="lt1"/>
                </a:solidFill>
              </a:defRPr>
            </a:lvl4pPr>
            <a:lvl5pPr lvl="4" algn="l">
              <a:lnSpc>
                <a:spcPct val="100000"/>
              </a:lnSpc>
              <a:spcBef>
                <a:spcPts val="0"/>
              </a:spcBef>
              <a:spcAft>
                <a:spcPts val="0"/>
              </a:spcAft>
              <a:buClr>
                <a:schemeClr val="lt1"/>
              </a:buClr>
              <a:buSzPts val="3700"/>
              <a:buNone/>
              <a:defRPr>
                <a:solidFill>
                  <a:schemeClr val="lt1"/>
                </a:solidFill>
              </a:defRPr>
            </a:lvl5pPr>
            <a:lvl6pPr lvl="5" algn="l">
              <a:lnSpc>
                <a:spcPct val="100000"/>
              </a:lnSpc>
              <a:spcBef>
                <a:spcPts val="0"/>
              </a:spcBef>
              <a:spcAft>
                <a:spcPts val="0"/>
              </a:spcAft>
              <a:buClr>
                <a:schemeClr val="lt1"/>
              </a:buClr>
              <a:buSzPts val="3700"/>
              <a:buNone/>
              <a:defRPr>
                <a:solidFill>
                  <a:schemeClr val="lt1"/>
                </a:solidFill>
              </a:defRPr>
            </a:lvl6pPr>
            <a:lvl7pPr lvl="6" algn="l">
              <a:lnSpc>
                <a:spcPct val="100000"/>
              </a:lnSpc>
              <a:spcBef>
                <a:spcPts val="0"/>
              </a:spcBef>
              <a:spcAft>
                <a:spcPts val="0"/>
              </a:spcAft>
              <a:buClr>
                <a:schemeClr val="lt1"/>
              </a:buClr>
              <a:buSzPts val="3700"/>
              <a:buNone/>
              <a:defRPr>
                <a:solidFill>
                  <a:schemeClr val="lt1"/>
                </a:solidFill>
              </a:defRPr>
            </a:lvl7pPr>
            <a:lvl8pPr lvl="7" algn="l">
              <a:lnSpc>
                <a:spcPct val="100000"/>
              </a:lnSpc>
              <a:spcBef>
                <a:spcPts val="0"/>
              </a:spcBef>
              <a:spcAft>
                <a:spcPts val="0"/>
              </a:spcAft>
              <a:buClr>
                <a:schemeClr val="lt1"/>
              </a:buClr>
              <a:buSzPts val="3700"/>
              <a:buNone/>
              <a:defRPr>
                <a:solidFill>
                  <a:schemeClr val="lt1"/>
                </a:solidFill>
              </a:defRPr>
            </a:lvl8pPr>
            <a:lvl9pPr lvl="8" algn="l">
              <a:lnSpc>
                <a:spcPct val="100000"/>
              </a:lnSpc>
              <a:spcBef>
                <a:spcPts val="0"/>
              </a:spcBef>
              <a:spcAft>
                <a:spcPts val="0"/>
              </a:spcAft>
              <a:buClr>
                <a:schemeClr val="lt1"/>
              </a:buClr>
              <a:buSzPts val="3700"/>
              <a:buNone/>
              <a:defRPr>
                <a:solidFill>
                  <a:schemeClr val="lt1"/>
                </a:solidFill>
              </a:defRPr>
            </a:lvl9pPr>
          </a:lstStyle>
          <a:p/>
        </p:txBody>
      </p:sp>
      <p:sp>
        <p:nvSpPr>
          <p:cNvPr id="30" name="Google Shape;30;gdeceddbf2d_1_445"/>
          <p:cNvSpPr txBox="1"/>
          <p:nvPr>
            <p:ph idx="1" type="body"/>
          </p:nvPr>
        </p:nvSpPr>
        <p:spPr>
          <a:xfrm>
            <a:off x="6192900" y="667900"/>
            <a:ext cx="5555100" cy="54648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31" name="Google Shape;31;gdeceddbf2d_1_44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gdeceddbf2d_1_452"/>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gdeceddbf2d_1_452"/>
          <p:cNvSpPr txBox="1"/>
          <p:nvPr>
            <p:ph type="title"/>
          </p:nvPr>
        </p:nvSpPr>
        <p:spPr>
          <a:xfrm>
            <a:off x="415633" y="667900"/>
            <a:ext cx="11360700" cy="8316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1"/>
              </a:buClr>
              <a:buSzPts val="3700"/>
              <a:buNone/>
              <a:defRPr>
                <a:solidFill>
                  <a:schemeClr val="lt1"/>
                </a:solidFill>
              </a:defRPr>
            </a:lvl1pPr>
            <a:lvl2pPr lvl="1" algn="l">
              <a:lnSpc>
                <a:spcPct val="100000"/>
              </a:lnSpc>
              <a:spcBef>
                <a:spcPts val="0"/>
              </a:spcBef>
              <a:spcAft>
                <a:spcPts val="0"/>
              </a:spcAft>
              <a:buClr>
                <a:schemeClr val="lt1"/>
              </a:buClr>
              <a:buSzPts val="3700"/>
              <a:buNone/>
              <a:defRPr>
                <a:solidFill>
                  <a:schemeClr val="lt1"/>
                </a:solidFill>
              </a:defRPr>
            </a:lvl2pPr>
            <a:lvl3pPr lvl="2" algn="l">
              <a:lnSpc>
                <a:spcPct val="100000"/>
              </a:lnSpc>
              <a:spcBef>
                <a:spcPts val="0"/>
              </a:spcBef>
              <a:spcAft>
                <a:spcPts val="0"/>
              </a:spcAft>
              <a:buClr>
                <a:schemeClr val="lt1"/>
              </a:buClr>
              <a:buSzPts val="3700"/>
              <a:buNone/>
              <a:defRPr>
                <a:solidFill>
                  <a:schemeClr val="lt1"/>
                </a:solidFill>
              </a:defRPr>
            </a:lvl3pPr>
            <a:lvl4pPr lvl="3" algn="l">
              <a:lnSpc>
                <a:spcPct val="100000"/>
              </a:lnSpc>
              <a:spcBef>
                <a:spcPts val="0"/>
              </a:spcBef>
              <a:spcAft>
                <a:spcPts val="0"/>
              </a:spcAft>
              <a:buClr>
                <a:schemeClr val="lt1"/>
              </a:buClr>
              <a:buSzPts val="3700"/>
              <a:buNone/>
              <a:defRPr>
                <a:solidFill>
                  <a:schemeClr val="lt1"/>
                </a:solidFill>
              </a:defRPr>
            </a:lvl4pPr>
            <a:lvl5pPr lvl="4" algn="l">
              <a:lnSpc>
                <a:spcPct val="100000"/>
              </a:lnSpc>
              <a:spcBef>
                <a:spcPts val="0"/>
              </a:spcBef>
              <a:spcAft>
                <a:spcPts val="0"/>
              </a:spcAft>
              <a:buClr>
                <a:schemeClr val="lt1"/>
              </a:buClr>
              <a:buSzPts val="3700"/>
              <a:buNone/>
              <a:defRPr>
                <a:solidFill>
                  <a:schemeClr val="lt1"/>
                </a:solidFill>
              </a:defRPr>
            </a:lvl5pPr>
            <a:lvl6pPr lvl="5" algn="l">
              <a:lnSpc>
                <a:spcPct val="100000"/>
              </a:lnSpc>
              <a:spcBef>
                <a:spcPts val="0"/>
              </a:spcBef>
              <a:spcAft>
                <a:spcPts val="0"/>
              </a:spcAft>
              <a:buClr>
                <a:schemeClr val="lt1"/>
              </a:buClr>
              <a:buSzPts val="3700"/>
              <a:buNone/>
              <a:defRPr>
                <a:solidFill>
                  <a:schemeClr val="lt1"/>
                </a:solidFill>
              </a:defRPr>
            </a:lvl6pPr>
            <a:lvl7pPr lvl="6" algn="l">
              <a:lnSpc>
                <a:spcPct val="100000"/>
              </a:lnSpc>
              <a:spcBef>
                <a:spcPts val="0"/>
              </a:spcBef>
              <a:spcAft>
                <a:spcPts val="0"/>
              </a:spcAft>
              <a:buClr>
                <a:schemeClr val="lt1"/>
              </a:buClr>
              <a:buSzPts val="3700"/>
              <a:buNone/>
              <a:defRPr>
                <a:solidFill>
                  <a:schemeClr val="lt1"/>
                </a:solidFill>
              </a:defRPr>
            </a:lvl7pPr>
            <a:lvl8pPr lvl="7" algn="l">
              <a:lnSpc>
                <a:spcPct val="100000"/>
              </a:lnSpc>
              <a:spcBef>
                <a:spcPts val="0"/>
              </a:spcBef>
              <a:spcAft>
                <a:spcPts val="0"/>
              </a:spcAft>
              <a:buClr>
                <a:schemeClr val="lt1"/>
              </a:buClr>
              <a:buSzPts val="3700"/>
              <a:buNone/>
              <a:defRPr>
                <a:solidFill>
                  <a:schemeClr val="lt1"/>
                </a:solidFill>
              </a:defRPr>
            </a:lvl8pPr>
            <a:lvl9pPr lvl="8" algn="l">
              <a:lnSpc>
                <a:spcPct val="100000"/>
              </a:lnSpc>
              <a:spcBef>
                <a:spcPts val="0"/>
              </a:spcBef>
              <a:spcAft>
                <a:spcPts val="0"/>
              </a:spcAft>
              <a:buClr>
                <a:schemeClr val="lt1"/>
              </a:buClr>
              <a:buSzPts val="3700"/>
              <a:buNone/>
              <a:defRPr>
                <a:solidFill>
                  <a:schemeClr val="lt1"/>
                </a:solidFill>
              </a:defRPr>
            </a:lvl9pPr>
          </a:lstStyle>
          <a:p/>
        </p:txBody>
      </p:sp>
      <p:sp>
        <p:nvSpPr>
          <p:cNvPr id="35" name="Google Shape;35;gdeceddbf2d_1_452"/>
          <p:cNvSpPr txBox="1"/>
          <p:nvPr>
            <p:ph idx="1" type="body"/>
          </p:nvPr>
        </p:nvSpPr>
        <p:spPr>
          <a:xfrm>
            <a:off x="415600" y="2007600"/>
            <a:ext cx="5333100" cy="41016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36" name="Google Shape;36;gdeceddbf2d_1_452"/>
          <p:cNvSpPr txBox="1"/>
          <p:nvPr>
            <p:ph idx="2" type="body"/>
          </p:nvPr>
        </p:nvSpPr>
        <p:spPr>
          <a:xfrm>
            <a:off x="6443200" y="2007600"/>
            <a:ext cx="5333100" cy="41016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37" name="Google Shape;37;gdeceddbf2d_1_45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gdeceddbf2d_1_458"/>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gdeceddbf2d_1_458"/>
          <p:cNvSpPr txBox="1"/>
          <p:nvPr>
            <p:ph type="title"/>
          </p:nvPr>
        </p:nvSpPr>
        <p:spPr>
          <a:xfrm>
            <a:off x="415633" y="667900"/>
            <a:ext cx="11360700" cy="8316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1"/>
              </a:buClr>
              <a:buSzPts val="3700"/>
              <a:buNone/>
              <a:defRPr>
                <a:solidFill>
                  <a:schemeClr val="lt1"/>
                </a:solidFill>
              </a:defRPr>
            </a:lvl1pPr>
            <a:lvl2pPr lvl="1" algn="l">
              <a:lnSpc>
                <a:spcPct val="100000"/>
              </a:lnSpc>
              <a:spcBef>
                <a:spcPts val="0"/>
              </a:spcBef>
              <a:spcAft>
                <a:spcPts val="0"/>
              </a:spcAft>
              <a:buClr>
                <a:schemeClr val="lt1"/>
              </a:buClr>
              <a:buSzPts val="3700"/>
              <a:buNone/>
              <a:defRPr>
                <a:solidFill>
                  <a:schemeClr val="lt1"/>
                </a:solidFill>
              </a:defRPr>
            </a:lvl2pPr>
            <a:lvl3pPr lvl="2" algn="l">
              <a:lnSpc>
                <a:spcPct val="100000"/>
              </a:lnSpc>
              <a:spcBef>
                <a:spcPts val="0"/>
              </a:spcBef>
              <a:spcAft>
                <a:spcPts val="0"/>
              </a:spcAft>
              <a:buClr>
                <a:schemeClr val="lt1"/>
              </a:buClr>
              <a:buSzPts val="3700"/>
              <a:buNone/>
              <a:defRPr>
                <a:solidFill>
                  <a:schemeClr val="lt1"/>
                </a:solidFill>
              </a:defRPr>
            </a:lvl3pPr>
            <a:lvl4pPr lvl="3" algn="l">
              <a:lnSpc>
                <a:spcPct val="100000"/>
              </a:lnSpc>
              <a:spcBef>
                <a:spcPts val="0"/>
              </a:spcBef>
              <a:spcAft>
                <a:spcPts val="0"/>
              </a:spcAft>
              <a:buClr>
                <a:schemeClr val="lt1"/>
              </a:buClr>
              <a:buSzPts val="3700"/>
              <a:buNone/>
              <a:defRPr>
                <a:solidFill>
                  <a:schemeClr val="lt1"/>
                </a:solidFill>
              </a:defRPr>
            </a:lvl4pPr>
            <a:lvl5pPr lvl="4" algn="l">
              <a:lnSpc>
                <a:spcPct val="100000"/>
              </a:lnSpc>
              <a:spcBef>
                <a:spcPts val="0"/>
              </a:spcBef>
              <a:spcAft>
                <a:spcPts val="0"/>
              </a:spcAft>
              <a:buClr>
                <a:schemeClr val="lt1"/>
              </a:buClr>
              <a:buSzPts val="3700"/>
              <a:buNone/>
              <a:defRPr>
                <a:solidFill>
                  <a:schemeClr val="lt1"/>
                </a:solidFill>
              </a:defRPr>
            </a:lvl5pPr>
            <a:lvl6pPr lvl="5" algn="l">
              <a:lnSpc>
                <a:spcPct val="100000"/>
              </a:lnSpc>
              <a:spcBef>
                <a:spcPts val="0"/>
              </a:spcBef>
              <a:spcAft>
                <a:spcPts val="0"/>
              </a:spcAft>
              <a:buClr>
                <a:schemeClr val="lt1"/>
              </a:buClr>
              <a:buSzPts val="3700"/>
              <a:buNone/>
              <a:defRPr>
                <a:solidFill>
                  <a:schemeClr val="lt1"/>
                </a:solidFill>
              </a:defRPr>
            </a:lvl6pPr>
            <a:lvl7pPr lvl="6" algn="l">
              <a:lnSpc>
                <a:spcPct val="100000"/>
              </a:lnSpc>
              <a:spcBef>
                <a:spcPts val="0"/>
              </a:spcBef>
              <a:spcAft>
                <a:spcPts val="0"/>
              </a:spcAft>
              <a:buClr>
                <a:schemeClr val="lt1"/>
              </a:buClr>
              <a:buSzPts val="3700"/>
              <a:buNone/>
              <a:defRPr>
                <a:solidFill>
                  <a:schemeClr val="lt1"/>
                </a:solidFill>
              </a:defRPr>
            </a:lvl7pPr>
            <a:lvl8pPr lvl="7" algn="l">
              <a:lnSpc>
                <a:spcPct val="100000"/>
              </a:lnSpc>
              <a:spcBef>
                <a:spcPts val="0"/>
              </a:spcBef>
              <a:spcAft>
                <a:spcPts val="0"/>
              </a:spcAft>
              <a:buClr>
                <a:schemeClr val="lt1"/>
              </a:buClr>
              <a:buSzPts val="3700"/>
              <a:buNone/>
              <a:defRPr>
                <a:solidFill>
                  <a:schemeClr val="lt1"/>
                </a:solidFill>
              </a:defRPr>
            </a:lvl8pPr>
            <a:lvl9pPr lvl="8" algn="l">
              <a:lnSpc>
                <a:spcPct val="100000"/>
              </a:lnSpc>
              <a:spcBef>
                <a:spcPts val="0"/>
              </a:spcBef>
              <a:spcAft>
                <a:spcPts val="0"/>
              </a:spcAft>
              <a:buClr>
                <a:schemeClr val="lt1"/>
              </a:buClr>
              <a:buSzPts val="3700"/>
              <a:buNone/>
              <a:defRPr>
                <a:solidFill>
                  <a:schemeClr val="lt1"/>
                </a:solidFill>
              </a:defRPr>
            </a:lvl9pPr>
          </a:lstStyle>
          <a:p/>
        </p:txBody>
      </p:sp>
      <p:sp>
        <p:nvSpPr>
          <p:cNvPr id="41" name="Google Shape;41;gdeceddbf2d_1_45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gdeceddbf2d_1_462"/>
          <p:cNvSpPr/>
          <p:nvPr/>
        </p:nvSpPr>
        <p:spPr>
          <a:xfrm>
            <a:off x="0" y="0"/>
            <a:ext cx="50193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gdeceddbf2d_1_462"/>
          <p:cNvSpPr txBox="1"/>
          <p:nvPr>
            <p:ph type="title"/>
          </p:nvPr>
        </p:nvSpPr>
        <p:spPr>
          <a:xfrm>
            <a:off x="415633" y="667900"/>
            <a:ext cx="4170000" cy="2438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1"/>
              </a:buClr>
              <a:buSzPts val="3700"/>
              <a:buNone/>
              <a:defRPr>
                <a:solidFill>
                  <a:schemeClr val="lt1"/>
                </a:solidFill>
              </a:defRPr>
            </a:lvl1pPr>
            <a:lvl2pPr lvl="1" algn="l">
              <a:lnSpc>
                <a:spcPct val="100000"/>
              </a:lnSpc>
              <a:spcBef>
                <a:spcPts val="0"/>
              </a:spcBef>
              <a:spcAft>
                <a:spcPts val="0"/>
              </a:spcAft>
              <a:buClr>
                <a:schemeClr val="lt1"/>
              </a:buClr>
              <a:buSzPts val="3700"/>
              <a:buNone/>
              <a:defRPr>
                <a:solidFill>
                  <a:schemeClr val="lt1"/>
                </a:solidFill>
              </a:defRPr>
            </a:lvl2pPr>
            <a:lvl3pPr lvl="2" algn="l">
              <a:lnSpc>
                <a:spcPct val="100000"/>
              </a:lnSpc>
              <a:spcBef>
                <a:spcPts val="0"/>
              </a:spcBef>
              <a:spcAft>
                <a:spcPts val="0"/>
              </a:spcAft>
              <a:buClr>
                <a:schemeClr val="lt1"/>
              </a:buClr>
              <a:buSzPts val="3700"/>
              <a:buNone/>
              <a:defRPr>
                <a:solidFill>
                  <a:schemeClr val="lt1"/>
                </a:solidFill>
              </a:defRPr>
            </a:lvl3pPr>
            <a:lvl4pPr lvl="3" algn="l">
              <a:lnSpc>
                <a:spcPct val="100000"/>
              </a:lnSpc>
              <a:spcBef>
                <a:spcPts val="0"/>
              </a:spcBef>
              <a:spcAft>
                <a:spcPts val="0"/>
              </a:spcAft>
              <a:buClr>
                <a:schemeClr val="lt1"/>
              </a:buClr>
              <a:buSzPts val="3700"/>
              <a:buNone/>
              <a:defRPr>
                <a:solidFill>
                  <a:schemeClr val="lt1"/>
                </a:solidFill>
              </a:defRPr>
            </a:lvl4pPr>
            <a:lvl5pPr lvl="4" algn="l">
              <a:lnSpc>
                <a:spcPct val="100000"/>
              </a:lnSpc>
              <a:spcBef>
                <a:spcPts val="0"/>
              </a:spcBef>
              <a:spcAft>
                <a:spcPts val="0"/>
              </a:spcAft>
              <a:buClr>
                <a:schemeClr val="lt1"/>
              </a:buClr>
              <a:buSzPts val="3700"/>
              <a:buNone/>
              <a:defRPr>
                <a:solidFill>
                  <a:schemeClr val="lt1"/>
                </a:solidFill>
              </a:defRPr>
            </a:lvl5pPr>
            <a:lvl6pPr lvl="5" algn="l">
              <a:lnSpc>
                <a:spcPct val="100000"/>
              </a:lnSpc>
              <a:spcBef>
                <a:spcPts val="0"/>
              </a:spcBef>
              <a:spcAft>
                <a:spcPts val="0"/>
              </a:spcAft>
              <a:buClr>
                <a:schemeClr val="lt1"/>
              </a:buClr>
              <a:buSzPts val="3700"/>
              <a:buNone/>
              <a:defRPr>
                <a:solidFill>
                  <a:schemeClr val="lt1"/>
                </a:solidFill>
              </a:defRPr>
            </a:lvl6pPr>
            <a:lvl7pPr lvl="6" algn="l">
              <a:lnSpc>
                <a:spcPct val="100000"/>
              </a:lnSpc>
              <a:spcBef>
                <a:spcPts val="0"/>
              </a:spcBef>
              <a:spcAft>
                <a:spcPts val="0"/>
              </a:spcAft>
              <a:buClr>
                <a:schemeClr val="lt1"/>
              </a:buClr>
              <a:buSzPts val="3700"/>
              <a:buNone/>
              <a:defRPr>
                <a:solidFill>
                  <a:schemeClr val="lt1"/>
                </a:solidFill>
              </a:defRPr>
            </a:lvl7pPr>
            <a:lvl8pPr lvl="7" algn="l">
              <a:lnSpc>
                <a:spcPct val="100000"/>
              </a:lnSpc>
              <a:spcBef>
                <a:spcPts val="0"/>
              </a:spcBef>
              <a:spcAft>
                <a:spcPts val="0"/>
              </a:spcAft>
              <a:buClr>
                <a:schemeClr val="lt1"/>
              </a:buClr>
              <a:buSzPts val="3700"/>
              <a:buNone/>
              <a:defRPr>
                <a:solidFill>
                  <a:schemeClr val="lt1"/>
                </a:solidFill>
              </a:defRPr>
            </a:lvl8pPr>
            <a:lvl9pPr lvl="8" algn="l">
              <a:lnSpc>
                <a:spcPct val="100000"/>
              </a:lnSpc>
              <a:spcBef>
                <a:spcPts val="0"/>
              </a:spcBef>
              <a:spcAft>
                <a:spcPts val="0"/>
              </a:spcAft>
              <a:buClr>
                <a:schemeClr val="lt1"/>
              </a:buClr>
              <a:buSzPts val="3700"/>
              <a:buNone/>
              <a:defRPr>
                <a:solidFill>
                  <a:schemeClr val="lt1"/>
                </a:solidFill>
              </a:defRPr>
            </a:lvl9pPr>
          </a:lstStyle>
          <a:p/>
        </p:txBody>
      </p:sp>
      <p:sp>
        <p:nvSpPr>
          <p:cNvPr id="45" name="Google Shape;45;gdeceddbf2d_1_462"/>
          <p:cNvSpPr txBox="1"/>
          <p:nvPr>
            <p:ph idx="1" type="body"/>
          </p:nvPr>
        </p:nvSpPr>
        <p:spPr>
          <a:xfrm>
            <a:off x="415600" y="3187533"/>
            <a:ext cx="4170000" cy="30639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Clr>
                <a:schemeClr val="accent2"/>
              </a:buClr>
              <a:buSzPts val="1700"/>
              <a:buChar char="●"/>
              <a:defRPr>
                <a:solidFill>
                  <a:schemeClr val="accent2"/>
                </a:solidFill>
              </a:defRPr>
            </a:lvl1pPr>
            <a:lvl2pPr indent="-323850" lvl="1" marL="914400" algn="l">
              <a:lnSpc>
                <a:spcPct val="115000"/>
              </a:lnSpc>
              <a:spcBef>
                <a:spcPts val="0"/>
              </a:spcBef>
              <a:spcAft>
                <a:spcPts val="0"/>
              </a:spcAft>
              <a:buClr>
                <a:schemeClr val="accent2"/>
              </a:buClr>
              <a:buSzPts val="1500"/>
              <a:buChar char="○"/>
              <a:defRPr>
                <a:solidFill>
                  <a:schemeClr val="accent2"/>
                </a:solidFill>
              </a:defRPr>
            </a:lvl2pPr>
            <a:lvl3pPr indent="-323850" lvl="2" marL="1371600" algn="l">
              <a:lnSpc>
                <a:spcPct val="115000"/>
              </a:lnSpc>
              <a:spcBef>
                <a:spcPts val="0"/>
              </a:spcBef>
              <a:spcAft>
                <a:spcPts val="0"/>
              </a:spcAft>
              <a:buClr>
                <a:schemeClr val="accent2"/>
              </a:buClr>
              <a:buSzPts val="1500"/>
              <a:buChar char="■"/>
              <a:defRPr>
                <a:solidFill>
                  <a:schemeClr val="accent2"/>
                </a:solidFill>
              </a:defRPr>
            </a:lvl3pPr>
            <a:lvl4pPr indent="-323850" lvl="3" marL="1828800" algn="l">
              <a:lnSpc>
                <a:spcPct val="115000"/>
              </a:lnSpc>
              <a:spcBef>
                <a:spcPts val="0"/>
              </a:spcBef>
              <a:spcAft>
                <a:spcPts val="0"/>
              </a:spcAft>
              <a:buClr>
                <a:schemeClr val="accent2"/>
              </a:buClr>
              <a:buSzPts val="1500"/>
              <a:buChar char="●"/>
              <a:defRPr>
                <a:solidFill>
                  <a:schemeClr val="accent2"/>
                </a:solidFill>
              </a:defRPr>
            </a:lvl4pPr>
            <a:lvl5pPr indent="-323850" lvl="4" marL="2286000" algn="l">
              <a:lnSpc>
                <a:spcPct val="115000"/>
              </a:lnSpc>
              <a:spcBef>
                <a:spcPts val="0"/>
              </a:spcBef>
              <a:spcAft>
                <a:spcPts val="0"/>
              </a:spcAft>
              <a:buClr>
                <a:schemeClr val="accent2"/>
              </a:buClr>
              <a:buSzPts val="1500"/>
              <a:buChar char="○"/>
              <a:defRPr>
                <a:solidFill>
                  <a:schemeClr val="accent2"/>
                </a:solidFill>
              </a:defRPr>
            </a:lvl5pPr>
            <a:lvl6pPr indent="-323850" lvl="5" marL="2743200" algn="l">
              <a:lnSpc>
                <a:spcPct val="115000"/>
              </a:lnSpc>
              <a:spcBef>
                <a:spcPts val="0"/>
              </a:spcBef>
              <a:spcAft>
                <a:spcPts val="0"/>
              </a:spcAft>
              <a:buClr>
                <a:schemeClr val="accent2"/>
              </a:buClr>
              <a:buSzPts val="1500"/>
              <a:buChar char="■"/>
              <a:defRPr>
                <a:solidFill>
                  <a:schemeClr val="accent2"/>
                </a:solidFill>
              </a:defRPr>
            </a:lvl6pPr>
            <a:lvl7pPr indent="-323850" lvl="6" marL="3200400" algn="l">
              <a:lnSpc>
                <a:spcPct val="115000"/>
              </a:lnSpc>
              <a:spcBef>
                <a:spcPts val="0"/>
              </a:spcBef>
              <a:spcAft>
                <a:spcPts val="0"/>
              </a:spcAft>
              <a:buClr>
                <a:schemeClr val="accent2"/>
              </a:buClr>
              <a:buSzPts val="1500"/>
              <a:buChar char="●"/>
              <a:defRPr>
                <a:solidFill>
                  <a:schemeClr val="accent2"/>
                </a:solidFill>
              </a:defRPr>
            </a:lvl7pPr>
            <a:lvl8pPr indent="-323850" lvl="7" marL="3657600" algn="l">
              <a:lnSpc>
                <a:spcPct val="115000"/>
              </a:lnSpc>
              <a:spcBef>
                <a:spcPts val="0"/>
              </a:spcBef>
              <a:spcAft>
                <a:spcPts val="0"/>
              </a:spcAft>
              <a:buClr>
                <a:schemeClr val="accent2"/>
              </a:buClr>
              <a:buSzPts val="1500"/>
              <a:buChar char="○"/>
              <a:defRPr>
                <a:solidFill>
                  <a:schemeClr val="accent2"/>
                </a:solidFill>
              </a:defRPr>
            </a:lvl8pPr>
            <a:lvl9pPr indent="-323850" lvl="8" marL="4114800" algn="l">
              <a:lnSpc>
                <a:spcPct val="115000"/>
              </a:lnSpc>
              <a:spcBef>
                <a:spcPts val="0"/>
              </a:spcBef>
              <a:spcAft>
                <a:spcPts val="0"/>
              </a:spcAft>
              <a:buClr>
                <a:schemeClr val="accent2"/>
              </a:buClr>
              <a:buSzPts val="1500"/>
              <a:buChar char="■"/>
              <a:defRPr>
                <a:solidFill>
                  <a:schemeClr val="accent2"/>
                </a:solidFill>
              </a:defRPr>
            </a:lvl9pPr>
          </a:lstStyle>
          <a:p/>
        </p:txBody>
      </p:sp>
      <p:sp>
        <p:nvSpPr>
          <p:cNvPr id="46" name="Google Shape;46;gdeceddbf2d_1_46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7" name="Shape 47"/>
        <p:cNvGrpSpPr/>
        <p:nvPr/>
      </p:nvGrpSpPr>
      <p:grpSpPr>
        <a:xfrm>
          <a:off x="0" y="0"/>
          <a:ext cx="0" cy="0"/>
          <a:chOff x="0" y="0"/>
          <a:chExt cx="0" cy="0"/>
        </a:xfrm>
      </p:grpSpPr>
      <p:sp>
        <p:nvSpPr>
          <p:cNvPr id="48" name="Google Shape;48;gdeceddbf2d_1_467"/>
          <p:cNvSpPr txBox="1"/>
          <p:nvPr>
            <p:ph type="title"/>
          </p:nvPr>
        </p:nvSpPr>
        <p:spPr>
          <a:xfrm>
            <a:off x="415567" y="1064800"/>
            <a:ext cx="8330400" cy="47283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9" name="Google Shape;49;gdeceddbf2d_1_46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0" name="Shape 50"/>
        <p:cNvGrpSpPr/>
        <p:nvPr/>
      </p:nvGrpSpPr>
      <p:grpSpPr>
        <a:xfrm>
          <a:off x="0" y="0"/>
          <a:ext cx="0" cy="0"/>
          <a:chOff x="0" y="0"/>
          <a:chExt cx="0" cy="0"/>
        </a:xfrm>
      </p:grpSpPr>
      <p:sp>
        <p:nvSpPr>
          <p:cNvPr id="51" name="Google Shape;51;gdeceddbf2d_1_470"/>
          <p:cNvSpPr/>
          <p:nvPr/>
        </p:nvSpPr>
        <p:spPr>
          <a:xfrm>
            <a:off x="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gdeceddbf2d_1_470"/>
          <p:cNvSpPr txBox="1"/>
          <p:nvPr>
            <p:ph type="title"/>
          </p:nvPr>
        </p:nvSpPr>
        <p:spPr>
          <a:xfrm>
            <a:off x="415067" y="667900"/>
            <a:ext cx="4939200" cy="2732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1"/>
              </a:buClr>
              <a:buSzPts val="3700"/>
              <a:buNone/>
              <a:defRPr>
                <a:solidFill>
                  <a:schemeClr val="lt1"/>
                </a:solidFill>
              </a:defRPr>
            </a:lvl1pPr>
            <a:lvl2pPr lvl="1" algn="l">
              <a:lnSpc>
                <a:spcPct val="100000"/>
              </a:lnSpc>
              <a:spcBef>
                <a:spcPts val="0"/>
              </a:spcBef>
              <a:spcAft>
                <a:spcPts val="0"/>
              </a:spcAft>
              <a:buClr>
                <a:schemeClr val="lt1"/>
              </a:buClr>
              <a:buSzPts val="3700"/>
              <a:buNone/>
              <a:defRPr>
                <a:solidFill>
                  <a:schemeClr val="lt1"/>
                </a:solidFill>
              </a:defRPr>
            </a:lvl2pPr>
            <a:lvl3pPr lvl="2" algn="l">
              <a:lnSpc>
                <a:spcPct val="100000"/>
              </a:lnSpc>
              <a:spcBef>
                <a:spcPts val="0"/>
              </a:spcBef>
              <a:spcAft>
                <a:spcPts val="0"/>
              </a:spcAft>
              <a:buClr>
                <a:schemeClr val="lt1"/>
              </a:buClr>
              <a:buSzPts val="3700"/>
              <a:buNone/>
              <a:defRPr>
                <a:solidFill>
                  <a:schemeClr val="lt1"/>
                </a:solidFill>
              </a:defRPr>
            </a:lvl3pPr>
            <a:lvl4pPr lvl="3" algn="l">
              <a:lnSpc>
                <a:spcPct val="100000"/>
              </a:lnSpc>
              <a:spcBef>
                <a:spcPts val="0"/>
              </a:spcBef>
              <a:spcAft>
                <a:spcPts val="0"/>
              </a:spcAft>
              <a:buClr>
                <a:schemeClr val="lt1"/>
              </a:buClr>
              <a:buSzPts val="3700"/>
              <a:buNone/>
              <a:defRPr>
                <a:solidFill>
                  <a:schemeClr val="lt1"/>
                </a:solidFill>
              </a:defRPr>
            </a:lvl4pPr>
            <a:lvl5pPr lvl="4" algn="l">
              <a:lnSpc>
                <a:spcPct val="100000"/>
              </a:lnSpc>
              <a:spcBef>
                <a:spcPts val="0"/>
              </a:spcBef>
              <a:spcAft>
                <a:spcPts val="0"/>
              </a:spcAft>
              <a:buClr>
                <a:schemeClr val="lt1"/>
              </a:buClr>
              <a:buSzPts val="3700"/>
              <a:buNone/>
              <a:defRPr>
                <a:solidFill>
                  <a:schemeClr val="lt1"/>
                </a:solidFill>
              </a:defRPr>
            </a:lvl5pPr>
            <a:lvl6pPr lvl="5" algn="l">
              <a:lnSpc>
                <a:spcPct val="100000"/>
              </a:lnSpc>
              <a:spcBef>
                <a:spcPts val="0"/>
              </a:spcBef>
              <a:spcAft>
                <a:spcPts val="0"/>
              </a:spcAft>
              <a:buClr>
                <a:schemeClr val="lt1"/>
              </a:buClr>
              <a:buSzPts val="3700"/>
              <a:buNone/>
              <a:defRPr>
                <a:solidFill>
                  <a:schemeClr val="lt1"/>
                </a:solidFill>
              </a:defRPr>
            </a:lvl6pPr>
            <a:lvl7pPr lvl="6" algn="l">
              <a:lnSpc>
                <a:spcPct val="100000"/>
              </a:lnSpc>
              <a:spcBef>
                <a:spcPts val="0"/>
              </a:spcBef>
              <a:spcAft>
                <a:spcPts val="0"/>
              </a:spcAft>
              <a:buClr>
                <a:schemeClr val="lt1"/>
              </a:buClr>
              <a:buSzPts val="3700"/>
              <a:buNone/>
              <a:defRPr>
                <a:solidFill>
                  <a:schemeClr val="lt1"/>
                </a:solidFill>
              </a:defRPr>
            </a:lvl7pPr>
            <a:lvl8pPr lvl="7" algn="l">
              <a:lnSpc>
                <a:spcPct val="100000"/>
              </a:lnSpc>
              <a:spcBef>
                <a:spcPts val="0"/>
              </a:spcBef>
              <a:spcAft>
                <a:spcPts val="0"/>
              </a:spcAft>
              <a:buClr>
                <a:schemeClr val="lt1"/>
              </a:buClr>
              <a:buSzPts val="3700"/>
              <a:buNone/>
              <a:defRPr>
                <a:solidFill>
                  <a:schemeClr val="lt1"/>
                </a:solidFill>
              </a:defRPr>
            </a:lvl8pPr>
            <a:lvl9pPr lvl="8" algn="l">
              <a:lnSpc>
                <a:spcPct val="100000"/>
              </a:lnSpc>
              <a:spcBef>
                <a:spcPts val="0"/>
              </a:spcBef>
              <a:spcAft>
                <a:spcPts val="0"/>
              </a:spcAft>
              <a:buClr>
                <a:schemeClr val="lt1"/>
              </a:buClr>
              <a:buSzPts val="3700"/>
              <a:buNone/>
              <a:defRPr>
                <a:solidFill>
                  <a:schemeClr val="lt1"/>
                </a:solidFill>
              </a:defRPr>
            </a:lvl9pPr>
          </a:lstStyle>
          <a:p/>
        </p:txBody>
      </p:sp>
      <p:sp>
        <p:nvSpPr>
          <p:cNvPr id="53" name="Google Shape;53;gdeceddbf2d_1_470"/>
          <p:cNvSpPr txBox="1"/>
          <p:nvPr>
            <p:ph idx="1" type="subTitle"/>
          </p:nvPr>
        </p:nvSpPr>
        <p:spPr>
          <a:xfrm>
            <a:off x="406400" y="3502300"/>
            <a:ext cx="4939200" cy="1235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accent2"/>
              </a:buClr>
              <a:buSzPts val="2100"/>
              <a:buNone/>
              <a:defRPr sz="2100">
                <a:solidFill>
                  <a:schemeClr val="accent2"/>
                </a:solidFill>
              </a:defRPr>
            </a:lvl1pPr>
            <a:lvl2pPr lvl="1" algn="l">
              <a:lnSpc>
                <a:spcPct val="100000"/>
              </a:lnSpc>
              <a:spcBef>
                <a:spcPts val="0"/>
              </a:spcBef>
              <a:spcAft>
                <a:spcPts val="0"/>
              </a:spcAft>
              <a:buClr>
                <a:schemeClr val="accent2"/>
              </a:buClr>
              <a:buSzPts val="2100"/>
              <a:buNone/>
              <a:defRPr sz="2100">
                <a:solidFill>
                  <a:schemeClr val="accent2"/>
                </a:solidFill>
              </a:defRPr>
            </a:lvl2pPr>
            <a:lvl3pPr lvl="2" algn="l">
              <a:lnSpc>
                <a:spcPct val="100000"/>
              </a:lnSpc>
              <a:spcBef>
                <a:spcPts val="0"/>
              </a:spcBef>
              <a:spcAft>
                <a:spcPts val="0"/>
              </a:spcAft>
              <a:buClr>
                <a:schemeClr val="accent2"/>
              </a:buClr>
              <a:buSzPts val="2100"/>
              <a:buNone/>
              <a:defRPr sz="2100">
                <a:solidFill>
                  <a:schemeClr val="accent2"/>
                </a:solidFill>
              </a:defRPr>
            </a:lvl3pPr>
            <a:lvl4pPr lvl="3" algn="l">
              <a:lnSpc>
                <a:spcPct val="100000"/>
              </a:lnSpc>
              <a:spcBef>
                <a:spcPts val="0"/>
              </a:spcBef>
              <a:spcAft>
                <a:spcPts val="0"/>
              </a:spcAft>
              <a:buClr>
                <a:schemeClr val="accent2"/>
              </a:buClr>
              <a:buSzPts val="2100"/>
              <a:buNone/>
              <a:defRPr sz="2100">
                <a:solidFill>
                  <a:schemeClr val="accent2"/>
                </a:solidFill>
              </a:defRPr>
            </a:lvl4pPr>
            <a:lvl5pPr lvl="4" algn="l">
              <a:lnSpc>
                <a:spcPct val="100000"/>
              </a:lnSpc>
              <a:spcBef>
                <a:spcPts val="0"/>
              </a:spcBef>
              <a:spcAft>
                <a:spcPts val="0"/>
              </a:spcAft>
              <a:buClr>
                <a:schemeClr val="accent2"/>
              </a:buClr>
              <a:buSzPts val="2100"/>
              <a:buNone/>
              <a:defRPr sz="2100">
                <a:solidFill>
                  <a:schemeClr val="accent2"/>
                </a:solidFill>
              </a:defRPr>
            </a:lvl5pPr>
            <a:lvl6pPr lvl="5" algn="l">
              <a:lnSpc>
                <a:spcPct val="100000"/>
              </a:lnSpc>
              <a:spcBef>
                <a:spcPts val="0"/>
              </a:spcBef>
              <a:spcAft>
                <a:spcPts val="0"/>
              </a:spcAft>
              <a:buClr>
                <a:schemeClr val="accent2"/>
              </a:buClr>
              <a:buSzPts val="2100"/>
              <a:buNone/>
              <a:defRPr sz="2100">
                <a:solidFill>
                  <a:schemeClr val="accent2"/>
                </a:solidFill>
              </a:defRPr>
            </a:lvl6pPr>
            <a:lvl7pPr lvl="6" algn="l">
              <a:lnSpc>
                <a:spcPct val="100000"/>
              </a:lnSpc>
              <a:spcBef>
                <a:spcPts val="0"/>
              </a:spcBef>
              <a:spcAft>
                <a:spcPts val="0"/>
              </a:spcAft>
              <a:buClr>
                <a:schemeClr val="accent2"/>
              </a:buClr>
              <a:buSzPts val="2100"/>
              <a:buNone/>
              <a:defRPr sz="2100">
                <a:solidFill>
                  <a:schemeClr val="accent2"/>
                </a:solidFill>
              </a:defRPr>
            </a:lvl7pPr>
            <a:lvl8pPr lvl="7" algn="l">
              <a:lnSpc>
                <a:spcPct val="100000"/>
              </a:lnSpc>
              <a:spcBef>
                <a:spcPts val="0"/>
              </a:spcBef>
              <a:spcAft>
                <a:spcPts val="0"/>
              </a:spcAft>
              <a:buClr>
                <a:schemeClr val="accent2"/>
              </a:buClr>
              <a:buSzPts val="2100"/>
              <a:buNone/>
              <a:defRPr sz="2100">
                <a:solidFill>
                  <a:schemeClr val="accent2"/>
                </a:solidFill>
              </a:defRPr>
            </a:lvl8pPr>
            <a:lvl9pPr lvl="8" algn="l">
              <a:lnSpc>
                <a:spcPct val="100000"/>
              </a:lnSpc>
              <a:spcBef>
                <a:spcPts val="0"/>
              </a:spcBef>
              <a:spcAft>
                <a:spcPts val="0"/>
              </a:spcAft>
              <a:buClr>
                <a:schemeClr val="accent2"/>
              </a:buClr>
              <a:buSzPts val="2100"/>
              <a:buNone/>
              <a:defRPr sz="2100">
                <a:solidFill>
                  <a:schemeClr val="accent2"/>
                </a:solidFill>
              </a:defRPr>
            </a:lvl9pPr>
          </a:lstStyle>
          <a:p/>
        </p:txBody>
      </p:sp>
      <p:sp>
        <p:nvSpPr>
          <p:cNvPr id="54" name="Google Shape;54;gdeceddbf2d_1_470"/>
          <p:cNvSpPr txBox="1"/>
          <p:nvPr>
            <p:ph idx="2" type="body"/>
          </p:nvPr>
        </p:nvSpPr>
        <p:spPr>
          <a:xfrm>
            <a:off x="6505367" y="667900"/>
            <a:ext cx="5271900" cy="54819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55" name="Google Shape;55;gdeceddbf2d_1_47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9" name="Shape 9"/>
        <p:cNvGrpSpPr/>
        <p:nvPr/>
      </p:nvGrpSpPr>
      <p:grpSpPr>
        <a:xfrm>
          <a:off x="0" y="0"/>
          <a:ext cx="0" cy="0"/>
          <a:chOff x="0" y="0"/>
          <a:chExt cx="0" cy="0"/>
        </a:xfrm>
      </p:grpSpPr>
      <p:sp>
        <p:nvSpPr>
          <p:cNvPr id="10" name="Google Shape;10;gdeceddbf2d_1_43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accent1"/>
              </a:buClr>
              <a:buSzPts val="3700"/>
              <a:buFont typeface="Merriweather"/>
              <a:buNone/>
              <a:defRPr b="0" i="0" sz="37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3700"/>
              <a:buFont typeface="Merriweather"/>
              <a:buNone/>
              <a:defRPr b="0" i="0" sz="37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3700"/>
              <a:buFont typeface="Merriweather"/>
              <a:buNone/>
              <a:defRPr b="0" i="0" sz="37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3700"/>
              <a:buFont typeface="Merriweather"/>
              <a:buNone/>
              <a:defRPr b="0" i="0" sz="37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3700"/>
              <a:buFont typeface="Merriweather"/>
              <a:buNone/>
              <a:defRPr b="0" i="0" sz="37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3700"/>
              <a:buFont typeface="Merriweather"/>
              <a:buNone/>
              <a:defRPr b="0" i="0" sz="37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3700"/>
              <a:buFont typeface="Merriweather"/>
              <a:buNone/>
              <a:defRPr b="0" i="0" sz="37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3700"/>
              <a:buFont typeface="Merriweather"/>
              <a:buNone/>
              <a:defRPr b="0" i="0" sz="37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3700"/>
              <a:buFont typeface="Merriweather"/>
              <a:buNone/>
              <a:defRPr b="0" i="0" sz="3700" u="none" cap="none" strike="noStrike">
                <a:solidFill>
                  <a:schemeClr val="accent1"/>
                </a:solidFill>
                <a:latin typeface="Merriweather"/>
                <a:ea typeface="Merriweather"/>
                <a:cs typeface="Merriweather"/>
                <a:sym typeface="Merriweather"/>
              </a:defRPr>
            </a:lvl9pPr>
          </a:lstStyle>
          <a:p/>
        </p:txBody>
      </p:sp>
      <p:sp>
        <p:nvSpPr>
          <p:cNvPr id="11" name="Google Shape;11;gdeceddbf2d_1_43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marR="0" rtl="0" algn="l">
              <a:lnSpc>
                <a:spcPct val="115000"/>
              </a:lnSpc>
              <a:spcBef>
                <a:spcPts val="0"/>
              </a:spcBef>
              <a:spcAft>
                <a:spcPts val="0"/>
              </a:spcAft>
              <a:buClr>
                <a:schemeClr val="dk2"/>
              </a:buClr>
              <a:buSzPts val="1700"/>
              <a:buFont typeface="Roboto"/>
              <a:buChar char="●"/>
              <a:defRPr b="0" i="0" sz="1700" u="none" cap="none" strike="noStrike">
                <a:solidFill>
                  <a:schemeClr val="dk2"/>
                </a:solidFill>
                <a:latin typeface="Roboto"/>
                <a:ea typeface="Roboto"/>
                <a:cs typeface="Roboto"/>
                <a:sym typeface="Roboto"/>
              </a:defRPr>
            </a:lvl1pPr>
            <a:lvl2pPr indent="-323850" lvl="1" marL="914400" marR="0" rtl="0" algn="l">
              <a:lnSpc>
                <a:spcPct val="115000"/>
              </a:lnSpc>
              <a:spcBef>
                <a:spcPts val="0"/>
              </a:spcBef>
              <a:spcAft>
                <a:spcPts val="0"/>
              </a:spcAft>
              <a:buClr>
                <a:schemeClr val="dk2"/>
              </a:buClr>
              <a:buSzPts val="1500"/>
              <a:buFont typeface="Roboto"/>
              <a:buChar char="○"/>
              <a:defRPr b="0" i="0" sz="1500" u="none" cap="none" strike="noStrike">
                <a:solidFill>
                  <a:schemeClr val="dk2"/>
                </a:solidFill>
                <a:latin typeface="Roboto"/>
                <a:ea typeface="Roboto"/>
                <a:cs typeface="Roboto"/>
                <a:sym typeface="Roboto"/>
              </a:defRPr>
            </a:lvl2pPr>
            <a:lvl3pPr indent="-323850" lvl="2" marL="1371600" marR="0" rtl="0" algn="l">
              <a:lnSpc>
                <a:spcPct val="115000"/>
              </a:lnSpc>
              <a:spcBef>
                <a:spcPts val="0"/>
              </a:spcBef>
              <a:spcAft>
                <a:spcPts val="0"/>
              </a:spcAft>
              <a:buClr>
                <a:schemeClr val="dk2"/>
              </a:buClr>
              <a:buSzPts val="1500"/>
              <a:buFont typeface="Roboto"/>
              <a:buChar char="■"/>
              <a:defRPr b="0" i="0" sz="1500" u="none" cap="none" strike="noStrike">
                <a:solidFill>
                  <a:schemeClr val="dk2"/>
                </a:solidFill>
                <a:latin typeface="Roboto"/>
                <a:ea typeface="Roboto"/>
                <a:cs typeface="Roboto"/>
                <a:sym typeface="Roboto"/>
              </a:defRPr>
            </a:lvl3pPr>
            <a:lvl4pPr indent="-323850" lvl="3" marL="1828800" marR="0" rtl="0" algn="l">
              <a:lnSpc>
                <a:spcPct val="115000"/>
              </a:lnSpc>
              <a:spcBef>
                <a:spcPts val="0"/>
              </a:spcBef>
              <a:spcAft>
                <a:spcPts val="0"/>
              </a:spcAft>
              <a:buClr>
                <a:schemeClr val="dk2"/>
              </a:buClr>
              <a:buSzPts val="1500"/>
              <a:buFont typeface="Roboto"/>
              <a:buChar char="●"/>
              <a:defRPr b="0" i="0" sz="1500" u="none" cap="none" strike="noStrike">
                <a:solidFill>
                  <a:schemeClr val="dk2"/>
                </a:solidFill>
                <a:latin typeface="Roboto"/>
                <a:ea typeface="Roboto"/>
                <a:cs typeface="Roboto"/>
                <a:sym typeface="Roboto"/>
              </a:defRPr>
            </a:lvl4pPr>
            <a:lvl5pPr indent="-323850" lvl="4" marL="2286000" marR="0" rtl="0" algn="l">
              <a:lnSpc>
                <a:spcPct val="115000"/>
              </a:lnSpc>
              <a:spcBef>
                <a:spcPts val="0"/>
              </a:spcBef>
              <a:spcAft>
                <a:spcPts val="0"/>
              </a:spcAft>
              <a:buClr>
                <a:schemeClr val="dk2"/>
              </a:buClr>
              <a:buSzPts val="1500"/>
              <a:buFont typeface="Roboto"/>
              <a:buChar char="○"/>
              <a:defRPr b="0" i="0" sz="1500" u="none" cap="none" strike="noStrike">
                <a:solidFill>
                  <a:schemeClr val="dk2"/>
                </a:solidFill>
                <a:latin typeface="Roboto"/>
                <a:ea typeface="Roboto"/>
                <a:cs typeface="Roboto"/>
                <a:sym typeface="Roboto"/>
              </a:defRPr>
            </a:lvl5pPr>
            <a:lvl6pPr indent="-323850" lvl="5" marL="2743200" marR="0" rtl="0" algn="l">
              <a:lnSpc>
                <a:spcPct val="115000"/>
              </a:lnSpc>
              <a:spcBef>
                <a:spcPts val="0"/>
              </a:spcBef>
              <a:spcAft>
                <a:spcPts val="0"/>
              </a:spcAft>
              <a:buClr>
                <a:schemeClr val="dk2"/>
              </a:buClr>
              <a:buSzPts val="1500"/>
              <a:buFont typeface="Roboto"/>
              <a:buChar char="■"/>
              <a:defRPr b="0" i="0" sz="1500" u="none" cap="none" strike="noStrike">
                <a:solidFill>
                  <a:schemeClr val="dk2"/>
                </a:solidFill>
                <a:latin typeface="Roboto"/>
                <a:ea typeface="Roboto"/>
                <a:cs typeface="Roboto"/>
                <a:sym typeface="Roboto"/>
              </a:defRPr>
            </a:lvl6pPr>
            <a:lvl7pPr indent="-323850" lvl="6" marL="3200400" marR="0" rtl="0" algn="l">
              <a:lnSpc>
                <a:spcPct val="115000"/>
              </a:lnSpc>
              <a:spcBef>
                <a:spcPts val="0"/>
              </a:spcBef>
              <a:spcAft>
                <a:spcPts val="0"/>
              </a:spcAft>
              <a:buClr>
                <a:schemeClr val="dk2"/>
              </a:buClr>
              <a:buSzPts val="1500"/>
              <a:buFont typeface="Roboto"/>
              <a:buChar char="●"/>
              <a:defRPr b="0" i="0" sz="1500" u="none" cap="none" strike="noStrike">
                <a:solidFill>
                  <a:schemeClr val="dk2"/>
                </a:solidFill>
                <a:latin typeface="Roboto"/>
                <a:ea typeface="Roboto"/>
                <a:cs typeface="Roboto"/>
                <a:sym typeface="Roboto"/>
              </a:defRPr>
            </a:lvl7pPr>
            <a:lvl8pPr indent="-323850" lvl="7" marL="3657600" marR="0" rtl="0" algn="l">
              <a:lnSpc>
                <a:spcPct val="115000"/>
              </a:lnSpc>
              <a:spcBef>
                <a:spcPts val="0"/>
              </a:spcBef>
              <a:spcAft>
                <a:spcPts val="0"/>
              </a:spcAft>
              <a:buClr>
                <a:schemeClr val="dk2"/>
              </a:buClr>
              <a:buSzPts val="1500"/>
              <a:buFont typeface="Roboto"/>
              <a:buChar char="○"/>
              <a:defRPr b="0" i="0" sz="1500" u="none" cap="none" strike="noStrike">
                <a:solidFill>
                  <a:schemeClr val="dk2"/>
                </a:solidFill>
                <a:latin typeface="Roboto"/>
                <a:ea typeface="Roboto"/>
                <a:cs typeface="Roboto"/>
                <a:sym typeface="Roboto"/>
              </a:defRPr>
            </a:lvl8pPr>
            <a:lvl9pPr indent="-323850" lvl="8" marL="4114800" marR="0" rtl="0" algn="l">
              <a:lnSpc>
                <a:spcPct val="115000"/>
              </a:lnSpc>
              <a:spcBef>
                <a:spcPts val="0"/>
              </a:spcBef>
              <a:spcAft>
                <a:spcPts val="0"/>
              </a:spcAft>
              <a:buClr>
                <a:schemeClr val="dk2"/>
              </a:buClr>
              <a:buSzPts val="1500"/>
              <a:buFont typeface="Roboto"/>
              <a:buChar char="■"/>
              <a:defRPr b="0" i="0" sz="1500" u="none" cap="none" strike="noStrike">
                <a:solidFill>
                  <a:schemeClr val="dk2"/>
                </a:solidFill>
                <a:latin typeface="Roboto"/>
                <a:ea typeface="Roboto"/>
                <a:cs typeface="Roboto"/>
                <a:sym typeface="Roboto"/>
              </a:defRPr>
            </a:lvl9pPr>
          </a:lstStyle>
          <a:p/>
        </p:txBody>
      </p:sp>
      <p:sp>
        <p:nvSpPr>
          <p:cNvPr id="12" name="Google Shape;12;gdeceddbf2d_1_43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jp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4.jpg"/><Relationship Id="rId4" Type="http://schemas.openxmlformats.org/officeDocument/2006/relationships/image" Target="../media/image2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9.jp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0.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 Id="rId3" Type="http://schemas.openxmlformats.org/officeDocument/2006/relationships/hyperlink" Target="https://medium.com/@kalpeshmulye/image-captioning-using-hugging-face-vision-encoder-decoder-step-2-step-guide-part-1-495ecb05f0d5" TargetMode="External"/><Relationship Id="rId4" Type="http://schemas.openxmlformats.org/officeDocument/2006/relationships/hyperlink" Target="https://huggingface.co/blog/sentiment-analysis-python" TargetMode="External"/><Relationship Id="rId5" Type="http://schemas.openxmlformats.org/officeDocument/2006/relationships/hyperlink" Target="https://nanonets.com/blog/ocr-with-tesseract/" TargetMode="External"/><Relationship Id="rId6" Type="http://schemas.openxmlformats.org/officeDocument/2006/relationships/hyperlink" Target="https://medium.com/@raman.shinde15/image-captioning-with-flickr8k-dataset-bleu-4bcba0b52926"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doi.org/10.1016/j.icte.2020.07.003" TargetMode="External"/><Relationship Id="rId4" Type="http://schemas.openxmlformats.org/officeDocument/2006/relationships/hyperlink" Target="https://doi.org/10.1109/ICAICA50127.2020.9182441" TargetMode="External"/><Relationship Id="rId5" Type="http://schemas.openxmlformats.org/officeDocument/2006/relationships/hyperlink" Target="https://doi.org/10.1007/s11042-020-10037-x" TargetMode="External"/><Relationship Id="rId6"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7.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7E9F1"/>
            </a:gs>
            <a:gs pos="43000">
              <a:srgbClr val="B6F8FC"/>
            </a:gs>
            <a:gs pos="93000">
              <a:srgbClr val="E8FCFE"/>
            </a:gs>
            <a:gs pos="100000">
              <a:srgbClr val="F6FFFF"/>
            </a:gs>
          </a:gsLst>
          <a:path path="circle">
            <a:fillToRect b="50%" l="50%" r="50%" t="50%"/>
          </a:path>
          <a:tileRect/>
        </a:gradFill>
      </p:bgPr>
    </p:bg>
    <p:spTree>
      <p:nvGrpSpPr>
        <p:cNvPr id="67" name="Shape 67"/>
        <p:cNvGrpSpPr/>
        <p:nvPr/>
      </p:nvGrpSpPr>
      <p:grpSpPr>
        <a:xfrm>
          <a:off x="0" y="0"/>
          <a:ext cx="0" cy="0"/>
          <a:chOff x="0" y="0"/>
          <a:chExt cx="0" cy="0"/>
        </a:xfrm>
      </p:grpSpPr>
      <p:sp>
        <p:nvSpPr>
          <p:cNvPr id="68" name="Google Shape;68;p1"/>
          <p:cNvSpPr txBox="1"/>
          <p:nvPr/>
        </p:nvSpPr>
        <p:spPr>
          <a:xfrm>
            <a:off x="0" y="0"/>
            <a:ext cx="12192000" cy="69264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300"/>
              <a:buFont typeface="Arial"/>
              <a:buNone/>
            </a:pPr>
            <a:r>
              <a:t/>
            </a:r>
            <a:endParaRPr b="1" sz="24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600"/>
              <a:buFont typeface="Arial"/>
              <a:buNone/>
            </a:pPr>
            <a:r>
              <a:t/>
            </a:r>
            <a:endParaRPr b="1" i="0" sz="3600" u="none" cap="none" strike="noStrike">
              <a:solidFill>
                <a:schemeClr val="dk1"/>
              </a:solidFill>
              <a:latin typeface="Arial Rounded"/>
              <a:ea typeface="Arial Rounded"/>
              <a:cs typeface="Arial Rounded"/>
              <a:sym typeface="Arial Rounded"/>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mo"/>
              <a:ea typeface="Arimo"/>
              <a:cs typeface="Arimo"/>
              <a:sym typeface="Arimo"/>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Rounded"/>
              <a:ea typeface="Arial Rounded"/>
              <a:cs typeface="Arial Rounded"/>
              <a:sym typeface="Arial Rounded"/>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Rounded"/>
              <a:ea typeface="Arial Rounded"/>
              <a:cs typeface="Arial Rounded"/>
              <a:sym typeface="Arial Rounded"/>
            </a:endParaRPr>
          </a:p>
          <a:p>
            <a:pPr indent="0" lvl="0" marL="0" marR="0" rtl="0" algn="ctr">
              <a:lnSpc>
                <a:spcPct val="100000"/>
              </a:lnSpc>
              <a:spcBef>
                <a:spcPts val="0"/>
              </a:spcBef>
              <a:spcAft>
                <a:spcPts val="0"/>
              </a:spcAft>
              <a:buClr>
                <a:srgbClr val="000000"/>
              </a:buClr>
              <a:buSzPts val="3600"/>
              <a:buFont typeface="Arial"/>
              <a:buNone/>
            </a:pPr>
            <a:r>
              <a:t/>
            </a:r>
            <a:endParaRPr b="1" sz="3000" u="sng">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600"/>
              <a:buFont typeface="Arial"/>
              <a:buNone/>
            </a:pPr>
            <a:r>
              <a:rPr b="1" lang="en-US" sz="3000" u="sng">
                <a:solidFill>
                  <a:schemeClr val="dk1"/>
                </a:solidFill>
                <a:latin typeface="Calibri"/>
                <a:ea typeface="Calibri"/>
                <a:cs typeface="Calibri"/>
                <a:sym typeface="Calibri"/>
              </a:rPr>
              <a:t>Twitter Image and Text Data Analysis for Preserving Ethical Practices in Social Media</a:t>
            </a:r>
            <a:endParaRPr b="1" i="0" sz="1200" u="sng"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Rounded"/>
              <a:ea typeface="Arial Rounded"/>
              <a:cs typeface="Arial Rounded"/>
              <a:sym typeface="Arial Rounded"/>
            </a:endParaRPr>
          </a:p>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extLst>
                  <a:ext uri="http://customooxmlschemas.google.com/">
                    <go:slidesCustomData xmlns:go="http://customooxmlschemas.google.com/" textRoundtripDataId="0"/>
                  </a:ext>
                </a:extLst>
              </a:rPr>
              <a:t>Presented by </a:t>
            </a:r>
            <a:endParaRPr b="1" sz="20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b="0" i="0" lang="en-US" sz="1800" u="none" cap="none" strike="noStrike">
                <a:solidFill>
                  <a:schemeClr val="dk1"/>
                </a:solidFill>
                <a:latin typeface="Calibri"/>
                <a:ea typeface="Calibri"/>
                <a:cs typeface="Calibri"/>
                <a:sym typeface="Calibri"/>
                <a:extLst>
                  <a:ext uri="http://customooxmlschemas.google.com/">
                    <go:slidesCustomData xmlns:go="http://customooxmlschemas.google.com/" textRoundtripDataId="1"/>
                  </a:ext>
                </a:extLst>
              </a:rPr>
              <a:t>Devtanu Misra (510519009)</a:t>
            </a:r>
            <a:endParaRPr b="0" i="0" sz="1800" u="none" cap="none" strike="noStrike">
              <a:solidFill>
                <a:schemeClr val="dk1"/>
              </a:solidFill>
              <a:latin typeface="Calibri"/>
              <a:ea typeface="Calibri"/>
              <a:cs typeface="Calibri"/>
              <a:sym typeface="Calibri"/>
              <a:extLst>
                <a:ext uri="http://customooxmlschemas.google.com/">
                  <go:slidesCustomData xmlns:go="http://customooxmlschemas.google.com/" textRoundtripDataId="2"/>
                </a:ext>
              </a:extLst>
            </a:endParaRPr>
          </a:p>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extLst>
                  <a:ext uri="http://customooxmlschemas.google.com/">
                    <go:slidesCustomData xmlns:go="http://customooxmlschemas.google.com/" textRoundtripDataId="3"/>
                  </a:ext>
                </a:extLst>
              </a:rPr>
              <a:t>Anish De</a:t>
            </a:r>
            <a:r>
              <a:rPr b="0" i="0" lang="en-US" sz="1800" u="none" cap="none" strike="noStrike">
                <a:solidFill>
                  <a:schemeClr val="dk1"/>
                </a:solidFill>
                <a:latin typeface="Calibri"/>
                <a:ea typeface="Calibri"/>
                <a:cs typeface="Calibri"/>
                <a:sym typeface="Calibri"/>
                <a:extLst>
                  <a:ext uri="http://customooxmlschemas.google.com/">
                    <go:slidesCustomData xmlns:go="http://customooxmlschemas.google.com/" textRoundtripDataId="4"/>
                  </a:ext>
                </a:extLst>
              </a:rPr>
              <a:t> (5105190</a:t>
            </a:r>
            <a:r>
              <a:rPr lang="en-US" sz="1800">
                <a:solidFill>
                  <a:schemeClr val="dk1"/>
                </a:solidFill>
                <a:latin typeface="Calibri"/>
                <a:ea typeface="Calibri"/>
                <a:cs typeface="Calibri"/>
                <a:sym typeface="Calibri"/>
                <a:extLst>
                  <a:ext uri="http://customooxmlschemas.google.com/">
                    <go:slidesCustomData xmlns:go="http://customooxmlschemas.google.com/" textRoundtripDataId="5"/>
                  </a:ext>
                </a:extLst>
              </a:rPr>
              <a:t>10</a:t>
            </a:r>
            <a:r>
              <a:rPr b="0" i="0" lang="en-US" sz="1800" u="none" cap="none" strike="noStrike">
                <a:solidFill>
                  <a:schemeClr val="dk1"/>
                </a:solidFill>
                <a:latin typeface="Calibri"/>
                <a:ea typeface="Calibri"/>
                <a:cs typeface="Calibri"/>
                <a:sym typeface="Calibri"/>
                <a:extLst>
                  <a:ext uri="http://customooxmlschemas.google.com/">
                    <go:slidesCustomData xmlns:go="http://customooxmlschemas.google.com/" textRoundtripDataId="6"/>
                  </a:ext>
                </a:extLst>
              </a:rPr>
              <a:t>)</a:t>
            </a:r>
            <a:endParaRPr b="0" i="0" sz="1800" u="none" cap="none" strike="noStrike">
              <a:solidFill>
                <a:schemeClr val="dk1"/>
              </a:solidFill>
              <a:latin typeface="Calibri"/>
              <a:ea typeface="Calibri"/>
              <a:cs typeface="Calibri"/>
              <a:sym typeface="Calibri"/>
              <a:extLst>
                <a:ext uri="http://customooxmlschemas.google.com/">
                  <go:slidesCustomData xmlns:go="http://customooxmlschemas.google.com/" textRoundtripDataId="7"/>
                </a:ext>
              </a:extLst>
            </a:endParaRPr>
          </a:p>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extLst>
                  <a:ext uri="http://customooxmlschemas.google.com/">
                    <go:slidesCustomData xmlns:go="http://customooxmlschemas.google.com/" textRoundtripDataId="8"/>
                  </a:ext>
                </a:extLst>
              </a:rPr>
              <a:t>Ahel Das Chatterjee</a:t>
            </a:r>
            <a:r>
              <a:rPr b="0" i="0" lang="en-US" sz="1800" u="none" cap="none" strike="noStrike">
                <a:solidFill>
                  <a:schemeClr val="dk1"/>
                </a:solidFill>
                <a:latin typeface="Calibri"/>
                <a:ea typeface="Calibri"/>
                <a:cs typeface="Calibri"/>
                <a:sym typeface="Calibri"/>
                <a:extLst>
                  <a:ext uri="http://customooxmlschemas.google.com/">
                    <go:slidesCustomData xmlns:go="http://customooxmlschemas.google.com/" textRoundtripDataId="9"/>
                  </a:ext>
                </a:extLst>
              </a:rPr>
              <a:t> (5105190</a:t>
            </a:r>
            <a:r>
              <a:rPr lang="en-US" sz="1800">
                <a:solidFill>
                  <a:schemeClr val="dk1"/>
                </a:solidFill>
                <a:latin typeface="Calibri"/>
                <a:ea typeface="Calibri"/>
                <a:cs typeface="Calibri"/>
                <a:sym typeface="Calibri"/>
                <a:extLst>
                  <a:ext uri="http://customooxmlschemas.google.com/">
                    <go:slidesCustomData xmlns:go="http://customooxmlschemas.google.com/" textRoundtripDataId="10"/>
                  </a:ext>
                </a:extLst>
              </a:rPr>
              <a:t>28</a:t>
            </a:r>
            <a:r>
              <a:rPr b="0" i="0" lang="en-US" sz="1800" u="none" cap="none" strike="noStrike">
                <a:solidFill>
                  <a:schemeClr val="dk1"/>
                </a:solidFill>
                <a:latin typeface="Calibri"/>
                <a:ea typeface="Calibri"/>
                <a:cs typeface="Calibri"/>
                <a:sym typeface="Calibri"/>
                <a:extLst>
                  <a:ext uri="http://customooxmlschemas.google.com/">
                    <go:slidesCustomData xmlns:go="http://customooxmlschemas.google.com/" textRoundtripDataId="11"/>
                  </a:ext>
                </a:extLst>
              </a:rPr>
              <a:t>)</a:t>
            </a:r>
            <a:endParaRPr b="0" i="0" sz="1800" u="none" cap="none" strike="noStrike">
              <a:solidFill>
                <a:schemeClr val="dk1"/>
              </a:solidFill>
              <a:latin typeface="Calibri"/>
              <a:ea typeface="Calibri"/>
              <a:cs typeface="Calibri"/>
              <a:sym typeface="Calibri"/>
              <a:extLst>
                <a:ext uri="http://customooxmlschemas.google.com/">
                  <go:slidesCustomData xmlns:go="http://customooxmlschemas.google.com/" textRoundtripDataId="12"/>
                </a:ext>
              </a:extLst>
            </a:endParaRPr>
          </a:p>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extLst>
                  <a:ext uri="http://customooxmlschemas.google.com/">
                    <go:slidesCustomData xmlns:go="http://customooxmlschemas.google.com/" textRoundtripDataId="13"/>
                  </a:ext>
                </a:extLst>
              </a:rPr>
              <a:t>Malay Gain</a:t>
            </a:r>
            <a:r>
              <a:rPr b="0" i="0" lang="en-US" sz="1800" u="none" cap="none" strike="noStrike">
                <a:solidFill>
                  <a:schemeClr val="dk1"/>
                </a:solidFill>
                <a:latin typeface="Calibri"/>
                <a:ea typeface="Calibri"/>
                <a:cs typeface="Calibri"/>
                <a:sym typeface="Calibri"/>
                <a:extLst>
                  <a:ext uri="http://customooxmlschemas.google.com/">
                    <go:slidesCustomData xmlns:go="http://customooxmlschemas.google.com/" textRoundtripDataId="14"/>
                  </a:ext>
                </a:extLst>
              </a:rPr>
              <a:t> (5105190</a:t>
            </a:r>
            <a:r>
              <a:rPr lang="en-US" sz="1800">
                <a:solidFill>
                  <a:schemeClr val="dk1"/>
                </a:solidFill>
                <a:latin typeface="Calibri"/>
                <a:ea typeface="Calibri"/>
                <a:cs typeface="Calibri"/>
                <a:sym typeface="Calibri"/>
                <a:extLst>
                  <a:ext uri="http://customooxmlschemas.google.com/">
                    <go:slidesCustomData xmlns:go="http://customooxmlschemas.google.com/" textRoundtripDataId="15"/>
                  </a:ext>
                </a:extLst>
              </a:rPr>
              <a:t>33</a:t>
            </a:r>
            <a:r>
              <a:rPr b="0" i="0" lang="en-US" sz="1800" u="none" cap="none" strike="noStrike">
                <a:solidFill>
                  <a:schemeClr val="dk1"/>
                </a:solidFill>
                <a:latin typeface="Calibri"/>
                <a:ea typeface="Calibri"/>
                <a:cs typeface="Calibri"/>
                <a:sym typeface="Calibri"/>
                <a:extLst>
                  <a:ext uri="http://customooxmlschemas.google.com/">
                    <go:slidesCustomData xmlns:go="http://customooxmlschemas.google.com/" textRoundtripDataId="16"/>
                  </a:ext>
                </a:extLst>
              </a:rPr>
              <a:t>)</a:t>
            </a:r>
            <a:endParaRPr b="0" i="0" sz="1800" u="none" cap="none" strike="noStrike">
              <a:solidFill>
                <a:schemeClr val="dk1"/>
              </a:solidFill>
              <a:latin typeface="Calibri"/>
              <a:ea typeface="Calibri"/>
              <a:cs typeface="Calibri"/>
              <a:sym typeface="Calibri"/>
              <a:extLst>
                <a:ext uri="http://customooxmlschemas.google.com/">
                  <go:slidesCustomData xmlns:go="http://customooxmlschemas.google.com/" textRoundtripDataId="17"/>
                </a:ext>
              </a:extLst>
            </a:endParaRPr>
          </a:p>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extLst>
                  <a:ext uri="http://customooxmlschemas.google.com/">
                    <go:slidesCustomData xmlns:go="http://customooxmlschemas.google.com/" textRoundtripDataId="18"/>
                  </a:ext>
                </a:extLst>
              </a:rPr>
              <a:t>Sounak Majumder (510519068)</a:t>
            </a:r>
            <a:endParaRPr sz="1800">
              <a:solidFill>
                <a:schemeClr val="dk1"/>
              </a:solidFill>
              <a:latin typeface="Calibri"/>
              <a:ea typeface="Calibri"/>
              <a:cs typeface="Calibri"/>
              <a:sym typeface="Calibri"/>
              <a:extLst>
                <a:ext uri="http://customooxmlschemas.google.com/">
                  <go:slidesCustomData xmlns:go="http://customooxmlschemas.google.com/" textRoundtripDataId="19"/>
                </a:ext>
              </a:extLst>
            </a:endParaRPr>
          </a:p>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extLst>
                  <a:ext uri="http://customooxmlschemas.google.com/">
                    <go:slidesCustomData xmlns:go="http://customooxmlschemas.google.com/" textRoundtripDataId="20"/>
                  </a:ext>
                </a:extLst>
              </a:rPr>
              <a:t>Sayak Rana (510519108)</a:t>
            </a:r>
            <a:endParaRPr sz="1800">
              <a:solidFill>
                <a:schemeClr val="dk1"/>
              </a:solidFill>
              <a:latin typeface="Calibri"/>
              <a:ea typeface="Calibri"/>
              <a:cs typeface="Calibri"/>
              <a:sym typeface="Calibri"/>
              <a:extLst>
                <a:ext uri="http://customooxmlschemas.google.com/">
                  <go:slidesCustomData xmlns:go="http://customooxmlschemas.google.com/" textRoundtripDataId="21"/>
                </a:ext>
              </a:extLst>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xtLst>
                <a:ext uri="http://customooxmlschemas.google.com/">
                  <go:slidesCustomData xmlns:go="http://customooxmlschemas.google.com/" textRoundtripDataId="22"/>
                </a:ext>
              </a:extLst>
            </a:endParaRPr>
          </a:p>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extLst>
                  <a:ext uri="http://customooxmlschemas.google.com/">
                    <go:slidesCustomData xmlns:go="http://customooxmlschemas.google.com/" textRoundtripDataId="23"/>
                  </a:ext>
                </a:extLst>
              </a:rPr>
              <a:t>Under guidance of</a:t>
            </a:r>
            <a:endParaRPr b="0" i="0" sz="1800" u="none" cap="none" strike="noStrike">
              <a:solidFill>
                <a:schemeClr val="dk1"/>
              </a:solidFill>
              <a:latin typeface="Calibri"/>
              <a:ea typeface="Calibri"/>
              <a:cs typeface="Calibri"/>
              <a:sym typeface="Calibri"/>
              <a:extLst>
                <a:ext uri="http://customooxmlschemas.google.com/">
                  <go:slidesCustomData xmlns:go="http://customooxmlschemas.google.com/" textRoundtripDataId="24"/>
                </a:ext>
              </a:extLst>
            </a:endParaRPr>
          </a:p>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alibri"/>
                <a:ea typeface="Calibri"/>
                <a:cs typeface="Calibri"/>
                <a:sym typeface="Calibri"/>
                <a:extLst>
                  <a:ext uri="http://customooxmlschemas.google.com/">
                    <go:slidesCustomData xmlns:go="http://customooxmlschemas.google.com/" textRoundtripDataId="25"/>
                  </a:ext>
                </a:extLst>
              </a:rPr>
              <a:t>Prof. </a:t>
            </a:r>
            <a:r>
              <a:rPr b="1" lang="en-US" sz="2600">
                <a:solidFill>
                  <a:schemeClr val="dk1"/>
                </a:solidFill>
                <a:latin typeface="Calibri"/>
                <a:ea typeface="Calibri"/>
                <a:cs typeface="Calibri"/>
                <a:sym typeface="Calibri"/>
              </a:rPr>
              <a:t>Jaya Sil</a:t>
            </a:r>
            <a:endParaRPr b="1" sz="26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600"/>
              <a:buFont typeface="Arial"/>
              <a:buNone/>
            </a:pPr>
            <a:r>
              <a:t/>
            </a:r>
            <a:endParaRPr b="1" sz="2600">
              <a:solidFill>
                <a:schemeClr val="dk1"/>
              </a:solidFill>
              <a:latin typeface="Calibri"/>
              <a:ea typeface="Calibri"/>
              <a:cs typeface="Calibri"/>
              <a:sym typeface="Calibri"/>
            </a:endParaRPr>
          </a:p>
        </p:txBody>
      </p:sp>
      <p:pic>
        <p:nvPicPr>
          <p:cNvPr id="69" name="Google Shape;69;p1"/>
          <p:cNvPicPr preferRelativeResize="0"/>
          <p:nvPr/>
        </p:nvPicPr>
        <p:blipFill rotWithShape="1">
          <a:blip r:embed="rId3">
            <a:alphaModFix/>
          </a:blip>
          <a:srcRect b="0" l="0" r="0" t="0"/>
          <a:stretch/>
        </p:blipFill>
        <p:spPr>
          <a:xfrm>
            <a:off x="5131013" y="0"/>
            <a:ext cx="1929976" cy="19299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1a3339d7d4f_0_1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
        <p:nvSpPr>
          <p:cNvPr id="166" name="Google Shape;166;g1a3339d7d4f_0_14"/>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67" name="Google Shape;167;g1a3339d7d4f_0_14"/>
          <p:cNvSpPr txBox="1"/>
          <p:nvPr/>
        </p:nvSpPr>
        <p:spPr>
          <a:xfrm>
            <a:off x="428700" y="185725"/>
            <a:ext cx="8229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latin typeface="Calibri"/>
                <a:ea typeface="Calibri"/>
                <a:cs typeface="Calibri"/>
                <a:sym typeface="Calibri"/>
              </a:rPr>
              <a:t>Dataset Preparation</a:t>
            </a:r>
            <a:endParaRPr sz="3200">
              <a:latin typeface="Calibri"/>
              <a:ea typeface="Calibri"/>
              <a:cs typeface="Calibri"/>
              <a:sym typeface="Calibri"/>
            </a:endParaRPr>
          </a:p>
        </p:txBody>
      </p:sp>
      <p:sp>
        <p:nvSpPr>
          <p:cNvPr id="168" name="Google Shape;168;g1a3339d7d4f_0_14"/>
          <p:cNvSpPr txBox="1"/>
          <p:nvPr/>
        </p:nvSpPr>
        <p:spPr>
          <a:xfrm>
            <a:off x="808400" y="1460525"/>
            <a:ext cx="6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69" name="Google Shape;169;g1a3339d7d4f_0_14"/>
          <p:cNvSpPr txBox="1"/>
          <p:nvPr/>
        </p:nvSpPr>
        <p:spPr>
          <a:xfrm>
            <a:off x="428700" y="1104750"/>
            <a:ext cx="7760700" cy="461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sz="1800">
              <a:latin typeface="Roboto Medium"/>
              <a:ea typeface="Roboto Medium"/>
              <a:cs typeface="Roboto Medium"/>
              <a:sym typeface="Roboto Medium"/>
            </a:endParaRPr>
          </a:p>
        </p:txBody>
      </p:sp>
      <p:pic>
        <p:nvPicPr>
          <p:cNvPr id="170" name="Google Shape;170;g1a3339d7d4f_0_14"/>
          <p:cNvPicPr preferRelativeResize="0"/>
          <p:nvPr/>
        </p:nvPicPr>
        <p:blipFill>
          <a:blip r:embed="rId3">
            <a:alphaModFix/>
          </a:blip>
          <a:stretch>
            <a:fillRect/>
          </a:stretch>
        </p:blipFill>
        <p:spPr>
          <a:xfrm>
            <a:off x="8418275" y="3173075"/>
            <a:ext cx="3314700" cy="3314700"/>
          </a:xfrm>
          <a:prstGeom prst="rect">
            <a:avLst/>
          </a:prstGeom>
          <a:noFill/>
          <a:ln>
            <a:noFill/>
          </a:ln>
        </p:spPr>
      </p:pic>
      <p:pic>
        <p:nvPicPr>
          <p:cNvPr id="171" name="Google Shape;171;g1a3339d7d4f_0_14"/>
          <p:cNvPicPr preferRelativeResize="0"/>
          <p:nvPr/>
        </p:nvPicPr>
        <p:blipFill>
          <a:blip r:embed="rId4">
            <a:alphaModFix/>
          </a:blip>
          <a:stretch>
            <a:fillRect/>
          </a:stretch>
        </p:blipFill>
        <p:spPr>
          <a:xfrm>
            <a:off x="443863" y="1014950"/>
            <a:ext cx="11304275" cy="845775"/>
          </a:xfrm>
          <a:prstGeom prst="rect">
            <a:avLst/>
          </a:prstGeom>
          <a:noFill/>
          <a:ln>
            <a:noFill/>
          </a:ln>
        </p:spPr>
      </p:pic>
      <p:sp>
        <p:nvSpPr>
          <p:cNvPr id="172" name="Google Shape;172;g1a3339d7d4f_0_14"/>
          <p:cNvSpPr txBox="1"/>
          <p:nvPr/>
        </p:nvSpPr>
        <p:spPr>
          <a:xfrm>
            <a:off x="479225" y="2495325"/>
            <a:ext cx="74364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Roboto"/>
                <a:ea typeface="Roboto"/>
                <a:cs typeface="Roboto"/>
                <a:sym typeface="Roboto"/>
              </a:rPr>
              <a:t>Here’s how we prepared our dataset:</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US" sz="1800">
                <a:latin typeface="Roboto"/>
                <a:ea typeface="Roboto"/>
                <a:cs typeface="Roboto"/>
                <a:sym typeface="Roboto"/>
              </a:rPr>
              <a:t>We scrapped the data using Twitter APIs provided by Twitter Developer Account.</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US" sz="1800">
                <a:latin typeface="Roboto"/>
                <a:ea typeface="Roboto"/>
                <a:cs typeface="Roboto"/>
                <a:sym typeface="Roboto"/>
              </a:rPr>
              <a:t>Pushed twitter post </a:t>
            </a:r>
            <a:r>
              <a:rPr b="1" lang="en-US" sz="1800">
                <a:latin typeface="Roboto"/>
                <a:ea typeface="Roboto"/>
                <a:cs typeface="Roboto"/>
                <a:sym typeface="Roboto"/>
              </a:rPr>
              <a:t>texts</a:t>
            </a:r>
            <a:r>
              <a:rPr lang="en-US" sz="1800">
                <a:latin typeface="Roboto"/>
                <a:ea typeface="Roboto"/>
                <a:cs typeface="Roboto"/>
                <a:sym typeface="Roboto"/>
              </a:rPr>
              <a:t>, corresponding </a:t>
            </a:r>
            <a:r>
              <a:rPr b="1" lang="en-US" sz="1800">
                <a:latin typeface="Roboto"/>
                <a:ea typeface="Roboto"/>
                <a:cs typeface="Roboto"/>
                <a:sym typeface="Roboto"/>
              </a:rPr>
              <a:t>comments</a:t>
            </a:r>
            <a:r>
              <a:rPr lang="en-US" sz="1800">
                <a:latin typeface="Roboto"/>
                <a:ea typeface="Roboto"/>
                <a:cs typeface="Roboto"/>
                <a:sym typeface="Roboto"/>
              </a:rPr>
              <a:t> under the post, their </a:t>
            </a:r>
            <a:r>
              <a:rPr b="1" lang="en-US" sz="1800">
                <a:latin typeface="Roboto"/>
                <a:ea typeface="Roboto"/>
                <a:cs typeface="Roboto"/>
                <a:sym typeface="Roboto"/>
              </a:rPr>
              <a:t>media url </a:t>
            </a:r>
            <a:r>
              <a:rPr lang="en-US" sz="1800">
                <a:latin typeface="Roboto"/>
                <a:ea typeface="Roboto"/>
                <a:cs typeface="Roboto"/>
                <a:sym typeface="Roboto"/>
              </a:rPr>
              <a:t>and </a:t>
            </a:r>
            <a:r>
              <a:rPr b="1" lang="en-US" sz="1800">
                <a:latin typeface="Roboto"/>
                <a:ea typeface="Roboto"/>
                <a:cs typeface="Roboto"/>
                <a:sym typeface="Roboto"/>
              </a:rPr>
              <a:t>language</a:t>
            </a:r>
            <a:r>
              <a:rPr lang="en-US" sz="1800">
                <a:latin typeface="Roboto"/>
                <a:ea typeface="Roboto"/>
                <a:cs typeface="Roboto"/>
                <a:sym typeface="Roboto"/>
              </a:rPr>
              <a:t> of the post under a single row.</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US" sz="1800">
                <a:latin typeface="Roboto"/>
                <a:ea typeface="Roboto"/>
                <a:cs typeface="Roboto"/>
                <a:sym typeface="Roboto"/>
              </a:rPr>
              <a:t>Manually classified the posts under 4 headings: </a:t>
            </a:r>
            <a:r>
              <a:rPr b="1" lang="en-US" sz="1800">
                <a:latin typeface="Roboto"/>
                <a:ea typeface="Roboto"/>
                <a:cs typeface="Roboto"/>
                <a:sym typeface="Roboto"/>
              </a:rPr>
              <a:t>Hate Speech, Profane, Sentiment and Targeted Insult</a:t>
            </a:r>
            <a:endParaRPr b="1"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US" sz="1800">
                <a:latin typeface="Roboto"/>
                <a:ea typeface="Roboto"/>
                <a:cs typeface="Roboto"/>
                <a:sym typeface="Roboto"/>
              </a:rPr>
              <a:t>Images downloaded in a single folder using the media url extracted in previous step</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US" sz="1800">
                <a:latin typeface="Roboto"/>
                <a:ea typeface="Roboto"/>
                <a:cs typeface="Roboto"/>
                <a:sym typeface="Roboto"/>
              </a:rPr>
              <a:t>Algorithms and models for extracting </a:t>
            </a:r>
            <a:r>
              <a:rPr b="1" lang="en-US" sz="1800">
                <a:latin typeface="Roboto"/>
                <a:ea typeface="Roboto"/>
                <a:cs typeface="Roboto"/>
                <a:sym typeface="Roboto"/>
              </a:rPr>
              <a:t>image OCR and image captions</a:t>
            </a:r>
            <a:r>
              <a:rPr lang="en-US" sz="1800">
                <a:latin typeface="Roboto"/>
                <a:ea typeface="Roboto"/>
                <a:cs typeface="Roboto"/>
                <a:sym typeface="Roboto"/>
              </a:rPr>
              <a:t> were run on the files in this folder</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US" sz="1800">
                <a:latin typeface="Roboto"/>
                <a:ea typeface="Roboto"/>
                <a:cs typeface="Roboto"/>
                <a:sym typeface="Roboto"/>
              </a:rPr>
              <a:t>These text inserted into the excel file to increase volume of data.</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US" sz="1800">
                <a:latin typeface="Roboto"/>
                <a:ea typeface="Roboto"/>
                <a:cs typeface="Roboto"/>
                <a:sym typeface="Roboto"/>
              </a:rPr>
              <a:t>Around </a:t>
            </a:r>
            <a:r>
              <a:rPr b="1" lang="en-US" sz="1800">
                <a:latin typeface="Roboto"/>
                <a:ea typeface="Roboto"/>
                <a:cs typeface="Roboto"/>
                <a:sym typeface="Roboto"/>
              </a:rPr>
              <a:t>6000 data points</a:t>
            </a:r>
            <a:r>
              <a:rPr lang="en-US" sz="1800">
                <a:latin typeface="Roboto"/>
                <a:ea typeface="Roboto"/>
                <a:cs typeface="Roboto"/>
                <a:sym typeface="Roboto"/>
              </a:rPr>
              <a:t> in our dataset, roughly 4500 from original post texts and around 1500 extracted as image OCR and captions</a:t>
            </a:r>
            <a:endParaRPr sz="18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1a49c001ac9_0_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
        <p:nvSpPr>
          <p:cNvPr id="179" name="Google Shape;179;g1a49c001ac9_0_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80" name="Google Shape;180;g1a49c001ac9_0_0"/>
          <p:cNvSpPr txBox="1"/>
          <p:nvPr/>
        </p:nvSpPr>
        <p:spPr>
          <a:xfrm>
            <a:off x="428700" y="185725"/>
            <a:ext cx="8229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latin typeface="Calibri"/>
                <a:ea typeface="Calibri"/>
                <a:cs typeface="Calibri"/>
                <a:sym typeface="Calibri"/>
              </a:rPr>
              <a:t>Dataset Preparation</a:t>
            </a:r>
            <a:endParaRPr sz="3200">
              <a:latin typeface="Calibri"/>
              <a:ea typeface="Calibri"/>
              <a:cs typeface="Calibri"/>
              <a:sym typeface="Calibri"/>
            </a:endParaRPr>
          </a:p>
        </p:txBody>
      </p:sp>
      <p:sp>
        <p:nvSpPr>
          <p:cNvPr id="181" name="Google Shape;181;g1a49c001ac9_0_0"/>
          <p:cNvSpPr txBox="1"/>
          <p:nvPr/>
        </p:nvSpPr>
        <p:spPr>
          <a:xfrm>
            <a:off x="808400" y="1460525"/>
            <a:ext cx="6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82" name="Google Shape;182;g1a49c001ac9_0_0"/>
          <p:cNvSpPr txBox="1"/>
          <p:nvPr/>
        </p:nvSpPr>
        <p:spPr>
          <a:xfrm>
            <a:off x="428700" y="1104750"/>
            <a:ext cx="7760700" cy="461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sz="1800">
              <a:latin typeface="Roboto Medium"/>
              <a:ea typeface="Roboto Medium"/>
              <a:cs typeface="Roboto Medium"/>
              <a:sym typeface="Roboto Medium"/>
            </a:endParaRPr>
          </a:p>
        </p:txBody>
      </p:sp>
      <p:pic>
        <p:nvPicPr>
          <p:cNvPr id="183" name="Google Shape;183;g1a49c001ac9_0_0"/>
          <p:cNvPicPr preferRelativeResize="0"/>
          <p:nvPr/>
        </p:nvPicPr>
        <p:blipFill>
          <a:blip r:embed="rId3">
            <a:alphaModFix/>
          </a:blip>
          <a:stretch>
            <a:fillRect/>
          </a:stretch>
        </p:blipFill>
        <p:spPr>
          <a:xfrm>
            <a:off x="443863" y="1014950"/>
            <a:ext cx="11304275" cy="845775"/>
          </a:xfrm>
          <a:prstGeom prst="rect">
            <a:avLst/>
          </a:prstGeom>
          <a:noFill/>
          <a:ln>
            <a:noFill/>
          </a:ln>
        </p:spPr>
      </p:pic>
      <p:sp>
        <p:nvSpPr>
          <p:cNvPr id="184" name="Google Shape;184;g1a49c001ac9_0_0"/>
          <p:cNvSpPr txBox="1"/>
          <p:nvPr/>
        </p:nvSpPr>
        <p:spPr>
          <a:xfrm>
            <a:off x="4392625" y="2458425"/>
            <a:ext cx="74364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Roboto"/>
                <a:ea typeface="Roboto"/>
                <a:cs typeface="Roboto"/>
                <a:sym typeface="Roboto"/>
              </a:rPr>
              <a:t>Here’s how we prepared our dataset:</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b="1" lang="en-US" sz="1800" u="sng">
                <a:latin typeface="Roboto"/>
                <a:ea typeface="Roboto"/>
                <a:cs typeface="Roboto"/>
                <a:sym typeface="Roboto"/>
              </a:rPr>
              <a:t>POST_ID, POST LINK</a:t>
            </a:r>
            <a:r>
              <a:rPr lang="en-US" sz="1800">
                <a:latin typeface="Roboto"/>
                <a:ea typeface="Roboto"/>
                <a:cs typeface="Roboto"/>
                <a:sym typeface="Roboto"/>
              </a:rPr>
              <a:t> : </a:t>
            </a:r>
            <a:r>
              <a:rPr lang="en-US" sz="1800">
                <a:latin typeface="Roboto"/>
                <a:ea typeface="Roboto"/>
                <a:cs typeface="Roboto"/>
                <a:sym typeface="Roboto"/>
              </a:rPr>
              <a:t>Received</a:t>
            </a:r>
            <a:r>
              <a:rPr lang="en-US" sz="1800">
                <a:latin typeface="Roboto"/>
                <a:ea typeface="Roboto"/>
                <a:cs typeface="Roboto"/>
                <a:sym typeface="Roboto"/>
              </a:rPr>
              <a:t> as response from Twitter APIs</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b="1" lang="en-US" sz="1800" u="sng">
                <a:latin typeface="Roboto"/>
                <a:ea typeface="Roboto"/>
                <a:cs typeface="Roboto"/>
                <a:sym typeface="Roboto"/>
              </a:rPr>
              <a:t>Text</a:t>
            </a:r>
            <a:r>
              <a:rPr lang="en-US" sz="1800">
                <a:latin typeface="Roboto"/>
                <a:ea typeface="Roboto"/>
                <a:cs typeface="Roboto"/>
                <a:sym typeface="Roboto"/>
              </a:rPr>
              <a:t> : The actual post texts, along with hashtags, emojis, etc</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b="1" lang="en-US" sz="1800" u="sng">
                <a:latin typeface="Roboto"/>
                <a:ea typeface="Roboto"/>
                <a:cs typeface="Roboto"/>
                <a:sym typeface="Roboto"/>
              </a:rPr>
              <a:t>Text Type</a:t>
            </a:r>
            <a:r>
              <a:rPr lang="en-US" sz="1800">
                <a:latin typeface="Roboto"/>
                <a:ea typeface="Roboto"/>
                <a:cs typeface="Roboto"/>
                <a:sym typeface="Roboto"/>
              </a:rPr>
              <a:t> : Whether the scrapped text is a </a:t>
            </a:r>
            <a:r>
              <a:rPr b="1" lang="en-US" sz="1800">
                <a:latin typeface="Roboto"/>
                <a:ea typeface="Roboto"/>
                <a:cs typeface="Roboto"/>
                <a:sym typeface="Roboto"/>
              </a:rPr>
              <a:t>Caption, Comment, Image OCR or Image Caption.</a:t>
            </a:r>
            <a:endParaRPr b="1" sz="1800">
              <a:latin typeface="Roboto"/>
              <a:ea typeface="Roboto"/>
              <a:cs typeface="Roboto"/>
              <a:sym typeface="Roboto"/>
            </a:endParaRPr>
          </a:p>
          <a:p>
            <a:pPr indent="-342900" lvl="0" marL="457200" rtl="0" algn="l">
              <a:spcBef>
                <a:spcPts val="0"/>
              </a:spcBef>
              <a:spcAft>
                <a:spcPts val="0"/>
              </a:spcAft>
              <a:buSzPts val="1800"/>
              <a:buFont typeface="Roboto"/>
              <a:buChar char="●"/>
            </a:pPr>
            <a:r>
              <a:rPr b="1" lang="en-US" sz="1800" u="sng">
                <a:latin typeface="Roboto"/>
                <a:ea typeface="Roboto"/>
                <a:cs typeface="Roboto"/>
                <a:sym typeface="Roboto"/>
              </a:rPr>
              <a:t>MEDIA_URL</a:t>
            </a:r>
            <a:r>
              <a:rPr lang="en-US" sz="1800">
                <a:latin typeface="Roboto"/>
                <a:ea typeface="Roboto"/>
                <a:cs typeface="Roboto"/>
                <a:sym typeface="Roboto"/>
              </a:rPr>
              <a:t> : </a:t>
            </a:r>
            <a:r>
              <a:rPr lang="en-US" sz="1800">
                <a:latin typeface="Roboto"/>
                <a:ea typeface="Roboto"/>
                <a:cs typeface="Roboto"/>
                <a:sym typeface="Roboto"/>
              </a:rPr>
              <a:t>Endpoints that store the media posted alongside this post</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b="1" lang="en-US" sz="1800" u="sng">
                <a:latin typeface="Roboto"/>
                <a:ea typeface="Roboto"/>
                <a:cs typeface="Roboto"/>
                <a:sym typeface="Roboto"/>
              </a:rPr>
              <a:t>Hate Speech</a:t>
            </a:r>
            <a:r>
              <a:rPr lang="en-US" sz="1800">
                <a:latin typeface="Roboto"/>
                <a:ea typeface="Roboto"/>
                <a:cs typeface="Roboto"/>
                <a:sym typeface="Roboto"/>
              </a:rPr>
              <a:t> : Whether the post incites riots, hate between communities, etc. Might be </a:t>
            </a:r>
            <a:r>
              <a:rPr b="1" lang="en-US" sz="1800">
                <a:latin typeface="Roboto"/>
                <a:ea typeface="Roboto"/>
                <a:cs typeface="Roboto"/>
                <a:sym typeface="Roboto"/>
              </a:rPr>
              <a:t>TRUE or FALSE</a:t>
            </a:r>
            <a:endParaRPr b="1" sz="1800">
              <a:latin typeface="Roboto"/>
              <a:ea typeface="Roboto"/>
              <a:cs typeface="Roboto"/>
              <a:sym typeface="Roboto"/>
            </a:endParaRPr>
          </a:p>
          <a:p>
            <a:pPr indent="-342900" lvl="0" marL="457200" rtl="0" algn="l">
              <a:spcBef>
                <a:spcPts val="0"/>
              </a:spcBef>
              <a:spcAft>
                <a:spcPts val="0"/>
              </a:spcAft>
              <a:buSzPts val="1800"/>
              <a:buFont typeface="Roboto"/>
              <a:buChar char="●"/>
            </a:pPr>
            <a:r>
              <a:rPr b="1" lang="en-US" sz="1800" u="sng">
                <a:latin typeface="Roboto"/>
                <a:ea typeface="Roboto"/>
                <a:cs typeface="Roboto"/>
                <a:sym typeface="Roboto"/>
              </a:rPr>
              <a:t>Profane</a:t>
            </a:r>
            <a:r>
              <a:rPr lang="en-US" sz="1800">
                <a:latin typeface="Roboto"/>
                <a:ea typeface="Roboto"/>
                <a:cs typeface="Roboto"/>
                <a:sym typeface="Roboto"/>
              </a:rPr>
              <a:t> : Whether the post has vulgar or obscene remarks. Might be</a:t>
            </a:r>
            <a:r>
              <a:rPr b="1" lang="en-US" sz="1800">
                <a:latin typeface="Roboto"/>
                <a:ea typeface="Roboto"/>
                <a:cs typeface="Roboto"/>
                <a:sym typeface="Roboto"/>
              </a:rPr>
              <a:t> TRUE or FALSE</a:t>
            </a:r>
            <a:endParaRPr b="1" sz="1800">
              <a:latin typeface="Roboto"/>
              <a:ea typeface="Roboto"/>
              <a:cs typeface="Roboto"/>
              <a:sym typeface="Roboto"/>
            </a:endParaRPr>
          </a:p>
          <a:p>
            <a:pPr indent="-342900" lvl="0" marL="457200" rtl="0" algn="l">
              <a:spcBef>
                <a:spcPts val="0"/>
              </a:spcBef>
              <a:spcAft>
                <a:spcPts val="0"/>
              </a:spcAft>
              <a:buSzPts val="1800"/>
              <a:buFont typeface="Roboto"/>
              <a:buChar char="●"/>
            </a:pPr>
            <a:r>
              <a:rPr b="1" lang="en-US" sz="1800" u="sng">
                <a:latin typeface="Roboto"/>
                <a:ea typeface="Roboto"/>
                <a:cs typeface="Roboto"/>
                <a:sym typeface="Roboto"/>
              </a:rPr>
              <a:t>Sentiment </a:t>
            </a:r>
            <a:r>
              <a:rPr lang="en-US" sz="1800">
                <a:latin typeface="Roboto"/>
                <a:ea typeface="Roboto"/>
                <a:cs typeface="Roboto"/>
                <a:sym typeface="Roboto"/>
              </a:rPr>
              <a:t>: Kind of emotion the post raises in a person. Might </a:t>
            </a:r>
            <a:r>
              <a:rPr b="1" lang="en-US" sz="1800">
                <a:latin typeface="Roboto"/>
                <a:ea typeface="Roboto"/>
                <a:cs typeface="Roboto"/>
                <a:sym typeface="Roboto"/>
              </a:rPr>
              <a:t>Positive, Negative or Neutral</a:t>
            </a:r>
            <a:endParaRPr b="1" sz="1800">
              <a:latin typeface="Roboto"/>
              <a:ea typeface="Roboto"/>
              <a:cs typeface="Roboto"/>
              <a:sym typeface="Roboto"/>
            </a:endParaRPr>
          </a:p>
          <a:p>
            <a:pPr indent="-342900" lvl="0" marL="457200" rtl="0" algn="l">
              <a:spcBef>
                <a:spcPts val="0"/>
              </a:spcBef>
              <a:spcAft>
                <a:spcPts val="0"/>
              </a:spcAft>
              <a:buSzPts val="1800"/>
              <a:buFont typeface="Roboto"/>
              <a:buChar char="●"/>
            </a:pPr>
            <a:r>
              <a:rPr b="1" lang="en-US" sz="1800" u="sng">
                <a:latin typeface="Roboto"/>
                <a:ea typeface="Roboto"/>
                <a:cs typeface="Roboto"/>
                <a:sym typeface="Roboto"/>
              </a:rPr>
              <a:t>Targeted Insult</a:t>
            </a:r>
            <a:r>
              <a:rPr lang="en-US" sz="1800">
                <a:latin typeface="Roboto"/>
                <a:ea typeface="Roboto"/>
                <a:cs typeface="Roboto"/>
                <a:sym typeface="Roboto"/>
              </a:rPr>
              <a:t> : Whether the post is directed as an insult to a particular group or people. Might be </a:t>
            </a:r>
            <a:r>
              <a:rPr b="1" lang="en-US" sz="1800">
                <a:latin typeface="Roboto"/>
                <a:ea typeface="Roboto"/>
                <a:cs typeface="Roboto"/>
                <a:sym typeface="Roboto"/>
              </a:rPr>
              <a:t>YES or NO</a:t>
            </a:r>
            <a:endParaRPr b="1" sz="1800">
              <a:latin typeface="Roboto"/>
              <a:ea typeface="Roboto"/>
              <a:cs typeface="Roboto"/>
              <a:sym typeface="Roboto"/>
            </a:endParaRPr>
          </a:p>
        </p:txBody>
      </p:sp>
      <p:pic>
        <p:nvPicPr>
          <p:cNvPr id="185" name="Google Shape;185;g1a49c001ac9_0_0"/>
          <p:cNvPicPr preferRelativeResize="0"/>
          <p:nvPr/>
        </p:nvPicPr>
        <p:blipFill>
          <a:blip r:embed="rId4">
            <a:alphaModFix/>
          </a:blip>
          <a:stretch>
            <a:fillRect/>
          </a:stretch>
        </p:blipFill>
        <p:spPr>
          <a:xfrm>
            <a:off x="443875" y="3486850"/>
            <a:ext cx="3456350" cy="1942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1ac38c917ca_1_1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
        <p:nvSpPr>
          <p:cNvPr id="192" name="Google Shape;192;g1ac38c917ca_1_16"/>
          <p:cNvSpPr txBox="1"/>
          <p:nvPr/>
        </p:nvSpPr>
        <p:spPr>
          <a:xfrm>
            <a:off x="72650" y="159825"/>
            <a:ext cx="6218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latin typeface="Calibri"/>
                <a:ea typeface="Calibri"/>
                <a:cs typeface="Calibri"/>
                <a:sym typeface="Calibri"/>
              </a:rPr>
              <a:t>Image Preprocessing</a:t>
            </a:r>
            <a:endParaRPr sz="3200">
              <a:latin typeface="Calibri"/>
              <a:ea typeface="Calibri"/>
              <a:cs typeface="Calibri"/>
              <a:sym typeface="Calibri"/>
            </a:endParaRPr>
          </a:p>
        </p:txBody>
      </p:sp>
      <p:sp>
        <p:nvSpPr>
          <p:cNvPr id="193" name="Google Shape;193;g1ac38c917ca_1_16"/>
          <p:cNvSpPr txBox="1"/>
          <p:nvPr/>
        </p:nvSpPr>
        <p:spPr>
          <a:xfrm>
            <a:off x="0" y="944425"/>
            <a:ext cx="8754000" cy="55719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SzPts val="2000"/>
              <a:buFont typeface="Roboto"/>
              <a:buChar char="●"/>
            </a:pPr>
            <a:r>
              <a:rPr lang="en-US" sz="2000">
                <a:latin typeface="Roboto"/>
                <a:ea typeface="Roboto"/>
                <a:cs typeface="Roboto"/>
                <a:sym typeface="Roboto"/>
              </a:rPr>
              <a:t>Image Preprocessing has been done before performing OCR to make as easy as possible for the OCR system to distinguish a character/word from the background.</a:t>
            </a:r>
            <a:endParaRPr sz="2000">
              <a:latin typeface="Roboto"/>
              <a:ea typeface="Roboto"/>
              <a:cs typeface="Roboto"/>
              <a:sym typeface="Roboto"/>
            </a:endParaRPr>
          </a:p>
          <a:p>
            <a:pPr indent="-355600" lvl="0" marL="457200" rtl="0" algn="l">
              <a:lnSpc>
                <a:spcPct val="150000"/>
              </a:lnSpc>
              <a:spcBef>
                <a:spcPts val="0"/>
              </a:spcBef>
              <a:spcAft>
                <a:spcPts val="0"/>
              </a:spcAft>
              <a:buSzPts val="2000"/>
              <a:buFont typeface="Roboto"/>
              <a:buChar char="●"/>
            </a:pPr>
            <a:r>
              <a:rPr lang="en-US" sz="2000">
                <a:latin typeface="Roboto"/>
                <a:ea typeface="Roboto"/>
                <a:cs typeface="Roboto"/>
                <a:sym typeface="Roboto"/>
              </a:rPr>
              <a:t>Preprocessing Techniques include-</a:t>
            </a:r>
            <a:endParaRPr sz="2000">
              <a:latin typeface="Roboto"/>
              <a:ea typeface="Roboto"/>
              <a:cs typeface="Roboto"/>
              <a:sym typeface="Roboto"/>
            </a:endParaRPr>
          </a:p>
          <a:p>
            <a:pPr indent="-355600" lvl="1" marL="914400" rtl="0" algn="l">
              <a:lnSpc>
                <a:spcPct val="150000"/>
              </a:lnSpc>
              <a:spcBef>
                <a:spcPts val="0"/>
              </a:spcBef>
              <a:spcAft>
                <a:spcPts val="0"/>
              </a:spcAft>
              <a:buSzPts val="2000"/>
              <a:buFont typeface="Roboto"/>
              <a:buChar char="○"/>
            </a:pPr>
            <a:r>
              <a:rPr lang="en-US" sz="2000" u="sng">
                <a:latin typeface="Roboto"/>
                <a:ea typeface="Roboto"/>
                <a:cs typeface="Roboto"/>
                <a:sym typeface="Roboto"/>
              </a:rPr>
              <a:t>Binarization</a:t>
            </a:r>
            <a:r>
              <a:rPr lang="en-US" sz="2000">
                <a:latin typeface="Roboto"/>
                <a:ea typeface="Roboto"/>
                <a:cs typeface="Roboto"/>
                <a:sym typeface="Roboto"/>
              </a:rPr>
              <a:t>- This method gives a threshold for the whole image considering the various characteristics of the whole image (like lighting conditions, contrast, sharpness etc).</a:t>
            </a:r>
            <a:endParaRPr sz="2000">
              <a:latin typeface="Roboto"/>
              <a:ea typeface="Roboto"/>
              <a:cs typeface="Roboto"/>
              <a:sym typeface="Roboto"/>
            </a:endParaRPr>
          </a:p>
          <a:p>
            <a:pPr indent="-355600" lvl="1" marL="914400" rtl="0" algn="l">
              <a:lnSpc>
                <a:spcPct val="150000"/>
              </a:lnSpc>
              <a:spcBef>
                <a:spcPts val="0"/>
              </a:spcBef>
              <a:spcAft>
                <a:spcPts val="0"/>
              </a:spcAft>
              <a:buSzPts val="2000"/>
              <a:buFont typeface="Roboto"/>
              <a:buChar char="○"/>
            </a:pPr>
            <a:r>
              <a:rPr lang="en-US" sz="2000" u="sng">
                <a:latin typeface="Roboto"/>
                <a:ea typeface="Roboto"/>
                <a:cs typeface="Roboto"/>
                <a:sym typeface="Roboto"/>
              </a:rPr>
              <a:t>Skew Correction</a:t>
            </a:r>
            <a:r>
              <a:rPr lang="en-US" sz="2000">
                <a:latin typeface="Roboto"/>
                <a:ea typeface="Roboto"/>
                <a:cs typeface="Roboto"/>
                <a:sym typeface="Roboto"/>
              </a:rPr>
              <a:t>- We can correct the skewness (image aligned at a certain angle with horizontal) by rotating the image.</a:t>
            </a:r>
            <a:endParaRPr sz="2000">
              <a:latin typeface="Roboto"/>
              <a:ea typeface="Roboto"/>
              <a:cs typeface="Roboto"/>
              <a:sym typeface="Roboto"/>
            </a:endParaRPr>
          </a:p>
          <a:p>
            <a:pPr indent="-355600" lvl="1" marL="914400" rtl="0" algn="l">
              <a:lnSpc>
                <a:spcPct val="150000"/>
              </a:lnSpc>
              <a:spcBef>
                <a:spcPts val="0"/>
              </a:spcBef>
              <a:spcAft>
                <a:spcPts val="0"/>
              </a:spcAft>
              <a:buSzPts val="2000"/>
              <a:buFont typeface="Roboto"/>
              <a:buChar char="○"/>
            </a:pPr>
            <a:r>
              <a:rPr lang="en-US" sz="2000" u="sng">
                <a:latin typeface="Roboto"/>
                <a:ea typeface="Roboto"/>
                <a:cs typeface="Roboto"/>
                <a:sym typeface="Roboto"/>
              </a:rPr>
              <a:t>Noise Removal</a:t>
            </a:r>
            <a:r>
              <a:rPr lang="en-US" sz="2000">
                <a:latin typeface="Roboto"/>
                <a:ea typeface="Roboto"/>
                <a:cs typeface="Roboto"/>
                <a:sym typeface="Roboto"/>
              </a:rPr>
              <a:t>- The main objective of the Noise removal stage is to smoothen the image by removing small dots/patches which have high intensity than the rest of the image.</a:t>
            </a:r>
            <a:endParaRPr sz="2000">
              <a:latin typeface="Roboto"/>
              <a:ea typeface="Roboto"/>
              <a:cs typeface="Roboto"/>
              <a:sym typeface="Roboto"/>
            </a:endParaRPr>
          </a:p>
        </p:txBody>
      </p:sp>
      <p:pic>
        <p:nvPicPr>
          <p:cNvPr id="194" name="Google Shape;194;g1ac38c917ca_1_16"/>
          <p:cNvPicPr preferRelativeResize="0"/>
          <p:nvPr/>
        </p:nvPicPr>
        <p:blipFill>
          <a:blip r:embed="rId3">
            <a:alphaModFix/>
          </a:blip>
          <a:stretch>
            <a:fillRect/>
          </a:stretch>
        </p:blipFill>
        <p:spPr>
          <a:xfrm>
            <a:off x="8804625" y="2869876"/>
            <a:ext cx="3314374" cy="1859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1ac38c917ca_1_2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sp>
        <p:nvSpPr>
          <p:cNvPr id="201" name="Google Shape;201;g1ac38c917ca_1_26"/>
          <p:cNvSpPr txBox="1"/>
          <p:nvPr/>
        </p:nvSpPr>
        <p:spPr>
          <a:xfrm>
            <a:off x="290600" y="130775"/>
            <a:ext cx="6218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latin typeface="Calibri"/>
                <a:ea typeface="Calibri"/>
                <a:cs typeface="Calibri"/>
                <a:sym typeface="Calibri"/>
              </a:rPr>
              <a:t>Image OCR</a:t>
            </a:r>
            <a:endParaRPr sz="3200">
              <a:latin typeface="Calibri"/>
              <a:ea typeface="Calibri"/>
              <a:cs typeface="Calibri"/>
              <a:sym typeface="Calibri"/>
            </a:endParaRPr>
          </a:p>
        </p:txBody>
      </p:sp>
      <p:sp>
        <p:nvSpPr>
          <p:cNvPr id="202" name="Google Shape;202;g1ac38c917ca_1_26"/>
          <p:cNvSpPr txBox="1"/>
          <p:nvPr/>
        </p:nvSpPr>
        <p:spPr>
          <a:xfrm>
            <a:off x="290600" y="914950"/>
            <a:ext cx="11275500" cy="20010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SzPts val="2000"/>
              <a:buFont typeface="Roboto"/>
              <a:buChar char="●"/>
            </a:pPr>
            <a:r>
              <a:rPr lang="en-US" sz="2000">
                <a:latin typeface="Roboto"/>
                <a:ea typeface="Roboto"/>
                <a:cs typeface="Roboto"/>
                <a:sym typeface="Roboto"/>
              </a:rPr>
              <a:t>Pytesseract tool has been used for converting image-text to text.</a:t>
            </a:r>
            <a:endParaRPr sz="2000">
              <a:latin typeface="Roboto"/>
              <a:ea typeface="Roboto"/>
              <a:cs typeface="Roboto"/>
              <a:sym typeface="Roboto"/>
            </a:endParaRPr>
          </a:p>
          <a:p>
            <a:pPr indent="-355600" lvl="0" marL="457200" rtl="0" algn="l">
              <a:lnSpc>
                <a:spcPct val="150000"/>
              </a:lnSpc>
              <a:spcBef>
                <a:spcPts val="0"/>
              </a:spcBef>
              <a:spcAft>
                <a:spcPts val="0"/>
              </a:spcAft>
              <a:buSzPts val="2000"/>
              <a:buFont typeface="Roboto"/>
              <a:buChar char="●"/>
            </a:pPr>
            <a:r>
              <a:rPr lang="en-US" sz="2000">
                <a:latin typeface="Roboto"/>
                <a:ea typeface="Roboto"/>
                <a:cs typeface="Roboto"/>
                <a:sym typeface="Roboto"/>
              </a:rPr>
              <a:t>It can read all image types including jpeg, png, gif, bmp, tiff, and others.</a:t>
            </a:r>
            <a:endParaRPr sz="2000">
              <a:latin typeface="Roboto"/>
              <a:ea typeface="Roboto"/>
              <a:cs typeface="Roboto"/>
              <a:sym typeface="Roboto"/>
            </a:endParaRPr>
          </a:p>
          <a:p>
            <a:pPr indent="-355600" lvl="0" marL="457200" rtl="0" algn="l">
              <a:lnSpc>
                <a:spcPct val="150000"/>
              </a:lnSpc>
              <a:spcBef>
                <a:spcPts val="0"/>
              </a:spcBef>
              <a:spcAft>
                <a:spcPts val="0"/>
              </a:spcAft>
              <a:buSzPts val="2000"/>
              <a:buFont typeface="Roboto"/>
              <a:buChar char="●"/>
            </a:pPr>
            <a:r>
              <a:rPr lang="en-US" sz="2000">
                <a:latin typeface="Roboto"/>
                <a:ea typeface="Roboto"/>
                <a:cs typeface="Roboto"/>
                <a:sym typeface="Roboto"/>
              </a:rPr>
              <a:t>It has unicode (UTF-8) support, and can recognize more than 100 languages "out of the box".</a:t>
            </a:r>
            <a:endParaRPr sz="2000">
              <a:latin typeface="Roboto"/>
              <a:ea typeface="Roboto"/>
              <a:cs typeface="Roboto"/>
              <a:sym typeface="Roboto"/>
            </a:endParaRPr>
          </a:p>
          <a:p>
            <a:pPr indent="0" lvl="0" marL="0" rtl="0" algn="l">
              <a:lnSpc>
                <a:spcPct val="150000"/>
              </a:lnSpc>
              <a:spcBef>
                <a:spcPts val="0"/>
              </a:spcBef>
              <a:spcAft>
                <a:spcPts val="0"/>
              </a:spcAft>
              <a:buNone/>
            </a:pPr>
            <a:r>
              <a:rPr lang="en-US" sz="2800">
                <a:latin typeface="Calibri"/>
                <a:ea typeface="Calibri"/>
                <a:cs typeface="Calibri"/>
                <a:sym typeface="Calibri"/>
              </a:rPr>
              <a:t>Tesseract-Architecture</a:t>
            </a:r>
            <a:endParaRPr sz="2800">
              <a:latin typeface="Calibri"/>
              <a:ea typeface="Calibri"/>
              <a:cs typeface="Calibri"/>
              <a:sym typeface="Calibri"/>
            </a:endParaRPr>
          </a:p>
        </p:txBody>
      </p:sp>
      <p:pic>
        <p:nvPicPr>
          <p:cNvPr id="203" name="Google Shape;203;g1ac38c917ca_1_26"/>
          <p:cNvPicPr preferRelativeResize="0"/>
          <p:nvPr/>
        </p:nvPicPr>
        <p:blipFill>
          <a:blip r:embed="rId3">
            <a:alphaModFix/>
          </a:blip>
          <a:stretch>
            <a:fillRect/>
          </a:stretch>
        </p:blipFill>
        <p:spPr>
          <a:xfrm>
            <a:off x="3914400" y="2670450"/>
            <a:ext cx="8113900" cy="39676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1a2d66e0ab9_0_2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
        <p:nvSpPr>
          <p:cNvPr id="210" name="Google Shape;210;g1a2d66e0ab9_0_22"/>
          <p:cNvSpPr txBox="1"/>
          <p:nvPr/>
        </p:nvSpPr>
        <p:spPr>
          <a:xfrm>
            <a:off x="374350" y="188425"/>
            <a:ext cx="9433200" cy="23397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SzPts val="2000"/>
              <a:buFont typeface="Roboto"/>
              <a:buChar char="●"/>
            </a:pPr>
            <a:r>
              <a:rPr lang="en-US" sz="2000">
                <a:latin typeface="Roboto"/>
                <a:ea typeface="Roboto"/>
                <a:cs typeface="Roboto"/>
                <a:sym typeface="Roboto"/>
              </a:rPr>
              <a:t>Pytesseract is actually a wrapper class or a package for Google’s Tesseract-OCR Engine.</a:t>
            </a:r>
            <a:endParaRPr sz="2000">
              <a:latin typeface="Roboto"/>
              <a:ea typeface="Roboto"/>
              <a:cs typeface="Roboto"/>
              <a:sym typeface="Roboto"/>
            </a:endParaRPr>
          </a:p>
          <a:p>
            <a:pPr indent="-355600" lvl="0" marL="457200" rtl="0" algn="l">
              <a:lnSpc>
                <a:spcPct val="150000"/>
              </a:lnSpc>
              <a:spcBef>
                <a:spcPts val="0"/>
              </a:spcBef>
              <a:spcAft>
                <a:spcPts val="0"/>
              </a:spcAft>
              <a:buSzPts val="2000"/>
              <a:buFont typeface="Roboto"/>
              <a:buChar char="●"/>
            </a:pPr>
            <a:r>
              <a:rPr lang="en-US" sz="2000">
                <a:latin typeface="Roboto"/>
                <a:ea typeface="Roboto"/>
                <a:cs typeface="Roboto"/>
                <a:sym typeface="Roboto"/>
              </a:rPr>
              <a:t>Tesseract OCR includes a new neural network set which is based on LSTM neural network.</a:t>
            </a:r>
            <a:endParaRPr sz="2000">
              <a:latin typeface="Roboto"/>
              <a:ea typeface="Roboto"/>
              <a:cs typeface="Roboto"/>
              <a:sym typeface="Roboto"/>
            </a:endParaRPr>
          </a:p>
          <a:p>
            <a:pPr indent="-355600" lvl="0" marL="457200" rtl="0" algn="l">
              <a:lnSpc>
                <a:spcPct val="150000"/>
              </a:lnSpc>
              <a:spcBef>
                <a:spcPts val="0"/>
              </a:spcBef>
              <a:spcAft>
                <a:spcPts val="0"/>
              </a:spcAft>
              <a:buSzPts val="2000"/>
              <a:buFont typeface="Roboto"/>
              <a:buChar char="●"/>
            </a:pPr>
            <a:r>
              <a:rPr lang="en-US" sz="2000">
                <a:latin typeface="Roboto"/>
                <a:ea typeface="Roboto"/>
                <a:cs typeface="Roboto"/>
                <a:sym typeface="Roboto"/>
              </a:rPr>
              <a:t>It is focused on Word, Line character recognition.</a:t>
            </a:r>
            <a:endParaRPr sz="2000">
              <a:latin typeface="Roboto"/>
              <a:ea typeface="Roboto"/>
              <a:cs typeface="Roboto"/>
              <a:sym typeface="Roboto"/>
            </a:endParaRPr>
          </a:p>
        </p:txBody>
      </p:sp>
      <p:sp>
        <p:nvSpPr>
          <p:cNvPr id="211" name="Google Shape;211;g1a2d66e0ab9_0_22"/>
          <p:cNvSpPr txBox="1"/>
          <p:nvPr/>
        </p:nvSpPr>
        <p:spPr>
          <a:xfrm>
            <a:off x="447000" y="2528125"/>
            <a:ext cx="5317800" cy="615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2800">
                <a:latin typeface="Calibri"/>
                <a:ea typeface="Calibri"/>
                <a:cs typeface="Calibri"/>
                <a:sym typeface="Calibri"/>
              </a:rPr>
              <a:t>Image OCR Algorithm</a:t>
            </a:r>
            <a:endParaRPr/>
          </a:p>
        </p:txBody>
      </p:sp>
      <p:pic>
        <p:nvPicPr>
          <p:cNvPr id="212" name="Google Shape;212;g1a2d66e0ab9_0_22"/>
          <p:cNvPicPr preferRelativeResize="0"/>
          <p:nvPr/>
        </p:nvPicPr>
        <p:blipFill>
          <a:blip r:embed="rId3">
            <a:alphaModFix/>
          </a:blip>
          <a:stretch>
            <a:fillRect/>
          </a:stretch>
        </p:blipFill>
        <p:spPr>
          <a:xfrm>
            <a:off x="8088950" y="3094825"/>
            <a:ext cx="3782499" cy="2127650"/>
          </a:xfrm>
          <a:prstGeom prst="rect">
            <a:avLst/>
          </a:prstGeom>
          <a:noFill/>
          <a:ln>
            <a:noFill/>
          </a:ln>
        </p:spPr>
      </p:pic>
      <p:sp>
        <p:nvSpPr>
          <p:cNvPr id="213" name="Google Shape;213;g1a2d66e0ab9_0_22"/>
          <p:cNvSpPr txBox="1"/>
          <p:nvPr/>
        </p:nvSpPr>
        <p:spPr>
          <a:xfrm>
            <a:off x="374350" y="3216375"/>
            <a:ext cx="7558800" cy="28014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SzPts val="2000"/>
              <a:buFont typeface="Roboto"/>
              <a:buChar char="●"/>
            </a:pPr>
            <a:r>
              <a:rPr lang="en-US" sz="2000">
                <a:latin typeface="Roboto"/>
                <a:ea typeface="Roboto"/>
                <a:cs typeface="Roboto"/>
                <a:sym typeface="Roboto"/>
              </a:rPr>
              <a:t>For this, at-first we are importing the required libraries.</a:t>
            </a:r>
            <a:endParaRPr sz="2000">
              <a:latin typeface="Roboto"/>
              <a:ea typeface="Roboto"/>
              <a:cs typeface="Roboto"/>
              <a:sym typeface="Roboto"/>
            </a:endParaRPr>
          </a:p>
          <a:p>
            <a:pPr indent="-355600" lvl="0" marL="457200" rtl="0" algn="l">
              <a:lnSpc>
                <a:spcPct val="150000"/>
              </a:lnSpc>
              <a:spcBef>
                <a:spcPts val="0"/>
              </a:spcBef>
              <a:spcAft>
                <a:spcPts val="0"/>
              </a:spcAft>
              <a:buSzPts val="2000"/>
              <a:buFont typeface="Roboto"/>
              <a:buChar char="●"/>
            </a:pPr>
            <a:r>
              <a:rPr lang="en-US" sz="2000">
                <a:latin typeface="Roboto"/>
                <a:ea typeface="Roboto"/>
                <a:cs typeface="Roboto"/>
                <a:sym typeface="Roboto"/>
              </a:rPr>
              <a:t>Then we read the images column-wise from the combined csv and import images one-by-one from the images folder prepared and pre-process them.</a:t>
            </a:r>
            <a:endParaRPr sz="2000">
              <a:latin typeface="Roboto"/>
              <a:ea typeface="Roboto"/>
              <a:cs typeface="Roboto"/>
              <a:sym typeface="Roboto"/>
            </a:endParaRPr>
          </a:p>
          <a:p>
            <a:pPr indent="-355600" lvl="0" marL="457200" rtl="0" algn="l">
              <a:lnSpc>
                <a:spcPct val="150000"/>
              </a:lnSpc>
              <a:spcBef>
                <a:spcPts val="0"/>
              </a:spcBef>
              <a:spcAft>
                <a:spcPts val="0"/>
              </a:spcAft>
              <a:buSzPts val="2000"/>
              <a:buFont typeface="Roboto"/>
              <a:buChar char="●"/>
            </a:pPr>
            <a:r>
              <a:rPr lang="en-US" sz="2000">
                <a:latin typeface="Roboto"/>
                <a:ea typeface="Roboto"/>
                <a:cs typeface="Roboto"/>
                <a:sym typeface="Roboto"/>
              </a:rPr>
              <a:t>Later we are storing the generated OCR text from the images column-wise in the csv in a separate column.</a:t>
            </a:r>
            <a:endParaRPr sz="20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1a4c023b815_3_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
        <p:nvSpPr>
          <p:cNvPr id="220" name="Google Shape;220;g1a4c023b815_3_8"/>
          <p:cNvSpPr txBox="1"/>
          <p:nvPr/>
        </p:nvSpPr>
        <p:spPr>
          <a:xfrm>
            <a:off x="447000" y="192425"/>
            <a:ext cx="5317800" cy="615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2800">
                <a:latin typeface="Calibri"/>
                <a:ea typeface="Calibri"/>
                <a:cs typeface="Calibri"/>
                <a:sym typeface="Calibri"/>
              </a:rPr>
              <a:t>Sample Image Input:</a:t>
            </a:r>
            <a:endParaRPr/>
          </a:p>
        </p:txBody>
      </p:sp>
      <p:pic>
        <p:nvPicPr>
          <p:cNvPr id="221" name="Google Shape;221;g1a4c023b815_3_8"/>
          <p:cNvPicPr preferRelativeResize="0"/>
          <p:nvPr/>
        </p:nvPicPr>
        <p:blipFill>
          <a:blip r:embed="rId3">
            <a:alphaModFix/>
          </a:blip>
          <a:stretch>
            <a:fillRect/>
          </a:stretch>
        </p:blipFill>
        <p:spPr>
          <a:xfrm>
            <a:off x="516850" y="1192700"/>
            <a:ext cx="4785249" cy="4386451"/>
          </a:xfrm>
          <a:prstGeom prst="rect">
            <a:avLst/>
          </a:prstGeom>
          <a:noFill/>
          <a:ln>
            <a:noFill/>
          </a:ln>
        </p:spPr>
      </p:pic>
      <p:sp>
        <p:nvSpPr>
          <p:cNvPr id="222" name="Google Shape;222;g1a4c023b815_3_8"/>
          <p:cNvSpPr txBox="1"/>
          <p:nvPr/>
        </p:nvSpPr>
        <p:spPr>
          <a:xfrm>
            <a:off x="6597175" y="192425"/>
            <a:ext cx="5317800" cy="615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2800">
                <a:latin typeface="Calibri"/>
                <a:ea typeface="Calibri"/>
                <a:cs typeface="Calibri"/>
                <a:sym typeface="Calibri"/>
              </a:rPr>
              <a:t>Sample OCR Output from Model:</a:t>
            </a:r>
            <a:endParaRPr/>
          </a:p>
        </p:txBody>
      </p:sp>
      <p:pic>
        <p:nvPicPr>
          <p:cNvPr id="223" name="Google Shape;223;g1a4c023b815_3_8"/>
          <p:cNvPicPr preferRelativeResize="0"/>
          <p:nvPr/>
        </p:nvPicPr>
        <p:blipFill>
          <a:blip r:embed="rId4">
            <a:alphaModFix/>
          </a:blip>
          <a:stretch>
            <a:fillRect/>
          </a:stretch>
        </p:blipFill>
        <p:spPr>
          <a:xfrm>
            <a:off x="6597175" y="1325050"/>
            <a:ext cx="4699425" cy="4207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1a2d66e0ab9_0_1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sp>
        <p:nvSpPr>
          <p:cNvPr id="230" name="Google Shape;230;g1a2d66e0ab9_0_13"/>
          <p:cNvSpPr txBox="1"/>
          <p:nvPr/>
        </p:nvSpPr>
        <p:spPr>
          <a:xfrm>
            <a:off x="305125" y="174375"/>
            <a:ext cx="6218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latin typeface="Calibri"/>
                <a:ea typeface="Calibri"/>
                <a:cs typeface="Calibri"/>
                <a:sym typeface="Calibri"/>
              </a:rPr>
              <a:t>Image Captioning</a:t>
            </a:r>
            <a:endParaRPr sz="3200">
              <a:latin typeface="Calibri"/>
              <a:ea typeface="Calibri"/>
              <a:cs typeface="Calibri"/>
              <a:sym typeface="Calibri"/>
            </a:endParaRPr>
          </a:p>
        </p:txBody>
      </p:sp>
      <p:sp>
        <p:nvSpPr>
          <p:cNvPr id="231" name="Google Shape;231;g1a2d66e0ab9_0_13"/>
          <p:cNvSpPr txBox="1"/>
          <p:nvPr/>
        </p:nvSpPr>
        <p:spPr>
          <a:xfrm>
            <a:off x="185450" y="1016625"/>
            <a:ext cx="9433200" cy="9543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SzPts val="2000"/>
              <a:buFont typeface="Roboto"/>
              <a:buChar char="●"/>
            </a:pPr>
            <a:r>
              <a:rPr lang="en-US" sz="2000">
                <a:latin typeface="Roboto"/>
                <a:ea typeface="Roboto"/>
                <a:cs typeface="Roboto"/>
                <a:sym typeface="Roboto"/>
              </a:rPr>
              <a:t>Image Captioning is the process of generating textual description of an image.</a:t>
            </a:r>
            <a:endParaRPr sz="2000">
              <a:latin typeface="Roboto"/>
              <a:ea typeface="Roboto"/>
              <a:cs typeface="Roboto"/>
              <a:sym typeface="Roboto"/>
            </a:endParaRPr>
          </a:p>
        </p:txBody>
      </p:sp>
      <p:sp>
        <p:nvSpPr>
          <p:cNvPr id="232" name="Google Shape;232;g1a2d66e0ab9_0_13"/>
          <p:cNvSpPr txBox="1"/>
          <p:nvPr/>
        </p:nvSpPr>
        <p:spPr>
          <a:xfrm>
            <a:off x="305125" y="1970925"/>
            <a:ext cx="5143500" cy="615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2800">
                <a:latin typeface="Calibri"/>
                <a:ea typeface="Calibri"/>
                <a:cs typeface="Calibri"/>
                <a:sym typeface="Calibri"/>
              </a:rPr>
              <a:t>Image Captioning </a:t>
            </a:r>
            <a:r>
              <a:rPr lang="en-US" sz="2800">
                <a:latin typeface="Calibri"/>
                <a:ea typeface="Calibri"/>
                <a:cs typeface="Calibri"/>
                <a:sym typeface="Calibri"/>
              </a:rPr>
              <a:t>-Architecture</a:t>
            </a:r>
            <a:endParaRPr/>
          </a:p>
        </p:txBody>
      </p:sp>
      <p:sp>
        <p:nvSpPr>
          <p:cNvPr id="233" name="Google Shape;233;g1a2d66e0ab9_0_13"/>
          <p:cNvSpPr txBox="1"/>
          <p:nvPr/>
        </p:nvSpPr>
        <p:spPr>
          <a:xfrm>
            <a:off x="185450" y="2586525"/>
            <a:ext cx="9433200" cy="4926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SzPts val="2000"/>
              <a:buFont typeface="Roboto"/>
              <a:buChar char="●"/>
            </a:pPr>
            <a:r>
              <a:rPr lang="en-US" sz="2000">
                <a:latin typeface="Roboto"/>
                <a:ea typeface="Roboto"/>
                <a:cs typeface="Roboto"/>
                <a:sym typeface="Roboto"/>
              </a:rPr>
              <a:t>Approach-1</a:t>
            </a:r>
            <a:endParaRPr sz="2000">
              <a:latin typeface="Roboto"/>
              <a:ea typeface="Roboto"/>
              <a:cs typeface="Roboto"/>
              <a:sym typeface="Roboto"/>
            </a:endParaRPr>
          </a:p>
        </p:txBody>
      </p:sp>
      <p:pic>
        <p:nvPicPr>
          <p:cNvPr id="234" name="Google Shape;234;g1a2d66e0ab9_0_13"/>
          <p:cNvPicPr preferRelativeResize="0"/>
          <p:nvPr/>
        </p:nvPicPr>
        <p:blipFill>
          <a:blip r:embed="rId3">
            <a:alphaModFix/>
          </a:blip>
          <a:stretch>
            <a:fillRect/>
          </a:stretch>
        </p:blipFill>
        <p:spPr>
          <a:xfrm>
            <a:off x="305125" y="3079125"/>
            <a:ext cx="9033107" cy="3596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1a4c023b815_3_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
        <p:nvSpPr>
          <p:cNvPr id="241" name="Google Shape;241;g1a4c023b815_3_2"/>
          <p:cNvSpPr txBox="1"/>
          <p:nvPr/>
        </p:nvSpPr>
        <p:spPr>
          <a:xfrm>
            <a:off x="168900" y="188375"/>
            <a:ext cx="11514300" cy="18777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SzPts val="2000"/>
              <a:buFont typeface="Roboto"/>
              <a:buChar char="●"/>
            </a:pPr>
            <a:r>
              <a:rPr lang="en-US" sz="2000">
                <a:latin typeface="Roboto"/>
                <a:ea typeface="Roboto"/>
                <a:cs typeface="Roboto"/>
                <a:sym typeface="Roboto"/>
              </a:rPr>
              <a:t>In the Approach-1 we are basically training a model using the Flickr dataset which consists of around 8000 images and their respective captions.</a:t>
            </a:r>
            <a:endParaRPr sz="2000">
              <a:latin typeface="Roboto"/>
              <a:ea typeface="Roboto"/>
              <a:cs typeface="Roboto"/>
              <a:sym typeface="Roboto"/>
            </a:endParaRPr>
          </a:p>
          <a:p>
            <a:pPr indent="-355600" lvl="0" marL="457200" rtl="0" algn="l">
              <a:lnSpc>
                <a:spcPct val="150000"/>
              </a:lnSpc>
              <a:spcBef>
                <a:spcPts val="0"/>
              </a:spcBef>
              <a:spcAft>
                <a:spcPts val="0"/>
              </a:spcAft>
              <a:buSzPts val="2000"/>
              <a:buFont typeface="Roboto"/>
              <a:buChar char="●"/>
            </a:pPr>
            <a:r>
              <a:rPr lang="en-US" sz="2000">
                <a:latin typeface="Roboto"/>
                <a:ea typeface="Roboto"/>
                <a:cs typeface="Roboto"/>
                <a:sym typeface="Roboto"/>
              </a:rPr>
              <a:t>After that we are testing with the images extracted from twitter posts and generating respective captions. </a:t>
            </a:r>
            <a:endParaRPr sz="2000">
              <a:latin typeface="Roboto"/>
              <a:ea typeface="Roboto"/>
              <a:cs typeface="Roboto"/>
              <a:sym typeface="Roboto"/>
            </a:endParaRPr>
          </a:p>
        </p:txBody>
      </p:sp>
      <p:sp>
        <p:nvSpPr>
          <p:cNvPr id="242" name="Google Shape;242;g1a4c023b815_3_2"/>
          <p:cNvSpPr txBox="1"/>
          <p:nvPr/>
        </p:nvSpPr>
        <p:spPr>
          <a:xfrm>
            <a:off x="347600" y="2139725"/>
            <a:ext cx="5317800" cy="615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2800">
                <a:latin typeface="Calibri"/>
                <a:ea typeface="Calibri"/>
                <a:cs typeface="Calibri"/>
                <a:sym typeface="Calibri"/>
              </a:rPr>
              <a:t>Sample Image Input:</a:t>
            </a:r>
            <a:endParaRPr/>
          </a:p>
        </p:txBody>
      </p:sp>
      <p:pic>
        <p:nvPicPr>
          <p:cNvPr id="243" name="Google Shape;243;g1a4c023b815_3_2"/>
          <p:cNvPicPr preferRelativeResize="0"/>
          <p:nvPr/>
        </p:nvPicPr>
        <p:blipFill>
          <a:blip r:embed="rId3">
            <a:alphaModFix/>
          </a:blip>
          <a:stretch>
            <a:fillRect/>
          </a:stretch>
        </p:blipFill>
        <p:spPr>
          <a:xfrm>
            <a:off x="347600" y="2828975"/>
            <a:ext cx="5069587" cy="3388650"/>
          </a:xfrm>
          <a:prstGeom prst="rect">
            <a:avLst/>
          </a:prstGeom>
          <a:noFill/>
          <a:ln>
            <a:noFill/>
          </a:ln>
        </p:spPr>
      </p:pic>
      <p:sp>
        <p:nvSpPr>
          <p:cNvPr id="244" name="Google Shape;244;g1a4c023b815_3_2"/>
          <p:cNvSpPr txBox="1"/>
          <p:nvPr/>
        </p:nvSpPr>
        <p:spPr>
          <a:xfrm>
            <a:off x="6365275" y="2213375"/>
            <a:ext cx="5317800" cy="615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2800">
                <a:latin typeface="Calibri"/>
                <a:ea typeface="Calibri"/>
                <a:cs typeface="Calibri"/>
                <a:sym typeface="Calibri"/>
              </a:rPr>
              <a:t>Sample Output from Model:</a:t>
            </a:r>
            <a:endParaRPr/>
          </a:p>
        </p:txBody>
      </p:sp>
      <p:sp>
        <p:nvSpPr>
          <p:cNvPr id="245" name="Google Shape;245;g1a4c023b815_3_2"/>
          <p:cNvSpPr txBox="1"/>
          <p:nvPr/>
        </p:nvSpPr>
        <p:spPr>
          <a:xfrm>
            <a:off x="6526700" y="2948600"/>
            <a:ext cx="400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246" name="Google Shape;246;g1a4c023b815_3_2"/>
          <p:cNvPicPr preferRelativeResize="0"/>
          <p:nvPr/>
        </p:nvPicPr>
        <p:blipFill>
          <a:blip r:embed="rId4">
            <a:alphaModFix/>
          </a:blip>
          <a:stretch>
            <a:fillRect/>
          </a:stretch>
        </p:blipFill>
        <p:spPr>
          <a:xfrm>
            <a:off x="6046650" y="2976275"/>
            <a:ext cx="5734601" cy="649500"/>
          </a:xfrm>
          <a:prstGeom prst="rect">
            <a:avLst/>
          </a:prstGeom>
          <a:noFill/>
          <a:ln>
            <a:noFill/>
          </a:ln>
        </p:spPr>
      </p:pic>
      <p:sp>
        <p:nvSpPr>
          <p:cNvPr id="247" name="Google Shape;247;g1a4c023b815_3_2"/>
          <p:cNvSpPr txBox="1"/>
          <p:nvPr/>
        </p:nvSpPr>
        <p:spPr>
          <a:xfrm>
            <a:off x="6559850" y="3892800"/>
            <a:ext cx="3942600" cy="8004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Roboto"/>
                <a:ea typeface="Roboto"/>
                <a:cs typeface="Roboto"/>
                <a:sym typeface="Roboto"/>
              </a:rPr>
              <a:t>a man in a white dog is standing on </a:t>
            </a:r>
            <a:r>
              <a:rPr lang="en-US" sz="2000">
                <a:latin typeface="Roboto"/>
                <a:ea typeface="Roboto"/>
                <a:cs typeface="Roboto"/>
                <a:sym typeface="Roboto"/>
              </a:rPr>
              <a:t>the</a:t>
            </a:r>
            <a:r>
              <a:rPr lang="en-US" sz="2000">
                <a:latin typeface="Roboto"/>
                <a:ea typeface="Roboto"/>
                <a:cs typeface="Roboto"/>
                <a:sym typeface="Roboto"/>
              </a:rPr>
              <a:t> water</a:t>
            </a:r>
            <a:endParaRPr sz="20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1a4c023b815_3_2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
        <p:nvSpPr>
          <p:cNvPr id="254" name="Google Shape;254;g1a4c023b815_3_25"/>
          <p:cNvSpPr txBox="1"/>
          <p:nvPr/>
        </p:nvSpPr>
        <p:spPr>
          <a:xfrm>
            <a:off x="218575" y="201150"/>
            <a:ext cx="9433200" cy="4926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SzPts val="2000"/>
              <a:buFont typeface="Roboto"/>
              <a:buChar char="●"/>
            </a:pPr>
            <a:r>
              <a:rPr lang="en-US" sz="2000">
                <a:latin typeface="Roboto"/>
                <a:ea typeface="Roboto"/>
                <a:cs typeface="Roboto"/>
                <a:sym typeface="Roboto"/>
              </a:rPr>
              <a:t>Approach</a:t>
            </a:r>
            <a:r>
              <a:rPr lang="en-US" sz="2000">
                <a:latin typeface="Roboto"/>
                <a:ea typeface="Roboto"/>
                <a:cs typeface="Roboto"/>
                <a:sym typeface="Roboto"/>
              </a:rPr>
              <a:t>-2</a:t>
            </a:r>
            <a:endParaRPr sz="2000">
              <a:latin typeface="Roboto"/>
              <a:ea typeface="Roboto"/>
              <a:cs typeface="Roboto"/>
              <a:sym typeface="Roboto"/>
            </a:endParaRPr>
          </a:p>
        </p:txBody>
      </p:sp>
      <p:pic>
        <p:nvPicPr>
          <p:cNvPr id="255" name="Google Shape;255;g1a4c023b815_3_25"/>
          <p:cNvPicPr preferRelativeResize="0"/>
          <p:nvPr/>
        </p:nvPicPr>
        <p:blipFill>
          <a:blip r:embed="rId3">
            <a:alphaModFix/>
          </a:blip>
          <a:stretch>
            <a:fillRect/>
          </a:stretch>
        </p:blipFill>
        <p:spPr>
          <a:xfrm>
            <a:off x="317975" y="811723"/>
            <a:ext cx="9020726" cy="3749250"/>
          </a:xfrm>
          <a:prstGeom prst="rect">
            <a:avLst/>
          </a:prstGeom>
          <a:noFill/>
          <a:ln>
            <a:noFill/>
          </a:ln>
        </p:spPr>
      </p:pic>
      <p:sp>
        <p:nvSpPr>
          <p:cNvPr id="256" name="Google Shape;256;g1a4c023b815_3_25"/>
          <p:cNvSpPr txBox="1"/>
          <p:nvPr/>
        </p:nvSpPr>
        <p:spPr>
          <a:xfrm>
            <a:off x="317975" y="4678950"/>
            <a:ext cx="10515600" cy="18777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SzPts val="2000"/>
              <a:buFont typeface="Roboto"/>
              <a:buChar char="●"/>
            </a:pPr>
            <a:r>
              <a:rPr lang="en-US" sz="2000">
                <a:latin typeface="Roboto"/>
                <a:ea typeface="Roboto"/>
                <a:cs typeface="Roboto"/>
                <a:sym typeface="Roboto"/>
              </a:rPr>
              <a:t>In the Approach-2 we are basically using a pre-trained (already trained on some dataset) Image Captioning Model, namely ViT-Roberta model as a pipeline.</a:t>
            </a:r>
            <a:endParaRPr sz="2000">
              <a:latin typeface="Roboto"/>
              <a:ea typeface="Roboto"/>
              <a:cs typeface="Roboto"/>
              <a:sym typeface="Roboto"/>
            </a:endParaRPr>
          </a:p>
          <a:p>
            <a:pPr indent="-355600" lvl="0" marL="457200" rtl="0" algn="l">
              <a:lnSpc>
                <a:spcPct val="150000"/>
              </a:lnSpc>
              <a:spcBef>
                <a:spcPts val="0"/>
              </a:spcBef>
              <a:spcAft>
                <a:spcPts val="0"/>
              </a:spcAft>
              <a:buSzPts val="2000"/>
              <a:buFont typeface="Roboto"/>
              <a:buChar char="●"/>
            </a:pPr>
            <a:r>
              <a:rPr lang="en-US" sz="2000">
                <a:latin typeface="Roboto"/>
                <a:ea typeface="Roboto"/>
                <a:cs typeface="Roboto"/>
                <a:sym typeface="Roboto"/>
              </a:rPr>
              <a:t>After that we are testing it with the images extracted from twitter posts and generating respective captions. </a:t>
            </a:r>
            <a:endParaRPr sz="20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1ae2d118196_0_1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
        <p:nvSpPr>
          <p:cNvPr id="263" name="Google Shape;263;g1ae2d118196_0_18"/>
          <p:cNvSpPr txBox="1"/>
          <p:nvPr/>
        </p:nvSpPr>
        <p:spPr>
          <a:xfrm>
            <a:off x="148825" y="151900"/>
            <a:ext cx="5317800" cy="615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2800">
                <a:latin typeface="Calibri"/>
                <a:ea typeface="Calibri"/>
                <a:cs typeface="Calibri"/>
                <a:sym typeface="Calibri"/>
              </a:rPr>
              <a:t>Sample Image Input:</a:t>
            </a:r>
            <a:endParaRPr/>
          </a:p>
        </p:txBody>
      </p:sp>
      <p:sp>
        <p:nvSpPr>
          <p:cNvPr id="264" name="Google Shape;264;g1ae2d118196_0_18"/>
          <p:cNvSpPr txBox="1"/>
          <p:nvPr/>
        </p:nvSpPr>
        <p:spPr>
          <a:xfrm>
            <a:off x="6580625" y="151900"/>
            <a:ext cx="5317800" cy="615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2800">
                <a:latin typeface="Calibri"/>
                <a:ea typeface="Calibri"/>
                <a:cs typeface="Calibri"/>
                <a:sym typeface="Calibri"/>
              </a:rPr>
              <a:t>Sample Output from Model:</a:t>
            </a:r>
            <a:endParaRPr/>
          </a:p>
        </p:txBody>
      </p:sp>
      <p:pic>
        <p:nvPicPr>
          <p:cNvPr id="265" name="Google Shape;265;g1ae2d118196_0_18"/>
          <p:cNvPicPr preferRelativeResize="0"/>
          <p:nvPr/>
        </p:nvPicPr>
        <p:blipFill>
          <a:blip r:embed="rId3">
            <a:alphaModFix/>
          </a:blip>
          <a:stretch>
            <a:fillRect/>
          </a:stretch>
        </p:blipFill>
        <p:spPr>
          <a:xfrm>
            <a:off x="251800" y="886775"/>
            <a:ext cx="3806676" cy="3806676"/>
          </a:xfrm>
          <a:prstGeom prst="rect">
            <a:avLst/>
          </a:prstGeom>
          <a:noFill/>
          <a:ln>
            <a:noFill/>
          </a:ln>
        </p:spPr>
      </p:pic>
      <p:pic>
        <p:nvPicPr>
          <p:cNvPr id="266" name="Google Shape;266;g1ae2d118196_0_18"/>
          <p:cNvPicPr preferRelativeResize="0"/>
          <p:nvPr/>
        </p:nvPicPr>
        <p:blipFill>
          <a:blip r:embed="rId4">
            <a:alphaModFix/>
          </a:blip>
          <a:stretch>
            <a:fillRect/>
          </a:stretch>
        </p:blipFill>
        <p:spPr>
          <a:xfrm>
            <a:off x="5271026" y="886775"/>
            <a:ext cx="6543675" cy="1057275"/>
          </a:xfrm>
          <a:prstGeom prst="rect">
            <a:avLst/>
          </a:prstGeom>
          <a:noFill/>
          <a:ln>
            <a:noFill/>
          </a:ln>
        </p:spPr>
      </p:pic>
      <p:sp>
        <p:nvSpPr>
          <p:cNvPr id="267" name="Google Shape;267;g1ae2d118196_0_18"/>
          <p:cNvSpPr txBox="1"/>
          <p:nvPr/>
        </p:nvSpPr>
        <p:spPr>
          <a:xfrm>
            <a:off x="6426250" y="2236275"/>
            <a:ext cx="4605300" cy="4926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Roboto"/>
                <a:ea typeface="Roboto"/>
                <a:cs typeface="Roboto"/>
                <a:sym typeface="Roboto"/>
              </a:rPr>
              <a:t>a man in a suit with a microphone</a:t>
            </a:r>
            <a:endParaRPr sz="2000">
              <a:latin typeface="Roboto"/>
              <a:ea typeface="Roboto"/>
              <a:cs typeface="Roboto"/>
              <a:sym typeface="Roboto"/>
            </a:endParaRPr>
          </a:p>
        </p:txBody>
      </p:sp>
      <p:sp>
        <p:nvSpPr>
          <p:cNvPr id="268" name="Google Shape;268;g1ae2d118196_0_18"/>
          <p:cNvSpPr txBox="1"/>
          <p:nvPr/>
        </p:nvSpPr>
        <p:spPr>
          <a:xfrm>
            <a:off x="4754225" y="3021100"/>
            <a:ext cx="7274100" cy="14160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SzPts val="2000"/>
              <a:buFont typeface="Roboto"/>
              <a:buChar char="●"/>
            </a:pPr>
            <a:r>
              <a:rPr lang="en-US" sz="2000">
                <a:latin typeface="Roboto"/>
                <a:ea typeface="Roboto"/>
                <a:cs typeface="Roboto"/>
                <a:sym typeface="Roboto"/>
              </a:rPr>
              <a:t>Lastly what we can do is we can download a pre-trained model, fine-tune (train &amp; evaluate) the model using Flickr dataset and use this as a pipeline.</a:t>
            </a:r>
            <a:endParaRPr sz="2000">
              <a:latin typeface="Roboto"/>
              <a:ea typeface="Roboto"/>
              <a:cs typeface="Roboto"/>
              <a:sym typeface="Roboto"/>
            </a:endParaRPr>
          </a:p>
        </p:txBody>
      </p:sp>
      <p:sp>
        <p:nvSpPr>
          <p:cNvPr id="269" name="Google Shape;269;g1ae2d118196_0_18"/>
          <p:cNvSpPr txBox="1"/>
          <p:nvPr/>
        </p:nvSpPr>
        <p:spPr>
          <a:xfrm>
            <a:off x="251800" y="4895325"/>
            <a:ext cx="11194800" cy="18777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SzPts val="2000"/>
              <a:buFont typeface="Roboto"/>
              <a:buChar char="●"/>
            </a:pPr>
            <a:r>
              <a:rPr lang="en-US" sz="2000">
                <a:latin typeface="Roboto"/>
                <a:ea typeface="Roboto"/>
                <a:cs typeface="Roboto"/>
                <a:sym typeface="Roboto"/>
              </a:rPr>
              <a:t>After importing the pipeline, we r</a:t>
            </a:r>
            <a:r>
              <a:rPr lang="en-US" sz="2000">
                <a:latin typeface="Roboto"/>
                <a:ea typeface="Roboto"/>
                <a:cs typeface="Roboto"/>
                <a:sym typeface="Roboto"/>
              </a:rPr>
              <a:t>ead the images column-wise from the combined csv and import images one-by-one from the images folder prepared.</a:t>
            </a:r>
            <a:endParaRPr sz="2000">
              <a:latin typeface="Roboto"/>
              <a:ea typeface="Roboto"/>
              <a:cs typeface="Roboto"/>
              <a:sym typeface="Roboto"/>
            </a:endParaRPr>
          </a:p>
          <a:p>
            <a:pPr indent="-355600" lvl="0" marL="457200" rtl="0" algn="l">
              <a:lnSpc>
                <a:spcPct val="150000"/>
              </a:lnSpc>
              <a:spcBef>
                <a:spcPts val="0"/>
              </a:spcBef>
              <a:spcAft>
                <a:spcPts val="0"/>
              </a:spcAft>
              <a:buSzPts val="2000"/>
              <a:buFont typeface="Roboto"/>
              <a:buChar char="●"/>
            </a:pPr>
            <a:r>
              <a:rPr lang="en-US" sz="2000">
                <a:latin typeface="Roboto"/>
                <a:ea typeface="Roboto"/>
                <a:cs typeface="Roboto"/>
                <a:sym typeface="Roboto"/>
              </a:rPr>
              <a:t>Later we are storing the generated captions from the images column-wise in the csv in a separate column.</a:t>
            </a:r>
            <a:endParaRPr sz="20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1ac38c917ca_0_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
        <p:nvSpPr>
          <p:cNvPr id="76" name="Google Shape;76;g1ac38c917ca_0_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7" name="Google Shape;77;g1ac38c917ca_0_0"/>
          <p:cNvSpPr txBox="1"/>
          <p:nvPr/>
        </p:nvSpPr>
        <p:spPr>
          <a:xfrm>
            <a:off x="428700" y="185725"/>
            <a:ext cx="8229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latin typeface="Calibri"/>
                <a:ea typeface="Calibri"/>
                <a:cs typeface="Calibri"/>
                <a:sym typeface="Calibri"/>
              </a:rPr>
              <a:t>Contents</a:t>
            </a:r>
            <a:endParaRPr sz="3200">
              <a:latin typeface="Calibri"/>
              <a:ea typeface="Calibri"/>
              <a:cs typeface="Calibri"/>
              <a:sym typeface="Calibri"/>
            </a:endParaRPr>
          </a:p>
        </p:txBody>
      </p:sp>
      <p:graphicFrame>
        <p:nvGraphicFramePr>
          <p:cNvPr id="78" name="Google Shape;78;g1ac38c917ca_0_0"/>
          <p:cNvGraphicFramePr/>
          <p:nvPr/>
        </p:nvGraphicFramePr>
        <p:xfrm>
          <a:off x="3019600" y="1306550"/>
          <a:ext cx="3000000" cy="3000000"/>
        </p:xfrm>
        <a:graphic>
          <a:graphicData uri="http://schemas.openxmlformats.org/drawingml/2006/table">
            <a:tbl>
              <a:tblPr>
                <a:noFill/>
                <a:tableStyleId>{0A13E031-9635-4000-961A-4AF1BCD7D787}</a:tableStyleId>
              </a:tblPr>
              <a:tblGrid>
                <a:gridCol w="2927125"/>
                <a:gridCol w="2711575"/>
              </a:tblGrid>
              <a:tr h="434050">
                <a:tc>
                  <a:txBody>
                    <a:bodyPr/>
                    <a:lstStyle/>
                    <a:p>
                      <a:pPr indent="0" lvl="0" marL="0" rtl="0" algn="ctr">
                        <a:spcBef>
                          <a:spcPts val="0"/>
                        </a:spcBef>
                        <a:spcAft>
                          <a:spcPts val="0"/>
                        </a:spcAft>
                        <a:buNone/>
                      </a:pPr>
                      <a:r>
                        <a:rPr b="1" lang="en-US"/>
                        <a:t>Topic</a:t>
                      </a:r>
                      <a:endParaRPr b="1"/>
                    </a:p>
                  </a:txBody>
                  <a:tcPr marT="91425" marB="91425" marR="91425" marL="91425"/>
                </a:tc>
                <a:tc>
                  <a:txBody>
                    <a:bodyPr/>
                    <a:lstStyle/>
                    <a:p>
                      <a:pPr indent="0" lvl="0" marL="0" rtl="0" algn="ctr">
                        <a:spcBef>
                          <a:spcPts val="0"/>
                        </a:spcBef>
                        <a:spcAft>
                          <a:spcPts val="0"/>
                        </a:spcAft>
                        <a:buNone/>
                      </a:pPr>
                      <a:r>
                        <a:rPr b="1" lang="en-US"/>
                        <a:t>Page No.</a:t>
                      </a:r>
                      <a:endParaRPr b="1"/>
                    </a:p>
                  </a:txBody>
                  <a:tcPr marT="91425" marB="91425" marR="91425" marL="91425"/>
                </a:tc>
              </a:tr>
              <a:tr h="434050">
                <a:tc>
                  <a:txBody>
                    <a:bodyPr/>
                    <a:lstStyle/>
                    <a:p>
                      <a:pPr indent="0" lvl="0" marL="0" rtl="0" algn="l">
                        <a:spcBef>
                          <a:spcPts val="0"/>
                        </a:spcBef>
                        <a:spcAft>
                          <a:spcPts val="0"/>
                        </a:spcAft>
                        <a:buNone/>
                      </a:pPr>
                      <a:r>
                        <a:rPr lang="en-US"/>
                        <a:t>Introduction</a:t>
                      </a:r>
                      <a:endParaRPr/>
                    </a:p>
                  </a:txBody>
                  <a:tcPr marT="91425" marB="91425" marR="91425" marL="91425"/>
                </a:tc>
                <a:tc>
                  <a:txBody>
                    <a:bodyPr/>
                    <a:lstStyle/>
                    <a:p>
                      <a:pPr indent="0" lvl="0" marL="0" rtl="0" algn="l">
                        <a:spcBef>
                          <a:spcPts val="0"/>
                        </a:spcBef>
                        <a:spcAft>
                          <a:spcPts val="0"/>
                        </a:spcAft>
                        <a:buNone/>
                      </a:pPr>
                      <a:r>
                        <a:rPr lang="en-US"/>
                        <a:t>3</a:t>
                      </a:r>
                      <a:endParaRPr/>
                    </a:p>
                  </a:txBody>
                  <a:tcPr marT="91425" marB="91425" marR="91425" marL="91425"/>
                </a:tc>
              </a:tr>
              <a:tr h="434050">
                <a:tc>
                  <a:txBody>
                    <a:bodyPr/>
                    <a:lstStyle/>
                    <a:p>
                      <a:pPr indent="0" lvl="0" marL="0" rtl="0" algn="l">
                        <a:spcBef>
                          <a:spcPts val="0"/>
                        </a:spcBef>
                        <a:spcAft>
                          <a:spcPts val="0"/>
                        </a:spcAft>
                        <a:buNone/>
                      </a:pPr>
                      <a:r>
                        <a:rPr lang="en-US"/>
                        <a:t>Motivation/Objective</a:t>
                      </a:r>
                      <a:endParaRPr/>
                    </a:p>
                  </a:txBody>
                  <a:tcPr marT="91425" marB="91425" marR="91425" marL="91425"/>
                </a:tc>
                <a:tc>
                  <a:txBody>
                    <a:bodyPr/>
                    <a:lstStyle/>
                    <a:p>
                      <a:pPr indent="0" lvl="0" marL="0" rtl="0" algn="l">
                        <a:spcBef>
                          <a:spcPts val="0"/>
                        </a:spcBef>
                        <a:spcAft>
                          <a:spcPts val="0"/>
                        </a:spcAft>
                        <a:buNone/>
                      </a:pPr>
                      <a:r>
                        <a:rPr lang="en-US"/>
                        <a:t>4</a:t>
                      </a:r>
                      <a:endParaRPr/>
                    </a:p>
                  </a:txBody>
                  <a:tcPr marT="91425" marB="91425" marR="91425" marL="91425"/>
                </a:tc>
              </a:tr>
              <a:tr h="434050">
                <a:tc>
                  <a:txBody>
                    <a:bodyPr/>
                    <a:lstStyle/>
                    <a:p>
                      <a:pPr indent="0" lvl="0" marL="0" rtl="0" algn="l">
                        <a:spcBef>
                          <a:spcPts val="0"/>
                        </a:spcBef>
                        <a:spcAft>
                          <a:spcPts val="0"/>
                        </a:spcAft>
                        <a:buNone/>
                      </a:pPr>
                      <a:r>
                        <a:rPr lang="en-US"/>
                        <a:t>Related Work</a:t>
                      </a:r>
                      <a:endParaRPr/>
                    </a:p>
                  </a:txBody>
                  <a:tcPr marT="91425" marB="91425" marR="91425" marL="91425"/>
                </a:tc>
                <a:tc>
                  <a:txBody>
                    <a:bodyPr/>
                    <a:lstStyle/>
                    <a:p>
                      <a:pPr indent="0" lvl="0" marL="0" rtl="0" algn="l">
                        <a:spcBef>
                          <a:spcPts val="0"/>
                        </a:spcBef>
                        <a:spcAft>
                          <a:spcPts val="0"/>
                        </a:spcAft>
                        <a:buNone/>
                      </a:pPr>
                      <a:r>
                        <a:rPr lang="en-US"/>
                        <a:t>5</a:t>
                      </a:r>
                      <a:endParaRPr/>
                    </a:p>
                  </a:txBody>
                  <a:tcPr marT="91425" marB="91425" marR="91425" marL="91425"/>
                </a:tc>
              </a:tr>
              <a:tr h="434050">
                <a:tc>
                  <a:txBody>
                    <a:bodyPr/>
                    <a:lstStyle/>
                    <a:p>
                      <a:pPr indent="0" lvl="0" marL="0" rtl="0" algn="l">
                        <a:spcBef>
                          <a:spcPts val="0"/>
                        </a:spcBef>
                        <a:spcAft>
                          <a:spcPts val="0"/>
                        </a:spcAft>
                        <a:buNone/>
                      </a:pPr>
                      <a:r>
                        <a:rPr lang="en-US"/>
                        <a:t>Proposed Work</a:t>
                      </a:r>
                      <a:endParaRPr/>
                    </a:p>
                  </a:txBody>
                  <a:tcPr marT="91425" marB="91425" marR="91425" marL="91425"/>
                </a:tc>
                <a:tc>
                  <a:txBody>
                    <a:bodyPr/>
                    <a:lstStyle/>
                    <a:p>
                      <a:pPr indent="0" lvl="0" marL="0" rtl="0" algn="l">
                        <a:spcBef>
                          <a:spcPts val="0"/>
                        </a:spcBef>
                        <a:spcAft>
                          <a:spcPts val="0"/>
                        </a:spcAft>
                        <a:buNone/>
                      </a:pPr>
                      <a:r>
                        <a:rPr lang="en-US"/>
                        <a:t>6</a:t>
                      </a:r>
                      <a:endParaRPr/>
                    </a:p>
                  </a:txBody>
                  <a:tcPr marT="91425" marB="91425" marR="91425" marL="91425"/>
                </a:tc>
              </a:tr>
              <a:tr h="434050">
                <a:tc>
                  <a:txBody>
                    <a:bodyPr/>
                    <a:lstStyle/>
                    <a:p>
                      <a:pPr indent="0" lvl="0" marL="0" rtl="0" algn="l">
                        <a:spcBef>
                          <a:spcPts val="0"/>
                        </a:spcBef>
                        <a:spcAft>
                          <a:spcPts val="0"/>
                        </a:spcAft>
                        <a:buNone/>
                      </a:pPr>
                      <a:r>
                        <a:rPr lang="en-US"/>
                        <a:t>Dataset Preparation</a:t>
                      </a:r>
                      <a:endParaRPr/>
                    </a:p>
                  </a:txBody>
                  <a:tcPr marT="91425" marB="91425" marR="91425" marL="91425"/>
                </a:tc>
                <a:tc>
                  <a:txBody>
                    <a:bodyPr/>
                    <a:lstStyle/>
                    <a:p>
                      <a:pPr indent="0" lvl="0" marL="0" rtl="0" algn="l">
                        <a:spcBef>
                          <a:spcPts val="0"/>
                        </a:spcBef>
                        <a:spcAft>
                          <a:spcPts val="0"/>
                        </a:spcAft>
                        <a:buNone/>
                      </a:pPr>
                      <a:r>
                        <a:rPr lang="en-US"/>
                        <a:t>8</a:t>
                      </a:r>
                      <a:endParaRPr/>
                    </a:p>
                  </a:txBody>
                  <a:tcPr marT="91425" marB="91425" marR="91425" marL="91425"/>
                </a:tc>
              </a:tr>
              <a:tr h="434050">
                <a:tc>
                  <a:txBody>
                    <a:bodyPr/>
                    <a:lstStyle/>
                    <a:p>
                      <a:pPr indent="0" lvl="0" marL="0" rtl="0" algn="l">
                        <a:spcBef>
                          <a:spcPts val="0"/>
                        </a:spcBef>
                        <a:spcAft>
                          <a:spcPts val="0"/>
                        </a:spcAft>
                        <a:buNone/>
                      </a:pPr>
                      <a:r>
                        <a:rPr lang="en-US"/>
                        <a:t>Image Preprocessing</a:t>
                      </a:r>
                      <a:endParaRPr/>
                    </a:p>
                  </a:txBody>
                  <a:tcPr marT="91425" marB="91425" marR="91425" marL="91425"/>
                </a:tc>
                <a:tc>
                  <a:txBody>
                    <a:bodyPr/>
                    <a:lstStyle/>
                    <a:p>
                      <a:pPr indent="0" lvl="0" marL="0" rtl="0" algn="l">
                        <a:spcBef>
                          <a:spcPts val="0"/>
                        </a:spcBef>
                        <a:spcAft>
                          <a:spcPts val="0"/>
                        </a:spcAft>
                        <a:buNone/>
                      </a:pPr>
                      <a:r>
                        <a:rPr lang="en-US"/>
                        <a:t>12</a:t>
                      </a:r>
                      <a:endParaRPr/>
                    </a:p>
                  </a:txBody>
                  <a:tcPr marT="91425" marB="91425" marR="91425" marL="91425"/>
                </a:tc>
              </a:tr>
              <a:tr h="434050">
                <a:tc>
                  <a:txBody>
                    <a:bodyPr/>
                    <a:lstStyle/>
                    <a:p>
                      <a:pPr indent="0" lvl="0" marL="0" rtl="0" algn="l">
                        <a:spcBef>
                          <a:spcPts val="0"/>
                        </a:spcBef>
                        <a:spcAft>
                          <a:spcPts val="0"/>
                        </a:spcAft>
                        <a:buNone/>
                      </a:pPr>
                      <a:r>
                        <a:rPr lang="en-US"/>
                        <a:t>Training(Transformers vs LSTM)</a:t>
                      </a:r>
                      <a:endParaRPr/>
                    </a:p>
                  </a:txBody>
                  <a:tcPr marT="91425" marB="91425" marR="91425" marL="91425"/>
                </a:tc>
                <a:tc>
                  <a:txBody>
                    <a:bodyPr/>
                    <a:lstStyle/>
                    <a:p>
                      <a:pPr indent="0" lvl="0" marL="0" rtl="0" algn="l">
                        <a:spcBef>
                          <a:spcPts val="0"/>
                        </a:spcBef>
                        <a:spcAft>
                          <a:spcPts val="0"/>
                        </a:spcAft>
                        <a:buNone/>
                      </a:pPr>
                      <a:r>
                        <a:rPr lang="en-US"/>
                        <a:t>20</a:t>
                      </a:r>
                      <a:endParaRPr/>
                    </a:p>
                  </a:txBody>
                  <a:tcPr marT="91425" marB="91425" marR="91425" marL="91425"/>
                </a:tc>
              </a:tr>
              <a:tr h="434050">
                <a:tc>
                  <a:txBody>
                    <a:bodyPr/>
                    <a:lstStyle/>
                    <a:p>
                      <a:pPr indent="0" lvl="0" marL="0" rtl="0" algn="l">
                        <a:spcBef>
                          <a:spcPts val="0"/>
                        </a:spcBef>
                        <a:spcAft>
                          <a:spcPts val="0"/>
                        </a:spcAft>
                        <a:buNone/>
                      </a:pPr>
                      <a:r>
                        <a:rPr lang="en-US"/>
                        <a:t>Experimental Analysis</a:t>
                      </a:r>
                      <a:endParaRPr/>
                    </a:p>
                  </a:txBody>
                  <a:tcPr marT="91425" marB="91425" marR="91425" marL="91425"/>
                </a:tc>
                <a:tc>
                  <a:txBody>
                    <a:bodyPr/>
                    <a:lstStyle/>
                    <a:p>
                      <a:pPr indent="0" lvl="0" marL="0" rtl="0" algn="l">
                        <a:spcBef>
                          <a:spcPts val="0"/>
                        </a:spcBef>
                        <a:spcAft>
                          <a:spcPts val="0"/>
                        </a:spcAft>
                        <a:buNone/>
                      </a:pPr>
                      <a:r>
                        <a:rPr lang="en-US"/>
                        <a:t>24</a:t>
                      </a:r>
                      <a:endParaRPr/>
                    </a:p>
                  </a:txBody>
                  <a:tcPr marT="91425" marB="91425" marR="91425" marL="91425"/>
                </a:tc>
              </a:tr>
              <a:tr h="434050">
                <a:tc>
                  <a:txBody>
                    <a:bodyPr/>
                    <a:lstStyle/>
                    <a:p>
                      <a:pPr indent="0" lvl="0" marL="0" rtl="0" algn="l">
                        <a:spcBef>
                          <a:spcPts val="0"/>
                        </a:spcBef>
                        <a:spcAft>
                          <a:spcPts val="0"/>
                        </a:spcAft>
                        <a:buNone/>
                      </a:pPr>
                      <a:r>
                        <a:rPr lang="en-US"/>
                        <a:t>Conclusion</a:t>
                      </a:r>
                      <a:endParaRPr/>
                    </a:p>
                  </a:txBody>
                  <a:tcPr marT="91425" marB="91425" marR="91425" marL="91425"/>
                </a:tc>
                <a:tc>
                  <a:txBody>
                    <a:bodyPr/>
                    <a:lstStyle/>
                    <a:p>
                      <a:pPr indent="0" lvl="0" marL="0" rtl="0" algn="l">
                        <a:spcBef>
                          <a:spcPts val="0"/>
                        </a:spcBef>
                        <a:spcAft>
                          <a:spcPts val="0"/>
                        </a:spcAft>
                        <a:buNone/>
                      </a:pPr>
                      <a:r>
                        <a:rPr lang="en-US"/>
                        <a:t>29</a:t>
                      </a:r>
                      <a:endParaRPr/>
                    </a:p>
                  </a:txBody>
                  <a:tcPr marT="91425" marB="91425" marR="91425" marL="91425"/>
                </a:tc>
              </a:tr>
              <a:tr h="434050">
                <a:tc>
                  <a:txBody>
                    <a:bodyPr/>
                    <a:lstStyle/>
                    <a:p>
                      <a:pPr indent="0" lvl="0" marL="0" rtl="0" algn="l">
                        <a:spcBef>
                          <a:spcPts val="0"/>
                        </a:spcBef>
                        <a:spcAft>
                          <a:spcPts val="0"/>
                        </a:spcAft>
                        <a:buNone/>
                      </a:pPr>
                      <a:r>
                        <a:rPr lang="en-US"/>
                        <a:t>Future Work</a:t>
                      </a:r>
                      <a:endParaRPr/>
                    </a:p>
                  </a:txBody>
                  <a:tcPr marT="91425" marB="91425" marR="91425" marL="91425"/>
                </a:tc>
                <a:tc>
                  <a:txBody>
                    <a:bodyPr/>
                    <a:lstStyle/>
                    <a:p>
                      <a:pPr indent="0" lvl="0" marL="0" rtl="0" algn="l">
                        <a:spcBef>
                          <a:spcPts val="0"/>
                        </a:spcBef>
                        <a:spcAft>
                          <a:spcPts val="0"/>
                        </a:spcAft>
                        <a:buNone/>
                      </a:pPr>
                      <a:r>
                        <a:rPr lang="en-US"/>
                        <a:t>30</a:t>
                      </a:r>
                      <a:endParaRPr/>
                    </a:p>
                  </a:txBody>
                  <a:tcPr marT="91425" marB="91425" marR="91425" marL="91425"/>
                </a:tc>
              </a:tr>
              <a:tr h="434050">
                <a:tc>
                  <a:txBody>
                    <a:bodyPr/>
                    <a:lstStyle/>
                    <a:p>
                      <a:pPr indent="0" lvl="0" marL="0" rtl="0" algn="l">
                        <a:spcBef>
                          <a:spcPts val="0"/>
                        </a:spcBef>
                        <a:spcAft>
                          <a:spcPts val="0"/>
                        </a:spcAft>
                        <a:buNone/>
                      </a:pPr>
                      <a:r>
                        <a:rPr lang="en-US"/>
                        <a:t>Reference</a:t>
                      </a:r>
                      <a:endParaRPr/>
                    </a:p>
                  </a:txBody>
                  <a:tcPr marT="91425" marB="91425" marR="91425" marL="91425"/>
                </a:tc>
                <a:tc>
                  <a:txBody>
                    <a:bodyPr/>
                    <a:lstStyle/>
                    <a:p>
                      <a:pPr indent="0" lvl="0" marL="0" rtl="0" algn="l">
                        <a:spcBef>
                          <a:spcPts val="0"/>
                        </a:spcBef>
                        <a:spcAft>
                          <a:spcPts val="0"/>
                        </a:spcAft>
                        <a:buNone/>
                      </a:pPr>
                      <a:r>
                        <a:rPr lang="en-US"/>
                        <a:t>31</a:t>
                      </a:r>
                      <a:endParaRPr/>
                    </a:p>
                  </a:txBody>
                  <a:tcPr marT="91425" marB="91425" marR="91425" marL="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1a496e85e5b_0_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
        <p:nvSpPr>
          <p:cNvPr id="276" name="Google Shape;276;g1a496e85e5b_0_0"/>
          <p:cNvSpPr txBox="1"/>
          <p:nvPr/>
        </p:nvSpPr>
        <p:spPr>
          <a:xfrm>
            <a:off x="628300" y="355275"/>
            <a:ext cx="8242500" cy="954300"/>
          </a:xfrm>
          <a:prstGeom prst="rect">
            <a:avLst/>
          </a:prstGeom>
          <a:noFill/>
          <a:ln>
            <a:noFill/>
          </a:ln>
        </p:spPr>
        <p:txBody>
          <a:bodyPr anchorCtr="0" anchor="t" bIns="91425" lIns="91425" spcFirstLastPara="1" rIns="91425" wrap="square" tIns="91425">
            <a:spAutoFit/>
          </a:bodyPr>
          <a:lstStyle/>
          <a:p>
            <a:pPr indent="457200" lvl="0" marL="2286000" rtl="0" algn="l">
              <a:spcBef>
                <a:spcPts val="0"/>
              </a:spcBef>
              <a:spcAft>
                <a:spcPts val="0"/>
              </a:spcAft>
              <a:buNone/>
            </a:pPr>
            <a:r>
              <a:rPr lang="en-US" sz="3600">
                <a:latin typeface="Roboto"/>
                <a:ea typeface="Roboto"/>
                <a:cs typeface="Roboto"/>
                <a:sym typeface="Roboto"/>
              </a:rPr>
              <a:t>Transformers</a:t>
            </a:r>
            <a:endParaRPr sz="36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277" name="Google Shape;277;g1a496e85e5b_0_0"/>
          <p:cNvSpPr txBox="1"/>
          <p:nvPr/>
        </p:nvSpPr>
        <p:spPr>
          <a:xfrm>
            <a:off x="724875" y="1385600"/>
            <a:ext cx="95304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latin typeface="Roboto"/>
                <a:ea typeface="Roboto"/>
                <a:cs typeface="Roboto"/>
                <a:sym typeface="Roboto"/>
              </a:rPr>
              <a:t>A transformer is a deep learning model that adopts the mechanism of self-attention, differentially weighting the significance of each part of the input data.</a:t>
            </a:r>
            <a:endParaRPr sz="2200">
              <a:latin typeface="Roboto"/>
              <a:ea typeface="Roboto"/>
              <a:cs typeface="Roboto"/>
              <a:sym typeface="Roboto"/>
            </a:endParaRPr>
          </a:p>
        </p:txBody>
      </p:sp>
      <p:sp>
        <p:nvSpPr>
          <p:cNvPr id="278" name="Google Shape;278;g1a496e85e5b_0_0"/>
          <p:cNvSpPr txBox="1"/>
          <p:nvPr/>
        </p:nvSpPr>
        <p:spPr>
          <a:xfrm>
            <a:off x="918050" y="2822463"/>
            <a:ext cx="6890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latin typeface="Roboto"/>
                <a:ea typeface="Roboto"/>
                <a:cs typeface="Roboto"/>
                <a:sym typeface="Roboto"/>
              </a:rPr>
              <a:t>Advantages of Transformers over CNN</a:t>
            </a:r>
            <a:endParaRPr sz="2000">
              <a:latin typeface="Roboto"/>
              <a:ea typeface="Roboto"/>
              <a:cs typeface="Roboto"/>
              <a:sym typeface="Roboto"/>
            </a:endParaRPr>
          </a:p>
        </p:txBody>
      </p:sp>
      <p:sp>
        <p:nvSpPr>
          <p:cNvPr id="279" name="Google Shape;279;g1a496e85e5b_0_0"/>
          <p:cNvSpPr txBox="1"/>
          <p:nvPr/>
        </p:nvSpPr>
        <p:spPr>
          <a:xfrm>
            <a:off x="724875" y="3581925"/>
            <a:ext cx="9755700" cy="2493600"/>
          </a:xfrm>
          <a:prstGeom prst="rect">
            <a:avLst/>
          </a:prstGeom>
          <a:noFill/>
          <a:ln>
            <a:noFill/>
          </a:ln>
        </p:spPr>
        <p:txBody>
          <a:bodyPr anchorCtr="0" anchor="t" bIns="91425" lIns="91425" spcFirstLastPara="1" rIns="91425" wrap="square" tIns="91425">
            <a:spAutoFit/>
          </a:bodyPr>
          <a:lstStyle/>
          <a:p>
            <a:pPr indent="-323850" lvl="0" marL="457200" rtl="0" algn="l">
              <a:lnSpc>
                <a:spcPct val="100000"/>
              </a:lnSpc>
              <a:spcBef>
                <a:spcPts val="0"/>
              </a:spcBef>
              <a:spcAft>
                <a:spcPts val="0"/>
              </a:spcAft>
              <a:buClr>
                <a:srgbClr val="292929"/>
              </a:buClr>
              <a:buSzPts val="1500"/>
              <a:buFont typeface="Georgia"/>
              <a:buChar char="●"/>
            </a:pPr>
            <a:r>
              <a:rPr lang="en-US" sz="1500">
                <a:solidFill>
                  <a:srgbClr val="292929"/>
                </a:solidFill>
                <a:highlight>
                  <a:srgbClr val="FFFFFF"/>
                </a:highlight>
                <a:latin typeface="Georgia"/>
                <a:ea typeface="Georgia"/>
                <a:cs typeface="Georgia"/>
                <a:sym typeface="Georgia"/>
              </a:rPr>
              <a:t>CNNs are pretty good at feature extraction.  CNN does not encode the </a:t>
            </a:r>
            <a:r>
              <a:rPr b="1" lang="en-US" sz="1500">
                <a:solidFill>
                  <a:srgbClr val="292929"/>
                </a:solidFill>
                <a:highlight>
                  <a:srgbClr val="FFFFFF"/>
                </a:highlight>
                <a:latin typeface="Georgia"/>
                <a:ea typeface="Georgia"/>
                <a:cs typeface="Georgia"/>
                <a:sym typeface="Georgia"/>
              </a:rPr>
              <a:t>relative position</a:t>
            </a:r>
            <a:r>
              <a:rPr lang="en-US" sz="1500">
                <a:solidFill>
                  <a:srgbClr val="292929"/>
                </a:solidFill>
                <a:highlight>
                  <a:srgbClr val="FFFFFF"/>
                </a:highlight>
                <a:latin typeface="Georgia"/>
                <a:ea typeface="Georgia"/>
                <a:cs typeface="Georgia"/>
                <a:sym typeface="Georgia"/>
              </a:rPr>
              <a:t> of different features. </a:t>
            </a:r>
            <a:endParaRPr sz="1500">
              <a:solidFill>
                <a:srgbClr val="292929"/>
              </a:solidFill>
              <a:highlight>
                <a:srgbClr val="FFFFFF"/>
              </a:highlight>
              <a:latin typeface="Georgia"/>
              <a:ea typeface="Georgia"/>
              <a:cs typeface="Georgia"/>
              <a:sym typeface="Georgia"/>
            </a:endParaRPr>
          </a:p>
          <a:p>
            <a:pPr indent="-323850" lvl="0" marL="457200" rtl="0" algn="l">
              <a:lnSpc>
                <a:spcPct val="100000"/>
              </a:lnSpc>
              <a:spcBef>
                <a:spcPts val="0"/>
              </a:spcBef>
              <a:spcAft>
                <a:spcPts val="0"/>
              </a:spcAft>
              <a:buClr>
                <a:srgbClr val="292929"/>
              </a:buClr>
              <a:buSzPts val="1500"/>
              <a:buFont typeface="Georgia"/>
              <a:buChar char="●"/>
            </a:pPr>
            <a:r>
              <a:rPr lang="en-US" sz="1500">
                <a:solidFill>
                  <a:srgbClr val="292929"/>
                </a:solidFill>
                <a:highlight>
                  <a:srgbClr val="FFFFFF"/>
                </a:highlight>
                <a:latin typeface="Georgia"/>
                <a:ea typeface="Georgia"/>
                <a:cs typeface="Georgia"/>
                <a:sym typeface="Georgia"/>
              </a:rPr>
              <a:t>Large filters are required to encode the combination of these features which require large filters. </a:t>
            </a:r>
            <a:r>
              <a:rPr b="1" lang="en-US" sz="1500">
                <a:solidFill>
                  <a:srgbClr val="292929"/>
                </a:solidFill>
                <a:highlight>
                  <a:srgbClr val="FFFFFF"/>
                </a:highlight>
                <a:latin typeface="Georgia"/>
                <a:ea typeface="Georgia"/>
                <a:cs typeface="Georgia"/>
                <a:sym typeface="Georgia"/>
              </a:rPr>
              <a:t>Large receptive fields are required </a:t>
            </a:r>
            <a:r>
              <a:rPr lang="en-US" sz="1500">
                <a:solidFill>
                  <a:srgbClr val="292929"/>
                </a:solidFill>
                <a:highlight>
                  <a:srgbClr val="FFFFFF"/>
                </a:highlight>
                <a:latin typeface="Georgia"/>
                <a:ea typeface="Georgia"/>
                <a:cs typeface="Georgia"/>
                <a:sym typeface="Georgia"/>
              </a:rPr>
              <a:t>in order to track</a:t>
            </a:r>
            <a:r>
              <a:rPr b="1" lang="en-US" sz="1500">
                <a:solidFill>
                  <a:srgbClr val="292929"/>
                </a:solidFill>
                <a:highlight>
                  <a:srgbClr val="FFFFFF"/>
                </a:highlight>
                <a:latin typeface="Georgia"/>
                <a:ea typeface="Georgia"/>
                <a:cs typeface="Georgia"/>
                <a:sym typeface="Georgia"/>
              </a:rPr>
              <a:t> long-range dependencies</a:t>
            </a:r>
            <a:r>
              <a:rPr lang="en-US" sz="1500">
                <a:solidFill>
                  <a:srgbClr val="292929"/>
                </a:solidFill>
                <a:highlight>
                  <a:srgbClr val="FFFFFF"/>
                </a:highlight>
                <a:latin typeface="Georgia"/>
                <a:ea typeface="Georgia"/>
                <a:cs typeface="Georgia"/>
                <a:sym typeface="Georgia"/>
              </a:rPr>
              <a:t> within an image. </a:t>
            </a:r>
            <a:endParaRPr sz="1500">
              <a:solidFill>
                <a:srgbClr val="292929"/>
              </a:solidFill>
              <a:highlight>
                <a:srgbClr val="FFFFFF"/>
              </a:highlight>
              <a:latin typeface="Georgia"/>
              <a:ea typeface="Georgia"/>
              <a:cs typeface="Georgia"/>
              <a:sym typeface="Georgia"/>
            </a:endParaRPr>
          </a:p>
          <a:p>
            <a:pPr indent="-323850" lvl="0" marL="457200" rtl="0" algn="l">
              <a:lnSpc>
                <a:spcPct val="100000"/>
              </a:lnSpc>
              <a:spcBef>
                <a:spcPts val="0"/>
              </a:spcBef>
              <a:spcAft>
                <a:spcPts val="0"/>
              </a:spcAft>
              <a:buClr>
                <a:srgbClr val="292929"/>
              </a:buClr>
              <a:buSzPts val="1500"/>
              <a:buFont typeface="Georgia"/>
              <a:buChar char="●"/>
            </a:pPr>
            <a:r>
              <a:rPr lang="en-US" sz="1500">
                <a:solidFill>
                  <a:srgbClr val="292929"/>
                </a:solidFill>
                <a:highlight>
                  <a:srgbClr val="FFFFFF"/>
                </a:highlight>
                <a:latin typeface="Georgia"/>
                <a:ea typeface="Georgia"/>
                <a:cs typeface="Georgia"/>
                <a:sym typeface="Georgia"/>
              </a:rPr>
              <a:t>Increasing the size of the convolution kernels can increase the representational capacity of the network but doing so also loses the computational and statistical efficiency obtained by using local convolutional structure.</a:t>
            </a:r>
            <a:endParaRPr sz="1500">
              <a:solidFill>
                <a:srgbClr val="292929"/>
              </a:solidFill>
              <a:highlight>
                <a:srgbClr val="FFFFFF"/>
              </a:highlight>
              <a:latin typeface="Georgia"/>
              <a:ea typeface="Georgia"/>
              <a:cs typeface="Georgia"/>
              <a:sym typeface="Georgia"/>
            </a:endParaRPr>
          </a:p>
          <a:p>
            <a:pPr indent="-323850" lvl="0" marL="457200" rtl="0" algn="l">
              <a:lnSpc>
                <a:spcPct val="100000"/>
              </a:lnSpc>
              <a:spcBef>
                <a:spcPts val="0"/>
              </a:spcBef>
              <a:spcAft>
                <a:spcPts val="0"/>
              </a:spcAft>
              <a:buClr>
                <a:srgbClr val="292929"/>
              </a:buClr>
              <a:buSzPts val="1500"/>
              <a:buFont typeface="Georgia"/>
              <a:buChar char="●"/>
            </a:pPr>
            <a:r>
              <a:rPr lang="en-US" sz="1500">
                <a:solidFill>
                  <a:srgbClr val="292929"/>
                </a:solidFill>
                <a:highlight>
                  <a:srgbClr val="FFFFFF"/>
                </a:highlight>
                <a:latin typeface="Georgia"/>
                <a:ea typeface="Georgia"/>
                <a:cs typeface="Georgia"/>
                <a:sym typeface="Georgia"/>
              </a:rPr>
              <a:t>The self-attention mechanism is a type of attention mechanism which </a:t>
            </a:r>
            <a:r>
              <a:rPr b="1" lang="en-US" sz="1500">
                <a:solidFill>
                  <a:srgbClr val="292929"/>
                </a:solidFill>
                <a:highlight>
                  <a:srgbClr val="FFFFFF"/>
                </a:highlight>
                <a:latin typeface="Georgia"/>
                <a:ea typeface="Georgia"/>
                <a:cs typeface="Georgia"/>
                <a:sym typeface="Georgia"/>
              </a:rPr>
              <a:t>allows every element of a sequence to interact with every others and find out who they should pay more attention to</a:t>
            </a:r>
            <a:r>
              <a:rPr lang="en-US" sz="1500">
                <a:solidFill>
                  <a:srgbClr val="292929"/>
                </a:solidFill>
                <a:highlight>
                  <a:srgbClr val="FFFFFF"/>
                </a:highlight>
                <a:latin typeface="Georgia"/>
                <a:ea typeface="Georgia"/>
                <a:cs typeface="Georgia"/>
                <a:sym typeface="Georgia"/>
              </a:rPr>
              <a:t>.</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5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1a49c001ac9_2_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
        <p:nvSpPr>
          <p:cNvPr id="286" name="Google Shape;286;g1a49c001ac9_2_0"/>
          <p:cNvSpPr txBox="1"/>
          <p:nvPr/>
        </p:nvSpPr>
        <p:spPr>
          <a:xfrm>
            <a:off x="789275" y="467975"/>
            <a:ext cx="6149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Roboto"/>
                <a:ea typeface="Roboto"/>
                <a:cs typeface="Roboto"/>
                <a:sym typeface="Roboto"/>
              </a:rPr>
              <a:t>BERT Model</a:t>
            </a:r>
            <a:endParaRPr sz="2500">
              <a:latin typeface="Roboto"/>
              <a:ea typeface="Roboto"/>
              <a:cs typeface="Roboto"/>
              <a:sym typeface="Roboto"/>
            </a:endParaRPr>
          </a:p>
        </p:txBody>
      </p:sp>
      <p:sp>
        <p:nvSpPr>
          <p:cNvPr id="287" name="Google Shape;287;g1a49c001ac9_2_0"/>
          <p:cNvSpPr txBox="1"/>
          <p:nvPr/>
        </p:nvSpPr>
        <p:spPr>
          <a:xfrm>
            <a:off x="918075" y="1337300"/>
            <a:ext cx="6841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rgbClr val="FFFFFF"/>
              </a:solidFill>
              <a:highlight>
                <a:srgbClr val="131417"/>
              </a:highlight>
            </a:endParaRPr>
          </a:p>
          <a:p>
            <a:pPr indent="0" lvl="0" marL="0" rtl="0" algn="l">
              <a:spcBef>
                <a:spcPts val="0"/>
              </a:spcBef>
              <a:spcAft>
                <a:spcPts val="0"/>
              </a:spcAft>
              <a:buNone/>
            </a:pPr>
            <a:r>
              <a:t/>
            </a:r>
            <a:endParaRPr sz="1300">
              <a:solidFill>
                <a:srgbClr val="FFFFFF"/>
              </a:solidFill>
              <a:highlight>
                <a:srgbClr val="131417"/>
              </a:highlight>
            </a:endParaRPr>
          </a:p>
        </p:txBody>
      </p:sp>
      <p:sp>
        <p:nvSpPr>
          <p:cNvPr id="288" name="Google Shape;288;g1a49c001ac9_2_0"/>
          <p:cNvSpPr txBox="1"/>
          <p:nvPr/>
        </p:nvSpPr>
        <p:spPr>
          <a:xfrm>
            <a:off x="789275" y="1106450"/>
            <a:ext cx="10142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Roboto"/>
                <a:ea typeface="Roboto"/>
                <a:cs typeface="Roboto"/>
                <a:sym typeface="Roboto"/>
              </a:rPr>
              <a:t>BERT is basically an Encoder stack of transformer architecture. A transformer architecture is an encoder-decoder network that uses self-attention on the encoder side and attention on the decoder side.</a:t>
            </a:r>
            <a:endParaRPr sz="1800">
              <a:latin typeface="Roboto"/>
              <a:ea typeface="Roboto"/>
              <a:cs typeface="Roboto"/>
              <a:sym typeface="Roboto"/>
            </a:endParaRPr>
          </a:p>
        </p:txBody>
      </p:sp>
      <p:pic>
        <p:nvPicPr>
          <p:cNvPr id="289" name="Google Shape;289;g1a49c001ac9_2_0"/>
          <p:cNvPicPr preferRelativeResize="0"/>
          <p:nvPr/>
        </p:nvPicPr>
        <p:blipFill>
          <a:blip r:embed="rId3">
            <a:alphaModFix/>
          </a:blip>
          <a:stretch>
            <a:fillRect/>
          </a:stretch>
        </p:blipFill>
        <p:spPr>
          <a:xfrm>
            <a:off x="3211125" y="2122250"/>
            <a:ext cx="4916925" cy="4430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1a49c001ac9_2_1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
        <p:nvSpPr>
          <p:cNvPr id="296" name="Google Shape;296;g1a49c001ac9_2_16"/>
          <p:cNvSpPr txBox="1"/>
          <p:nvPr/>
        </p:nvSpPr>
        <p:spPr>
          <a:xfrm>
            <a:off x="676600" y="435800"/>
            <a:ext cx="9643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Roboto"/>
                <a:ea typeface="Roboto"/>
                <a:cs typeface="Roboto"/>
                <a:sym typeface="Roboto"/>
              </a:rPr>
              <a:t>Roberta Model</a:t>
            </a:r>
            <a:endParaRPr sz="2500">
              <a:latin typeface="Roboto"/>
              <a:ea typeface="Roboto"/>
              <a:cs typeface="Roboto"/>
              <a:sym typeface="Roboto"/>
            </a:endParaRPr>
          </a:p>
        </p:txBody>
      </p:sp>
      <p:sp>
        <p:nvSpPr>
          <p:cNvPr id="297" name="Google Shape;297;g1a49c001ac9_2_16"/>
          <p:cNvSpPr txBox="1"/>
          <p:nvPr/>
        </p:nvSpPr>
        <p:spPr>
          <a:xfrm>
            <a:off x="676600" y="1176325"/>
            <a:ext cx="8870400" cy="5387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US" sz="1700">
                <a:solidFill>
                  <a:srgbClr val="292929"/>
                </a:solidFill>
                <a:highlight>
                  <a:srgbClr val="FFFFFF"/>
                </a:highlight>
                <a:latin typeface="Georgia"/>
                <a:ea typeface="Georgia"/>
                <a:cs typeface="Georgia"/>
                <a:sym typeface="Georgia"/>
              </a:rPr>
              <a:t>It essentially includes fine-tuning the original BERT model along with data and inputs manipulation.</a:t>
            </a:r>
            <a:endParaRPr sz="1700">
              <a:solidFill>
                <a:srgbClr val="292929"/>
              </a:solidFill>
              <a:highlight>
                <a:srgbClr val="FFFFFF"/>
              </a:highlight>
              <a:latin typeface="Georgia"/>
              <a:ea typeface="Georgia"/>
              <a:cs typeface="Georgia"/>
              <a:sym typeface="Georgia"/>
            </a:endParaRPr>
          </a:p>
          <a:p>
            <a:pPr indent="0" lvl="0" marL="0" rtl="0" algn="l">
              <a:lnSpc>
                <a:spcPct val="100000"/>
              </a:lnSpc>
              <a:spcBef>
                <a:spcPts val="3000"/>
              </a:spcBef>
              <a:spcAft>
                <a:spcPts val="0"/>
              </a:spcAft>
              <a:buNone/>
            </a:pPr>
            <a:r>
              <a:rPr lang="en-US" sz="1700">
                <a:solidFill>
                  <a:srgbClr val="292929"/>
                </a:solidFill>
                <a:highlight>
                  <a:srgbClr val="FFFFFF"/>
                </a:highlight>
                <a:latin typeface="Georgia"/>
                <a:ea typeface="Georgia"/>
                <a:cs typeface="Georgia"/>
                <a:sym typeface="Georgia"/>
              </a:rPr>
              <a:t>In many ways this is a better version of the BERT model. The key points of difference are as follows:</a:t>
            </a:r>
            <a:endParaRPr sz="1700">
              <a:solidFill>
                <a:srgbClr val="292929"/>
              </a:solidFill>
              <a:highlight>
                <a:srgbClr val="FFFFFF"/>
              </a:highlight>
              <a:latin typeface="Georgia"/>
              <a:ea typeface="Georgia"/>
              <a:cs typeface="Georgia"/>
              <a:sym typeface="Georgia"/>
            </a:endParaRPr>
          </a:p>
          <a:p>
            <a:pPr indent="0" lvl="0" marL="0" rtl="0" algn="l">
              <a:lnSpc>
                <a:spcPct val="100000"/>
              </a:lnSpc>
              <a:spcBef>
                <a:spcPts val="3000"/>
              </a:spcBef>
              <a:spcAft>
                <a:spcPts val="0"/>
              </a:spcAft>
              <a:buNone/>
            </a:pPr>
            <a:r>
              <a:rPr lang="en-US" sz="1700">
                <a:solidFill>
                  <a:srgbClr val="292929"/>
                </a:solidFill>
                <a:highlight>
                  <a:srgbClr val="FFFFFF"/>
                </a:highlight>
                <a:latin typeface="Georgia"/>
                <a:ea typeface="Georgia"/>
                <a:cs typeface="Georgia"/>
                <a:sym typeface="Georgia"/>
              </a:rPr>
              <a:t>a. </a:t>
            </a:r>
            <a:r>
              <a:rPr b="1" lang="en-US" sz="1700">
                <a:solidFill>
                  <a:srgbClr val="292929"/>
                </a:solidFill>
                <a:highlight>
                  <a:srgbClr val="FFFFFF"/>
                </a:highlight>
                <a:latin typeface="Georgia"/>
                <a:ea typeface="Georgia"/>
                <a:cs typeface="Georgia"/>
                <a:sym typeface="Georgia"/>
              </a:rPr>
              <a:t>Dynamic Masking</a:t>
            </a:r>
            <a:r>
              <a:rPr lang="en-US" sz="1700">
                <a:solidFill>
                  <a:srgbClr val="292929"/>
                </a:solidFill>
                <a:highlight>
                  <a:srgbClr val="FFFFFF"/>
                </a:highlight>
                <a:latin typeface="Georgia"/>
                <a:ea typeface="Georgia"/>
                <a:cs typeface="Georgia"/>
                <a:sym typeface="Georgia"/>
              </a:rPr>
              <a:t>: BERT uses static masking i.e. the same part of the sentence is masked in each Epoch. In contrast, RoBERTa uses dynamic masking, wherein for different Epochs different part of the sentences are masked. This makes the model more robust.</a:t>
            </a:r>
            <a:endParaRPr sz="1700">
              <a:solidFill>
                <a:srgbClr val="292929"/>
              </a:solidFill>
              <a:highlight>
                <a:srgbClr val="FFFFFF"/>
              </a:highlight>
              <a:latin typeface="Georgia"/>
              <a:ea typeface="Georgia"/>
              <a:cs typeface="Georgia"/>
              <a:sym typeface="Georgia"/>
            </a:endParaRPr>
          </a:p>
          <a:p>
            <a:pPr indent="0" lvl="0" marL="0" rtl="0" algn="l">
              <a:lnSpc>
                <a:spcPct val="100000"/>
              </a:lnSpc>
              <a:spcBef>
                <a:spcPts val="3000"/>
              </a:spcBef>
              <a:spcAft>
                <a:spcPts val="0"/>
              </a:spcAft>
              <a:buNone/>
            </a:pPr>
            <a:r>
              <a:rPr lang="en-US" sz="1700">
                <a:solidFill>
                  <a:srgbClr val="292929"/>
                </a:solidFill>
                <a:highlight>
                  <a:srgbClr val="FFFFFF"/>
                </a:highlight>
                <a:latin typeface="Georgia"/>
                <a:ea typeface="Georgia"/>
                <a:cs typeface="Georgia"/>
                <a:sym typeface="Georgia"/>
              </a:rPr>
              <a:t>b. </a:t>
            </a:r>
            <a:r>
              <a:rPr b="1" lang="en-US" sz="1700">
                <a:solidFill>
                  <a:srgbClr val="292929"/>
                </a:solidFill>
                <a:highlight>
                  <a:srgbClr val="FFFFFF"/>
                </a:highlight>
                <a:latin typeface="Georgia"/>
                <a:ea typeface="Georgia"/>
                <a:cs typeface="Georgia"/>
                <a:sym typeface="Georgia"/>
              </a:rPr>
              <a:t>Remove NSP Task</a:t>
            </a:r>
            <a:r>
              <a:rPr lang="en-US" sz="1700">
                <a:solidFill>
                  <a:srgbClr val="292929"/>
                </a:solidFill>
                <a:highlight>
                  <a:srgbClr val="FFFFFF"/>
                </a:highlight>
                <a:latin typeface="Georgia"/>
                <a:ea typeface="Georgia"/>
                <a:cs typeface="Georgia"/>
                <a:sym typeface="Georgia"/>
              </a:rPr>
              <a:t>: It was observed that the NSP task is not very useful for pre-training the BERT model. Therefore, the RoBERTa only with the MLM task.</a:t>
            </a:r>
            <a:endParaRPr sz="1700">
              <a:solidFill>
                <a:srgbClr val="292929"/>
              </a:solidFill>
              <a:highlight>
                <a:srgbClr val="FFFFFF"/>
              </a:highlight>
              <a:latin typeface="Georgia"/>
              <a:ea typeface="Georgia"/>
              <a:cs typeface="Georgia"/>
              <a:sym typeface="Georgia"/>
            </a:endParaRPr>
          </a:p>
          <a:p>
            <a:pPr indent="0" lvl="0" marL="0" rtl="0" algn="l">
              <a:lnSpc>
                <a:spcPct val="100000"/>
              </a:lnSpc>
              <a:spcBef>
                <a:spcPts val="3000"/>
              </a:spcBef>
              <a:spcAft>
                <a:spcPts val="0"/>
              </a:spcAft>
              <a:buNone/>
            </a:pPr>
            <a:r>
              <a:rPr lang="en-US" sz="1700">
                <a:solidFill>
                  <a:srgbClr val="292929"/>
                </a:solidFill>
                <a:highlight>
                  <a:srgbClr val="FFFFFF"/>
                </a:highlight>
                <a:latin typeface="Georgia"/>
                <a:ea typeface="Georgia"/>
                <a:cs typeface="Georgia"/>
                <a:sym typeface="Georgia"/>
              </a:rPr>
              <a:t>c. </a:t>
            </a:r>
            <a:r>
              <a:rPr b="1" lang="en-US" sz="1700">
                <a:solidFill>
                  <a:srgbClr val="292929"/>
                </a:solidFill>
                <a:highlight>
                  <a:srgbClr val="FFFFFF"/>
                </a:highlight>
                <a:latin typeface="Georgia"/>
                <a:ea typeface="Georgia"/>
                <a:cs typeface="Georgia"/>
                <a:sym typeface="Georgia"/>
              </a:rPr>
              <a:t>More data Points</a:t>
            </a:r>
            <a:r>
              <a:rPr lang="en-US" sz="1700">
                <a:solidFill>
                  <a:srgbClr val="292929"/>
                </a:solidFill>
                <a:highlight>
                  <a:srgbClr val="FFFFFF"/>
                </a:highlight>
                <a:latin typeface="Georgia"/>
                <a:ea typeface="Georgia"/>
                <a:cs typeface="Georgia"/>
                <a:sym typeface="Georgia"/>
              </a:rPr>
              <a:t>: BERT is pre-trained on “Toronto BookCorpus” and “English Wikipedia datasets” i.e. as a total of 16 GB of data. In contrast, in addition to these two datasets, RoBERTa was also trained on other datasets like CC-News (Common Crawl-News), Open WebText etc. The total size of these datasets is around 160 GB.</a:t>
            </a:r>
            <a:endParaRPr sz="1700">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None/>
            </a:pPr>
            <a:r>
              <a:t/>
            </a:r>
            <a:endParaRPr sz="17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1a451e31f82_0_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sp>
        <p:nvSpPr>
          <p:cNvPr id="304" name="Google Shape;304;g1a451e31f82_0_0"/>
          <p:cNvSpPr txBox="1"/>
          <p:nvPr/>
        </p:nvSpPr>
        <p:spPr>
          <a:xfrm>
            <a:off x="290600" y="130775"/>
            <a:ext cx="6218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latin typeface="Calibri"/>
                <a:ea typeface="Calibri"/>
                <a:cs typeface="Calibri"/>
                <a:sym typeface="Calibri"/>
              </a:rPr>
              <a:t>Transformers vs LSTM</a:t>
            </a:r>
            <a:endParaRPr sz="3200">
              <a:latin typeface="Calibri"/>
              <a:ea typeface="Calibri"/>
              <a:cs typeface="Calibri"/>
              <a:sym typeface="Calibri"/>
            </a:endParaRPr>
          </a:p>
        </p:txBody>
      </p:sp>
      <p:sp>
        <p:nvSpPr>
          <p:cNvPr id="305" name="Google Shape;305;g1a451e31f82_0_0"/>
          <p:cNvSpPr txBox="1"/>
          <p:nvPr/>
        </p:nvSpPr>
        <p:spPr>
          <a:xfrm>
            <a:off x="290600" y="2086525"/>
            <a:ext cx="11275500" cy="25551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SzPts val="2000"/>
              <a:buFont typeface="Roboto"/>
              <a:buChar char="●"/>
            </a:pPr>
            <a:r>
              <a:rPr lang="en-US" sz="2800">
                <a:latin typeface="Calibri"/>
                <a:ea typeface="Calibri"/>
                <a:cs typeface="Calibri"/>
                <a:sym typeface="Calibri"/>
              </a:rPr>
              <a:t>Non-sequential - Transformers process sentences as whole.</a:t>
            </a:r>
            <a:endParaRPr sz="2800">
              <a:latin typeface="Calibri"/>
              <a:ea typeface="Calibri"/>
              <a:cs typeface="Calibri"/>
              <a:sym typeface="Calibri"/>
            </a:endParaRPr>
          </a:p>
          <a:p>
            <a:pPr indent="-406400" lvl="0" marL="457200" rtl="0" algn="l">
              <a:lnSpc>
                <a:spcPct val="150000"/>
              </a:lnSpc>
              <a:spcBef>
                <a:spcPts val="0"/>
              </a:spcBef>
              <a:spcAft>
                <a:spcPts val="0"/>
              </a:spcAft>
              <a:buSzPts val="2800"/>
              <a:buFont typeface="Calibri"/>
              <a:buChar char="●"/>
            </a:pPr>
            <a:r>
              <a:rPr lang="en-US" sz="2800">
                <a:latin typeface="Calibri"/>
                <a:ea typeface="Calibri"/>
                <a:cs typeface="Calibri"/>
                <a:sym typeface="Calibri"/>
              </a:rPr>
              <a:t>Self attention - Used to find similarity scores between words in a sentence.</a:t>
            </a:r>
            <a:endParaRPr sz="2800">
              <a:latin typeface="Calibri"/>
              <a:ea typeface="Calibri"/>
              <a:cs typeface="Calibri"/>
              <a:sym typeface="Calibri"/>
            </a:endParaRPr>
          </a:p>
          <a:p>
            <a:pPr indent="-406400" lvl="0" marL="457200" rtl="0" algn="l">
              <a:lnSpc>
                <a:spcPct val="150000"/>
              </a:lnSpc>
              <a:spcBef>
                <a:spcPts val="0"/>
              </a:spcBef>
              <a:spcAft>
                <a:spcPts val="0"/>
              </a:spcAft>
              <a:buSzPts val="2800"/>
              <a:buFont typeface="Calibri"/>
              <a:buChar char="●"/>
            </a:pPr>
            <a:r>
              <a:rPr lang="en-US" sz="2800">
                <a:latin typeface="Calibri"/>
                <a:ea typeface="Calibri"/>
                <a:cs typeface="Calibri"/>
                <a:sym typeface="Calibri"/>
              </a:rPr>
              <a:t>Brings to power of bidirectional RNNs to get past and future data.</a:t>
            </a:r>
            <a:endParaRPr sz="28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199aff46ade_0_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
        <p:nvSpPr>
          <p:cNvPr id="312" name="Google Shape;312;g199aff46ade_0_0"/>
          <p:cNvSpPr txBox="1"/>
          <p:nvPr/>
        </p:nvSpPr>
        <p:spPr>
          <a:xfrm>
            <a:off x="428700" y="185725"/>
            <a:ext cx="8229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latin typeface="Calibri"/>
                <a:ea typeface="Calibri"/>
                <a:cs typeface="Calibri"/>
                <a:sym typeface="Calibri"/>
              </a:rPr>
              <a:t>Experimental Data - Sentiment</a:t>
            </a:r>
            <a:endParaRPr sz="3200">
              <a:latin typeface="Calibri"/>
              <a:ea typeface="Calibri"/>
              <a:cs typeface="Calibri"/>
              <a:sym typeface="Calibri"/>
            </a:endParaRPr>
          </a:p>
        </p:txBody>
      </p:sp>
      <p:graphicFrame>
        <p:nvGraphicFramePr>
          <p:cNvPr id="313" name="Google Shape;313;g199aff46ade_0_0"/>
          <p:cNvGraphicFramePr/>
          <p:nvPr/>
        </p:nvGraphicFramePr>
        <p:xfrm>
          <a:off x="428700" y="1226375"/>
          <a:ext cx="3000000" cy="3000000"/>
        </p:xfrm>
        <a:graphic>
          <a:graphicData uri="http://schemas.openxmlformats.org/drawingml/2006/table">
            <a:tbl>
              <a:tblPr>
                <a:noFill/>
                <a:tableStyleId>{0A13E031-9635-4000-961A-4AF1BCD7D787}</a:tableStyleId>
              </a:tblPr>
              <a:tblGrid>
                <a:gridCol w="1894650"/>
                <a:gridCol w="1894650"/>
                <a:gridCol w="1894650"/>
                <a:gridCol w="1894650"/>
                <a:gridCol w="1894650"/>
                <a:gridCol w="1894650"/>
              </a:tblGrid>
              <a:tr h="959850">
                <a:tc>
                  <a:txBody>
                    <a:bodyPr/>
                    <a:lstStyle/>
                    <a:p>
                      <a:pPr indent="0" lvl="0" marL="0" rtl="0" algn="ctr">
                        <a:spcBef>
                          <a:spcPts val="0"/>
                        </a:spcBef>
                        <a:spcAft>
                          <a:spcPts val="0"/>
                        </a:spcAft>
                        <a:buNone/>
                      </a:pPr>
                      <a:r>
                        <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XLM-Roberta</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Deberta</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Bert Multilingual</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MS Macro Electra Base</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LSTM</a:t>
                      </a:r>
                      <a:endParaRPr sz="2500">
                        <a:latin typeface="Calibri"/>
                        <a:ea typeface="Calibri"/>
                        <a:cs typeface="Calibri"/>
                        <a:sym typeface="Calibri"/>
                      </a:endParaRPr>
                    </a:p>
                  </a:txBody>
                  <a:tcPr marT="91425" marB="91425" marR="91425" marL="91425" anchor="ctr"/>
                </a:tc>
              </a:tr>
              <a:tr h="959850">
                <a:tc>
                  <a:txBody>
                    <a:bodyPr/>
                    <a:lstStyle/>
                    <a:p>
                      <a:pPr indent="0" lvl="0" marL="0" rtl="0" algn="ctr">
                        <a:spcBef>
                          <a:spcPts val="0"/>
                        </a:spcBef>
                        <a:spcAft>
                          <a:spcPts val="0"/>
                        </a:spcAft>
                        <a:buNone/>
                      </a:pPr>
                      <a:r>
                        <a:rPr lang="en-US" sz="2500">
                          <a:latin typeface="Calibri"/>
                          <a:ea typeface="Calibri"/>
                          <a:cs typeface="Calibri"/>
                          <a:sym typeface="Calibri"/>
                        </a:rPr>
                        <a:t>Accuracy</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0.7419</a:t>
                      </a:r>
                      <a:endParaRPr sz="2500">
                        <a:latin typeface="Calibri"/>
                        <a:ea typeface="Calibri"/>
                        <a:cs typeface="Calibri"/>
                        <a:sym typeface="Calibri"/>
                      </a:endParaRPr>
                    </a:p>
                  </a:txBody>
                  <a:tcPr marT="91425" marB="91425" marR="91425" marL="91425" anchor="ctr">
                    <a:solidFill>
                      <a:srgbClr val="DFFF90"/>
                    </a:solidFill>
                  </a:tcPr>
                </a:tc>
                <a:tc>
                  <a:txBody>
                    <a:bodyPr/>
                    <a:lstStyle/>
                    <a:p>
                      <a:pPr indent="0" lvl="0" marL="0" rtl="0" algn="ctr">
                        <a:spcBef>
                          <a:spcPts val="0"/>
                        </a:spcBef>
                        <a:spcAft>
                          <a:spcPts val="0"/>
                        </a:spcAft>
                        <a:buNone/>
                      </a:pPr>
                      <a:r>
                        <a:rPr lang="en-US" sz="2500">
                          <a:latin typeface="Calibri"/>
                          <a:ea typeface="Calibri"/>
                          <a:cs typeface="Calibri"/>
                          <a:sym typeface="Calibri"/>
                        </a:rPr>
                        <a:t>0.7215</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0.6624</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0.6695</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0.5551</a:t>
                      </a:r>
                      <a:endParaRPr sz="2500">
                        <a:latin typeface="Calibri"/>
                        <a:ea typeface="Calibri"/>
                        <a:cs typeface="Calibri"/>
                        <a:sym typeface="Calibri"/>
                      </a:endParaRPr>
                    </a:p>
                  </a:txBody>
                  <a:tcPr marT="91425" marB="91425" marR="91425" marL="91425" anchor="ctr">
                    <a:solidFill>
                      <a:srgbClr val="FFCFB4"/>
                    </a:solidFill>
                  </a:tcPr>
                </a:tc>
              </a:tr>
              <a:tr h="959850">
                <a:tc>
                  <a:txBody>
                    <a:bodyPr/>
                    <a:lstStyle/>
                    <a:p>
                      <a:pPr indent="0" lvl="0" marL="0" rtl="0" algn="ctr">
                        <a:spcBef>
                          <a:spcPts val="0"/>
                        </a:spcBef>
                        <a:spcAft>
                          <a:spcPts val="0"/>
                        </a:spcAft>
                        <a:buNone/>
                      </a:pPr>
                      <a:r>
                        <a:rPr lang="en-US" sz="2500">
                          <a:latin typeface="Calibri"/>
                          <a:ea typeface="Calibri"/>
                          <a:cs typeface="Calibri"/>
                          <a:sym typeface="Calibri"/>
                        </a:rPr>
                        <a:t>F1</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0.7411</a:t>
                      </a:r>
                      <a:endParaRPr sz="2500">
                        <a:latin typeface="Calibri"/>
                        <a:ea typeface="Calibri"/>
                        <a:cs typeface="Calibri"/>
                        <a:sym typeface="Calibri"/>
                      </a:endParaRPr>
                    </a:p>
                  </a:txBody>
                  <a:tcPr marT="91425" marB="91425" marR="91425" marL="91425" anchor="ctr">
                    <a:solidFill>
                      <a:srgbClr val="DFFF90"/>
                    </a:solidFill>
                  </a:tcPr>
                </a:tc>
                <a:tc>
                  <a:txBody>
                    <a:bodyPr/>
                    <a:lstStyle/>
                    <a:p>
                      <a:pPr indent="0" lvl="0" marL="0" rtl="0" algn="ctr">
                        <a:spcBef>
                          <a:spcPts val="0"/>
                        </a:spcBef>
                        <a:spcAft>
                          <a:spcPts val="0"/>
                        </a:spcAft>
                        <a:buNone/>
                      </a:pPr>
                      <a:r>
                        <a:rPr lang="en-US" sz="2500">
                          <a:latin typeface="Calibri"/>
                          <a:ea typeface="Calibri"/>
                          <a:cs typeface="Calibri"/>
                          <a:sym typeface="Calibri"/>
                        </a:rPr>
                        <a:t>0.7215</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0.6621</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0.6695</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0.5509</a:t>
                      </a:r>
                      <a:endParaRPr sz="2500">
                        <a:latin typeface="Calibri"/>
                        <a:ea typeface="Calibri"/>
                        <a:cs typeface="Calibri"/>
                        <a:sym typeface="Calibri"/>
                      </a:endParaRPr>
                    </a:p>
                  </a:txBody>
                  <a:tcPr marT="91425" marB="91425" marR="91425" marL="91425" anchor="ctr">
                    <a:solidFill>
                      <a:srgbClr val="FFCFB4"/>
                    </a:solidFill>
                  </a:tcPr>
                </a:tc>
              </a:tr>
              <a:tr h="959850">
                <a:tc>
                  <a:txBody>
                    <a:bodyPr/>
                    <a:lstStyle/>
                    <a:p>
                      <a:pPr indent="0" lvl="0" marL="0" rtl="0" algn="ctr">
                        <a:spcBef>
                          <a:spcPts val="0"/>
                        </a:spcBef>
                        <a:spcAft>
                          <a:spcPts val="0"/>
                        </a:spcAft>
                        <a:buNone/>
                      </a:pPr>
                      <a:r>
                        <a:rPr lang="en-US" sz="2500">
                          <a:latin typeface="Calibri"/>
                          <a:ea typeface="Calibri"/>
                          <a:cs typeface="Calibri"/>
                          <a:sym typeface="Calibri"/>
                        </a:rPr>
                        <a:t>Precision</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0.7419</a:t>
                      </a:r>
                      <a:endParaRPr sz="2500">
                        <a:latin typeface="Calibri"/>
                        <a:ea typeface="Calibri"/>
                        <a:cs typeface="Calibri"/>
                        <a:sym typeface="Calibri"/>
                      </a:endParaRPr>
                    </a:p>
                  </a:txBody>
                  <a:tcPr marT="91425" marB="91425" marR="91425" marL="91425" anchor="ctr">
                    <a:solidFill>
                      <a:srgbClr val="DFFF90"/>
                    </a:solidFill>
                  </a:tcPr>
                </a:tc>
                <a:tc>
                  <a:txBody>
                    <a:bodyPr/>
                    <a:lstStyle/>
                    <a:p>
                      <a:pPr indent="0" lvl="0" marL="0" rtl="0" algn="ctr">
                        <a:spcBef>
                          <a:spcPts val="0"/>
                        </a:spcBef>
                        <a:spcAft>
                          <a:spcPts val="0"/>
                        </a:spcAft>
                        <a:buNone/>
                      </a:pPr>
                      <a:r>
                        <a:rPr lang="en-US" sz="2500">
                          <a:latin typeface="Calibri"/>
                          <a:ea typeface="Calibri"/>
                          <a:cs typeface="Calibri"/>
                          <a:sym typeface="Calibri"/>
                        </a:rPr>
                        <a:t>0.7215</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0.6624</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0.6695</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0.5633</a:t>
                      </a:r>
                      <a:endParaRPr sz="2500">
                        <a:latin typeface="Calibri"/>
                        <a:ea typeface="Calibri"/>
                        <a:cs typeface="Calibri"/>
                        <a:sym typeface="Calibri"/>
                      </a:endParaRPr>
                    </a:p>
                  </a:txBody>
                  <a:tcPr marT="91425" marB="91425" marR="91425" marL="91425" anchor="ctr">
                    <a:solidFill>
                      <a:srgbClr val="FFCFB4"/>
                    </a:solidFill>
                  </a:tcPr>
                </a:tc>
              </a:tr>
              <a:tr h="959850">
                <a:tc>
                  <a:txBody>
                    <a:bodyPr/>
                    <a:lstStyle/>
                    <a:p>
                      <a:pPr indent="0" lvl="0" marL="0" rtl="0" algn="ctr">
                        <a:spcBef>
                          <a:spcPts val="0"/>
                        </a:spcBef>
                        <a:spcAft>
                          <a:spcPts val="0"/>
                        </a:spcAft>
                        <a:buNone/>
                      </a:pPr>
                      <a:r>
                        <a:rPr lang="en-US" sz="2500">
                          <a:latin typeface="Calibri"/>
                          <a:ea typeface="Calibri"/>
                          <a:cs typeface="Calibri"/>
                          <a:sym typeface="Calibri"/>
                        </a:rPr>
                        <a:t>Recall</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0.7419</a:t>
                      </a:r>
                      <a:endParaRPr sz="2500">
                        <a:latin typeface="Calibri"/>
                        <a:ea typeface="Calibri"/>
                        <a:cs typeface="Calibri"/>
                        <a:sym typeface="Calibri"/>
                      </a:endParaRPr>
                    </a:p>
                  </a:txBody>
                  <a:tcPr marT="91425" marB="91425" marR="91425" marL="91425" anchor="ctr">
                    <a:solidFill>
                      <a:srgbClr val="DFFF90"/>
                    </a:solidFill>
                  </a:tcPr>
                </a:tc>
                <a:tc>
                  <a:txBody>
                    <a:bodyPr/>
                    <a:lstStyle/>
                    <a:p>
                      <a:pPr indent="0" lvl="0" marL="0" rtl="0" algn="ctr">
                        <a:spcBef>
                          <a:spcPts val="0"/>
                        </a:spcBef>
                        <a:spcAft>
                          <a:spcPts val="0"/>
                        </a:spcAft>
                        <a:buNone/>
                      </a:pPr>
                      <a:r>
                        <a:rPr lang="en-US" sz="2500">
                          <a:latin typeface="Calibri"/>
                          <a:ea typeface="Calibri"/>
                          <a:cs typeface="Calibri"/>
                          <a:sym typeface="Calibri"/>
                        </a:rPr>
                        <a:t>0.7215</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0.6624</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0.6695</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0.5551</a:t>
                      </a:r>
                      <a:endParaRPr sz="2500">
                        <a:latin typeface="Calibri"/>
                        <a:ea typeface="Calibri"/>
                        <a:cs typeface="Calibri"/>
                        <a:sym typeface="Calibri"/>
                      </a:endParaRPr>
                    </a:p>
                  </a:txBody>
                  <a:tcPr marT="91425" marB="91425" marR="91425" marL="91425" anchor="ctr">
                    <a:solidFill>
                      <a:srgbClr val="FFCFB4"/>
                    </a:solidFill>
                  </a:tcPr>
                </a:tc>
              </a:tr>
            </a:tbl>
          </a:graphicData>
        </a:graphic>
      </p:graphicFrame>
      <p:sp>
        <p:nvSpPr>
          <p:cNvPr id="314" name="Google Shape;314;g199aff46ade_0_0"/>
          <p:cNvSpPr txBox="1"/>
          <p:nvPr/>
        </p:nvSpPr>
        <p:spPr>
          <a:xfrm>
            <a:off x="1716900" y="6249125"/>
            <a:ext cx="8791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latin typeface="Calibri"/>
                <a:ea typeface="Calibri"/>
                <a:cs typeface="Calibri"/>
                <a:sym typeface="Calibri"/>
              </a:rPr>
              <a:t>Table: Experimental Data showing Accuracy, F1, precision and recall for sentiment model</a:t>
            </a:r>
            <a:endParaRPr sz="18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1a2d66e0ab9_1_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
        <p:nvSpPr>
          <p:cNvPr id="321" name="Google Shape;321;g1a2d66e0ab9_1_12"/>
          <p:cNvSpPr txBox="1"/>
          <p:nvPr/>
        </p:nvSpPr>
        <p:spPr>
          <a:xfrm>
            <a:off x="428700" y="185725"/>
            <a:ext cx="8229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latin typeface="Calibri"/>
                <a:ea typeface="Calibri"/>
                <a:cs typeface="Calibri"/>
                <a:sym typeface="Calibri"/>
              </a:rPr>
              <a:t>AOC ROC &amp; Confusion Matrix</a:t>
            </a:r>
            <a:r>
              <a:rPr lang="en-US" sz="3200">
                <a:latin typeface="Calibri"/>
                <a:ea typeface="Calibri"/>
                <a:cs typeface="Calibri"/>
                <a:sym typeface="Calibri"/>
              </a:rPr>
              <a:t> - Sentiment</a:t>
            </a:r>
            <a:endParaRPr sz="3200">
              <a:latin typeface="Calibri"/>
              <a:ea typeface="Calibri"/>
              <a:cs typeface="Calibri"/>
              <a:sym typeface="Calibri"/>
            </a:endParaRPr>
          </a:p>
        </p:txBody>
      </p:sp>
      <p:pic>
        <p:nvPicPr>
          <p:cNvPr id="322" name="Google Shape;322;g1a2d66e0ab9_1_12"/>
          <p:cNvPicPr preferRelativeResize="0"/>
          <p:nvPr/>
        </p:nvPicPr>
        <p:blipFill>
          <a:blip r:embed="rId3">
            <a:alphaModFix/>
          </a:blip>
          <a:stretch>
            <a:fillRect/>
          </a:stretch>
        </p:blipFill>
        <p:spPr>
          <a:xfrm>
            <a:off x="428700" y="1886200"/>
            <a:ext cx="5142674" cy="3935875"/>
          </a:xfrm>
          <a:prstGeom prst="rect">
            <a:avLst/>
          </a:prstGeom>
          <a:noFill/>
          <a:ln>
            <a:noFill/>
          </a:ln>
        </p:spPr>
      </p:pic>
      <p:pic>
        <p:nvPicPr>
          <p:cNvPr id="323" name="Google Shape;323;g1a2d66e0ab9_1_12"/>
          <p:cNvPicPr preferRelativeResize="0"/>
          <p:nvPr/>
        </p:nvPicPr>
        <p:blipFill>
          <a:blip r:embed="rId4">
            <a:alphaModFix/>
          </a:blip>
          <a:stretch>
            <a:fillRect/>
          </a:stretch>
        </p:blipFill>
        <p:spPr>
          <a:xfrm>
            <a:off x="6397450" y="2201063"/>
            <a:ext cx="4791375" cy="3306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199aff46ade_0_2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sp>
        <p:nvSpPr>
          <p:cNvPr id="330" name="Google Shape;330;g199aff46ade_0_26"/>
          <p:cNvSpPr txBox="1"/>
          <p:nvPr/>
        </p:nvSpPr>
        <p:spPr>
          <a:xfrm>
            <a:off x="428700" y="185725"/>
            <a:ext cx="8229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latin typeface="Calibri"/>
                <a:ea typeface="Calibri"/>
                <a:cs typeface="Calibri"/>
                <a:sym typeface="Calibri"/>
              </a:rPr>
              <a:t>Experimental Data - Profane</a:t>
            </a:r>
            <a:endParaRPr sz="3200">
              <a:latin typeface="Calibri"/>
              <a:ea typeface="Calibri"/>
              <a:cs typeface="Calibri"/>
              <a:sym typeface="Calibri"/>
            </a:endParaRPr>
          </a:p>
        </p:txBody>
      </p:sp>
      <p:graphicFrame>
        <p:nvGraphicFramePr>
          <p:cNvPr id="331" name="Google Shape;331;g199aff46ade_0_26"/>
          <p:cNvGraphicFramePr/>
          <p:nvPr/>
        </p:nvGraphicFramePr>
        <p:xfrm>
          <a:off x="428700" y="1226375"/>
          <a:ext cx="3000000" cy="3000000"/>
        </p:xfrm>
        <a:graphic>
          <a:graphicData uri="http://schemas.openxmlformats.org/drawingml/2006/table">
            <a:tbl>
              <a:tblPr>
                <a:noFill/>
                <a:tableStyleId>{0A13E031-9635-4000-961A-4AF1BCD7D787}</a:tableStyleId>
              </a:tblPr>
              <a:tblGrid>
                <a:gridCol w="1894650"/>
                <a:gridCol w="1894650"/>
                <a:gridCol w="1894650"/>
                <a:gridCol w="1894650"/>
                <a:gridCol w="1894650"/>
                <a:gridCol w="1894650"/>
              </a:tblGrid>
              <a:tr h="959850">
                <a:tc>
                  <a:txBody>
                    <a:bodyPr/>
                    <a:lstStyle/>
                    <a:p>
                      <a:pPr indent="0" lvl="0" marL="0" rtl="0" algn="ctr">
                        <a:spcBef>
                          <a:spcPts val="0"/>
                        </a:spcBef>
                        <a:spcAft>
                          <a:spcPts val="0"/>
                        </a:spcAft>
                        <a:buNone/>
                      </a:pPr>
                      <a:r>
                        <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XLM-Roberta</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Deberta</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Bert Multilingual</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MS Macro Electra Base</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LSTM</a:t>
                      </a:r>
                      <a:endParaRPr sz="2500">
                        <a:latin typeface="Calibri"/>
                        <a:ea typeface="Calibri"/>
                        <a:cs typeface="Calibri"/>
                        <a:sym typeface="Calibri"/>
                      </a:endParaRPr>
                    </a:p>
                  </a:txBody>
                  <a:tcPr marT="91425" marB="91425" marR="91425" marL="91425" anchor="ctr"/>
                </a:tc>
              </a:tr>
              <a:tr h="959850">
                <a:tc>
                  <a:txBody>
                    <a:bodyPr/>
                    <a:lstStyle/>
                    <a:p>
                      <a:pPr indent="0" lvl="0" marL="0" rtl="0" algn="ctr">
                        <a:spcBef>
                          <a:spcPts val="0"/>
                        </a:spcBef>
                        <a:spcAft>
                          <a:spcPts val="0"/>
                        </a:spcAft>
                        <a:buNone/>
                      </a:pPr>
                      <a:r>
                        <a:rPr lang="en-US" sz="2500">
                          <a:latin typeface="Calibri"/>
                          <a:ea typeface="Calibri"/>
                          <a:cs typeface="Calibri"/>
                          <a:sym typeface="Calibri"/>
                        </a:rPr>
                        <a:t>Accuracy</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0.8253</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0.8322</a:t>
                      </a:r>
                      <a:endParaRPr sz="2500">
                        <a:latin typeface="Calibri"/>
                        <a:ea typeface="Calibri"/>
                        <a:cs typeface="Calibri"/>
                        <a:sym typeface="Calibri"/>
                      </a:endParaRPr>
                    </a:p>
                  </a:txBody>
                  <a:tcPr marT="91425" marB="91425" marR="91425" marL="91425" anchor="ctr">
                    <a:solidFill>
                      <a:srgbClr val="DFFF90"/>
                    </a:solidFill>
                  </a:tcPr>
                </a:tc>
                <a:tc>
                  <a:txBody>
                    <a:bodyPr/>
                    <a:lstStyle/>
                    <a:p>
                      <a:pPr indent="0" lvl="0" marL="0" rtl="0" algn="ctr">
                        <a:spcBef>
                          <a:spcPts val="0"/>
                        </a:spcBef>
                        <a:spcAft>
                          <a:spcPts val="0"/>
                        </a:spcAft>
                        <a:buNone/>
                      </a:pPr>
                      <a:r>
                        <a:rPr lang="en-US" sz="2500">
                          <a:latin typeface="Calibri"/>
                          <a:ea typeface="Calibri"/>
                          <a:cs typeface="Calibri"/>
                          <a:sym typeface="Calibri"/>
                        </a:rPr>
                        <a:t>0.8220</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0.8035</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0.7144</a:t>
                      </a:r>
                      <a:endParaRPr sz="2500">
                        <a:latin typeface="Calibri"/>
                        <a:ea typeface="Calibri"/>
                        <a:cs typeface="Calibri"/>
                        <a:sym typeface="Calibri"/>
                      </a:endParaRPr>
                    </a:p>
                  </a:txBody>
                  <a:tcPr marT="91425" marB="91425" marR="91425" marL="91425" anchor="ctr">
                    <a:solidFill>
                      <a:srgbClr val="FFCFB4"/>
                    </a:solidFill>
                  </a:tcPr>
                </a:tc>
              </a:tr>
              <a:tr h="959850">
                <a:tc>
                  <a:txBody>
                    <a:bodyPr/>
                    <a:lstStyle/>
                    <a:p>
                      <a:pPr indent="0" lvl="0" marL="0" rtl="0" algn="ctr">
                        <a:spcBef>
                          <a:spcPts val="0"/>
                        </a:spcBef>
                        <a:spcAft>
                          <a:spcPts val="0"/>
                        </a:spcAft>
                        <a:buNone/>
                      </a:pPr>
                      <a:r>
                        <a:rPr lang="en-US" sz="2500">
                          <a:latin typeface="Calibri"/>
                          <a:ea typeface="Calibri"/>
                          <a:cs typeface="Calibri"/>
                          <a:sym typeface="Calibri"/>
                        </a:rPr>
                        <a:t>F1</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0.8391</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0.8455</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0.8649</a:t>
                      </a:r>
                      <a:endParaRPr sz="2500">
                        <a:latin typeface="Calibri"/>
                        <a:ea typeface="Calibri"/>
                        <a:cs typeface="Calibri"/>
                        <a:sym typeface="Calibri"/>
                      </a:endParaRPr>
                    </a:p>
                  </a:txBody>
                  <a:tcPr marT="91425" marB="91425" marR="91425" marL="91425" anchor="ctr">
                    <a:solidFill>
                      <a:srgbClr val="DFFF90"/>
                    </a:solidFill>
                  </a:tcPr>
                </a:tc>
                <a:tc>
                  <a:txBody>
                    <a:bodyPr/>
                    <a:lstStyle/>
                    <a:p>
                      <a:pPr indent="0" lvl="0" marL="0" rtl="0" algn="ctr">
                        <a:spcBef>
                          <a:spcPts val="0"/>
                        </a:spcBef>
                        <a:spcAft>
                          <a:spcPts val="0"/>
                        </a:spcAft>
                        <a:buNone/>
                      </a:pPr>
                      <a:r>
                        <a:rPr lang="en-US" sz="2500">
                          <a:latin typeface="Calibri"/>
                          <a:ea typeface="Calibri"/>
                          <a:cs typeface="Calibri"/>
                          <a:sym typeface="Calibri"/>
                        </a:rPr>
                        <a:t>0.8183</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0.7380</a:t>
                      </a:r>
                      <a:endParaRPr sz="2500">
                        <a:latin typeface="Calibri"/>
                        <a:ea typeface="Calibri"/>
                        <a:cs typeface="Calibri"/>
                        <a:sym typeface="Calibri"/>
                      </a:endParaRPr>
                    </a:p>
                  </a:txBody>
                  <a:tcPr marT="91425" marB="91425" marR="91425" marL="91425" anchor="ctr">
                    <a:solidFill>
                      <a:srgbClr val="FFCFB4"/>
                    </a:solidFill>
                  </a:tcPr>
                </a:tc>
              </a:tr>
              <a:tr h="959850">
                <a:tc>
                  <a:txBody>
                    <a:bodyPr/>
                    <a:lstStyle/>
                    <a:p>
                      <a:pPr indent="0" lvl="0" marL="0" rtl="0" algn="ctr">
                        <a:spcBef>
                          <a:spcPts val="0"/>
                        </a:spcBef>
                        <a:spcAft>
                          <a:spcPts val="0"/>
                        </a:spcAft>
                        <a:buNone/>
                      </a:pPr>
                      <a:r>
                        <a:rPr lang="en-US" sz="2500">
                          <a:latin typeface="Calibri"/>
                          <a:ea typeface="Calibri"/>
                          <a:cs typeface="Calibri"/>
                          <a:sym typeface="Calibri"/>
                        </a:rPr>
                        <a:t>Precision</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0.8006</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0.8015</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0.8094</a:t>
                      </a:r>
                      <a:endParaRPr sz="2500">
                        <a:latin typeface="Calibri"/>
                        <a:ea typeface="Calibri"/>
                        <a:cs typeface="Calibri"/>
                        <a:sym typeface="Calibri"/>
                      </a:endParaRPr>
                    </a:p>
                  </a:txBody>
                  <a:tcPr marT="91425" marB="91425" marR="91425" marL="91425" anchor="ctr">
                    <a:solidFill>
                      <a:srgbClr val="DFFF90"/>
                    </a:solidFill>
                  </a:tcPr>
                </a:tc>
                <a:tc>
                  <a:txBody>
                    <a:bodyPr/>
                    <a:lstStyle/>
                    <a:p>
                      <a:pPr indent="0" lvl="0" marL="0" rtl="0" algn="ctr">
                        <a:spcBef>
                          <a:spcPts val="0"/>
                        </a:spcBef>
                        <a:spcAft>
                          <a:spcPts val="0"/>
                        </a:spcAft>
                        <a:buNone/>
                      </a:pPr>
                      <a:r>
                        <a:rPr lang="en-US" sz="2500">
                          <a:latin typeface="Calibri"/>
                          <a:ea typeface="Calibri"/>
                          <a:cs typeface="Calibri"/>
                          <a:sym typeface="Calibri"/>
                        </a:rPr>
                        <a:t>0.7786</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0.7013</a:t>
                      </a:r>
                      <a:endParaRPr sz="2500">
                        <a:latin typeface="Calibri"/>
                        <a:ea typeface="Calibri"/>
                        <a:cs typeface="Calibri"/>
                        <a:sym typeface="Calibri"/>
                      </a:endParaRPr>
                    </a:p>
                  </a:txBody>
                  <a:tcPr marT="91425" marB="91425" marR="91425" marL="91425" anchor="ctr">
                    <a:solidFill>
                      <a:srgbClr val="FFCFB4"/>
                    </a:solidFill>
                  </a:tcPr>
                </a:tc>
              </a:tr>
              <a:tr h="959850">
                <a:tc>
                  <a:txBody>
                    <a:bodyPr/>
                    <a:lstStyle/>
                    <a:p>
                      <a:pPr indent="0" lvl="0" marL="0" rtl="0" algn="ctr">
                        <a:spcBef>
                          <a:spcPts val="0"/>
                        </a:spcBef>
                        <a:spcAft>
                          <a:spcPts val="0"/>
                        </a:spcAft>
                        <a:buNone/>
                      </a:pPr>
                      <a:r>
                        <a:rPr lang="en-US" sz="2500">
                          <a:latin typeface="Calibri"/>
                          <a:ea typeface="Calibri"/>
                          <a:cs typeface="Calibri"/>
                          <a:sym typeface="Calibri"/>
                        </a:rPr>
                        <a:t>Recall</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0.8814</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0.8946</a:t>
                      </a:r>
                      <a:endParaRPr sz="2500">
                        <a:latin typeface="Calibri"/>
                        <a:ea typeface="Calibri"/>
                        <a:cs typeface="Calibri"/>
                        <a:sym typeface="Calibri"/>
                      </a:endParaRPr>
                    </a:p>
                  </a:txBody>
                  <a:tcPr marT="91425" marB="91425" marR="91425" marL="91425" anchor="ctr">
                    <a:solidFill>
                      <a:srgbClr val="DFFF90"/>
                    </a:solidFill>
                  </a:tcPr>
                </a:tc>
                <a:tc>
                  <a:txBody>
                    <a:bodyPr/>
                    <a:lstStyle/>
                    <a:p>
                      <a:pPr indent="0" lvl="0" marL="0" rtl="0" algn="ctr">
                        <a:spcBef>
                          <a:spcPts val="0"/>
                        </a:spcBef>
                        <a:spcAft>
                          <a:spcPts val="0"/>
                        </a:spcAft>
                        <a:buNone/>
                      </a:pPr>
                      <a:r>
                        <a:rPr lang="en-US" sz="2500">
                          <a:latin typeface="Calibri"/>
                          <a:ea typeface="Calibri"/>
                          <a:cs typeface="Calibri"/>
                          <a:sym typeface="Calibri"/>
                        </a:rPr>
                        <a:t>0.8785</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0.8623</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0.7788</a:t>
                      </a:r>
                      <a:endParaRPr sz="2500">
                        <a:latin typeface="Calibri"/>
                        <a:ea typeface="Calibri"/>
                        <a:cs typeface="Calibri"/>
                        <a:sym typeface="Calibri"/>
                      </a:endParaRPr>
                    </a:p>
                  </a:txBody>
                  <a:tcPr marT="91425" marB="91425" marR="91425" marL="91425" anchor="ctr">
                    <a:solidFill>
                      <a:srgbClr val="FFCFB4"/>
                    </a:solidFill>
                  </a:tcPr>
                </a:tc>
              </a:tr>
            </a:tbl>
          </a:graphicData>
        </a:graphic>
      </p:graphicFrame>
      <p:sp>
        <p:nvSpPr>
          <p:cNvPr id="332" name="Google Shape;332;g199aff46ade_0_26"/>
          <p:cNvSpPr txBox="1"/>
          <p:nvPr/>
        </p:nvSpPr>
        <p:spPr>
          <a:xfrm>
            <a:off x="1716900" y="6249125"/>
            <a:ext cx="8791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latin typeface="Calibri"/>
                <a:ea typeface="Calibri"/>
                <a:cs typeface="Calibri"/>
                <a:sym typeface="Calibri"/>
              </a:rPr>
              <a:t>Table: Experimental Data showing Accuracy, F1, precision and recall for profane model</a:t>
            </a:r>
            <a:endParaRPr sz="180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199aff46ade_0_1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sp>
        <p:nvSpPr>
          <p:cNvPr id="339" name="Google Shape;339;g199aff46ade_0_18"/>
          <p:cNvSpPr txBox="1"/>
          <p:nvPr/>
        </p:nvSpPr>
        <p:spPr>
          <a:xfrm>
            <a:off x="428700" y="185725"/>
            <a:ext cx="8229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latin typeface="Calibri"/>
                <a:ea typeface="Calibri"/>
                <a:cs typeface="Calibri"/>
                <a:sym typeface="Calibri"/>
              </a:rPr>
              <a:t>Experimental Data - Hate Speech</a:t>
            </a:r>
            <a:endParaRPr sz="3200">
              <a:latin typeface="Calibri"/>
              <a:ea typeface="Calibri"/>
              <a:cs typeface="Calibri"/>
              <a:sym typeface="Calibri"/>
            </a:endParaRPr>
          </a:p>
        </p:txBody>
      </p:sp>
      <p:graphicFrame>
        <p:nvGraphicFramePr>
          <p:cNvPr id="340" name="Google Shape;340;g199aff46ade_0_18"/>
          <p:cNvGraphicFramePr/>
          <p:nvPr/>
        </p:nvGraphicFramePr>
        <p:xfrm>
          <a:off x="428700" y="1226375"/>
          <a:ext cx="3000000" cy="3000000"/>
        </p:xfrm>
        <a:graphic>
          <a:graphicData uri="http://schemas.openxmlformats.org/drawingml/2006/table">
            <a:tbl>
              <a:tblPr>
                <a:noFill/>
                <a:tableStyleId>{0A13E031-9635-4000-961A-4AF1BCD7D787}</a:tableStyleId>
              </a:tblPr>
              <a:tblGrid>
                <a:gridCol w="1894650"/>
                <a:gridCol w="1894650"/>
                <a:gridCol w="1894650"/>
                <a:gridCol w="1894650"/>
                <a:gridCol w="1894650"/>
                <a:gridCol w="1894650"/>
              </a:tblGrid>
              <a:tr h="959850">
                <a:tc>
                  <a:txBody>
                    <a:bodyPr/>
                    <a:lstStyle/>
                    <a:p>
                      <a:pPr indent="0" lvl="0" marL="0" rtl="0" algn="ctr">
                        <a:spcBef>
                          <a:spcPts val="0"/>
                        </a:spcBef>
                        <a:spcAft>
                          <a:spcPts val="0"/>
                        </a:spcAft>
                        <a:buNone/>
                      </a:pPr>
                      <a:r>
                        <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XLM-Roberta</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Deberta</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Bert Multilingual</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MS Macro Electra Base</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LSTM</a:t>
                      </a:r>
                      <a:endParaRPr sz="2500">
                        <a:latin typeface="Calibri"/>
                        <a:ea typeface="Calibri"/>
                        <a:cs typeface="Calibri"/>
                        <a:sym typeface="Calibri"/>
                      </a:endParaRPr>
                    </a:p>
                  </a:txBody>
                  <a:tcPr marT="91425" marB="91425" marR="91425" marL="91425" anchor="ctr"/>
                </a:tc>
              </a:tr>
              <a:tr h="959850">
                <a:tc>
                  <a:txBody>
                    <a:bodyPr/>
                    <a:lstStyle/>
                    <a:p>
                      <a:pPr indent="0" lvl="0" marL="0" rtl="0" algn="ctr">
                        <a:spcBef>
                          <a:spcPts val="0"/>
                        </a:spcBef>
                        <a:spcAft>
                          <a:spcPts val="0"/>
                        </a:spcAft>
                        <a:buNone/>
                      </a:pPr>
                      <a:r>
                        <a:rPr lang="en-US" sz="2500">
                          <a:latin typeface="Calibri"/>
                          <a:ea typeface="Calibri"/>
                          <a:cs typeface="Calibri"/>
                          <a:sym typeface="Calibri"/>
                        </a:rPr>
                        <a:t>Accuracy</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0.8567</a:t>
                      </a:r>
                      <a:endParaRPr sz="2500">
                        <a:latin typeface="Calibri"/>
                        <a:ea typeface="Calibri"/>
                        <a:cs typeface="Calibri"/>
                        <a:sym typeface="Calibri"/>
                      </a:endParaRPr>
                    </a:p>
                  </a:txBody>
                  <a:tcPr marT="91425" marB="91425" marR="91425" marL="91425" anchor="ctr">
                    <a:solidFill>
                      <a:srgbClr val="DFFF90"/>
                    </a:solidFill>
                  </a:tcPr>
                </a:tc>
                <a:tc>
                  <a:txBody>
                    <a:bodyPr/>
                    <a:lstStyle/>
                    <a:p>
                      <a:pPr indent="0" lvl="0" marL="0" rtl="0" algn="ctr">
                        <a:spcBef>
                          <a:spcPts val="0"/>
                        </a:spcBef>
                        <a:spcAft>
                          <a:spcPts val="0"/>
                        </a:spcAft>
                        <a:buNone/>
                      </a:pPr>
                      <a:r>
                        <a:rPr lang="en-US" sz="2500">
                          <a:latin typeface="Calibri"/>
                          <a:ea typeface="Calibri"/>
                          <a:cs typeface="Calibri"/>
                          <a:sym typeface="Calibri"/>
                        </a:rPr>
                        <a:t>0.8430</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0.8529</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0.8276</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0.6944</a:t>
                      </a:r>
                      <a:endParaRPr sz="2500">
                        <a:latin typeface="Calibri"/>
                        <a:ea typeface="Calibri"/>
                        <a:cs typeface="Calibri"/>
                        <a:sym typeface="Calibri"/>
                      </a:endParaRPr>
                    </a:p>
                  </a:txBody>
                  <a:tcPr marT="91425" marB="91425" marR="91425" marL="91425" anchor="ctr">
                    <a:solidFill>
                      <a:srgbClr val="FFCFB4"/>
                    </a:solidFill>
                  </a:tcPr>
                </a:tc>
              </a:tr>
              <a:tr h="959850">
                <a:tc>
                  <a:txBody>
                    <a:bodyPr/>
                    <a:lstStyle/>
                    <a:p>
                      <a:pPr indent="0" lvl="0" marL="0" rtl="0" algn="ctr">
                        <a:spcBef>
                          <a:spcPts val="0"/>
                        </a:spcBef>
                        <a:spcAft>
                          <a:spcPts val="0"/>
                        </a:spcAft>
                        <a:buNone/>
                      </a:pPr>
                      <a:r>
                        <a:rPr lang="en-US" sz="2500">
                          <a:latin typeface="Calibri"/>
                          <a:ea typeface="Calibri"/>
                          <a:cs typeface="Calibri"/>
                          <a:sym typeface="Calibri"/>
                        </a:rPr>
                        <a:t>F1</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0.8651</a:t>
                      </a:r>
                      <a:endParaRPr sz="2500">
                        <a:latin typeface="Calibri"/>
                        <a:ea typeface="Calibri"/>
                        <a:cs typeface="Calibri"/>
                        <a:sym typeface="Calibri"/>
                      </a:endParaRPr>
                    </a:p>
                  </a:txBody>
                  <a:tcPr marT="91425" marB="91425" marR="91425" marL="91425" anchor="ctr">
                    <a:solidFill>
                      <a:srgbClr val="DFFF90"/>
                    </a:solidFill>
                  </a:tcPr>
                </a:tc>
                <a:tc>
                  <a:txBody>
                    <a:bodyPr/>
                    <a:lstStyle/>
                    <a:p>
                      <a:pPr indent="0" lvl="0" marL="0" rtl="0" algn="ctr">
                        <a:spcBef>
                          <a:spcPts val="0"/>
                        </a:spcBef>
                        <a:spcAft>
                          <a:spcPts val="0"/>
                        </a:spcAft>
                        <a:buNone/>
                      </a:pPr>
                      <a:r>
                        <a:rPr lang="en-US" sz="2500">
                          <a:latin typeface="Calibri"/>
                          <a:ea typeface="Calibri"/>
                          <a:cs typeface="Calibri"/>
                          <a:sym typeface="Calibri"/>
                        </a:rPr>
                        <a:t>0.8566</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0.8649</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0.8415</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0.7170</a:t>
                      </a:r>
                      <a:endParaRPr sz="2500">
                        <a:latin typeface="Calibri"/>
                        <a:ea typeface="Calibri"/>
                        <a:cs typeface="Calibri"/>
                        <a:sym typeface="Calibri"/>
                      </a:endParaRPr>
                    </a:p>
                  </a:txBody>
                  <a:tcPr marT="91425" marB="91425" marR="91425" marL="91425" anchor="ctr">
                    <a:solidFill>
                      <a:srgbClr val="FFCFB4"/>
                    </a:solidFill>
                  </a:tcPr>
                </a:tc>
              </a:tr>
              <a:tr h="959850">
                <a:tc>
                  <a:txBody>
                    <a:bodyPr/>
                    <a:lstStyle/>
                    <a:p>
                      <a:pPr indent="0" lvl="0" marL="0" rtl="0" algn="ctr">
                        <a:spcBef>
                          <a:spcPts val="0"/>
                        </a:spcBef>
                        <a:spcAft>
                          <a:spcPts val="0"/>
                        </a:spcAft>
                        <a:buNone/>
                      </a:pPr>
                      <a:r>
                        <a:rPr lang="en-US" sz="2500">
                          <a:latin typeface="Calibri"/>
                          <a:ea typeface="Calibri"/>
                          <a:cs typeface="Calibri"/>
                          <a:sym typeface="Calibri"/>
                        </a:rPr>
                        <a:t>Precision</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0.8242</a:t>
                      </a:r>
                      <a:endParaRPr sz="2500">
                        <a:latin typeface="Calibri"/>
                        <a:ea typeface="Calibri"/>
                        <a:cs typeface="Calibri"/>
                        <a:sym typeface="Calibri"/>
                      </a:endParaRPr>
                    </a:p>
                  </a:txBody>
                  <a:tcPr marT="91425" marB="91425" marR="91425" marL="91425" anchor="ctr">
                    <a:solidFill>
                      <a:srgbClr val="DFFF90"/>
                    </a:solidFill>
                  </a:tcPr>
                </a:tc>
                <a:tc>
                  <a:txBody>
                    <a:bodyPr/>
                    <a:lstStyle/>
                    <a:p>
                      <a:pPr indent="0" lvl="0" marL="0" rtl="0" algn="ctr">
                        <a:spcBef>
                          <a:spcPts val="0"/>
                        </a:spcBef>
                        <a:spcAft>
                          <a:spcPts val="0"/>
                        </a:spcAft>
                        <a:buNone/>
                      </a:pPr>
                      <a:r>
                        <a:rPr lang="en-US" sz="2500">
                          <a:latin typeface="Calibri"/>
                          <a:ea typeface="Calibri"/>
                          <a:cs typeface="Calibri"/>
                          <a:sym typeface="Calibri"/>
                        </a:rPr>
                        <a:t>0.7981</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0.8094</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0.7882</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0.6734</a:t>
                      </a:r>
                      <a:endParaRPr sz="2500">
                        <a:latin typeface="Calibri"/>
                        <a:ea typeface="Calibri"/>
                        <a:cs typeface="Calibri"/>
                        <a:sym typeface="Calibri"/>
                      </a:endParaRPr>
                    </a:p>
                  </a:txBody>
                  <a:tcPr marT="91425" marB="91425" marR="91425" marL="91425" anchor="ctr">
                    <a:solidFill>
                      <a:srgbClr val="FFCFB4"/>
                    </a:solidFill>
                  </a:tcPr>
                </a:tc>
              </a:tr>
              <a:tr h="959850">
                <a:tc>
                  <a:txBody>
                    <a:bodyPr/>
                    <a:lstStyle/>
                    <a:p>
                      <a:pPr indent="0" lvl="0" marL="0" rtl="0" algn="ctr">
                        <a:spcBef>
                          <a:spcPts val="0"/>
                        </a:spcBef>
                        <a:spcAft>
                          <a:spcPts val="0"/>
                        </a:spcAft>
                        <a:buNone/>
                      </a:pPr>
                      <a:r>
                        <a:rPr lang="en-US" sz="2500">
                          <a:latin typeface="Calibri"/>
                          <a:ea typeface="Calibri"/>
                          <a:cs typeface="Calibri"/>
                          <a:sym typeface="Calibri"/>
                        </a:rPr>
                        <a:t>Recall</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0.9103</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0.9242</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0.9285</a:t>
                      </a:r>
                      <a:endParaRPr sz="2500">
                        <a:latin typeface="Calibri"/>
                        <a:ea typeface="Calibri"/>
                        <a:cs typeface="Calibri"/>
                        <a:sym typeface="Calibri"/>
                      </a:endParaRPr>
                    </a:p>
                  </a:txBody>
                  <a:tcPr marT="91425" marB="91425" marR="91425" marL="91425" anchor="ctr">
                    <a:solidFill>
                      <a:srgbClr val="DFFF90"/>
                    </a:solidFill>
                  </a:tcPr>
                </a:tc>
                <a:tc>
                  <a:txBody>
                    <a:bodyPr/>
                    <a:lstStyle/>
                    <a:p>
                      <a:pPr indent="0" lvl="0" marL="0" rtl="0" algn="ctr">
                        <a:spcBef>
                          <a:spcPts val="0"/>
                        </a:spcBef>
                        <a:spcAft>
                          <a:spcPts val="0"/>
                        </a:spcAft>
                        <a:buNone/>
                      </a:pPr>
                      <a:r>
                        <a:rPr lang="en-US" sz="2500">
                          <a:latin typeface="Calibri"/>
                          <a:ea typeface="Calibri"/>
                          <a:cs typeface="Calibri"/>
                          <a:sym typeface="Calibri"/>
                        </a:rPr>
                        <a:t>0.9025</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0.7667</a:t>
                      </a:r>
                      <a:endParaRPr sz="2500">
                        <a:latin typeface="Calibri"/>
                        <a:ea typeface="Calibri"/>
                        <a:cs typeface="Calibri"/>
                        <a:sym typeface="Calibri"/>
                      </a:endParaRPr>
                    </a:p>
                  </a:txBody>
                  <a:tcPr marT="91425" marB="91425" marR="91425" marL="91425" anchor="ctr">
                    <a:solidFill>
                      <a:srgbClr val="FFCFB4"/>
                    </a:solidFill>
                  </a:tcPr>
                </a:tc>
              </a:tr>
            </a:tbl>
          </a:graphicData>
        </a:graphic>
      </p:graphicFrame>
      <p:sp>
        <p:nvSpPr>
          <p:cNvPr id="341" name="Google Shape;341;g199aff46ade_0_18"/>
          <p:cNvSpPr txBox="1"/>
          <p:nvPr/>
        </p:nvSpPr>
        <p:spPr>
          <a:xfrm>
            <a:off x="1716900" y="6249125"/>
            <a:ext cx="8791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latin typeface="Calibri"/>
                <a:ea typeface="Calibri"/>
                <a:cs typeface="Calibri"/>
                <a:sym typeface="Calibri"/>
              </a:rPr>
              <a:t>Table: Experimental Data showing Accuracy, F1, precision and recall for hate speech model</a:t>
            </a:r>
            <a:endParaRPr sz="1800">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199aff46ade_0_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sp>
        <p:nvSpPr>
          <p:cNvPr id="348" name="Google Shape;348;g199aff46ade_0_10"/>
          <p:cNvSpPr txBox="1"/>
          <p:nvPr/>
        </p:nvSpPr>
        <p:spPr>
          <a:xfrm>
            <a:off x="428700" y="185725"/>
            <a:ext cx="8229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latin typeface="Calibri"/>
                <a:ea typeface="Calibri"/>
                <a:cs typeface="Calibri"/>
                <a:sym typeface="Calibri"/>
              </a:rPr>
              <a:t>Experimental Data - Targeted Insult</a:t>
            </a:r>
            <a:endParaRPr sz="3200">
              <a:latin typeface="Calibri"/>
              <a:ea typeface="Calibri"/>
              <a:cs typeface="Calibri"/>
              <a:sym typeface="Calibri"/>
            </a:endParaRPr>
          </a:p>
        </p:txBody>
      </p:sp>
      <p:graphicFrame>
        <p:nvGraphicFramePr>
          <p:cNvPr id="349" name="Google Shape;349;g199aff46ade_0_10"/>
          <p:cNvGraphicFramePr/>
          <p:nvPr/>
        </p:nvGraphicFramePr>
        <p:xfrm>
          <a:off x="428700" y="1226375"/>
          <a:ext cx="3000000" cy="3000000"/>
        </p:xfrm>
        <a:graphic>
          <a:graphicData uri="http://schemas.openxmlformats.org/drawingml/2006/table">
            <a:tbl>
              <a:tblPr>
                <a:noFill/>
                <a:tableStyleId>{0A13E031-9635-4000-961A-4AF1BCD7D787}</a:tableStyleId>
              </a:tblPr>
              <a:tblGrid>
                <a:gridCol w="1894650"/>
                <a:gridCol w="1894650"/>
                <a:gridCol w="1894650"/>
                <a:gridCol w="1894650"/>
                <a:gridCol w="1894650"/>
                <a:gridCol w="1894650"/>
              </a:tblGrid>
              <a:tr h="959850">
                <a:tc>
                  <a:txBody>
                    <a:bodyPr/>
                    <a:lstStyle/>
                    <a:p>
                      <a:pPr indent="0" lvl="0" marL="0" rtl="0" algn="ctr">
                        <a:spcBef>
                          <a:spcPts val="0"/>
                        </a:spcBef>
                        <a:spcAft>
                          <a:spcPts val="0"/>
                        </a:spcAft>
                        <a:buNone/>
                      </a:pPr>
                      <a:r>
                        <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XLM-Roberta</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Deberta</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Bert Multilingual</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MS Macro Electra Base</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LSTM</a:t>
                      </a:r>
                      <a:endParaRPr sz="2500">
                        <a:latin typeface="Calibri"/>
                        <a:ea typeface="Calibri"/>
                        <a:cs typeface="Calibri"/>
                        <a:sym typeface="Calibri"/>
                      </a:endParaRPr>
                    </a:p>
                  </a:txBody>
                  <a:tcPr marT="91425" marB="91425" marR="91425" marL="91425" anchor="ctr"/>
                </a:tc>
              </a:tr>
              <a:tr h="959850">
                <a:tc>
                  <a:txBody>
                    <a:bodyPr/>
                    <a:lstStyle/>
                    <a:p>
                      <a:pPr indent="0" lvl="0" marL="0" rtl="0" algn="ctr">
                        <a:spcBef>
                          <a:spcPts val="0"/>
                        </a:spcBef>
                        <a:spcAft>
                          <a:spcPts val="0"/>
                        </a:spcAft>
                        <a:buNone/>
                      </a:pPr>
                      <a:r>
                        <a:rPr lang="en-US" sz="2500">
                          <a:latin typeface="Calibri"/>
                          <a:ea typeface="Calibri"/>
                          <a:cs typeface="Calibri"/>
                          <a:sym typeface="Calibri"/>
                        </a:rPr>
                        <a:t>Accuracy</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0.7193</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0.7458</a:t>
                      </a:r>
                      <a:endParaRPr sz="2500">
                        <a:latin typeface="Calibri"/>
                        <a:ea typeface="Calibri"/>
                        <a:cs typeface="Calibri"/>
                        <a:sym typeface="Calibri"/>
                      </a:endParaRPr>
                    </a:p>
                  </a:txBody>
                  <a:tcPr marT="91425" marB="91425" marR="91425" marL="91425" anchor="ctr">
                    <a:solidFill>
                      <a:srgbClr val="DFFF90"/>
                    </a:solidFill>
                  </a:tcPr>
                </a:tc>
                <a:tc>
                  <a:txBody>
                    <a:bodyPr/>
                    <a:lstStyle/>
                    <a:p>
                      <a:pPr indent="0" lvl="0" marL="0" rtl="0" algn="ctr">
                        <a:spcBef>
                          <a:spcPts val="0"/>
                        </a:spcBef>
                        <a:spcAft>
                          <a:spcPts val="0"/>
                        </a:spcAft>
                        <a:buNone/>
                      </a:pPr>
                      <a:r>
                        <a:rPr lang="en-US" sz="2500">
                          <a:latin typeface="Calibri"/>
                          <a:ea typeface="Calibri"/>
                          <a:cs typeface="Calibri"/>
                          <a:sym typeface="Calibri"/>
                        </a:rPr>
                        <a:t>0.7360</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0.7021</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0.6944</a:t>
                      </a:r>
                      <a:endParaRPr sz="2500">
                        <a:latin typeface="Calibri"/>
                        <a:ea typeface="Calibri"/>
                        <a:cs typeface="Calibri"/>
                        <a:sym typeface="Calibri"/>
                      </a:endParaRPr>
                    </a:p>
                  </a:txBody>
                  <a:tcPr marT="91425" marB="91425" marR="91425" marL="91425" anchor="ctr">
                    <a:solidFill>
                      <a:srgbClr val="FFCFB4"/>
                    </a:solidFill>
                  </a:tcPr>
                </a:tc>
              </a:tr>
              <a:tr h="959850">
                <a:tc>
                  <a:txBody>
                    <a:bodyPr/>
                    <a:lstStyle/>
                    <a:p>
                      <a:pPr indent="0" lvl="0" marL="0" rtl="0" algn="ctr">
                        <a:spcBef>
                          <a:spcPts val="0"/>
                        </a:spcBef>
                        <a:spcAft>
                          <a:spcPts val="0"/>
                        </a:spcAft>
                        <a:buNone/>
                      </a:pPr>
                      <a:r>
                        <a:rPr lang="en-US" sz="2500">
                          <a:latin typeface="Calibri"/>
                          <a:ea typeface="Calibri"/>
                          <a:cs typeface="Calibri"/>
                          <a:sym typeface="Calibri"/>
                        </a:rPr>
                        <a:t>F1</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0.7248</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0.7630</a:t>
                      </a:r>
                      <a:endParaRPr sz="2500">
                        <a:latin typeface="Calibri"/>
                        <a:ea typeface="Calibri"/>
                        <a:cs typeface="Calibri"/>
                        <a:sym typeface="Calibri"/>
                      </a:endParaRPr>
                    </a:p>
                  </a:txBody>
                  <a:tcPr marT="91425" marB="91425" marR="91425" marL="91425" anchor="ctr">
                    <a:solidFill>
                      <a:srgbClr val="DFFF90"/>
                    </a:solidFill>
                  </a:tcPr>
                </a:tc>
                <a:tc>
                  <a:txBody>
                    <a:bodyPr/>
                    <a:lstStyle/>
                    <a:p>
                      <a:pPr indent="0" lvl="0" marL="0" rtl="0" algn="ctr">
                        <a:spcBef>
                          <a:spcPts val="0"/>
                        </a:spcBef>
                        <a:spcAft>
                          <a:spcPts val="0"/>
                        </a:spcAft>
                        <a:buNone/>
                      </a:pPr>
                      <a:r>
                        <a:rPr lang="en-US" sz="2500">
                          <a:latin typeface="Calibri"/>
                          <a:ea typeface="Calibri"/>
                          <a:cs typeface="Calibri"/>
                          <a:sym typeface="Calibri"/>
                        </a:rPr>
                        <a:t>0.7594</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0.7290</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0.7170</a:t>
                      </a:r>
                      <a:endParaRPr sz="2500">
                        <a:latin typeface="Calibri"/>
                        <a:ea typeface="Calibri"/>
                        <a:cs typeface="Calibri"/>
                        <a:sym typeface="Calibri"/>
                      </a:endParaRPr>
                    </a:p>
                  </a:txBody>
                  <a:tcPr marT="91425" marB="91425" marR="91425" marL="91425" anchor="ctr">
                    <a:solidFill>
                      <a:srgbClr val="FFCFB4"/>
                    </a:solidFill>
                  </a:tcPr>
                </a:tc>
              </a:tr>
              <a:tr h="959850">
                <a:tc>
                  <a:txBody>
                    <a:bodyPr/>
                    <a:lstStyle/>
                    <a:p>
                      <a:pPr indent="0" lvl="0" marL="0" rtl="0" algn="ctr">
                        <a:spcBef>
                          <a:spcPts val="0"/>
                        </a:spcBef>
                        <a:spcAft>
                          <a:spcPts val="0"/>
                        </a:spcAft>
                        <a:buNone/>
                      </a:pPr>
                      <a:r>
                        <a:rPr lang="en-US" sz="2500">
                          <a:latin typeface="Calibri"/>
                          <a:ea typeface="Calibri"/>
                          <a:cs typeface="Calibri"/>
                          <a:sym typeface="Calibri"/>
                        </a:rPr>
                        <a:t>Precision</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0.7140</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0.7332</a:t>
                      </a:r>
                      <a:endParaRPr sz="2500">
                        <a:latin typeface="Calibri"/>
                        <a:ea typeface="Calibri"/>
                        <a:cs typeface="Calibri"/>
                        <a:sym typeface="Calibri"/>
                      </a:endParaRPr>
                    </a:p>
                  </a:txBody>
                  <a:tcPr marT="91425" marB="91425" marR="91425" marL="91425" anchor="ctr">
                    <a:solidFill>
                      <a:srgbClr val="DFFF90"/>
                    </a:solidFill>
                  </a:tcPr>
                </a:tc>
                <a:tc>
                  <a:txBody>
                    <a:bodyPr/>
                    <a:lstStyle/>
                    <a:p>
                      <a:pPr indent="0" lvl="0" marL="0" rtl="0" algn="ctr">
                        <a:spcBef>
                          <a:spcPts val="0"/>
                        </a:spcBef>
                        <a:spcAft>
                          <a:spcPts val="0"/>
                        </a:spcAft>
                        <a:buNone/>
                      </a:pPr>
                      <a:r>
                        <a:rPr lang="en-US" sz="2500">
                          <a:latin typeface="Calibri"/>
                          <a:ea typeface="Calibri"/>
                          <a:cs typeface="Calibri"/>
                          <a:sym typeface="Calibri"/>
                        </a:rPr>
                        <a:t>0.7151</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0.6853</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0.6734</a:t>
                      </a:r>
                      <a:endParaRPr sz="2500">
                        <a:latin typeface="Calibri"/>
                        <a:ea typeface="Calibri"/>
                        <a:cs typeface="Calibri"/>
                        <a:sym typeface="Calibri"/>
                      </a:endParaRPr>
                    </a:p>
                  </a:txBody>
                  <a:tcPr marT="91425" marB="91425" marR="91425" marL="91425" anchor="ctr">
                    <a:solidFill>
                      <a:srgbClr val="FFCFB4"/>
                    </a:solidFill>
                  </a:tcPr>
                </a:tc>
              </a:tr>
              <a:tr h="959850">
                <a:tc>
                  <a:txBody>
                    <a:bodyPr/>
                    <a:lstStyle/>
                    <a:p>
                      <a:pPr indent="0" lvl="0" marL="0" rtl="0" algn="ctr">
                        <a:spcBef>
                          <a:spcPts val="0"/>
                        </a:spcBef>
                        <a:spcAft>
                          <a:spcPts val="0"/>
                        </a:spcAft>
                        <a:buNone/>
                      </a:pPr>
                      <a:r>
                        <a:rPr lang="en-US" sz="2500">
                          <a:latin typeface="Calibri"/>
                          <a:ea typeface="Calibri"/>
                          <a:cs typeface="Calibri"/>
                          <a:sym typeface="Calibri"/>
                        </a:rPr>
                        <a:t>Recall</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0.7360</a:t>
                      </a:r>
                      <a:endParaRPr sz="2500">
                        <a:latin typeface="Calibri"/>
                        <a:ea typeface="Calibri"/>
                        <a:cs typeface="Calibri"/>
                        <a:sym typeface="Calibri"/>
                      </a:endParaRPr>
                    </a:p>
                  </a:txBody>
                  <a:tcPr marT="91425" marB="91425" marR="91425" marL="91425" anchor="ctr">
                    <a:solidFill>
                      <a:srgbClr val="FFCFB4"/>
                    </a:solidFill>
                  </a:tcPr>
                </a:tc>
                <a:tc>
                  <a:txBody>
                    <a:bodyPr/>
                    <a:lstStyle/>
                    <a:p>
                      <a:pPr indent="0" lvl="0" marL="0" rtl="0" algn="ctr">
                        <a:spcBef>
                          <a:spcPts val="0"/>
                        </a:spcBef>
                        <a:spcAft>
                          <a:spcPts val="0"/>
                        </a:spcAft>
                        <a:buNone/>
                      </a:pPr>
                      <a:r>
                        <a:rPr lang="en-US" sz="2500">
                          <a:latin typeface="Calibri"/>
                          <a:ea typeface="Calibri"/>
                          <a:cs typeface="Calibri"/>
                          <a:sym typeface="Calibri"/>
                        </a:rPr>
                        <a:t>0.7953</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0.8094</a:t>
                      </a:r>
                      <a:endParaRPr sz="2500">
                        <a:latin typeface="Calibri"/>
                        <a:ea typeface="Calibri"/>
                        <a:cs typeface="Calibri"/>
                        <a:sym typeface="Calibri"/>
                      </a:endParaRPr>
                    </a:p>
                  </a:txBody>
                  <a:tcPr marT="91425" marB="91425" marR="91425" marL="91425" anchor="ctr">
                    <a:solidFill>
                      <a:srgbClr val="DFFF90"/>
                    </a:solidFill>
                  </a:tcPr>
                </a:tc>
                <a:tc>
                  <a:txBody>
                    <a:bodyPr/>
                    <a:lstStyle/>
                    <a:p>
                      <a:pPr indent="0" lvl="0" marL="0" rtl="0" algn="ctr">
                        <a:spcBef>
                          <a:spcPts val="0"/>
                        </a:spcBef>
                        <a:spcAft>
                          <a:spcPts val="0"/>
                        </a:spcAft>
                        <a:buNone/>
                      </a:pPr>
                      <a:r>
                        <a:rPr lang="en-US" sz="2500">
                          <a:latin typeface="Calibri"/>
                          <a:ea typeface="Calibri"/>
                          <a:cs typeface="Calibri"/>
                          <a:sym typeface="Calibri"/>
                        </a:rPr>
                        <a:t>0.7788</a:t>
                      </a:r>
                      <a:endParaRPr sz="2500">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lang="en-US" sz="2500">
                          <a:latin typeface="Calibri"/>
                          <a:ea typeface="Calibri"/>
                          <a:cs typeface="Calibri"/>
                          <a:sym typeface="Calibri"/>
                        </a:rPr>
                        <a:t>0.7667</a:t>
                      </a:r>
                      <a:endParaRPr sz="2500">
                        <a:latin typeface="Calibri"/>
                        <a:ea typeface="Calibri"/>
                        <a:cs typeface="Calibri"/>
                        <a:sym typeface="Calibri"/>
                      </a:endParaRPr>
                    </a:p>
                  </a:txBody>
                  <a:tcPr marT="91425" marB="91425" marR="91425" marL="91425" anchor="ctr"/>
                </a:tc>
              </a:tr>
            </a:tbl>
          </a:graphicData>
        </a:graphic>
      </p:graphicFrame>
      <p:sp>
        <p:nvSpPr>
          <p:cNvPr id="350" name="Google Shape;350;g199aff46ade_0_10"/>
          <p:cNvSpPr txBox="1"/>
          <p:nvPr/>
        </p:nvSpPr>
        <p:spPr>
          <a:xfrm>
            <a:off x="1716900" y="6249125"/>
            <a:ext cx="8791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latin typeface="Calibri"/>
                <a:ea typeface="Calibri"/>
                <a:cs typeface="Calibri"/>
                <a:sym typeface="Calibri"/>
              </a:rPr>
              <a:t>Table: Experimental Data showing Accuracy, F1, precision and recall for targeted insult model</a:t>
            </a:r>
            <a:endParaRPr sz="1800">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g1a4658f4099_1_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
        <p:nvSpPr>
          <p:cNvPr id="357" name="Google Shape;357;g1a4658f4099_1_0"/>
          <p:cNvSpPr txBox="1"/>
          <p:nvPr/>
        </p:nvSpPr>
        <p:spPr>
          <a:xfrm>
            <a:off x="385775" y="189825"/>
            <a:ext cx="3600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Roboto"/>
                <a:ea typeface="Roboto"/>
                <a:cs typeface="Roboto"/>
                <a:sym typeface="Roboto"/>
              </a:rPr>
              <a:t>Conclusion</a:t>
            </a:r>
            <a:endParaRPr b="1" sz="2400">
              <a:latin typeface="Roboto"/>
              <a:ea typeface="Roboto"/>
              <a:cs typeface="Roboto"/>
              <a:sym typeface="Roboto"/>
            </a:endParaRPr>
          </a:p>
        </p:txBody>
      </p:sp>
      <p:sp>
        <p:nvSpPr>
          <p:cNvPr id="358" name="Google Shape;358;g1a4658f4099_1_0"/>
          <p:cNvSpPr txBox="1"/>
          <p:nvPr/>
        </p:nvSpPr>
        <p:spPr>
          <a:xfrm>
            <a:off x="528650" y="942975"/>
            <a:ext cx="11201400" cy="3909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None/>
            </a:pPr>
            <a:r>
              <a:rPr lang="en-US" sz="2400">
                <a:latin typeface="Roboto"/>
                <a:ea typeface="Roboto"/>
                <a:cs typeface="Roboto"/>
                <a:sym typeface="Roboto"/>
              </a:rPr>
              <a:t>According to the work done till now, we found -</a:t>
            </a:r>
            <a:endParaRPr sz="2400">
              <a:latin typeface="Roboto"/>
              <a:ea typeface="Roboto"/>
              <a:cs typeface="Roboto"/>
              <a:sym typeface="Roboto"/>
            </a:endParaRPr>
          </a:p>
          <a:p>
            <a:pPr indent="0" lvl="0" marL="0" rtl="0" algn="l">
              <a:lnSpc>
                <a:spcPct val="100000"/>
              </a:lnSpc>
              <a:spcBef>
                <a:spcPts val="1200"/>
              </a:spcBef>
              <a:spcAft>
                <a:spcPts val="0"/>
              </a:spcAft>
              <a:buNone/>
            </a:pPr>
            <a:r>
              <a:rPr lang="en-US" sz="2400">
                <a:latin typeface="Roboto"/>
                <a:ea typeface="Roboto"/>
                <a:cs typeface="Roboto"/>
                <a:sym typeface="Roboto"/>
              </a:rPr>
              <a:t>-&gt; Most of the texts are non-hatred.</a:t>
            </a:r>
            <a:endParaRPr sz="2400">
              <a:latin typeface="Roboto"/>
              <a:ea typeface="Roboto"/>
              <a:cs typeface="Roboto"/>
              <a:sym typeface="Roboto"/>
            </a:endParaRPr>
          </a:p>
          <a:p>
            <a:pPr indent="0" lvl="0" marL="0" rtl="0" algn="l">
              <a:lnSpc>
                <a:spcPct val="100000"/>
              </a:lnSpc>
              <a:spcBef>
                <a:spcPts val="1200"/>
              </a:spcBef>
              <a:spcAft>
                <a:spcPts val="0"/>
              </a:spcAft>
              <a:buNone/>
            </a:pPr>
            <a:r>
              <a:rPr lang="en-US" sz="2400">
                <a:latin typeface="Roboto"/>
                <a:ea typeface="Roboto"/>
                <a:cs typeface="Roboto"/>
                <a:sym typeface="Roboto"/>
              </a:rPr>
              <a:t>-&gt; Accuracy can be improved using a larger size dataset.</a:t>
            </a:r>
            <a:endParaRPr sz="2400">
              <a:latin typeface="Roboto"/>
              <a:ea typeface="Roboto"/>
              <a:cs typeface="Roboto"/>
              <a:sym typeface="Roboto"/>
            </a:endParaRPr>
          </a:p>
          <a:p>
            <a:pPr indent="0" lvl="0" marL="0" rtl="0" algn="l">
              <a:lnSpc>
                <a:spcPct val="100000"/>
              </a:lnSpc>
              <a:spcBef>
                <a:spcPts val="1200"/>
              </a:spcBef>
              <a:spcAft>
                <a:spcPts val="0"/>
              </a:spcAft>
              <a:buNone/>
            </a:pPr>
            <a:r>
              <a:rPr lang="en-US" sz="2400">
                <a:latin typeface="Roboto"/>
                <a:ea typeface="Roboto"/>
                <a:cs typeface="Roboto"/>
                <a:sym typeface="Roboto"/>
              </a:rPr>
              <a:t>-&gt; Accuracy can also be improved using a balanced dataset.</a:t>
            </a:r>
            <a:endParaRPr sz="2400">
              <a:latin typeface="Roboto"/>
              <a:ea typeface="Roboto"/>
              <a:cs typeface="Roboto"/>
              <a:sym typeface="Roboto"/>
            </a:endParaRPr>
          </a:p>
          <a:p>
            <a:pPr indent="0" lvl="0" marL="0" rtl="0" algn="l">
              <a:lnSpc>
                <a:spcPct val="100000"/>
              </a:lnSpc>
              <a:spcBef>
                <a:spcPts val="1200"/>
              </a:spcBef>
              <a:spcAft>
                <a:spcPts val="0"/>
              </a:spcAft>
              <a:buNone/>
            </a:pPr>
            <a:r>
              <a:rPr lang="en-US" sz="2400">
                <a:latin typeface="Roboto"/>
                <a:ea typeface="Roboto"/>
                <a:cs typeface="Roboto"/>
                <a:sym typeface="Roboto"/>
              </a:rPr>
              <a:t>-&gt; Image captioning can be improved using more images and training for long hours.</a:t>
            </a:r>
            <a:endParaRPr sz="2400">
              <a:latin typeface="Roboto"/>
              <a:ea typeface="Roboto"/>
              <a:cs typeface="Roboto"/>
              <a:sym typeface="Roboto"/>
            </a:endParaRPr>
          </a:p>
          <a:p>
            <a:pPr indent="0" lvl="0" marL="0" rtl="0" algn="l">
              <a:lnSpc>
                <a:spcPct val="100000"/>
              </a:lnSpc>
              <a:spcBef>
                <a:spcPts val="1200"/>
              </a:spcBef>
              <a:spcAft>
                <a:spcPts val="0"/>
              </a:spcAft>
              <a:buNone/>
            </a:pPr>
            <a:r>
              <a:rPr lang="en-US" sz="2400">
                <a:latin typeface="Roboto"/>
                <a:ea typeface="Roboto"/>
                <a:cs typeface="Roboto"/>
                <a:sym typeface="Roboto"/>
              </a:rPr>
              <a:t>-&gt; Looking forward to incorporate all these things in the next semester.</a:t>
            </a:r>
            <a:endParaRPr sz="2400">
              <a:latin typeface="Roboto"/>
              <a:ea typeface="Roboto"/>
              <a:cs typeface="Roboto"/>
              <a:sym typeface="Roboto"/>
            </a:endParaRPr>
          </a:p>
          <a:p>
            <a:pPr indent="0" lvl="0" marL="0" rtl="0" algn="l">
              <a:spcBef>
                <a:spcPts val="1200"/>
              </a:spcBef>
              <a:spcAft>
                <a:spcPts val="0"/>
              </a:spcAft>
              <a:buNone/>
            </a:pPr>
            <a:r>
              <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1ac38c917ca_0_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US"/>
              <a:t>‹#›</a:t>
            </a:fld>
            <a:endParaRPr/>
          </a:p>
        </p:txBody>
      </p:sp>
      <p:sp>
        <p:nvSpPr>
          <p:cNvPr id="85" name="Google Shape;85;g1ac38c917ca_0_1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6" name="Google Shape;86;g1ac38c917ca_0_10"/>
          <p:cNvSpPr txBox="1"/>
          <p:nvPr/>
        </p:nvSpPr>
        <p:spPr>
          <a:xfrm>
            <a:off x="3981650" y="185725"/>
            <a:ext cx="7915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latin typeface="Calibri"/>
                <a:ea typeface="Calibri"/>
                <a:cs typeface="Calibri"/>
                <a:sym typeface="Calibri"/>
              </a:rPr>
              <a:t>Introduction</a:t>
            </a:r>
            <a:endParaRPr sz="3200">
              <a:latin typeface="Calibri"/>
              <a:ea typeface="Calibri"/>
              <a:cs typeface="Calibri"/>
              <a:sym typeface="Calibri"/>
            </a:endParaRPr>
          </a:p>
        </p:txBody>
      </p:sp>
      <p:sp>
        <p:nvSpPr>
          <p:cNvPr id="87" name="Google Shape;87;g1ac38c917ca_0_10"/>
          <p:cNvSpPr txBox="1"/>
          <p:nvPr/>
        </p:nvSpPr>
        <p:spPr>
          <a:xfrm>
            <a:off x="498500" y="1177575"/>
            <a:ext cx="618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88" name="Google Shape;88;g1ac38c917ca_0_10"/>
          <p:cNvPicPr preferRelativeResize="0"/>
          <p:nvPr/>
        </p:nvPicPr>
        <p:blipFill>
          <a:blip r:embed="rId3">
            <a:alphaModFix/>
          </a:blip>
          <a:stretch>
            <a:fillRect/>
          </a:stretch>
        </p:blipFill>
        <p:spPr>
          <a:xfrm>
            <a:off x="498500" y="1577775"/>
            <a:ext cx="2362200" cy="1943100"/>
          </a:xfrm>
          <a:prstGeom prst="rect">
            <a:avLst/>
          </a:prstGeom>
          <a:noFill/>
          <a:ln>
            <a:noFill/>
          </a:ln>
        </p:spPr>
      </p:pic>
      <p:pic>
        <p:nvPicPr>
          <p:cNvPr id="89" name="Google Shape;89;g1ac38c917ca_0_10"/>
          <p:cNvPicPr preferRelativeResize="0"/>
          <p:nvPr/>
        </p:nvPicPr>
        <p:blipFill>
          <a:blip r:embed="rId4">
            <a:alphaModFix/>
          </a:blip>
          <a:stretch>
            <a:fillRect/>
          </a:stretch>
        </p:blipFill>
        <p:spPr>
          <a:xfrm>
            <a:off x="630613" y="4235825"/>
            <a:ext cx="2619375" cy="1743075"/>
          </a:xfrm>
          <a:prstGeom prst="rect">
            <a:avLst/>
          </a:prstGeom>
          <a:noFill/>
          <a:ln>
            <a:noFill/>
          </a:ln>
        </p:spPr>
      </p:pic>
      <p:sp>
        <p:nvSpPr>
          <p:cNvPr id="90" name="Google Shape;90;g1ac38c917ca_0_10"/>
          <p:cNvSpPr txBox="1"/>
          <p:nvPr/>
        </p:nvSpPr>
        <p:spPr>
          <a:xfrm>
            <a:off x="498500" y="1577775"/>
            <a:ext cx="776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91" name="Google Shape;91;g1ac38c917ca_0_10"/>
          <p:cNvSpPr txBox="1"/>
          <p:nvPr/>
        </p:nvSpPr>
        <p:spPr>
          <a:xfrm>
            <a:off x="3981650" y="1177575"/>
            <a:ext cx="7760700" cy="55719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SzPts val="2000"/>
              <a:buFont typeface="Roboto"/>
              <a:buChar char="●"/>
            </a:pPr>
            <a:r>
              <a:rPr lang="en-US" sz="2000">
                <a:latin typeface="Roboto"/>
                <a:ea typeface="Roboto"/>
                <a:cs typeface="Roboto"/>
                <a:sym typeface="Roboto"/>
              </a:rPr>
              <a:t>Social media platforms have become essentials of our daily routine and twitter is one of them.</a:t>
            </a:r>
            <a:endParaRPr sz="2000">
              <a:latin typeface="Roboto"/>
              <a:ea typeface="Roboto"/>
              <a:cs typeface="Roboto"/>
              <a:sym typeface="Roboto"/>
            </a:endParaRPr>
          </a:p>
          <a:p>
            <a:pPr indent="-355600" lvl="0" marL="457200" rtl="0" algn="l">
              <a:lnSpc>
                <a:spcPct val="150000"/>
              </a:lnSpc>
              <a:spcBef>
                <a:spcPts val="0"/>
              </a:spcBef>
              <a:spcAft>
                <a:spcPts val="0"/>
              </a:spcAft>
              <a:buSzPts val="2000"/>
              <a:buFont typeface="Roboto"/>
              <a:buChar char="●"/>
            </a:pPr>
            <a:r>
              <a:rPr lang="en-US" sz="2000">
                <a:latin typeface="Roboto"/>
                <a:ea typeface="Roboto"/>
                <a:cs typeface="Roboto"/>
                <a:sym typeface="Roboto"/>
              </a:rPr>
              <a:t>So, we wanted to analyse the twitter posts and find whether any negative sentiment is carried by it.</a:t>
            </a:r>
            <a:endParaRPr sz="2000">
              <a:latin typeface="Roboto"/>
              <a:ea typeface="Roboto"/>
              <a:cs typeface="Roboto"/>
              <a:sym typeface="Roboto"/>
            </a:endParaRPr>
          </a:p>
          <a:p>
            <a:pPr indent="-355600" lvl="0" marL="457200" rtl="0" algn="l">
              <a:lnSpc>
                <a:spcPct val="150000"/>
              </a:lnSpc>
              <a:spcBef>
                <a:spcPts val="0"/>
              </a:spcBef>
              <a:spcAft>
                <a:spcPts val="0"/>
              </a:spcAft>
              <a:buSzPts val="2000"/>
              <a:buFont typeface="Roboto"/>
              <a:buChar char="●"/>
            </a:pPr>
            <a:r>
              <a:rPr lang="en-US" sz="2000">
                <a:latin typeface="Roboto"/>
                <a:ea typeface="Roboto"/>
                <a:cs typeface="Roboto"/>
                <a:sym typeface="Roboto"/>
              </a:rPr>
              <a:t>We used Multimodal(image &amp; text), </a:t>
            </a:r>
            <a:r>
              <a:rPr lang="en-US" sz="2000">
                <a:latin typeface="Roboto"/>
                <a:ea typeface="Roboto"/>
                <a:cs typeface="Roboto"/>
                <a:sym typeface="Roboto"/>
              </a:rPr>
              <a:t>Multilingual</a:t>
            </a:r>
            <a:r>
              <a:rPr lang="en-US" sz="2000">
                <a:latin typeface="Roboto"/>
                <a:ea typeface="Roboto"/>
                <a:cs typeface="Roboto"/>
                <a:sym typeface="Roboto"/>
              </a:rPr>
              <a:t>(English+ Hindi) approach.</a:t>
            </a:r>
            <a:endParaRPr sz="2000">
              <a:latin typeface="Roboto"/>
              <a:ea typeface="Roboto"/>
              <a:cs typeface="Roboto"/>
              <a:sym typeface="Roboto"/>
            </a:endParaRPr>
          </a:p>
          <a:p>
            <a:pPr indent="-355600" lvl="0" marL="457200" rtl="0" algn="l">
              <a:lnSpc>
                <a:spcPct val="150000"/>
              </a:lnSpc>
              <a:spcBef>
                <a:spcPts val="0"/>
              </a:spcBef>
              <a:spcAft>
                <a:spcPts val="0"/>
              </a:spcAft>
              <a:buSzPts val="2000"/>
              <a:buFont typeface="Roboto"/>
              <a:buChar char="●"/>
            </a:pPr>
            <a:r>
              <a:rPr lang="en-US" sz="2000">
                <a:latin typeface="Roboto"/>
                <a:ea typeface="Roboto"/>
                <a:cs typeface="Roboto"/>
                <a:sym typeface="Roboto"/>
              </a:rPr>
              <a:t>We </a:t>
            </a:r>
            <a:r>
              <a:rPr lang="en-US" sz="2000">
                <a:latin typeface="Roboto"/>
                <a:ea typeface="Roboto"/>
                <a:cs typeface="Roboto"/>
                <a:sym typeface="Roboto"/>
              </a:rPr>
              <a:t>divided</a:t>
            </a:r>
            <a:r>
              <a:rPr lang="en-US" sz="2000">
                <a:latin typeface="Roboto"/>
                <a:ea typeface="Roboto"/>
                <a:cs typeface="Roboto"/>
                <a:sym typeface="Roboto"/>
              </a:rPr>
              <a:t> a post in four components namely Post caption, Comments, Image Caption, Image OCR to get full idea of a post.</a:t>
            </a:r>
            <a:endParaRPr sz="2000">
              <a:latin typeface="Roboto"/>
              <a:ea typeface="Roboto"/>
              <a:cs typeface="Roboto"/>
              <a:sym typeface="Roboto"/>
            </a:endParaRPr>
          </a:p>
          <a:p>
            <a:pPr indent="-355600" lvl="0" marL="457200" rtl="0" algn="l">
              <a:lnSpc>
                <a:spcPct val="150000"/>
              </a:lnSpc>
              <a:spcBef>
                <a:spcPts val="0"/>
              </a:spcBef>
              <a:spcAft>
                <a:spcPts val="0"/>
              </a:spcAft>
              <a:buSzPts val="2000"/>
              <a:buFont typeface="Roboto"/>
              <a:buChar char="●"/>
            </a:pPr>
            <a:r>
              <a:rPr lang="en-US" sz="2000">
                <a:latin typeface="Roboto"/>
                <a:ea typeface="Roboto"/>
                <a:cs typeface="Roboto"/>
                <a:sym typeface="Roboto"/>
              </a:rPr>
              <a:t>We created </a:t>
            </a:r>
            <a:r>
              <a:rPr b="1" lang="en-US" sz="2000">
                <a:latin typeface="Roboto"/>
                <a:ea typeface="Roboto"/>
                <a:cs typeface="Roboto"/>
                <a:sym typeface="Roboto"/>
              </a:rPr>
              <a:t>Sentweet</a:t>
            </a:r>
            <a:r>
              <a:rPr lang="en-US" sz="2000">
                <a:latin typeface="Roboto"/>
                <a:ea typeface="Roboto"/>
                <a:cs typeface="Roboto"/>
                <a:sym typeface="Roboto"/>
              </a:rPr>
              <a:t>, an entirely fresh dataset by ourselves.</a:t>
            </a:r>
            <a:endParaRPr sz="2000">
              <a:latin typeface="Roboto"/>
              <a:ea typeface="Roboto"/>
              <a:cs typeface="Roboto"/>
              <a:sym typeface="Roboto"/>
            </a:endParaRPr>
          </a:p>
          <a:p>
            <a:pPr indent="-355600" lvl="0" marL="457200" rtl="0" algn="l">
              <a:lnSpc>
                <a:spcPct val="150000"/>
              </a:lnSpc>
              <a:spcBef>
                <a:spcPts val="0"/>
              </a:spcBef>
              <a:spcAft>
                <a:spcPts val="0"/>
              </a:spcAft>
              <a:buSzPts val="2000"/>
              <a:buFont typeface="Roboto"/>
              <a:buChar char="●"/>
            </a:pPr>
            <a:r>
              <a:rPr lang="en-US" sz="2000">
                <a:latin typeface="Roboto"/>
                <a:ea typeface="Roboto"/>
                <a:cs typeface="Roboto"/>
                <a:sym typeface="Roboto"/>
              </a:rPr>
              <a:t>We used transformer models(Deberta, XLM-Roberta, Bert Multilingual,Electra ) for training purpose.</a:t>
            </a:r>
            <a:endParaRPr sz="2000">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g19898c87b11_1_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
        <p:nvSpPr>
          <p:cNvPr id="365" name="Google Shape;365;g19898c87b11_1_0"/>
          <p:cNvSpPr txBox="1"/>
          <p:nvPr/>
        </p:nvSpPr>
        <p:spPr>
          <a:xfrm>
            <a:off x="285750" y="200025"/>
            <a:ext cx="2886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t>Future Work</a:t>
            </a:r>
            <a:endParaRPr b="1" sz="2400">
              <a:latin typeface="Roboto"/>
              <a:ea typeface="Roboto"/>
              <a:cs typeface="Roboto"/>
              <a:sym typeface="Roboto"/>
            </a:endParaRPr>
          </a:p>
        </p:txBody>
      </p:sp>
      <p:sp>
        <p:nvSpPr>
          <p:cNvPr id="366" name="Google Shape;366;g19898c87b11_1_0"/>
          <p:cNvSpPr txBox="1"/>
          <p:nvPr/>
        </p:nvSpPr>
        <p:spPr>
          <a:xfrm>
            <a:off x="519125" y="885825"/>
            <a:ext cx="10044000" cy="52887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1200"/>
              </a:spcBef>
              <a:spcAft>
                <a:spcPts val="0"/>
              </a:spcAft>
              <a:buSzPts val="2400"/>
              <a:buChar char="●"/>
            </a:pPr>
            <a:r>
              <a:rPr lang="en-US" sz="2400">
                <a:latin typeface="Roboto"/>
                <a:ea typeface="Roboto"/>
                <a:cs typeface="Roboto"/>
                <a:sym typeface="Roboto"/>
              </a:rPr>
              <a:t>Increase in the number of models to further improve the evaluation metrics to an extent.</a:t>
            </a:r>
            <a:endParaRPr sz="2400">
              <a:latin typeface="Roboto"/>
              <a:ea typeface="Roboto"/>
              <a:cs typeface="Roboto"/>
              <a:sym typeface="Roboto"/>
            </a:endParaRPr>
          </a:p>
          <a:p>
            <a:pPr indent="-381000" lvl="0" marL="457200" rtl="0" algn="l">
              <a:lnSpc>
                <a:spcPct val="115000"/>
              </a:lnSpc>
              <a:spcBef>
                <a:spcPts val="0"/>
              </a:spcBef>
              <a:spcAft>
                <a:spcPts val="0"/>
              </a:spcAft>
              <a:buSzPts val="2400"/>
              <a:buFont typeface="Roboto"/>
              <a:buChar char="●"/>
            </a:pPr>
            <a:r>
              <a:rPr lang="en-US" sz="2400">
                <a:latin typeface="Roboto"/>
                <a:ea typeface="Roboto"/>
                <a:cs typeface="Roboto"/>
                <a:sym typeface="Roboto"/>
              </a:rPr>
              <a:t>Now we are generating 4 different sentiments(i.e </a:t>
            </a:r>
            <a:r>
              <a:rPr b="1" lang="en-US" sz="2400">
                <a:latin typeface="Roboto"/>
                <a:ea typeface="Roboto"/>
                <a:cs typeface="Roboto"/>
                <a:sym typeface="Roboto"/>
              </a:rPr>
              <a:t>Hate Speech, Profane, Sentiment and Targeted Insult)</a:t>
            </a:r>
            <a:r>
              <a:rPr lang="en-US" sz="2400">
                <a:latin typeface="Roboto"/>
                <a:ea typeface="Roboto"/>
                <a:cs typeface="Roboto"/>
                <a:sym typeface="Roboto"/>
              </a:rPr>
              <a:t>  about a post using 4 different models. Later, we will be merging </a:t>
            </a:r>
            <a:r>
              <a:rPr lang="en-US" sz="2400">
                <a:latin typeface="Roboto"/>
                <a:ea typeface="Roboto"/>
                <a:cs typeface="Roboto"/>
                <a:sym typeface="Roboto"/>
              </a:rPr>
              <a:t>these</a:t>
            </a:r>
            <a:r>
              <a:rPr lang="en-US" sz="2400">
                <a:latin typeface="Roboto"/>
                <a:ea typeface="Roboto"/>
                <a:cs typeface="Roboto"/>
                <a:sym typeface="Roboto"/>
              </a:rPr>
              <a:t> 4 models to get a final output about the post whether it is derogatory or not.</a:t>
            </a:r>
            <a:endParaRPr sz="2400">
              <a:latin typeface="Roboto"/>
              <a:ea typeface="Roboto"/>
              <a:cs typeface="Roboto"/>
              <a:sym typeface="Roboto"/>
            </a:endParaRPr>
          </a:p>
          <a:p>
            <a:pPr indent="-381000" lvl="0" marL="457200" rtl="0" algn="l">
              <a:lnSpc>
                <a:spcPct val="115000"/>
              </a:lnSpc>
              <a:spcBef>
                <a:spcPts val="0"/>
              </a:spcBef>
              <a:spcAft>
                <a:spcPts val="0"/>
              </a:spcAft>
              <a:buSzPts val="2400"/>
              <a:buChar char="●"/>
            </a:pPr>
            <a:r>
              <a:rPr lang="en-US" sz="2400">
                <a:latin typeface="Roboto"/>
                <a:ea typeface="Roboto"/>
                <a:cs typeface="Roboto"/>
                <a:sym typeface="Roboto"/>
              </a:rPr>
              <a:t>Increase the dataset by introducing automation to improve training.</a:t>
            </a:r>
            <a:endParaRPr sz="2400">
              <a:latin typeface="Roboto"/>
              <a:ea typeface="Roboto"/>
              <a:cs typeface="Roboto"/>
              <a:sym typeface="Roboto"/>
            </a:endParaRPr>
          </a:p>
          <a:p>
            <a:pPr indent="-381000" lvl="0" marL="457200" rtl="0" algn="l">
              <a:lnSpc>
                <a:spcPct val="115000"/>
              </a:lnSpc>
              <a:spcBef>
                <a:spcPts val="0"/>
              </a:spcBef>
              <a:spcAft>
                <a:spcPts val="0"/>
              </a:spcAft>
              <a:buSzPts val="2400"/>
              <a:buChar char="●"/>
            </a:pPr>
            <a:r>
              <a:rPr lang="en-US" sz="2400">
                <a:latin typeface="Roboto"/>
                <a:ea typeface="Roboto"/>
                <a:cs typeface="Roboto"/>
                <a:sym typeface="Roboto"/>
              </a:rPr>
              <a:t>Further improvisation is required related to OCR and Image captionings.</a:t>
            </a:r>
            <a:endParaRPr sz="2400">
              <a:latin typeface="Roboto"/>
              <a:ea typeface="Roboto"/>
              <a:cs typeface="Roboto"/>
              <a:sym typeface="Roboto"/>
            </a:endParaRPr>
          </a:p>
          <a:p>
            <a:pPr indent="-381000" lvl="0" marL="457200" rtl="0" algn="l">
              <a:lnSpc>
                <a:spcPct val="115000"/>
              </a:lnSpc>
              <a:spcBef>
                <a:spcPts val="0"/>
              </a:spcBef>
              <a:spcAft>
                <a:spcPts val="0"/>
              </a:spcAft>
              <a:buSzPts val="2400"/>
              <a:buChar char="●"/>
            </a:pPr>
            <a:r>
              <a:rPr lang="en-US" sz="2400">
                <a:latin typeface="Roboto"/>
                <a:ea typeface="Roboto"/>
                <a:cs typeface="Roboto"/>
                <a:sym typeface="Roboto"/>
              </a:rPr>
              <a:t>Learn and understand and decode the sentiment associated with emojis.</a:t>
            </a:r>
            <a:endParaRPr sz="2400">
              <a:latin typeface="Roboto"/>
              <a:ea typeface="Roboto"/>
              <a:cs typeface="Roboto"/>
              <a:sym typeface="Roboto"/>
            </a:endParaRPr>
          </a:p>
          <a:p>
            <a:pPr indent="0" lvl="0" marL="0" rtl="0" algn="l">
              <a:spcBef>
                <a:spcPts val="1200"/>
              </a:spcBef>
              <a:spcAft>
                <a:spcPts val="0"/>
              </a:spcAft>
              <a:buNone/>
            </a:pPr>
            <a:r>
              <a:t/>
            </a:r>
            <a:endParaRPr sz="1800">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g1a498bd6027_0_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
        <p:nvSpPr>
          <p:cNvPr id="373" name="Google Shape;373;g1a498bd6027_0_6"/>
          <p:cNvSpPr txBox="1"/>
          <p:nvPr/>
        </p:nvSpPr>
        <p:spPr>
          <a:xfrm>
            <a:off x="314325" y="314325"/>
            <a:ext cx="2300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Roboto"/>
                <a:ea typeface="Roboto"/>
                <a:cs typeface="Roboto"/>
                <a:sym typeface="Roboto"/>
              </a:rPr>
              <a:t>References</a:t>
            </a:r>
            <a:endParaRPr sz="2400">
              <a:latin typeface="Roboto"/>
              <a:ea typeface="Roboto"/>
              <a:cs typeface="Roboto"/>
              <a:sym typeface="Roboto"/>
            </a:endParaRPr>
          </a:p>
        </p:txBody>
      </p:sp>
      <p:sp>
        <p:nvSpPr>
          <p:cNvPr id="374" name="Google Shape;374;g1a498bd6027_0_6"/>
          <p:cNvSpPr txBox="1"/>
          <p:nvPr/>
        </p:nvSpPr>
        <p:spPr>
          <a:xfrm>
            <a:off x="450425" y="1118775"/>
            <a:ext cx="10170900" cy="2955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0000FF"/>
              </a:buClr>
              <a:buSzPts val="1800"/>
              <a:buFont typeface="Roboto"/>
              <a:buChar char="●"/>
            </a:pPr>
            <a:r>
              <a:rPr lang="en-US" sz="1800" u="sng">
                <a:solidFill>
                  <a:schemeClr val="hlink"/>
                </a:solidFill>
                <a:latin typeface="Roboto"/>
                <a:ea typeface="Roboto"/>
                <a:cs typeface="Roboto"/>
                <a:sym typeface="Roboto"/>
                <a:hlinkClick r:id="rId3"/>
              </a:rPr>
              <a:t>https://medium.com/@kalpeshmulye/image-captioning-using-hugging-face-vision-encoder-decoder-step-2-step-guide-part-1-495ecb05f0d5</a:t>
            </a:r>
            <a:endParaRPr sz="1800">
              <a:solidFill>
                <a:srgbClr val="0000FF"/>
              </a:solidFill>
              <a:latin typeface="Roboto"/>
              <a:ea typeface="Roboto"/>
              <a:cs typeface="Roboto"/>
              <a:sym typeface="Roboto"/>
            </a:endParaRPr>
          </a:p>
          <a:p>
            <a:pPr indent="0" lvl="0" marL="0" rtl="0" algn="l">
              <a:spcBef>
                <a:spcPts val="0"/>
              </a:spcBef>
              <a:spcAft>
                <a:spcPts val="0"/>
              </a:spcAft>
              <a:buNone/>
            </a:pPr>
            <a:r>
              <a:t/>
            </a:r>
            <a:endParaRPr sz="1800">
              <a:solidFill>
                <a:srgbClr val="0000FF"/>
              </a:solidFill>
              <a:latin typeface="Roboto"/>
              <a:ea typeface="Roboto"/>
              <a:cs typeface="Roboto"/>
              <a:sym typeface="Roboto"/>
            </a:endParaRPr>
          </a:p>
          <a:p>
            <a:pPr indent="-342900" lvl="0" marL="457200" rtl="0" algn="l">
              <a:spcBef>
                <a:spcPts val="0"/>
              </a:spcBef>
              <a:spcAft>
                <a:spcPts val="0"/>
              </a:spcAft>
              <a:buClr>
                <a:srgbClr val="0000FF"/>
              </a:buClr>
              <a:buSzPts val="1800"/>
              <a:buFont typeface="Roboto"/>
              <a:buChar char="●"/>
            </a:pPr>
            <a:r>
              <a:rPr lang="en-US" sz="1800" u="sng">
                <a:solidFill>
                  <a:schemeClr val="hlink"/>
                </a:solidFill>
                <a:latin typeface="Roboto"/>
                <a:ea typeface="Roboto"/>
                <a:cs typeface="Roboto"/>
                <a:sym typeface="Roboto"/>
                <a:hlinkClick r:id="rId4"/>
              </a:rPr>
              <a:t>https://huggingface.co/blog/sentiment-analysis-python</a:t>
            </a:r>
            <a:endParaRPr sz="1800">
              <a:solidFill>
                <a:srgbClr val="0000FF"/>
              </a:solidFill>
              <a:latin typeface="Roboto"/>
              <a:ea typeface="Roboto"/>
              <a:cs typeface="Roboto"/>
              <a:sym typeface="Roboto"/>
            </a:endParaRPr>
          </a:p>
          <a:p>
            <a:pPr indent="0" lvl="0" marL="0" rtl="0" algn="l">
              <a:spcBef>
                <a:spcPts val="0"/>
              </a:spcBef>
              <a:spcAft>
                <a:spcPts val="0"/>
              </a:spcAft>
              <a:buNone/>
            </a:pPr>
            <a:r>
              <a:t/>
            </a:r>
            <a:endParaRPr sz="1800">
              <a:solidFill>
                <a:srgbClr val="0000FF"/>
              </a:solidFill>
              <a:latin typeface="Roboto"/>
              <a:ea typeface="Roboto"/>
              <a:cs typeface="Roboto"/>
              <a:sym typeface="Roboto"/>
            </a:endParaRPr>
          </a:p>
          <a:p>
            <a:pPr indent="-342900" lvl="0" marL="457200" rtl="0" algn="l">
              <a:spcBef>
                <a:spcPts val="0"/>
              </a:spcBef>
              <a:spcAft>
                <a:spcPts val="0"/>
              </a:spcAft>
              <a:buClr>
                <a:srgbClr val="0000FF"/>
              </a:buClr>
              <a:buSzPts val="1800"/>
              <a:buFont typeface="Roboto"/>
              <a:buChar char="●"/>
            </a:pPr>
            <a:r>
              <a:rPr lang="en-US" sz="1800" u="sng">
                <a:solidFill>
                  <a:schemeClr val="hlink"/>
                </a:solidFill>
                <a:latin typeface="Roboto"/>
                <a:ea typeface="Roboto"/>
                <a:cs typeface="Roboto"/>
                <a:sym typeface="Roboto"/>
                <a:hlinkClick r:id="rId5"/>
              </a:rPr>
              <a:t>https://nanonets.com/blog/ocr-with-tesseract/</a:t>
            </a:r>
            <a:endParaRPr sz="1800">
              <a:solidFill>
                <a:srgbClr val="0000FF"/>
              </a:solidFill>
              <a:latin typeface="Roboto"/>
              <a:ea typeface="Roboto"/>
              <a:cs typeface="Roboto"/>
              <a:sym typeface="Roboto"/>
            </a:endParaRPr>
          </a:p>
          <a:p>
            <a:pPr indent="0" lvl="0" marL="0" rtl="0" algn="l">
              <a:spcBef>
                <a:spcPts val="0"/>
              </a:spcBef>
              <a:spcAft>
                <a:spcPts val="0"/>
              </a:spcAft>
              <a:buNone/>
            </a:pPr>
            <a:r>
              <a:t/>
            </a:r>
            <a:endParaRPr sz="1800">
              <a:solidFill>
                <a:srgbClr val="0000FF"/>
              </a:solidFill>
              <a:latin typeface="Roboto"/>
              <a:ea typeface="Roboto"/>
              <a:cs typeface="Roboto"/>
              <a:sym typeface="Roboto"/>
            </a:endParaRPr>
          </a:p>
          <a:p>
            <a:pPr indent="-342900" lvl="0" marL="457200" rtl="0" algn="l">
              <a:spcBef>
                <a:spcPts val="0"/>
              </a:spcBef>
              <a:spcAft>
                <a:spcPts val="0"/>
              </a:spcAft>
              <a:buClr>
                <a:srgbClr val="0000FF"/>
              </a:buClr>
              <a:buSzPts val="1800"/>
              <a:buFont typeface="Roboto"/>
              <a:buChar char="●"/>
            </a:pPr>
            <a:r>
              <a:rPr lang="en-US" sz="1800" u="sng">
                <a:solidFill>
                  <a:schemeClr val="hlink"/>
                </a:solidFill>
                <a:latin typeface="Roboto"/>
                <a:ea typeface="Roboto"/>
                <a:cs typeface="Roboto"/>
                <a:sym typeface="Roboto"/>
                <a:hlinkClick r:id="rId6"/>
              </a:rPr>
              <a:t>https://medium.com/@raman.shinde15/image-captioning-with-flickr8k-dataset-bleu-4bcba0b52926</a:t>
            </a:r>
            <a:endParaRPr sz="1800">
              <a:solidFill>
                <a:srgbClr val="0000FF"/>
              </a:solidFill>
              <a:latin typeface="Roboto"/>
              <a:ea typeface="Roboto"/>
              <a:cs typeface="Roboto"/>
              <a:sym typeface="Roboto"/>
            </a:endParaRPr>
          </a:p>
          <a:p>
            <a:pPr indent="0" lvl="0" marL="0" rtl="0" algn="l">
              <a:spcBef>
                <a:spcPts val="0"/>
              </a:spcBef>
              <a:spcAft>
                <a:spcPts val="0"/>
              </a:spcAft>
              <a:buNone/>
            </a:pPr>
            <a:r>
              <a:t/>
            </a:r>
            <a:endParaRPr sz="1800">
              <a:solidFill>
                <a:srgbClr val="0000FF"/>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1a2d66e0ab9_3_1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
        <p:nvSpPr>
          <p:cNvPr id="381" name="Google Shape;381;g1a2d66e0ab9_3_13"/>
          <p:cNvSpPr/>
          <p:nvPr/>
        </p:nvSpPr>
        <p:spPr>
          <a:xfrm>
            <a:off x="2340625" y="2975075"/>
            <a:ext cx="7815879" cy="907825"/>
          </a:xfrm>
          <a:prstGeom prst="rect">
            <a:avLst/>
          </a:prstGeom>
        </p:spPr>
        <p:txBody>
          <a:bodyPr>
            <a:prstTxWarp prst="textPlain"/>
          </a:bodyPr>
          <a:lstStyle/>
          <a:p>
            <a:pPr lvl="0" algn="ctr"/>
            <a:r>
              <a:rPr b="0" i="0">
                <a:ln cap="flat" cmpd="sng" w="76200">
                  <a:solidFill>
                    <a:srgbClr val="000000"/>
                  </a:solidFill>
                  <a:prstDash val="solid"/>
                  <a:round/>
                  <a:headEnd len="sm" w="sm" type="none"/>
                  <a:tailEnd len="sm" w="sm" type="none"/>
                </a:ln>
                <a:solidFill>
                  <a:srgbClr val="000000"/>
                </a:solidFill>
                <a:latin typeface="Arial"/>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1ac4116d07d_0_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
        <p:nvSpPr>
          <p:cNvPr id="98" name="Google Shape;98;g1ac4116d07d_0_1"/>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9" name="Google Shape;99;g1ac4116d07d_0_1"/>
          <p:cNvSpPr txBox="1"/>
          <p:nvPr/>
        </p:nvSpPr>
        <p:spPr>
          <a:xfrm>
            <a:off x="428700" y="185725"/>
            <a:ext cx="8229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latin typeface="Calibri"/>
                <a:ea typeface="Calibri"/>
                <a:cs typeface="Calibri"/>
                <a:sym typeface="Calibri"/>
              </a:rPr>
              <a:t>Motivation/Objective</a:t>
            </a:r>
            <a:endParaRPr sz="3200">
              <a:latin typeface="Calibri"/>
              <a:ea typeface="Calibri"/>
              <a:cs typeface="Calibri"/>
              <a:sym typeface="Calibri"/>
            </a:endParaRPr>
          </a:p>
        </p:txBody>
      </p:sp>
      <p:sp>
        <p:nvSpPr>
          <p:cNvPr id="100" name="Google Shape;100;g1ac4116d07d_0_1"/>
          <p:cNvSpPr txBox="1"/>
          <p:nvPr/>
        </p:nvSpPr>
        <p:spPr>
          <a:xfrm>
            <a:off x="808400" y="1460525"/>
            <a:ext cx="6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01" name="Google Shape;101;g1ac4116d07d_0_1"/>
          <p:cNvPicPr preferRelativeResize="0"/>
          <p:nvPr/>
        </p:nvPicPr>
        <p:blipFill>
          <a:blip r:embed="rId3">
            <a:alphaModFix/>
          </a:blip>
          <a:stretch>
            <a:fillRect/>
          </a:stretch>
        </p:blipFill>
        <p:spPr>
          <a:xfrm>
            <a:off x="8429750" y="1868225"/>
            <a:ext cx="3121550" cy="3121550"/>
          </a:xfrm>
          <a:prstGeom prst="rect">
            <a:avLst/>
          </a:prstGeom>
          <a:noFill/>
          <a:ln>
            <a:noFill/>
          </a:ln>
        </p:spPr>
      </p:pic>
      <p:sp>
        <p:nvSpPr>
          <p:cNvPr id="102" name="Google Shape;102;g1ac4116d07d_0_1"/>
          <p:cNvSpPr txBox="1"/>
          <p:nvPr/>
        </p:nvSpPr>
        <p:spPr>
          <a:xfrm>
            <a:off x="428700" y="1104750"/>
            <a:ext cx="7760700" cy="55719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SzPts val="2000"/>
              <a:buFont typeface="Roboto"/>
              <a:buChar char="●"/>
            </a:pPr>
            <a:r>
              <a:rPr lang="en-US" sz="2000">
                <a:latin typeface="Roboto"/>
                <a:ea typeface="Roboto"/>
                <a:cs typeface="Roboto"/>
                <a:sym typeface="Roboto"/>
              </a:rPr>
              <a:t>With huge increase in use of social medias, unsocial activities also increased in these platforms.</a:t>
            </a:r>
            <a:endParaRPr sz="2000">
              <a:latin typeface="Roboto"/>
              <a:ea typeface="Roboto"/>
              <a:cs typeface="Roboto"/>
              <a:sym typeface="Roboto"/>
            </a:endParaRPr>
          </a:p>
          <a:p>
            <a:pPr indent="-355600" lvl="0" marL="457200" rtl="0" algn="l">
              <a:lnSpc>
                <a:spcPct val="150000"/>
              </a:lnSpc>
              <a:spcBef>
                <a:spcPts val="0"/>
              </a:spcBef>
              <a:spcAft>
                <a:spcPts val="0"/>
              </a:spcAft>
              <a:buSzPts val="2000"/>
              <a:buFont typeface="Roboto"/>
              <a:buChar char="●"/>
            </a:pPr>
            <a:r>
              <a:rPr lang="en-US" sz="2000">
                <a:latin typeface="Roboto"/>
                <a:ea typeface="Roboto"/>
                <a:cs typeface="Roboto"/>
                <a:sym typeface="Roboto"/>
              </a:rPr>
              <a:t>We need some method to identify whether some post is derogatory or not.</a:t>
            </a:r>
            <a:endParaRPr sz="2000">
              <a:latin typeface="Roboto"/>
              <a:ea typeface="Roboto"/>
              <a:cs typeface="Roboto"/>
              <a:sym typeface="Roboto"/>
            </a:endParaRPr>
          </a:p>
          <a:p>
            <a:pPr indent="-355600" lvl="0" marL="457200" rtl="0" algn="l">
              <a:lnSpc>
                <a:spcPct val="150000"/>
              </a:lnSpc>
              <a:spcBef>
                <a:spcPts val="0"/>
              </a:spcBef>
              <a:spcAft>
                <a:spcPts val="0"/>
              </a:spcAft>
              <a:buSzPts val="2000"/>
              <a:buFont typeface="Roboto"/>
              <a:buChar char="●"/>
            </a:pPr>
            <a:r>
              <a:rPr lang="en-US" sz="2000">
                <a:latin typeface="Roboto"/>
                <a:ea typeface="Roboto"/>
                <a:cs typeface="Roboto"/>
                <a:sym typeface="Roboto"/>
              </a:rPr>
              <a:t>There are some models in place but they focus on text or image separately.</a:t>
            </a:r>
            <a:endParaRPr sz="2000">
              <a:latin typeface="Roboto"/>
              <a:ea typeface="Roboto"/>
              <a:cs typeface="Roboto"/>
              <a:sym typeface="Roboto"/>
            </a:endParaRPr>
          </a:p>
          <a:p>
            <a:pPr indent="-355600" lvl="0" marL="457200" rtl="0" algn="l">
              <a:lnSpc>
                <a:spcPct val="150000"/>
              </a:lnSpc>
              <a:spcBef>
                <a:spcPts val="0"/>
              </a:spcBef>
              <a:spcAft>
                <a:spcPts val="0"/>
              </a:spcAft>
              <a:buSzPts val="2000"/>
              <a:buFont typeface="Roboto"/>
              <a:buChar char="●"/>
            </a:pPr>
            <a:r>
              <a:rPr lang="en-US" sz="2000">
                <a:latin typeface="Roboto"/>
                <a:ea typeface="Roboto"/>
                <a:cs typeface="Roboto"/>
                <a:sym typeface="Roboto"/>
              </a:rPr>
              <a:t>Our model works in a multimodal multilingual fashion to give more emphasis on capturing the underlying sentiment.</a:t>
            </a:r>
            <a:endParaRPr sz="2000">
              <a:latin typeface="Roboto"/>
              <a:ea typeface="Roboto"/>
              <a:cs typeface="Roboto"/>
              <a:sym typeface="Roboto"/>
            </a:endParaRPr>
          </a:p>
          <a:p>
            <a:pPr indent="-355600" lvl="0" marL="457200" rtl="0" algn="l">
              <a:lnSpc>
                <a:spcPct val="150000"/>
              </a:lnSpc>
              <a:spcBef>
                <a:spcPts val="0"/>
              </a:spcBef>
              <a:spcAft>
                <a:spcPts val="0"/>
              </a:spcAft>
              <a:buSzPts val="2000"/>
              <a:buFont typeface="Roboto"/>
              <a:buChar char="●"/>
            </a:pPr>
            <a:r>
              <a:rPr lang="en-US" sz="2000">
                <a:latin typeface="Roboto"/>
                <a:ea typeface="Roboto"/>
                <a:cs typeface="Roboto"/>
                <a:sym typeface="Roboto"/>
              </a:rPr>
              <a:t>Also our newly created dataset </a:t>
            </a:r>
            <a:r>
              <a:rPr b="1" lang="en-US" sz="2000">
                <a:latin typeface="Roboto"/>
                <a:ea typeface="Roboto"/>
                <a:cs typeface="Roboto"/>
                <a:sym typeface="Roboto"/>
              </a:rPr>
              <a:t>sentweet </a:t>
            </a:r>
            <a:r>
              <a:rPr lang="en-US" sz="2000">
                <a:latin typeface="Roboto"/>
                <a:ea typeface="Roboto"/>
                <a:cs typeface="Roboto"/>
                <a:sym typeface="Roboto"/>
              </a:rPr>
              <a:t>gives us the idea of modern posts from different sectors. </a:t>
            </a:r>
            <a:endParaRPr sz="2000">
              <a:latin typeface="Roboto"/>
              <a:ea typeface="Roboto"/>
              <a:cs typeface="Roboto"/>
              <a:sym typeface="Roboto"/>
            </a:endParaRPr>
          </a:p>
          <a:p>
            <a:pPr indent="-355600" lvl="0" marL="457200" rtl="0" algn="l">
              <a:lnSpc>
                <a:spcPct val="150000"/>
              </a:lnSpc>
              <a:spcBef>
                <a:spcPts val="0"/>
              </a:spcBef>
              <a:spcAft>
                <a:spcPts val="0"/>
              </a:spcAft>
              <a:buSzPts val="2000"/>
              <a:buFont typeface="Roboto"/>
              <a:buChar char="●"/>
            </a:pPr>
            <a:r>
              <a:rPr lang="en-US" sz="2000">
                <a:latin typeface="Roboto"/>
                <a:ea typeface="Roboto"/>
                <a:cs typeface="Roboto"/>
                <a:sym typeface="Roboto"/>
              </a:rPr>
              <a:t>We have used pretrained models which have been already trained with some benchmark datasets.</a:t>
            </a:r>
            <a:endParaRPr sz="20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1a2d66e0ab9_1_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
        <p:nvSpPr>
          <p:cNvPr id="109" name="Google Shape;109;g1a2d66e0ab9_1_1"/>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0" name="Google Shape;110;g1a2d66e0ab9_1_1"/>
          <p:cNvSpPr txBox="1"/>
          <p:nvPr/>
        </p:nvSpPr>
        <p:spPr>
          <a:xfrm>
            <a:off x="3962400" y="202250"/>
            <a:ext cx="8229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latin typeface="Calibri"/>
                <a:ea typeface="Calibri"/>
                <a:cs typeface="Calibri"/>
                <a:sym typeface="Calibri"/>
              </a:rPr>
              <a:t>Related Work</a:t>
            </a:r>
            <a:endParaRPr sz="3200">
              <a:latin typeface="Calibri"/>
              <a:ea typeface="Calibri"/>
              <a:cs typeface="Calibri"/>
              <a:sym typeface="Calibri"/>
            </a:endParaRPr>
          </a:p>
        </p:txBody>
      </p:sp>
      <p:sp>
        <p:nvSpPr>
          <p:cNvPr id="111" name="Google Shape;111;g1a2d66e0ab9_1_1"/>
          <p:cNvSpPr txBox="1"/>
          <p:nvPr/>
        </p:nvSpPr>
        <p:spPr>
          <a:xfrm>
            <a:off x="4047725" y="1088225"/>
            <a:ext cx="7760700" cy="5541300"/>
          </a:xfrm>
          <a:prstGeom prst="rect">
            <a:avLst/>
          </a:prstGeom>
          <a:noFill/>
          <a:ln>
            <a:noFill/>
          </a:ln>
        </p:spPr>
        <p:txBody>
          <a:bodyPr anchorCtr="0" anchor="t" bIns="91425" lIns="91425" spcFirstLastPara="1" rIns="91425" wrap="square" tIns="91425">
            <a:spAutoFit/>
          </a:bodyPr>
          <a:lstStyle/>
          <a:p>
            <a:pPr indent="-381000" lvl="0" marL="457200" rtl="0" algn="l">
              <a:lnSpc>
                <a:spcPct val="150000"/>
              </a:lnSpc>
              <a:spcBef>
                <a:spcPts val="0"/>
              </a:spcBef>
              <a:spcAft>
                <a:spcPts val="0"/>
              </a:spcAft>
              <a:buSzPts val="2400"/>
              <a:buFont typeface="Roboto Medium"/>
              <a:buChar char="●"/>
            </a:pPr>
            <a:r>
              <a:rPr lang="en-US" sz="1500" u="sng">
                <a:latin typeface="Roboto Medium"/>
                <a:ea typeface="Roboto Medium"/>
                <a:cs typeface="Roboto Medium"/>
                <a:sym typeface="Roboto Medium"/>
                <a:hlinkClick r:id="rId3"/>
              </a:rPr>
              <a:t>Ullah MA, Syeda M, Begum SA, Dipa NS</a:t>
            </a:r>
            <a:r>
              <a:rPr lang="en-US" sz="1500">
                <a:latin typeface="Roboto Medium"/>
                <a:ea typeface="Roboto Medium"/>
                <a:cs typeface="Roboto Medium"/>
                <a:sym typeface="Roboto Medium"/>
              </a:rPr>
              <a:t>. An algorithm and method for sentiment analysis using the text and emoticons from social media data. This study was done using machine learning and deep learning algorithms, both of which performed well.</a:t>
            </a:r>
            <a:endParaRPr sz="2400">
              <a:latin typeface="Roboto Medium"/>
              <a:ea typeface="Roboto Medium"/>
              <a:cs typeface="Roboto Medium"/>
              <a:sym typeface="Roboto Medium"/>
            </a:endParaRPr>
          </a:p>
          <a:p>
            <a:pPr indent="-381000" lvl="0" marL="457200" rtl="0" algn="l">
              <a:lnSpc>
                <a:spcPct val="150000"/>
              </a:lnSpc>
              <a:spcBef>
                <a:spcPts val="0"/>
              </a:spcBef>
              <a:spcAft>
                <a:spcPts val="0"/>
              </a:spcAft>
              <a:buSzPts val="2400"/>
              <a:buFont typeface="Roboto Medium"/>
              <a:buChar char="●"/>
            </a:pPr>
            <a:r>
              <a:rPr lang="en-US" sz="1500" u="sng">
                <a:latin typeface="Roboto Medium"/>
                <a:ea typeface="Roboto Medium"/>
                <a:cs typeface="Roboto Medium"/>
                <a:sym typeface="Roboto Medium"/>
                <a:hlinkClick r:id="rId4"/>
              </a:rPr>
              <a:t>Zhang Y, Sun J, Meng L, Liu Y.</a:t>
            </a:r>
            <a:r>
              <a:rPr lang="en-US" sz="1500">
                <a:latin typeface="Roboto Medium"/>
                <a:ea typeface="Roboto Medium"/>
                <a:cs typeface="Roboto Medium"/>
                <a:sym typeface="Roboto Medium"/>
              </a:rPr>
              <a:t> Sentiment analysis of e-commerce text reviews based on sentiment dictionary. Our work is similar to this, to the extent of using different parts of speech.</a:t>
            </a:r>
            <a:endParaRPr sz="1500">
              <a:latin typeface="Roboto Medium"/>
              <a:ea typeface="Roboto Medium"/>
              <a:cs typeface="Roboto Medium"/>
              <a:sym typeface="Roboto Medium"/>
            </a:endParaRPr>
          </a:p>
          <a:p>
            <a:pPr indent="-342900" lvl="0" marL="457200" rtl="0" algn="l">
              <a:lnSpc>
                <a:spcPct val="150000"/>
              </a:lnSpc>
              <a:spcBef>
                <a:spcPts val="0"/>
              </a:spcBef>
              <a:spcAft>
                <a:spcPts val="0"/>
              </a:spcAft>
              <a:buSzPts val="1800"/>
              <a:buFont typeface="Roboto Medium"/>
              <a:buChar char="●"/>
            </a:pPr>
            <a:r>
              <a:rPr lang="en-US" sz="1500" u="sng">
                <a:latin typeface="Roboto Medium"/>
                <a:ea typeface="Roboto Medium"/>
                <a:cs typeface="Roboto Medium"/>
                <a:sym typeface="Roboto Medium"/>
                <a:hlinkClick r:id="rId5"/>
              </a:rPr>
              <a:t>Jitendra V. Tembhurne1 &amp; Tausif Diwan1</a:t>
            </a:r>
            <a:r>
              <a:rPr lang="en-US" sz="1500">
                <a:latin typeface="Roboto Medium"/>
                <a:ea typeface="Roboto Medium"/>
                <a:cs typeface="Roboto Medium"/>
                <a:sym typeface="Roboto Medium"/>
              </a:rPr>
              <a:t>. Sentiment analysis in textual, visual and multimodal inputs using recurrent neural networks. </a:t>
            </a:r>
            <a:endParaRPr sz="1500">
              <a:latin typeface="Roboto Medium"/>
              <a:ea typeface="Roboto Medium"/>
              <a:cs typeface="Roboto Medium"/>
              <a:sym typeface="Roboto Medium"/>
            </a:endParaRPr>
          </a:p>
          <a:p>
            <a:pPr indent="-342900" lvl="0" marL="457200" rtl="0" algn="l">
              <a:lnSpc>
                <a:spcPct val="150000"/>
              </a:lnSpc>
              <a:spcBef>
                <a:spcPts val="0"/>
              </a:spcBef>
              <a:spcAft>
                <a:spcPts val="0"/>
              </a:spcAft>
              <a:buSzPts val="1800"/>
              <a:buFont typeface="Roboto Medium"/>
              <a:buChar char="●"/>
            </a:pPr>
            <a:r>
              <a:rPr lang="en-US" sz="1500" u="sng">
                <a:latin typeface="Roboto Medium"/>
                <a:ea typeface="Roboto Medium"/>
                <a:cs typeface="Roboto Medium"/>
                <a:sym typeface="Roboto Medium"/>
              </a:rPr>
              <a:t>Aria Naseri Karimvand, Reza Salehi Chegeni, Mohammad Ehsan Basiri , Shahla Nemati </a:t>
            </a:r>
            <a:r>
              <a:rPr lang="en-US" sz="1500">
                <a:latin typeface="Roboto Medium"/>
                <a:ea typeface="Roboto Medium"/>
                <a:cs typeface="Roboto Medium"/>
                <a:sym typeface="Roboto Medium"/>
              </a:rPr>
              <a:t>. Sentiment Analysis of Persian Instagram Post: a Multimodal Deep Learning Approach.</a:t>
            </a:r>
            <a:endParaRPr sz="1500">
              <a:latin typeface="Roboto Medium"/>
              <a:ea typeface="Roboto Medium"/>
              <a:cs typeface="Roboto Medium"/>
              <a:sym typeface="Roboto Medium"/>
            </a:endParaRPr>
          </a:p>
          <a:p>
            <a:pPr indent="-342900" lvl="0" marL="457200" rtl="0" algn="l">
              <a:lnSpc>
                <a:spcPct val="150000"/>
              </a:lnSpc>
              <a:spcBef>
                <a:spcPts val="0"/>
              </a:spcBef>
              <a:spcAft>
                <a:spcPts val="0"/>
              </a:spcAft>
              <a:buSzPts val="1800"/>
              <a:buFont typeface="Roboto Medium"/>
              <a:buChar char="●"/>
            </a:pPr>
            <a:r>
              <a:rPr lang="en-US" sz="1500" u="sng">
                <a:latin typeface="Roboto Medium"/>
                <a:ea typeface="Roboto Medium"/>
                <a:cs typeface="Roboto Medium"/>
                <a:sym typeface="Roboto Medium"/>
              </a:rPr>
              <a:t>Sani Kamış , Dionysis Goularas.</a:t>
            </a:r>
            <a:r>
              <a:rPr lang="en-US" sz="1500">
                <a:latin typeface="Roboto Medium"/>
                <a:ea typeface="Roboto Medium"/>
                <a:cs typeface="Roboto Medium"/>
                <a:sym typeface="Roboto Medium"/>
              </a:rPr>
              <a:t> Evaluation of Deep Learning Techniques in Sentiment Analysis from Twitter Data.</a:t>
            </a:r>
            <a:endParaRPr sz="1800">
              <a:latin typeface="Roboto Medium"/>
              <a:ea typeface="Roboto Medium"/>
              <a:cs typeface="Roboto Medium"/>
              <a:sym typeface="Roboto Medium"/>
            </a:endParaRPr>
          </a:p>
        </p:txBody>
      </p:sp>
      <p:pic>
        <p:nvPicPr>
          <p:cNvPr id="112" name="Google Shape;112;g1a2d66e0ab9_1_1"/>
          <p:cNvPicPr preferRelativeResize="0"/>
          <p:nvPr/>
        </p:nvPicPr>
        <p:blipFill>
          <a:blip r:embed="rId6">
            <a:alphaModFix/>
          </a:blip>
          <a:stretch>
            <a:fillRect/>
          </a:stretch>
        </p:blipFill>
        <p:spPr>
          <a:xfrm>
            <a:off x="428698" y="2111963"/>
            <a:ext cx="3197952" cy="2964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1a2d66e0ab9_4_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
        <p:nvSpPr>
          <p:cNvPr id="119" name="Google Shape;119;g1a2d66e0ab9_4_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0" name="Google Shape;120;g1a2d66e0ab9_4_0"/>
          <p:cNvSpPr txBox="1"/>
          <p:nvPr/>
        </p:nvSpPr>
        <p:spPr>
          <a:xfrm>
            <a:off x="428700" y="185725"/>
            <a:ext cx="8229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latin typeface="Calibri"/>
                <a:ea typeface="Calibri"/>
                <a:cs typeface="Calibri"/>
                <a:sym typeface="Calibri"/>
              </a:rPr>
              <a:t>Proposed Work</a:t>
            </a:r>
            <a:endParaRPr sz="3200">
              <a:latin typeface="Calibri"/>
              <a:ea typeface="Calibri"/>
              <a:cs typeface="Calibri"/>
              <a:sym typeface="Calibri"/>
            </a:endParaRPr>
          </a:p>
        </p:txBody>
      </p:sp>
      <p:sp>
        <p:nvSpPr>
          <p:cNvPr id="121" name="Google Shape;121;g1a2d66e0ab9_4_0"/>
          <p:cNvSpPr txBox="1"/>
          <p:nvPr/>
        </p:nvSpPr>
        <p:spPr>
          <a:xfrm>
            <a:off x="808400" y="1460525"/>
            <a:ext cx="6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22" name="Google Shape;122;g1a2d66e0ab9_4_0"/>
          <p:cNvSpPr txBox="1"/>
          <p:nvPr/>
        </p:nvSpPr>
        <p:spPr>
          <a:xfrm>
            <a:off x="428700" y="1104750"/>
            <a:ext cx="7760700" cy="4502100"/>
          </a:xfrm>
          <a:prstGeom prst="rect">
            <a:avLst/>
          </a:prstGeom>
          <a:noFill/>
          <a:ln>
            <a:noFill/>
          </a:ln>
        </p:spPr>
        <p:txBody>
          <a:bodyPr anchorCtr="0" anchor="t" bIns="91425" lIns="91425" spcFirstLastPara="1" rIns="91425" wrap="square" tIns="91425">
            <a:spAutoFit/>
          </a:bodyPr>
          <a:lstStyle/>
          <a:p>
            <a:pPr indent="-381000" lvl="0" marL="457200" rtl="0" algn="l">
              <a:lnSpc>
                <a:spcPct val="150000"/>
              </a:lnSpc>
              <a:spcBef>
                <a:spcPts val="0"/>
              </a:spcBef>
              <a:spcAft>
                <a:spcPts val="0"/>
              </a:spcAft>
              <a:buSzPts val="2400"/>
              <a:buFont typeface="Roboto Medium"/>
              <a:buChar char="●"/>
            </a:pPr>
            <a:r>
              <a:rPr b="1" lang="en-US" sz="1500" u="sng">
                <a:latin typeface="Roboto"/>
                <a:ea typeface="Roboto"/>
                <a:cs typeface="Roboto"/>
                <a:sym typeface="Roboto"/>
              </a:rPr>
              <a:t>Data Scraping</a:t>
            </a:r>
            <a:r>
              <a:rPr lang="en-US" sz="1500">
                <a:latin typeface="Roboto Medium"/>
                <a:ea typeface="Roboto Medium"/>
                <a:cs typeface="Roboto Medium"/>
                <a:sym typeface="Roboto Medium"/>
              </a:rPr>
              <a:t> - Scrape data from twitter to prepare a dataset consisting of multilingual posts - posts in Hindi, English and Bengali</a:t>
            </a:r>
            <a:endParaRPr sz="2400">
              <a:latin typeface="Roboto Medium"/>
              <a:ea typeface="Roboto Medium"/>
              <a:cs typeface="Roboto Medium"/>
              <a:sym typeface="Roboto Medium"/>
            </a:endParaRPr>
          </a:p>
          <a:p>
            <a:pPr indent="-381000" lvl="0" marL="457200" rtl="0" algn="l">
              <a:lnSpc>
                <a:spcPct val="150000"/>
              </a:lnSpc>
              <a:spcBef>
                <a:spcPts val="0"/>
              </a:spcBef>
              <a:spcAft>
                <a:spcPts val="0"/>
              </a:spcAft>
              <a:buSzPts val="2400"/>
              <a:buFont typeface="Roboto Medium"/>
              <a:buChar char="●"/>
            </a:pPr>
            <a:r>
              <a:rPr b="1" lang="en-US" sz="1500" u="sng">
                <a:latin typeface="Roboto"/>
                <a:ea typeface="Roboto"/>
                <a:cs typeface="Roboto"/>
                <a:sym typeface="Roboto"/>
              </a:rPr>
              <a:t>Dataset Creation</a:t>
            </a:r>
            <a:r>
              <a:rPr lang="en-US" sz="1500">
                <a:latin typeface="Roboto Medium"/>
                <a:ea typeface="Roboto Medium"/>
                <a:cs typeface="Roboto Medium"/>
                <a:sym typeface="Roboto Medium"/>
              </a:rPr>
              <a:t> - Consider 4 categories to classify the posts - Profane, Targeted Insult, Sentiment and Hate Speech</a:t>
            </a:r>
            <a:endParaRPr sz="1500">
              <a:latin typeface="Roboto Medium"/>
              <a:ea typeface="Roboto Medium"/>
              <a:cs typeface="Roboto Medium"/>
              <a:sym typeface="Roboto Medium"/>
            </a:endParaRPr>
          </a:p>
          <a:p>
            <a:pPr indent="-342900" lvl="0" marL="457200" rtl="0" algn="l">
              <a:lnSpc>
                <a:spcPct val="150000"/>
              </a:lnSpc>
              <a:spcBef>
                <a:spcPts val="0"/>
              </a:spcBef>
              <a:spcAft>
                <a:spcPts val="0"/>
              </a:spcAft>
              <a:buSzPts val="1800"/>
              <a:buFont typeface="Roboto Medium"/>
              <a:buChar char="●"/>
            </a:pPr>
            <a:r>
              <a:rPr lang="en-US" sz="1500">
                <a:latin typeface="Roboto Medium"/>
                <a:ea typeface="Roboto Medium"/>
                <a:cs typeface="Roboto Medium"/>
                <a:sym typeface="Roboto Medium"/>
              </a:rPr>
              <a:t>Manually determine the classes for each post</a:t>
            </a:r>
            <a:endParaRPr sz="1500">
              <a:latin typeface="Roboto Medium"/>
              <a:ea typeface="Roboto Medium"/>
              <a:cs typeface="Roboto Medium"/>
              <a:sym typeface="Roboto Medium"/>
            </a:endParaRPr>
          </a:p>
          <a:p>
            <a:pPr indent="-342900" lvl="0" marL="457200" rtl="0" algn="l">
              <a:lnSpc>
                <a:spcPct val="150000"/>
              </a:lnSpc>
              <a:spcBef>
                <a:spcPts val="0"/>
              </a:spcBef>
              <a:spcAft>
                <a:spcPts val="0"/>
              </a:spcAft>
              <a:buSzPts val="1800"/>
              <a:buFont typeface="Roboto Medium"/>
              <a:buChar char="●"/>
            </a:pPr>
            <a:r>
              <a:rPr b="1" lang="en-US" sz="1500" u="sng">
                <a:latin typeface="Roboto"/>
                <a:ea typeface="Roboto"/>
                <a:cs typeface="Roboto"/>
                <a:sym typeface="Roboto"/>
              </a:rPr>
              <a:t>Image Caption and Image OCR </a:t>
            </a:r>
            <a:r>
              <a:rPr lang="en-US" sz="1500">
                <a:latin typeface="Roboto Medium"/>
                <a:ea typeface="Roboto Medium"/>
                <a:cs typeface="Roboto Medium"/>
                <a:sym typeface="Roboto Medium"/>
              </a:rPr>
              <a:t>- Use the post image to extract text OCR as well image caption, and push them into our dataset</a:t>
            </a:r>
            <a:endParaRPr sz="1500">
              <a:latin typeface="Roboto Medium"/>
              <a:ea typeface="Roboto Medium"/>
              <a:cs typeface="Roboto Medium"/>
              <a:sym typeface="Roboto Medium"/>
            </a:endParaRPr>
          </a:p>
          <a:p>
            <a:pPr indent="-342900" lvl="0" marL="457200" rtl="0" algn="l">
              <a:lnSpc>
                <a:spcPct val="150000"/>
              </a:lnSpc>
              <a:spcBef>
                <a:spcPts val="0"/>
              </a:spcBef>
              <a:spcAft>
                <a:spcPts val="0"/>
              </a:spcAft>
              <a:buSzPts val="1800"/>
              <a:buFont typeface="Roboto Medium"/>
              <a:buChar char="●"/>
            </a:pPr>
            <a:r>
              <a:rPr b="1" lang="en-US" sz="1500" u="sng">
                <a:latin typeface="Roboto"/>
                <a:ea typeface="Roboto"/>
                <a:cs typeface="Roboto"/>
                <a:sym typeface="Roboto"/>
              </a:rPr>
              <a:t>Training our model</a:t>
            </a:r>
            <a:r>
              <a:rPr lang="en-US" sz="1800">
                <a:latin typeface="Roboto Medium"/>
                <a:ea typeface="Roboto Medium"/>
                <a:cs typeface="Roboto Medium"/>
                <a:sym typeface="Roboto Medium"/>
              </a:rPr>
              <a:t> - </a:t>
            </a:r>
            <a:r>
              <a:rPr lang="en-US" sz="1500">
                <a:latin typeface="Roboto Medium"/>
                <a:ea typeface="Roboto Medium"/>
                <a:cs typeface="Roboto Medium"/>
                <a:sym typeface="Roboto Medium"/>
              </a:rPr>
              <a:t>Use the newly created dataset to train our models and compare their accuracy</a:t>
            </a:r>
            <a:endParaRPr sz="1500">
              <a:latin typeface="Roboto Medium"/>
              <a:ea typeface="Roboto Medium"/>
              <a:cs typeface="Roboto Medium"/>
              <a:sym typeface="Roboto Medium"/>
            </a:endParaRPr>
          </a:p>
          <a:p>
            <a:pPr indent="-323850" lvl="0" marL="457200" rtl="0" algn="l">
              <a:lnSpc>
                <a:spcPct val="150000"/>
              </a:lnSpc>
              <a:spcBef>
                <a:spcPts val="0"/>
              </a:spcBef>
              <a:spcAft>
                <a:spcPts val="0"/>
              </a:spcAft>
              <a:buSzPts val="1500"/>
              <a:buFont typeface="Roboto Medium"/>
              <a:buChar char="●"/>
            </a:pPr>
            <a:r>
              <a:rPr b="1" lang="en-US" sz="1500" u="sng">
                <a:latin typeface="Roboto"/>
                <a:ea typeface="Roboto"/>
                <a:cs typeface="Roboto"/>
                <a:sym typeface="Roboto"/>
              </a:rPr>
              <a:t>Predict unknown data</a:t>
            </a:r>
            <a:r>
              <a:rPr lang="en-US" sz="1500">
                <a:latin typeface="Roboto Medium"/>
                <a:ea typeface="Roboto Medium"/>
                <a:cs typeface="Roboto Medium"/>
                <a:sym typeface="Roboto Medium"/>
              </a:rPr>
              <a:t> - Use our model to categorize the nature of unknown data, and label them as unethical, vulgar or offensive</a:t>
            </a:r>
            <a:endParaRPr sz="1500">
              <a:latin typeface="Roboto Medium"/>
              <a:ea typeface="Roboto Medium"/>
              <a:cs typeface="Roboto Medium"/>
              <a:sym typeface="Roboto Medium"/>
            </a:endParaRPr>
          </a:p>
        </p:txBody>
      </p:sp>
      <p:pic>
        <p:nvPicPr>
          <p:cNvPr id="123" name="Google Shape;123;g1a2d66e0ab9_4_0"/>
          <p:cNvPicPr preferRelativeResize="0"/>
          <p:nvPr/>
        </p:nvPicPr>
        <p:blipFill>
          <a:blip r:embed="rId3">
            <a:alphaModFix/>
          </a:blip>
          <a:stretch>
            <a:fillRect/>
          </a:stretch>
        </p:blipFill>
        <p:spPr>
          <a:xfrm>
            <a:off x="8573150" y="1832136"/>
            <a:ext cx="3123076" cy="3193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a3339d7d4f_0_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
        <p:nvSpPr>
          <p:cNvPr id="130" name="Google Shape;130;g1a3339d7d4f_0_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1" name="Google Shape;131;g1a3339d7d4f_0_0"/>
          <p:cNvSpPr txBox="1"/>
          <p:nvPr/>
        </p:nvSpPr>
        <p:spPr>
          <a:xfrm>
            <a:off x="5486400" y="185725"/>
            <a:ext cx="5616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latin typeface="Calibri"/>
                <a:ea typeface="Calibri"/>
                <a:cs typeface="Calibri"/>
                <a:sym typeface="Calibri"/>
              </a:rPr>
              <a:t>Proposed Work - Flowchart</a:t>
            </a:r>
            <a:endParaRPr sz="3200">
              <a:latin typeface="Calibri"/>
              <a:ea typeface="Calibri"/>
              <a:cs typeface="Calibri"/>
              <a:sym typeface="Calibri"/>
            </a:endParaRPr>
          </a:p>
        </p:txBody>
      </p:sp>
      <p:sp>
        <p:nvSpPr>
          <p:cNvPr id="132" name="Google Shape;132;g1a3339d7d4f_0_0"/>
          <p:cNvSpPr txBox="1"/>
          <p:nvPr/>
        </p:nvSpPr>
        <p:spPr>
          <a:xfrm>
            <a:off x="808400" y="1460525"/>
            <a:ext cx="6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33" name="Google Shape;133;g1a3339d7d4f_0_0"/>
          <p:cNvSpPr txBox="1"/>
          <p:nvPr/>
        </p:nvSpPr>
        <p:spPr>
          <a:xfrm>
            <a:off x="428700" y="1104750"/>
            <a:ext cx="7760700" cy="461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sz="1800">
              <a:latin typeface="Roboto Medium"/>
              <a:ea typeface="Roboto Medium"/>
              <a:cs typeface="Roboto Medium"/>
              <a:sym typeface="Roboto Medium"/>
            </a:endParaRPr>
          </a:p>
        </p:txBody>
      </p:sp>
      <p:pic>
        <p:nvPicPr>
          <p:cNvPr id="134" name="Google Shape;134;g1a3339d7d4f_0_0"/>
          <p:cNvPicPr preferRelativeResize="0"/>
          <p:nvPr/>
        </p:nvPicPr>
        <p:blipFill>
          <a:blip r:embed="rId3">
            <a:alphaModFix/>
          </a:blip>
          <a:stretch>
            <a:fillRect/>
          </a:stretch>
        </p:blipFill>
        <p:spPr>
          <a:xfrm>
            <a:off x="5581913" y="967103"/>
            <a:ext cx="5520615" cy="5775227"/>
          </a:xfrm>
          <a:prstGeom prst="rect">
            <a:avLst/>
          </a:prstGeom>
          <a:noFill/>
          <a:ln>
            <a:noFill/>
          </a:ln>
        </p:spPr>
      </p:pic>
      <p:pic>
        <p:nvPicPr>
          <p:cNvPr id="135" name="Google Shape;135;g1a3339d7d4f_0_0"/>
          <p:cNvPicPr preferRelativeResize="0"/>
          <p:nvPr/>
        </p:nvPicPr>
        <p:blipFill>
          <a:blip r:embed="rId4">
            <a:alphaModFix/>
          </a:blip>
          <a:stretch>
            <a:fillRect/>
          </a:stretch>
        </p:blipFill>
        <p:spPr>
          <a:xfrm>
            <a:off x="648100" y="2158850"/>
            <a:ext cx="3212125" cy="3183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1a3339d7d4f_0_2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
        <p:nvSpPr>
          <p:cNvPr id="142" name="Google Shape;142;g1a3339d7d4f_0_25"/>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3" name="Google Shape;143;g1a3339d7d4f_0_25"/>
          <p:cNvSpPr txBox="1"/>
          <p:nvPr/>
        </p:nvSpPr>
        <p:spPr>
          <a:xfrm>
            <a:off x="428700" y="202250"/>
            <a:ext cx="6364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latin typeface="Calibri"/>
                <a:ea typeface="Calibri"/>
                <a:cs typeface="Calibri"/>
                <a:sym typeface="Calibri"/>
              </a:rPr>
              <a:t>Twitter APIs</a:t>
            </a:r>
            <a:endParaRPr sz="3200">
              <a:latin typeface="Calibri"/>
              <a:ea typeface="Calibri"/>
              <a:cs typeface="Calibri"/>
              <a:sym typeface="Calibri"/>
            </a:endParaRPr>
          </a:p>
        </p:txBody>
      </p:sp>
      <p:sp>
        <p:nvSpPr>
          <p:cNvPr id="144" name="Google Shape;144;g1a3339d7d4f_0_25"/>
          <p:cNvSpPr txBox="1"/>
          <p:nvPr/>
        </p:nvSpPr>
        <p:spPr>
          <a:xfrm>
            <a:off x="808400" y="1460525"/>
            <a:ext cx="6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45" name="Google Shape;145;g1a3339d7d4f_0_25"/>
          <p:cNvSpPr txBox="1"/>
          <p:nvPr/>
        </p:nvSpPr>
        <p:spPr>
          <a:xfrm>
            <a:off x="428700" y="1104750"/>
            <a:ext cx="7760700" cy="461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sz="1800">
              <a:latin typeface="Roboto Medium"/>
              <a:ea typeface="Roboto Medium"/>
              <a:cs typeface="Roboto Medium"/>
              <a:sym typeface="Roboto Medium"/>
            </a:endParaRPr>
          </a:p>
        </p:txBody>
      </p:sp>
      <p:sp>
        <p:nvSpPr>
          <p:cNvPr id="146" name="Google Shape;146;g1a3339d7d4f_0_25"/>
          <p:cNvSpPr txBox="1"/>
          <p:nvPr/>
        </p:nvSpPr>
        <p:spPr>
          <a:xfrm>
            <a:off x="428700" y="1305925"/>
            <a:ext cx="6775500" cy="410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u="sng"/>
              <a:t>Get comments -</a:t>
            </a:r>
            <a:r>
              <a:rPr lang="en-US" sz="1500"/>
              <a:t> </a:t>
            </a:r>
            <a:endParaRPr sz="1500"/>
          </a:p>
          <a:p>
            <a:pPr indent="0" lvl="0" marL="0" rtl="0" algn="l">
              <a:spcBef>
                <a:spcPts val="0"/>
              </a:spcBef>
              <a:spcAft>
                <a:spcPts val="0"/>
              </a:spcAft>
              <a:buNone/>
            </a:pPr>
            <a:r>
              <a:rPr lang="en-US" sz="1500"/>
              <a:t>"https://api.twitter.com/2/tweets/search/recent?query=conversation_id:1295468508697026562</a:t>
            </a:r>
            <a:endParaRPr sz="1500"/>
          </a:p>
          <a:p>
            <a:pPr indent="0" lvl="0" marL="0" rtl="0" algn="l">
              <a:spcBef>
                <a:spcPts val="0"/>
              </a:spcBef>
              <a:spcAft>
                <a:spcPts val="0"/>
              </a:spcAft>
              <a:buNone/>
            </a:pPr>
            <a:r>
              <a:rPr lang="en-US" sz="1500"/>
              <a:t>&amp;tweet.fields=in_reply_to_user_id,author_id,created_at,conversation_id"</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n-US" sz="1500" u="sng"/>
              <a:t>Get media files - </a:t>
            </a:r>
            <a:endParaRPr b="1" sz="1500" u="sng"/>
          </a:p>
          <a:p>
            <a:pPr indent="0" lvl="0" marL="0" rtl="0" algn="l">
              <a:spcBef>
                <a:spcPts val="0"/>
              </a:spcBef>
              <a:spcAft>
                <a:spcPts val="0"/>
              </a:spcAft>
              <a:buNone/>
            </a:pPr>
            <a:r>
              <a:rPr lang="en-US" sz="1500"/>
              <a:t>"https://api.twitter.com/2/tweets?ids=1579762797462032386&amp;expansions=attachments.media_keys</a:t>
            </a:r>
            <a:endParaRPr sz="1500"/>
          </a:p>
          <a:p>
            <a:pPr indent="0" lvl="0" marL="0" rtl="0" algn="l">
              <a:spcBef>
                <a:spcPts val="0"/>
              </a:spcBef>
              <a:spcAft>
                <a:spcPts val="0"/>
              </a:spcAft>
              <a:buNone/>
            </a:pPr>
            <a:r>
              <a:rPr lang="en-US" sz="1500"/>
              <a:t>&amp;media.fields=duration_ms,height,media_key,preview_image_url,public_metrics,type,url,width,alt_text"</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n-US" sz="1500" u="sng"/>
              <a:t>Get conversation id - </a:t>
            </a:r>
            <a:endParaRPr b="1" sz="1500" u="sng"/>
          </a:p>
          <a:p>
            <a:pPr indent="0" lvl="0" marL="0" rtl="0" algn="l">
              <a:spcBef>
                <a:spcPts val="0"/>
              </a:spcBef>
              <a:spcAft>
                <a:spcPts val="0"/>
              </a:spcAft>
              <a:buNone/>
            </a:pPr>
            <a:r>
              <a:rPr lang="en-US" sz="1500"/>
              <a:t>"https://api.twitter.com/2/tweets?ids=1225917697675886593&amp;</a:t>
            </a:r>
            <a:endParaRPr sz="1500"/>
          </a:p>
          <a:p>
            <a:pPr indent="0" lvl="0" marL="0" rtl="0" algn="l">
              <a:spcBef>
                <a:spcPts val="0"/>
              </a:spcBef>
              <a:spcAft>
                <a:spcPts val="0"/>
              </a:spcAft>
              <a:buNone/>
            </a:pPr>
            <a:r>
              <a:rPr lang="en-US" sz="1500"/>
              <a:t>tweet.fields=author_id,conversation_id,created_at,in_reply_to_user_id,referenced_tweets&amp;</a:t>
            </a:r>
            <a:endParaRPr sz="1500"/>
          </a:p>
          <a:p>
            <a:pPr indent="0" lvl="0" marL="0" rtl="0" algn="l">
              <a:spcBef>
                <a:spcPts val="0"/>
              </a:spcBef>
              <a:spcAft>
                <a:spcPts val="0"/>
              </a:spcAft>
              <a:buNone/>
            </a:pPr>
            <a:r>
              <a:rPr lang="en-US" sz="1500"/>
              <a:t>expansions=author_id,in_reply_to_user_id,referenced_tweets.id&amp;user.fields=name,username"</a:t>
            </a:r>
            <a:endParaRPr sz="1500"/>
          </a:p>
        </p:txBody>
      </p:sp>
      <p:pic>
        <p:nvPicPr>
          <p:cNvPr id="147" name="Google Shape;147;g1a3339d7d4f_0_25"/>
          <p:cNvPicPr preferRelativeResize="0"/>
          <p:nvPr/>
        </p:nvPicPr>
        <p:blipFill>
          <a:blip r:embed="rId3">
            <a:alphaModFix/>
          </a:blip>
          <a:stretch>
            <a:fillRect/>
          </a:stretch>
        </p:blipFill>
        <p:spPr>
          <a:xfrm>
            <a:off x="7584150" y="2157950"/>
            <a:ext cx="4241919" cy="2405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1a4658f4099_0_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
        <p:nvSpPr>
          <p:cNvPr id="154" name="Google Shape;154;g1a4658f4099_0_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5" name="Google Shape;155;g1a4658f4099_0_6"/>
          <p:cNvSpPr txBox="1"/>
          <p:nvPr/>
        </p:nvSpPr>
        <p:spPr>
          <a:xfrm>
            <a:off x="297450" y="400200"/>
            <a:ext cx="5616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latin typeface="Calibri"/>
                <a:ea typeface="Calibri"/>
                <a:cs typeface="Calibri"/>
                <a:sym typeface="Calibri"/>
              </a:rPr>
              <a:t>Twitter APIs </a:t>
            </a:r>
            <a:r>
              <a:rPr lang="en-US" sz="3200">
                <a:latin typeface="Calibri"/>
                <a:ea typeface="Calibri"/>
                <a:cs typeface="Calibri"/>
                <a:sym typeface="Calibri"/>
              </a:rPr>
              <a:t>- Flowchart</a:t>
            </a:r>
            <a:endParaRPr sz="3200">
              <a:latin typeface="Calibri"/>
              <a:ea typeface="Calibri"/>
              <a:cs typeface="Calibri"/>
              <a:sym typeface="Calibri"/>
            </a:endParaRPr>
          </a:p>
        </p:txBody>
      </p:sp>
      <p:sp>
        <p:nvSpPr>
          <p:cNvPr id="156" name="Google Shape;156;g1a4658f4099_0_6"/>
          <p:cNvSpPr txBox="1"/>
          <p:nvPr/>
        </p:nvSpPr>
        <p:spPr>
          <a:xfrm>
            <a:off x="808400" y="1460525"/>
            <a:ext cx="6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57" name="Google Shape;157;g1a4658f4099_0_6"/>
          <p:cNvSpPr txBox="1"/>
          <p:nvPr/>
        </p:nvSpPr>
        <p:spPr>
          <a:xfrm>
            <a:off x="428700" y="1104750"/>
            <a:ext cx="7760700" cy="461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sz="1800">
              <a:latin typeface="Roboto Medium"/>
              <a:ea typeface="Roboto Medium"/>
              <a:cs typeface="Roboto Medium"/>
              <a:sym typeface="Roboto Medium"/>
            </a:endParaRPr>
          </a:p>
        </p:txBody>
      </p:sp>
      <p:pic>
        <p:nvPicPr>
          <p:cNvPr id="158" name="Google Shape;158;g1a4658f4099_0_6"/>
          <p:cNvPicPr preferRelativeResize="0"/>
          <p:nvPr/>
        </p:nvPicPr>
        <p:blipFill>
          <a:blip r:embed="rId3">
            <a:alphaModFix/>
          </a:blip>
          <a:stretch>
            <a:fillRect/>
          </a:stretch>
        </p:blipFill>
        <p:spPr>
          <a:xfrm>
            <a:off x="297450" y="1948637"/>
            <a:ext cx="3212125" cy="3183175"/>
          </a:xfrm>
          <a:prstGeom prst="rect">
            <a:avLst/>
          </a:prstGeom>
          <a:noFill/>
          <a:ln>
            <a:noFill/>
          </a:ln>
        </p:spPr>
      </p:pic>
      <p:pic>
        <p:nvPicPr>
          <p:cNvPr id="159" name="Google Shape;159;g1a4658f4099_0_6"/>
          <p:cNvPicPr preferRelativeResize="0"/>
          <p:nvPr/>
        </p:nvPicPr>
        <p:blipFill rotWithShape="1">
          <a:blip r:embed="rId4">
            <a:alphaModFix/>
          </a:blip>
          <a:srcRect b="-4189" l="-1080" r="1080" t="4190"/>
          <a:stretch/>
        </p:blipFill>
        <p:spPr>
          <a:xfrm>
            <a:off x="4398775" y="2071075"/>
            <a:ext cx="7629525" cy="3152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2020-08-17T11:01:40Z</dcterms:created>
  <dc:creator>Ananya</dc:creator>
</cp:coreProperties>
</file>