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AC5F8-8BD9-4A5F-AA25-3EEFA36166E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35325-D501-4B25-9D5B-C0CE3AD0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7013" indent="-227013">
              <a:buFontTx/>
              <a:buAutoNum type="arabicParenR"/>
            </a:pPr>
            <a:r>
              <a:rPr lang="en-US" altLang="en-US" smtClean="0">
                <a:latin typeface="Times New Roman" pitchFamily="18" charset="0"/>
              </a:rPr>
              <a:t>ColorId &amp; ColorName</a:t>
            </a:r>
          </a:p>
          <a:p>
            <a:pPr marL="227013" indent="-227013">
              <a:buFontTx/>
              <a:buAutoNum type="arabicParenR"/>
            </a:pPr>
            <a:r>
              <a:rPr lang="en-US" altLang="en-US" smtClean="0">
                <a:latin typeface="Times New Roman" pitchFamily="18" charset="0"/>
              </a:rPr>
              <a:t>Car has one feature</a:t>
            </a:r>
          </a:p>
          <a:p>
            <a:pPr marL="227013" indent="-227013">
              <a:buFontTx/>
              <a:buAutoNum type="arabicParenR"/>
            </a:pPr>
            <a:r>
              <a:rPr lang="en-US" altLang="en-US" smtClean="0">
                <a:latin typeface="Times New Roman" pitchFamily="18" charset="0"/>
              </a:rPr>
              <a:t>Car-feature has one attribute</a:t>
            </a:r>
          </a:p>
          <a:p>
            <a:pPr marL="227013" indent="-227013">
              <a:buFontTx/>
              <a:buAutoNum type="arabicParenR"/>
            </a:pPr>
            <a:r>
              <a:rPr lang="en-US" altLang="en-US" smtClean="0">
                <a:latin typeface="Times New Roman" pitchFamily="18" charset="0"/>
              </a:rPr>
              <a:t>CarMiles should be attached to the car</a:t>
            </a:r>
          </a:p>
          <a:p>
            <a:pPr marL="227013" indent="-227013">
              <a:buFontTx/>
              <a:buAutoNum type="arabicParenR"/>
            </a:pPr>
            <a:r>
              <a:rPr lang="en-US" altLang="en-US" smtClean="0">
                <a:latin typeface="Times New Roman" pitchFamily="18" charset="0"/>
              </a:rPr>
              <a:t>Age should be a derived attribute</a:t>
            </a:r>
          </a:p>
          <a:p>
            <a:pPr marL="227013" indent="-227013">
              <a:buFontTx/>
              <a:buAutoNum type="arabicParenR"/>
            </a:pPr>
            <a:r>
              <a:rPr lang="en-US" altLang="en-US" smtClean="0">
                <a:latin typeface="Times New Roman" pitchFamily="18" charset="0"/>
              </a:rPr>
              <a:t>A car can be bought by many customers</a:t>
            </a:r>
          </a:p>
          <a:p>
            <a:pPr marL="227013" indent="-227013">
              <a:buFontTx/>
              <a:buAutoNum type="arabicParenR"/>
            </a:pPr>
            <a:r>
              <a:rPr lang="en-US" altLang="en-US" smtClean="0">
                <a:latin typeface="Times New Roman" pitchFamily="18" charset="0"/>
              </a:rPr>
              <a:t>Loan and Car are not linked togather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E03596-8BF8-4F4E-BDA5-CEB93FE8D401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38" name="Picture 45" descr="wpibi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16585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4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BEF91-CAAA-4540-8F57-BF0A3B29C7B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1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454CE-7E41-4904-AF5F-4073CF7BCF2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7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268C7-9D7B-41BB-AAB6-02EF9CAA655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9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0A843-2213-4807-BAF7-CA0C55E5E92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3258A-789A-4424-B526-8CC973A172A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2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3F1B1-3041-4069-BE07-ED396DD345A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07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FA3B9-1303-4E6A-987E-B8D23D33A52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0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1104B-1A7F-4035-9F37-9DF3E050EAC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8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8678-098E-4DC2-9E95-152708812FA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5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389D8-891F-410B-AAC7-7DB79BF91BD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13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5A973-3C9A-43E5-9DAC-03F5DA2B782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0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DDD6-AD9E-480C-A655-2BA5865BCD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0EBF-8545-4E55-9F89-5DBD1020B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CS3431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FFBA6D-38FE-451F-BEDE-095785FDD97C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33" name="Picture 42" descr="wpibi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80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ＭＳ Ｐゴシック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BF5ACD-053E-4624-91C4-439233B251BF}" type="slidenum">
              <a:rPr lang="en-US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 smtClean="0">
              <a:solidFill>
                <a:srgbClr val="000000"/>
              </a:solidFill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3399"/>
                </a:solidFill>
                <a:ea typeface="+mj-ea"/>
                <a:cs typeface="+mj-cs"/>
              </a:rPr>
              <a:t>The Entity-Relationship Model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267200"/>
            <a:ext cx="6248400" cy="10668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Rodica </a:t>
            </a:r>
            <a:r>
              <a:rPr lang="en-US" sz="2800" dirty="0" err="1" smtClean="0">
                <a:ea typeface="+mn-ea"/>
                <a:cs typeface="+mn-cs"/>
              </a:rPr>
              <a:t>Neamtu</a:t>
            </a: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       rneamtu@wpi.edu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5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696200" cy="1020762"/>
          </a:xfrm>
        </p:spPr>
        <p:txBody>
          <a:bodyPr/>
          <a:lstStyle/>
          <a:p>
            <a:r>
              <a:rPr lang="en-US" altLang="en-US" sz="3200" smtClean="0"/>
              <a:t>ERD Cannot Capture Everything…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7772400" cy="4411662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dirty="0" smtClean="0">
                <a:ea typeface="+mn-ea"/>
              </a:rPr>
              <a:t>Some </a:t>
            </a:r>
            <a:r>
              <a:rPr lang="en-US" sz="2400" b="1" i="1" dirty="0" smtClean="0">
                <a:solidFill>
                  <a:srgbClr val="800000"/>
                </a:solidFill>
                <a:ea typeface="+mn-ea"/>
              </a:rPr>
              <a:t>business constraints </a:t>
            </a:r>
            <a:r>
              <a:rPr lang="en-US" sz="2400" dirty="0" smtClean="0">
                <a:ea typeface="+mn-ea"/>
              </a:rPr>
              <a:t>will not be captured in the design. For example: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 smtClean="0">
                <a:ea typeface="+mn-ea"/>
              </a:rPr>
              <a:t>For a customer to get a load, the sum of the previous loans to him/her must be &lt; </a:t>
            </a:r>
            <a:r>
              <a:rPr lang="en-US" sz="2000" dirty="0" err="1" smtClean="0">
                <a:ea typeface="+mn-ea"/>
              </a:rPr>
              <a:t>MaxLoan</a:t>
            </a:r>
            <a:r>
              <a:rPr lang="en-US" sz="2000" dirty="0" smtClean="0">
                <a:ea typeface="+mn-ea"/>
              </a:rPr>
              <a:t> </a:t>
            </a:r>
          </a:p>
          <a:p>
            <a:pPr lvl="1">
              <a:buFont typeface="Wingdings" charset="0"/>
              <a:buChar char="l"/>
              <a:defRPr/>
            </a:pPr>
            <a:endParaRPr lang="en-US" sz="2000" dirty="0">
              <a:ea typeface="+mn-ea"/>
            </a:endParaRPr>
          </a:p>
          <a:p>
            <a:pPr lvl="1">
              <a:buFont typeface="Wingdings" charset="0"/>
              <a:buChar char="l"/>
              <a:defRPr/>
            </a:pPr>
            <a:r>
              <a:rPr lang="en-US" sz="2000" dirty="0" smtClean="0">
                <a:ea typeface="+mn-ea"/>
              </a:rPr>
              <a:t>A student cannot take the same course more than 2 times</a:t>
            </a:r>
          </a:p>
          <a:p>
            <a:pPr lvl="1">
              <a:buFont typeface="Wingdings" charset="0"/>
              <a:buChar char="l"/>
              <a:defRPr/>
            </a:pPr>
            <a:endParaRPr lang="en-US" sz="2000" dirty="0">
              <a:ea typeface="+mn-ea"/>
            </a:endParaRPr>
          </a:p>
          <a:p>
            <a:pPr lvl="1">
              <a:buFont typeface="Wingdings" charset="0"/>
              <a:buChar char="l"/>
              <a:defRPr/>
            </a:pPr>
            <a:r>
              <a:rPr lang="en-US" sz="2000" dirty="0" smtClean="0">
                <a:ea typeface="+mn-ea"/>
              </a:rPr>
              <a:t>A student cannot re-take a course that (s)he already passed</a:t>
            </a:r>
            <a:endParaRPr lang="en-US" sz="2000" dirty="0">
              <a:ea typeface="+mn-ea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E2464-7425-4146-B280-08896C33A68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3281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Find the wrong things ???</a:t>
            </a:r>
            <a:endParaRPr lang="en-US" dirty="0">
              <a:ea typeface="+mj-ea"/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43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F6CEDF-0916-4131-BDBF-251F6A57B3A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32004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car</a:t>
            </a:r>
            <a:endParaRPr lang="en-US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51205" name="Straight Connector 8"/>
          <p:cNvCxnSpPr>
            <a:cxnSpLocks noChangeShapeType="1"/>
            <a:stCxn id="12" idx="4"/>
          </p:cNvCxnSpPr>
          <p:nvPr/>
        </p:nvCxnSpPr>
        <p:spPr bwMode="auto">
          <a:xfrm flipH="1">
            <a:off x="2438400" y="2590800"/>
            <a:ext cx="6477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0" y="2819400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rgbClr val="FF0000"/>
                </a:solidFill>
                <a:latin typeface="+mn-lt"/>
                <a:ea typeface="+mn-ea"/>
              </a:rPr>
              <a:t>ColorName</a:t>
            </a:r>
            <a:endParaRPr lang="en-US" sz="9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" y="3429000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>
                <a:solidFill>
                  <a:srgbClr val="FF0000"/>
                </a:solidFill>
                <a:latin typeface="+mn-lt"/>
                <a:ea typeface="+mn-ea"/>
              </a:rPr>
              <a:t>colorID</a:t>
            </a:r>
            <a:endParaRPr 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514600" y="2209800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u="sng" dirty="0">
                <a:solidFill>
                  <a:srgbClr val="FF0000"/>
                </a:solidFill>
                <a:latin typeface="+mn-lt"/>
                <a:ea typeface="+mn-ea"/>
              </a:rPr>
              <a:t>VIN</a:t>
            </a:r>
            <a:endParaRPr lang="en-US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6200" y="2209800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Make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219200" y="2133600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Model</a:t>
            </a:r>
          </a:p>
        </p:txBody>
      </p:sp>
      <p:cxnSp>
        <p:nvCxnSpPr>
          <p:cNvPr id="51211" name="Straight Connector 16"/>
          <p:cNvCxnSpPr>
            <a:cxnSpLocks noChangeShapeType="1"/>
            <a:stCxn id="14" idx="4"/>
          </p:cNvCxnSpPr>
          <p:nvPr/>
        </p:nvCxnSpPr>
        <p:spPr bwMode="auto">
          <a:xfrm>
            <a:off x="1790700" y="2514600"/>
            <a:ext cx="1905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Straight Connector 20"/>
          <p:cNvCxnSpPr>
            <a:cxnSpLocks noChangeShapeType="1"/>
          </p:cNvCxnSpPr>
          <p:nvPr/>
        </p:nvCxnSpPr>
        <p:spPr bwMode="auto">
          <a:xfrm>
            <a:off x="1066800" y="2514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Straight Connector 22"/>
          <p:cNvCxnSpPr>
            <a:cxnSpLocks noChangeShapeType="1"/>
            <a:stCxn id="10" idx="6"/>
          </p:cNvCxnSpPr>
          <p:nvPr/>
        </p:nvCxnSpPr>
        <p:spPr bwMode="auto">
          <a:xfrm>
            <a:off x="1143000" y="3009900"/>
            <a:ext cx="533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Straight Connector 25"/>
          <p:cNvCxnSpPr>
            <a:cxnSpLocks noChangeShapeType="1"/>
            <a:stCxn id="11" idx="7"/>
            <a:endCxn id="6" idx="1"/>
          </p:cNvCxnSpPr>
          <p:nvPr/>
        </p:nvCxnSpPr>
        <p:spPr bwMode="auto">
          <a:xfrm flipV="1">
            <a:off x="1128713" y="3390900"/>
            <a:ext cx="395287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15000" y="33528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Customer</a:t>
            </a:r>
            <a:endParaRPr lang="en-US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51216" name="Straight Connector 29"/>
          <p:cNvCxnSpPr>
            <a:cxnSpLocks noChangeShapeType="1"/>
            <a:stCxn id="33" idx="4"/>
          </p:cNvCxnSpPr>
          <p:nvPr/>
        </p:nvCxnSpPr>
        <p:spPr bwMode="auto">
          <a:xfrm flipH="1">
            <a:off x="6629400" y="27432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705600" y="23622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u="sng" dirty="0">
                <a:solidFill>
                  <a:srgbClr val="FF0000"/>
                </a:solidFill>
                <a:latin typeface="+mn-lt"/>
                <a:ea typeface="+mn-ea"/>
              </a:rPr>
              <a:t>ID</a:t>
            </a:r>
            <a:endParaRPr lang="en-US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114800" y="2362200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>
                <a:solidFill>
                  <a:srgbClr val="FF0000"/>
                </a:solidFill>
                <a:latin typeface="+mn-lt"/>
                <a:ea typeface="+mn-ea"/>
              </a:rPr>
              <a:t>DoB</a:t>
            </a:r>
            <a:endParaRPr 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410200" y="22860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Name</a:t>
            </a:r>
          </a:p>
        </p:txBody>
      </p:sp>
      <p:cxnSp>
        <p:nvCxnSpPr>
          <p:cNvPr id="51220" name="Straight Connector 35"/>
          <p:cNvCxnSpPr>
            <a:cxnSpLocks noChangeShapeType="1"/>
            <a:stCxn id="35" idx="4"/>
          </p:cNvCxnSpPr>
          <p:nvPr/>
        </p:nvCxnSpPr>
        <p:spPr bwMode="auto">
          <a:xfrm>
            <a:off x="5905500" y="2667000"/>
            <a:ext cx="266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Straight Connector 36"/>
          <p:cNvCxnSpPr>
            <a:cxnSpLocks noChangeShapeType="1"/>
          </p:cNvCxnSpPr>
          <p:nvPr/>
        </p:nvCxnSpPr>
        <p:spPr bwMode="auto">
          <a:xfrm>
            <a:off x="5105400" y="2667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600200" y="51816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Car-feature</a:t>
            </a:r>
            <a:endParaRPr lang="en-US" sz="16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52400" y="4876800"/>
            <a:ext cx="1447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u="sng" dirty="0" err="1">
                <a:solidFill>
                  <a:srgbClr val="FF0000"/>
                </a:solidFill>
                <a:latin typeface="+mn-lt"/>
                <a:ea typeface="+mn-ea"/>
              </a:rPr>
              <a:t>FeatureName</a:t>
            </a:r>
            <a:endParaRPr lang="en-US" sz="1050" u="sng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51224" name="Straight Connector 47"/>
          <p:cNvCxnSpPr>
            <a:cxnSpLocks noChangeShapeType="1"/>
            <a:stCxn id="47" idx="4"/>
            <a:endCxn id="41" idx="1"/>
          </p:cNvCxnSpPr>
          <p:nvPr/>
        </p:nvCxnSpPr>
        <p:spPr bwMode="auto">
          <a:xfrm>
            <a:off x="876300" y="5257800"/>
            <a:ext cx="7239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Diamond 57"/>
          <p:cNvSpPr>
            <a:spLocks noChangeArrowheads="1"/>
          </p:cNvSpPr>
          <p:nvPr/>
        </p:nvSpPr>
        <p:spPr bwMode="auto">
          <a:xfrm>
            <a:off x="1524000" y="4038600"/>
            <a:ext cx="1371600" cy="609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dirty="0">
                <a:solidFill>
                  <a:srgbClr val="3366FF"/>
                </a:solidFill>
                <a:latin typeface="+mn-lt"/>
                <a:ea typeface="+mn-ea"/>
              </a:rPr>
              <a:t>contains</a:t>
            </a:r>
          </a:p>
        </p:txBody>
      </p:sp>
      <p:cxnSp>
        <p:nvCxnSpPr>
          <p:cNvPr id="51226" name="Straight Connector 58"/>
          <p:cNvCxnSpPr>
            <a:cxnSpLocks noChangeShapeType="1"/>
            <a:stCxn id="6" idx="2"/>
          </p:cNvCxnSpPr>
          <p:nvPr/>
        </p:nvCxnSpPr>
        <p:spPr bwMode="auto">
          <a:xfrm flipH="1">
            <a:off x="1876425" y="3581400"/>
            <a:ext cx="3238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Straight Connector 61"/>
          <p:cNvCxnSpPr>
            <a:cxnSpLocks noChangeShapeType="1"/>
            <a:endCxn id="41" idx="0"/>
          </p:cNvCxnSpPr>
          <p:nvPr/>
        </p:nvCxnSpPr>
        <p:spPr bwMode="auto">
          <a:xfrm flipH="1">
            <a:off x="2247900" y="4495800"/>
            <a:ext cx="266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Diamond 64"/>
          <p:cNvSpPr>
            <a:spLocks noChangeArrowheads="1"/>
          </p:cNvSpPr>
          <p:nvPr/>
        </p:nvSpPr>
        <p:spPr bwMode="auto">
          <a:xfrm>
            <a:off x="3446463" y="3352800"/>
            <a:ext cx="1371600" cy="609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dirty="0">
                <a:solidFill>
                  <a:srgbClr val="3366FF"/>
                </a:solidFill>
                <a:latin typeface="+mn-lt"/>
                <a:ea typeface="+mn-ea"/>
              </a:rPr>
              <a:t>buys</a:t>
            </a:r>
          </a:p>
        </p:txBody>
      </p:sp>
      <p:cxnSp>
        <p:nvCxnSpPr>
          <p:cNvPr id="51229" name="Straight Connector 65"/>
          <p:cNvCxnSpPr>
            <a:cxnSpLocks noChangeShapeType="1"/>
            <a:stCxn id="6" idx="3"/>
          </p:cNvCxnSpPr>
          <p:nvPr/>
        </p:nvCxnSpPr>
        <p:spPr bwMode="auto">
          <a:xfrm>
            <a:off x="2819400" y="3390900"/>
            <a:ext cx="990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0" name="Straight Connector 68"/>
          <p:cNvCxnSpPr>
            <a:cxnSpLocks noChangeShapeType="1"/>
            <a:stCxn id="29" idx="1"/>
          </p:cNvCxnSpPr>
          <p:nvPr/>
        </p:nvCxnSpPr>
        <p:spPr bwMode="auto">
          <a:xfrm flipH="1" flipV="1">
            <a:off x="4495800" y="3505200"/>
            <a:ext cx="12192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sm"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4648200" y="41148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Date</a:t>
            </a:r>
          </a:p>
        </p:txBody>
      </p:sp>
      <p:cxnSp>
        <p:nvCxnSpPr>
          <p:cNvPr id="51232" name="Straight Connector 72"/>
          <p:cNvCxnSpPr>
            <a:cxnSpLocks noChangeShapeType="1"/>
          </p:cNvCxnSpPr>
          <p:nvPr/>
        </p:nvCxnSpPr>
        <p:spPr bwMode="auto">
          <a:xfrm>
            <a:off x="4454525" y="3810000"/>
            <a:ext cx="723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3810000" y="4545013"/>
            <a:ext cx="1143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>
                <a:solidFill>
                  <a:srgbClr val="FF0000"/>
                </a:solidFill>
                <a:latin typeface="+mn-lt"/>
                <a:ea typeface="+mn-ea"/>
              </a:rPr>
              <a:t>CarMiles</a:t>
            </a:r>
            <a:endParaRPr lang="en-US" sz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51234" name="Straight Connector 75"/>
          <p:cNvCxnSpPr>
            <a:cxnSpLocks noChangeShapeType="1"/>
            <a:stCxn id="65" idx="2"/>
          </p:cNvCxnSpPr>
          <p:nvPr/>
        </p:nvCxnSpPr>
        <p:spPr bwMode="auto">
          <a:xfrm>
            <a:off x="4132263" y="3962400"/>
            <a:ext cx="24923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6096000" y="1676400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Age</a:t>
            </a:r>
          </a:p>
        </p:txBody>
      </p:sp>
      <p:cxnSp>
        <p:nvCxnSpPr>
          <p:cNvPr id="51236" name="Straight Connector 79"/>
          <p:cNvCxnSpPr>
            <a:cxnSpLocks noChangeShapeType="1"/>
            <a:stCxn id="79" idx="4"/>
          </p:cNvCxnSpPr>
          <p:nvPr/>
        </p:nvCxnSpPr>
        <p:spPr bwMode="auto">
          <a:xfrm>
            <a:off x="6553200" y="2057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2895600" y="3962400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Price</a:t>
            </a:r>
          </a:p>
        </p:txBody>
      </p:sp>
      <p:cxnSp>
        <p:nvCxnSpPr>
          <p:cNvPr id="51238" name="Straight Connector 83"/>
          <p:cNvCxnSpPr>
            <a:cxnSpLocks noChangeShapeType="1"/>
            <a:endCxn id="83" idx="0"/>
          </p:cNvCxnSpPr>
          <p:nvPr/>
        </p:nvCxnSpPr>
        <p:spPr bwMode="auto">
          <a:xfrm flipH="1">
            <a:off x="3314700" y="3810000"/>
            <a:ext cx="4953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019800" y="51816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Loan</a:t>
            </a:r>
            <a:endParaRPr lang="en-US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5334000" y="57912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amount</a:t>
            </a:r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6248400" y="61722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u="sng" dirty="0">
                <a:solidFill>
                  <a:srgbClr val="FF0000"/>
                </a:solidFill>
                <a:latin typeface="+mn-lt"/>
                <a:ea typeface="+mn-ea"/>
              </a:rPr>
              <a:t>number</a:t>
            </a:r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6934200" y="5715000"/>
            <a:ext cx="990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u="sng" dirty="0">
                <a:solidFill>
                  <a:srgbClr val="FF0000"/>
                </a:solidFill>
                <a:latin typeface="+mn-lt"/>
                <a:ea typeface="+mn-ea"/>
              </a:rPr>
              <a:t>Bank</a:t>
            </a:r>
          </a:p>
        </p:txBody>
      </p:sp>
      <p:cxnSp>
        <p:nvCxnSpPr>
          <p:cNvPr id="51243" name="Straight Connector 94"/>
          <p:cNvCxnSpPr>
            <a:cxnSpLocks noChangeShapeType="1"/>
            <a:stCxn id="91" idx="2"/>
            <a:endCxn id="93" idx="0"/>
          </p:cNvCxnSpPr>
          <p:nvPr/>
        </p:nvCxnSpPr>
        <p:spPr bwMode="auto">
          <a:xfrm>
            <a:off x="6667500" y="5562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4" name="Straight Connector 97"/>
          <p:cNvCxnSpPr>
            <a:cxnSpLocks noChangeShapeType="1"/>
            <a:endCxn id="94" idx="0"/>
          </p:cNvCxnSpPr>
          <p:nvPr/>
        </p:nvCxnSpPr>
        <p:spPr bwMode="auto">
          <a:xfrm>
            <a:off x="6781800" y="5562600"/>
            <a:ext cx="6477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5" name="Straight Connector 100"/>
          <p:cNvCxnSpPr>
            <a:cxnSpLocks noChangeShapeType="1"/>
            <a:endCxn id="92" idx="0"/>
          </p:cNvCxnSpPr>
          <p:nvPr/>
        </p:nvCxnSpPr>
        <p:spPr bwMode="auto">
          <a:xfrm flipH="1">
            <a:off x="5829300" y="5562600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Diamond 103"/>
          <p:cNvSpPr>
            <a:spLocks noChangeArrowheads="1"/>
          </p:cNvSpPr>
          <p:nvPr/>
        </p:nvSpPr>
        <p:spPr bwMode="auto">
          <a:xfrm>
            <a:off x="6172200" y="4200525"/>
            <a:ext cx="1371600" cy="609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dirty="0">
                <a:solidFill>
                  <a:srgbClr val="3366FF"/>
                </a:solidFill>
                <a:latin typeface="+mn-lt"/>
                <a:ea typeface="+mn-ea"/>
              </a:rPr>
              <a:t>takes</a:t>
            </a:r>
          </a:p>
        </p:txBody>
      </p:sp>
      <p:cxnSp>
        <p:nvCxnSpPr>
          <p:cNvPr id="51247" name="Straight Connector 104"/>
          <p:cNvCxnSpPr>
            <a:cxnSpLocks noChangeShapeType="1"/>
            <a:stCxn id="29" idx="2"/>
          </p:cNvCxnSpPr>
          <p:nvPr/>
        </p:nvCxnSpPr>
        <p:spPr bwMode="auto">
          <a:xfrm>
            <a:off x="6362700" y="3733800"/>
            <a:ext cx="190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48" name="Straight Connector 107"/>
          <p:cNvCxnSpPr>
            <a:cxnSpLocks noChangeShapeType="1"/>
            <a:stCxn id="91" idx="0"/>
            <a:endCxn id="104" idx="2"/>
          </p:cNvCxnSpPr>
          <p:nvPr/>
        </p:nvCxnSpPr>
        <p:spPr bwMode="auto">
          <a:xfrm flipV="1">
            <a:off x="6667500" y="4810125"/>
            <a:ext cx="19050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6972300" y="37338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FF0000"/>
                </a:solidFill>
                <a:latin typeface="+mn-lt"/>
                <a:ea typeface="+mn-ea"/>
              </a:rPr>
              <a:t>Date</a:t>
            </a:r>
          </a:p>
        </p:txBody>
      </p:sp>
      <p:cxnSp>
        <p:nvCxnSpPr>
          <p:cNvPr id="51250" name="Straight Connector 111"/>
          <p:cNvCxnSpPr>
            <a:cxnSpLocks noChangeShapeType="1"/>
          </p:cNvCxnSpPr>
          <p:nvPr/>
        </p:nvCxnSpPr>
        <p:spPr bwMode="auto">
          <a:xfrm rot="900000" flipV="1">
            <a:off x="7270750" y="4114800"/>
            <a:ext cx="36513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sx="0" sy="0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676400" y="5799138"/>
            <a:ext cx="3657600" cy="83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= A customer can buy many cars</a:t>
            </a:r>
          </a:p>
          <a:p>
            <a:pPr eaLnBrk="1" hangingPunct="1">
              <a:defRPr/>
            </a:pPr>
            <a:r>
              <a:rPr lang="en-US" sz="1600" dirty="0">
                <a:ea typeface="ＭＳ Ｐゴシック" charset="0"/>
                <a:cs typeface="ＭＳ Ｐゴシック" charset="0"/>
              </a:rPr>
              <a:t>= A customer may take a loan to buy a specific car</a:t>
            </a:r>
          </a:p>
        </p:txBody>
      </p:sp>
    </p:spTree>
    <p:extLst>
      <p:ext uri="{BB962C8B-B14F-4D97-AF65-F5344CB8AC3E}">
        <p14:creationId xmlns:p14="http://schemas.microsoft.com/office/powerpoint/2010/main" val="23906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From the Previous Example</a:t>
            </a:r>
            <a:endParaRPr lang="en-US" dirty="0">
              <a:ea typeface="+mj-ea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411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900" smtClean="0"/>
              <a:t>ColorId &amp; ColorName (cause redundancy &amp; inconsistency)</a:t>
            </a:r>
          </a:p>
          <a:p>
            <a:pPr>
              <a:lnSpc>
                <a:spcPct val="80000"/>
              </a:lnSpc>
            </a:pPr>
            <a:endParaRPr lang="en-US" altLang="en-US" sz="1900" smtClean="0"/>
          </a:p>
          <a:p>
            <a:pPr>
              <a:lnSpc>
                <a:spcPct val="80000"/>
              </a:lnSpc>
            </a:pPr>
            <a:r>
              <a:rPr lang="en-US" altLang="en-US" sz="1900" smtClean="0"/>
              <a:t>Car can have one feature (wrong cardinality)---should be many</a:t>
            </a:r>
          </a:p>
          <a:p>
            <a:pPr>
              <a:lnSpc>
                <a:spcPct val="80000"/>
              </a:lnSpc>
            </a:pPr>
            <a:endParaRPr lang="en-US" altLang="en-US" sz="1900" smtClean="0"/>
          </a:p>
          <a:p>
            <a:pPr>
              <a:lnSpc>
                <a:spcPct val="80000"/>
              </a:lnSpc>
            </a:pPr>
            <a:r>
              <a:rPr lang="en-US" altLang="en-US" sz="1900" smtClean="0"/>
              <a:t>Car-feature has one attribute (should not be an entity)---make it attr.</a:t>
            </a:r>
          </a:p>
          <a:p>
            <a:pPr>
              <a:lnSpc>
                <a:spcPct val="80000"/>
              </a:lnSpc>
            </a:pPr>
            <a:endParaRPr lang="en-US" altLang="en-US" sz="1900" smtClean="0"/>
          </a:p>
          <a:p>
            <a:pPr>
              <a:lnSpc>
                <a:spcPct val="80000"/>
              </a:lnSpc>
            </a:pPr>
            <a:r>
              <a:rPr lang="en-US" altLang="en-US" sz="1900" smtClean="0"/>
              <a:t>CarMiles should be attached to the car (not to the relationship)</a:t>
            </a:r>
          </a:p>
          <a:p>
            <a:pPr>
              <a:lnSpc>
                <a:spcPct val="80000"/>
              </a:lnSpc>
            </a:pPr>
            <a:endParaRPr lang="en-US" altLang="en-US" sz="1900" smtClean="0"/>
          </a:p>
          <a:p>
            <a:pPr>
              <a:lnSpc>
                <a:spcPct val="80000"/>
              </a:lnSpc>
            </a:pPr>
            <a:r>
              <a:rPr lang="en-US" altLang="en-US" sz="1900" smtClean="0"/>
              <a:t>Age should be a derived attribute</a:t>
            </a:r>
          </a:p>
          <a:p>
            <a:pPr>
              <a:lnSpc>
                <a:spcPct val="80000"/>
              </a:lnSpc>
            </a:pPr>
            <a:endParaRPr lang="en-US" altLang="en-US" sz="1900" smtClean="0"/>
          </a:p>
          <a:p>
            <a:pPr>
              <a:lnSpc>
                <a:spcPct val="80000"/>
              </a:lnSpc>
            </a:pPr>
            <a:r>
              <a:rPr lang="en-US" altLang="en-US" sz="1900" smtClean="0"/>
              <a:t>A car should be bought by one (or zero) customers (the arrow head should be closed)</a:t>
            </a:r>
          </a:p>
          <a:p>
            <a:pPr>
              <a:lnSpc>
                <a:spcPct val="80000"/>
              </a:lnSpc>
            </a:pPr>
            <a:endParaRPr lang="en-US" altLang="en-US" sz="1900" smtClean="0"/>
          </a:p>
          <a:p>
            <a:pPr>
              <a:lnSpc>
                <a:spcPct val="80000"/>
              </a:lnSpc>
            </a:pPr>
            <a:r>
              <a:rPr lang="en-US" altLang="en-US" sz="1900" smtClean="0"/>
              <a:t>Loan and Car are not linked together (buys should be 3-way)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Or create a new entity set “Contract” and link it to the three entity sets </a:t>
            </a:r>
          </a:p>
          <a:p>
            <a:pPr>
              <a:lnSpc>
                <a:spcPct val="80000"/>
              </a:lnSpc>
            </a:pPr>
            <a:endParaRPr lang="en-US" altLang="en-US" sz="1900" smtClean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F78F21-119F-4303-B72A-FA3723098D3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8395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BD0FE5-4FC1-45CB-B692-31096C90B42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2738"/>
            <a:ext cx="7697788" cy="7540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Summary of ER Model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smtClean="0">
                <a:solidFill>
                  <a:srgbClr val="800000"/>
                </a:solidFill>
              </a:rPr>
              <a:t>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Entity, Entity Sets, Weak Entity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Relationships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smtClean="0"/>
              <a:t>binary, ternary, multi-way, recursive, weak, ISA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For entity sets or relationship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smtClean="0"/>
              <a:t>Simple, composite, derived, multi-valued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1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b="1" smtClean="0">
                <a:solidFill>
                  <a:srgbClr val="800000"/>
                </a:solidFill>
              </a:rPr>
              <a:t>Constraints</a:t>
            </a:r>
            <a:r>
              <a:rPr lang="en-US" altLang="en-US" sz="2600" b="1" smtClean="0"/>
              <a:t> – </a:t>
            </a:r>
            <a:r>
              <a:rPr lang="en-US" altLang="en-US" sz="2600" smtClean="0"/>
              <a:t>key, cardinality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b="1" smtClean="0">
                <a:solidFill>
                  <a:srgbClr val="800000"/>
                </a:solidFill>
              </a:rPr>
              <a:t>Guidelines for Good Design</a:t>
            </a:r>
          </a:p>
        </p:txBody>
      </p:sp>
    </p:spTree>
    <p:extLst>
      <p:ext uri="{BB962C8B-B14F-4D97-AF65-F5344CB8AC3E}">
        <p14:creationId xmlns:p14="http://schemas.microsoft.com/office/powerpoint/2010/main" val="30988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More Elements in ER Model 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38"/>
            <a:ext cx="8229600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+mn-ea"/>
              </a:rPr>
              <a:t>Key Constraints</a:t>
            </a:r>
          </a:p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+mn-ea"/>
              </a:rPr>
              <a:t>Cardinality Constraints</a:t>
            </a:r>
          </a:p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>
                <a:ea typeface="+mn-ea"/>
              </a:rPr>
              <a:t>Weak Entities</a:t>
            </a:r>
          </a:p>
          <a:p>
            <a:pPr>
              <a:buFont typeface="Wingdings" charset="0"/>
              <a:buChar char="l"/>
              <a:defRPr/>
            </a:pPr>
            <a:endParaRPr lang="en-US" b="1" dirty="0" smtClean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+mn-ea"/>
              </a:rPr>
              <a:t>Subclass Entities (ISA Relationships)</a:t>
            </a: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+mn-ea"/>
              </a:rPr>
              <a:t>Principles for Good Design</a:t>
            </a:r>
            <a:endParaRPr lang="en-US" b="1" dirty="0">
              <a:ea typeface="+mn-ea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582D4-DE96-4D3E-AA81-6ABDF6D9403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5562600" y="5257800"/>
            <a:ext cx="1905000" cy="685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68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913104-1EBE-495B-978C-D5F9ECB49B5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 smtClean="0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Coming up with a good design for your application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7772400" cy="3200400"/>
          </a:xfrm>
        </p:spPr>
        <p:txBody>
          <a:bodyPr/>
          <a:lstStyle/>
          <a:p>
            <a:pPr eaLnBrk="1" hangingPunct="1"/>
            <a:r>
              <a:rPr lang="en-US" altLang="en-US" sz="1900" smtClean="0"/>
              <a:t>No single right design, there can be many…</a:t>
            </a:r>
          </a:p>
          <a:p>
            <a:pPr eaLnBrk="1" hangingPunct="1"/>
            <a:endParaRPr lang="en-US" altLang="en-US" sz="1900" smtClean="0"/>
          </a:p>
          <a:p>
            <a:pPr eaLnBrk="1" hangingPunct="1"/>
            <a:r>
              <a:rPr lang="en-US" altLang="en-US" sz="1900" smtClean="0"/>
              <a:t>Put clear, reasonable assumptions and make a design that captures the assumptions</a:t>
            </a:r>
          </a:p>
          <a:p>
            <a:pPr lvl="1" eaLnBrk="1" hangingPunct="1"/>
            <a:r>
              <a:rPr lang="en-US" altLang="en-US" sz="1600" smtClean="0">
                <a:solidFill>
                  <a:srgbClr val="FF0000"/>
                </a:solidFill>
              </a:rPr>
              <a:t>Without stating the assumptions, others can claim your design is wrong !!! </a:t>
            </a:r>
          </a:p>
          <a:p>
            <a:pPr eaLnBrk="1" hangingPunct="1"/>
            <a:endParaRPr lang="en-US" altLang="en-US" sz="1900" smtClean="0"/>
          </a:p>
          <a:p>
            <a:pPr eaLnBrk="1" hangingPunct="1"/>
            <a:r>
              <a:rPr lang="en-US" altLang="en-US" sz="1900" smtClean="0"/>
              <a:t>It is like art, common sense and experience make a difference</a:t>
            </a:r>
          </a:p>
          <a:p>
            <a:pPr eaLnBrk="1" hangingPunct="1"/>
            <a:endParaRPr lang="en-US" altLang="en-US" sz="1900" smtClean="0"/>
          </a:p>
          <a:p>
            <a:pPr eaLnBrk="1" hangingPunct="1"/>
            <a:r>
              <a:rPr lang="en-US" altLang="en-US" sz="1900" smtClean="0"/>
              <a:t>The simplest design that captures the requirements is the best</a:t>
            </a:r>
          </a:p>
        </p:txBody>
      </p:sp>
    </p:spTree>
    <p:extLst>
      <p:ext uri="{BB962C8B-B14F-4D97-AF65-F5344CB8AC3E}">
        <p14:creationId xmlns:p14="http://schemas.microsoft.com/office/powerpoint/2010/main" val="2894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79F78-D4FA-44AA-9FE3-FC9DBCDC808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Guidelines Toward a Good Design (I)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3820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Convey </a:t>
            </a:r>
            <a:r>
              <a:rPr lang="ja-JP" altLang="en-US" sz="2100" smtClean="0"/>
              <a:t>“</a:t>
            </a:r>
            <a:r>
              <a:rPr lang="en-US" altLang="ja-JP" sz="2100" smtClean="0"/>
              <a:t>real</a:t>
            </a:r>
            <a:r>
              <a:rPr lang="ja-JP" altLang="en-US" sz="2100" smtClean="0"/>
              <a:t>”</a:t>
            </a:r>
            <a:r>
              <a:rPr lang="en-US" altLang="ja-JP" sz="2100" smtClean="0"/>
              <a:t> application requirements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Utilize meaningful names 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Entity sets, attributes, relationships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Avoid redundancy, do not store the same data in multiple places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Be as precise as possible (E.g., cardinality constraints)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Don</a:t>
            </a:r>
            <a:r>
              <a:rPr lang="ja-JP" altLang="en-US" sz="2100" smtClean="0"/>
              <a:t>’</a:t>
            </a:r>
            <a:r>
              <a:rPr lang="en-US" altLang="ja-JP" sz="2100" smtClean="0"/>
              <a:t>t over specify  (limits input)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Know when to add attributes to entity sets vs. relationships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  <a:p>
            <a:pPr eaLnBrk="1" hangingPunct="1">
              <a:lnSpc>
                <a:spcPct val="80000"/>
              </a:lnSpc>
            </a:pPr>
            <a:endParaRPr lang="en-US" altLang="en-US" sz="2100" smtClean="0"/>
          </a:p>
        </p:txBody>
      </p:sp>
    </p:spTree>
    <p:extLst>
      <p:ext uri="{BB962C8B-B14F-4D97-AF65-F5344CB8AC3E}">
        <p14:creationId xmlns:p14="http://schemas.microsoft.com/office/powerpoint/2010/main" val="10069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Examples</a:t>
            </a:r>
            <a:endParaRPr lang="en-US" dirty="0">
              <a:ea typeface="+mj-ea"/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6A20F7-AF30-45DC-BC5C-B28F2BEE0F0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 smtClean="0"/>
          </a:p>
        </p:txBody>
      </p:sp>
      <p:grpSp>
        <p:nvGrpSpPr>
          <p:cNvPr id="45060" name="Group 82"/>
          <p:cNvGrpSpPr>
            <a:grpSpLocks/>
          </p:cNvGrpSpPr>
          <p:nvPr/>
        </p:nvGrpSpPr>
        <p:grpSpPr bwMode="auto">
          <a:xfrm>
            <a:off x="304800" y="1752600"/>
            <a:ext cx="3387725" cy="1574800"/>
            <a:chOff x="4177345" y="1725290"/>
            <a:chExt cx="3387309" cy="1575122"/>
          </a:xfrm>
        </p:grpSpPr>
        <p:grpSp>
          <p:nvGrpSpPr>
            <p:cNvPr id="45093" name="Group 51"/>
            <p:cNvGrpSpPr>
              <a:grpSpLocks/>
            </p:cNvGrpSpPr>
            <p:nvPr/>
          </p:nvGrpSpPr>
          <p:grpSpPr bwMode="auto">
            <a:xfrm>
              <a:off x="4953000" y="2971800"/>
              <a:ext cx="1312863" cy="328612"/>
              <a:chOff x="2016125" y="3595688"/>
              <a:chExt cx="1312863" cy="328612"/>
            </a:xfrm>
          </p:grpSpPr>
          <p:sp>
            <p:nvSpPr>
              <p:cNvPr id="45114" name="Rectangle 4"/>
              <p:cNvSpPr>
                <a:spLocks noChangeArrowheads="1"/>
              </p:cNvSpPr>
              <p:nvPr/>
            </p:nvSpPr>
            <p:spPr bwMode="auto">
              <a:xfrm>
                <a:off x="2016125" y="3595688"/>
                <a:ext cx="1312863" cy="32861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115" name="Rectangle 5"/>
              <p:cNvSpPr>
                <a:spLocks noChangeArrowheads="1"/>
              </p:cNvSpPr>
              <p:nvPr/>
            </p:nvSpPr>
            <p:spPr bwMode="auto">
              <a:xfrm>
                <a:off x="2373889" y="3675063"/>
                <a:ext cx="41049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</a:rPr>
                  <a:t>Room</a:t>
                </a:r>
                <a:endParaRPr lang="en-US" altLang="en-US" sz="1800"/>
              </a:p>
            </p:txBody>
          </p:sp>
        </p:grpSp>
        <p:grpSp>
          <p:nvGrpSpPr>
            <p:cNvPr id="45094" name="Group 54"/>
            <p:cNvGrpSpPr>
              <a:grpSpLocks/>
            </p:cNvGrpSpPr>
            <p:nvPr/>
          </p:nvGrpSpPr>
          <p:grpSpPr bwMode="auto">
            <a:xfrm>
              <a:off x="4177345" y="1725290"/>
              <a:ext cx="873125" cy="327025"/>
              <a:chOff x="704850" y="4251325"/>
              <a:chExt cx="873125" cy="327025"/>
            </a:xfrm>
          </p:grpSpPr>
          <p:sp>
            <p:nvSpPr>
              <p:cNvPr id="45112" name="Freeform 10"/>
              <p:cNvSpPr>
                <a:spLocks/>
              </p:cNvSpPr>
              <p:nvPr/>
            </p:nvSpPr>
            <p:spPr bwMode="auto">
              <a:xfrm>
                <a:off x="704850" y="4251325"/>
                <a:ext cx="873125" cy="327025"/>
              </a:xfrm>
              <a:custGeom>
                <a:avLst/>
                <a:gdLst>
                  <a:gd name="T0" fmla="*/ 2147483647 w 1100"/>
                  <a:gd name="T1" fmla="*/ 2147483647 h 411"/>
                  <a:gd name="T2" fmla="*/ 2147483647 w 1100"/>
                  <a:gd name="T3" fmla="*/ 2147483647 h 411"/>
                  <a:gd name="T4" fmla="*/ 2147483647 w 1100"/>
                  <a:gd name="T5" fmla="*/ 2147483647 h 411"/>
                  <a:gd name="T6" fmla="*/ 2147483647 w 1100"/>
                  <a:gd name="T7" fmla="*/ 2147483647 h 411"/>
                  <a:gd name="T8" fmla="*/ 2147483647 w 1100"/>
                  <a:gd name="T9" fmla="*/ 2147483647 h 411"/>
                  <a:gd name="T10" fmla="*/ 2147483647 w 1100"/>
                  <a:gd name="T11" fmla="*/ 2147483647 h 411"/>
                  <a:gd name="T12" fmla="*/ 2147483647 w 1100"/>
                  <a:gd name="T13" fmla="*/ 2147483647 h 411"/>
                  <a:gd name="T14" fmla="*/ 2147483647 w 1100"/>
                  <a:gd name="T15" fmla="*/ 2147483647 h 411"/>
                  <a:gd name="T16" fmla="*/ 2147483647 w 1100"/>
                  <a:gd name="T17" fmla="*/ 2147483647 h 411"/>
                  <a:gd name="T18" fmla="*/ 2147483647 w 1100"/>
                  <a:gd name="T19" fmla="*/ 2147483647 h 411"/>
                  <a:gd name="T20" fmla="*/ 2147483647 w 1100"/>
                  <a:gd name="T21" fmla="*/ 2147483647 h 411"/>
                  <a:gd name="T22" fmla="*/ 2147483647 w 1100"/>
                  <a:gd name="T23" fmla="*/ 0 h 411"/>
                  <a:gd name="T24" fmla="*/ 2147483647 w 1100"/>
                  <a:gd name="T25" fmla="*/ 2147483647 h 411"/>
                  <a:gd name="T26" fmla="*/ 2147483647 w 1100"/>
                  <a:gd name="T27" fmla="*/ 2147483647 h 411"/>
                  <a:gd name="T28" fmla="*/ 2147483647 w 1100"/>
                  <a:gd name="T29" fmla="*/ 2147483647 h 411"/>
                  <a:gd name="T30" fmla="*/ 2147483647 w 1100"/>
                  <a:gd name="T31" fmla="*/ 2147483647 h 411"/>
                  <a:gd name="T32" fmla="*/ 2147483647 w 1100"/>
                  <a:gd name="T33" fmla="*/ 2147483647 h 411"/>
                  <a:gd name="T34" fmla="*/ 2147483647 w 1100"/>
                  <a:gd name="T35" fmla="*/ 2147483647 h 411"/>
                  <a:gd name="T36" fmla="*/ 2147483647 w 1100"/>
                  <a:gd name="T37" fmla="*/ 2147483647 h 411"/>
                  <a:gd name="T38" fmla="*/ 2147483647 w 1100"/>
                  <a:gd name="T39" fmla="*/ 2147483647 h 411"/>
                  <a:gd name="T40" fmla="*/ 2147483647 w 1100"/>
                  <a:gd name="T41" fmla="*/ 2147483647 h 411"/>
                  <a:gd name="T42" fmla="*/ 2147483647 w 1100"/>
                  <a:gd name="T43" fmla="*/ 2147483647 h 411"/>
                  <a:gd name="T44" fmla="*/ 0 w 1100"/>
                  <a:gd name="T45" fmla="*/ 2147483647 h 411"/>
                  <a:gd name="T46" fmla="*/ 0 w 1100"/>
                  <a:gd name="T47" fmla="*/ 2147483647 h 411"/>
                  <a:gd name="T48" fmla="*/ 2147483647 w 1100"/>
                  <a:gd name="T49" fmla="*/ 2147483647 h 411"/>
                  <a:gd name="T50" fmla="*/ 2147483647 w 1100"/>
                  <a:gd name="T51" fmla="*/ 2147483647 h 411"/>
                  <a:gd name="T52" fmla="*/ 2147483647 w 1100"/>
                  <a:gd name="T53" fmla="*/ 2147483647 h 411"/>
                  <a:gd name="T54" fmla="*/ 2147483647 w 1100"/>
                  <a:gd name="T55" fmla="*/ 2147483647 h 411"/>
                  <a:gd name="T56" fmla="*/ 2147483647 w 1100"/>
                  <a:gd name="T57" fmla="*/ 2147483647 h 411"/>
                  <a:gd name="T58" fmla="*/ 2147483647 w 1100"/>
                  <a:gd name="T59" fmla="*/ 2147483647 h 411"/>
                  <a:gd name="T60" fmla="*/ 2147483647 w 1100"/>
                  <a:gd name="T61" fmla="*/ 2147483647 h 411"/>
                  <a:gd name="T62" fmla="*/ 2147483647 w 1100"/>
                  <a:gd name="T63" fmla="*/ 2147483647 h 411"/>
                  <a:gd name="T64" fmla="*/ 2147483647 w 1100"/>
                  <a:gd name="T65" fmla="*/ 2147483647 h 411"/>
                  <a:gd name="T66" fmla="*/ 2147483647 w 1100"/>
                  <a:gd name="T67" fmla="*/ 2147483647 h 411"/>
                  <a:gd name="T68" fmla="*/ 2147483647 w 1100"/>
                  <a:gd name="T69" fmla="*/ 2147483647 h 411"/>
                  <a:gd name="T70" fmla="*/ 2147483647 w 1100"/>
                  <a:gd name="T71" fmla="*/ 2147483647 h 411"/>
                  <a:gd name="T72" fmla="*/ 2147483647 w 1100"/>
                  <a:gd name="T73" fmla="*/ 2147483647 h 411"/>
                  <a:gd name="T74" fmla="*/ 2147483647 w 1100"/>
                  <a:gd name="T75" fmla="*/ 2147483647 h 411"/>
                  <a:gd name="T76" fmla="*/ 2147483647 w 1100"/>
                  <a:gd name="T77" fmla="*/ 2147483647 h 411"/>
                  <a:gd name="T78" fmla="*/ 2147483647 w 1100"/>
                  <a:gd name="T79" fmla="*/ 2147483647 h 411"/>
                  <a:gd name="T80" fmla="*/ 2147483647 w 1100"/>
                  <a:gd name="T81" fmla="*/ 2147483647 h 411"/>
                  <a:gd name="T82" fmla="*/ 2147483647 w 1100"/>
                  <a:gd name="T83" fmla="*/ 2147483647 h 411"/>
                  <a:gd name="T84" fmla="*/ 2147483647 w 1100"/>
                  <a:gd name="T85" fmla="*/ 2147483647 h 411"/>
                  <a:gd name="T86" fmla="*/ 2147483647 w 1100"/>
                  <a:gd name="T87" fmla="*/ 2147483647 h 411"/>
                  <a:gd name="T88" fmla="*/ 2147483647 w 1100"/>
                  <a:gd name="T89" fmla="*/ 2147483647 h 411"/>
                  <a:gd name="T90" fmla="*/ 2147483647 w 1100"/>
                  <a:gd name="T91" fmla="*/ 2147483647 h 411"/>
                  <a:gd name="T92" fmla="*/ 2147483647 w 1100"/>
                  <a:gd name="T93" fmla="*/ 2147483647 h 4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100" h="411">
                    <a:moveTo>
                      <a:pt x="1100" y="206"/>
                    </a:moveTo>
                    <a:lnTo>
                      <a:pt x="1100" y="201"/>
                    </a:lnTo>
                    <a:lnTo>
                      <a:pt x="1100" y="195"/>
                    </a:lnTo>
                    <a:lnTo>
                      <a:pt x="1099" y="191"/>
                    </a:lnTo>
                    <a:lnTo>
                      <a:pt x="1098" y="186"/>
                    </a:lnTo>
                    <a:lnTo>
                      <a:pt x="1096" y="180"/>
                    </a:lnTo>
                    <a:lnTo>
                      <a:pt x="1095" y="175"/>
                    </a:lnTo>
                    <a:lnTo>
                      <a:pt x="1089" y="166"/>
                    </a:lnTo>
                    <a:lnTo>
                      <a:pt x="1084" y="155"/>
                    </a:lnTo>
                    <a:lnTo>
                      <a:pt x="1076" y="145"/>
                    </a:lnTo>
                    <a:lnTo>
                      <a:pt x="1068" y="136"/>
                    </a:lnTo>
                    <a:lnTo>
                      <a:pt x="1057" y="126"/>
                    </a:lnTo>
                    <a:lnTo>
                      <a:pt x="1046" y="117"/>
                    </a:lnTo>
                    <a:lnTo>
                      <a:pt x="1034" y="108"/>
                    </a:lnTo>
                    <a:lnTo>
                      <a:pt x="1021" y="99"/>
                    </a:lnTo>
                    <a:lnTo>
                      <a:pt x="1007" y="91"/>
                    </a:lnTo>
                    <a:lnTo>
                      <a:pt x="992" y="83"/>
                    </a:lnTo>
                    <a:lnTo>
                      <a:pt x="975" y="75"/>
                    </a:lnTo>
                    <a:lnTo>
                      <a:pt x="958" y="68"/>
                    </a:lnTo>
                    <a:lnTo>
                      <a:pt x="939" y="60"/>
                    </a:lnTo>
                    <a:lnTo>
                      <a:pt x="920" y="53"/>
                    </a:lnTo>
                    <a:lnTo>
                      <a:pt x="901" y="47"/>
                    </a:lnTo>
                    <a:lnTo>
                      <a:pt x="879" y="41"/>
                    </a:lnTo>
                    <a:lnTo>
                      <a:pt x="857" y="35"/>
                    </a:lnTo>
                    <a:lnTo>
                      <a:pt x="835" y="30"/>
                    </a:lnTo>
                    <a:lnTo>
                      <a:pt x="812" y="24"/>
                    </a:lnTo>
                    <a:lnTo>
                      <a:pt x="788" y="20"/>
                    </a:lnTo>
                    <a:lnTo>
                      <a:pt x="765" y="16"/>
                    </a:lnTo>
                    <a:lnTo>
                      <a:pt x="740" y="12"/>
                    </a:lnTo>
                    <a:lnTo>
                      <a:pt x="715" y="9"/>
                    </a:lnTo>
                    <a:lnTo>
                      <a:pt x="690" y="7"/>
                    </a:lnTo>
                    <a:lnTo>
                      <a:pt x="663" y="4"/>
                    </a:lnTo>
                    <a:lnTo>
                      <a:pt x="636" y="3"/>
                    </a:lnTo>
                    <a:lnTo>
                      <a:pt x="607" y="1"/>
                    </a:lnTo>
                    <a:lnTo>
                      <a:pt x="580" y="0"/>
                    </a:lnTo>
                    <a:lnTo>
                      <a:pt x="552" y="0"/>
                    </a:lnTo>
                    <a:lnTo>
                      <a:pt x="523" y="0"/>
                    </a:lnTo>
                    <a:lnTo>
                      <a:pt x="494" y="1"/>
                    </a:lnTo>
                    <a:lnTo>
                      <a:pt x="467" y="3"/>
                    </a:lnTo>
                    <a:lnTo>
                      <a:pt x="440" y="4"/>
                    </a:lnTo>
                    <a:lnTo>
                      <a:pt x="413" y="7"/>
                    </a:lnTo>
                    <a:lnTo>
                      <a:pt x="387" y="9"/>
                    </a:lnTo>
                    <a:lnTo>
                      <a:pt x="361" y="12"/>
                    </a:lnTo>
                    <a:lnTo>
                      <a:pt x="337" y="16"/>
                    </a:lnTo>
                    <a:lnTo>
                      <a:pt x="312" y="20"/>
                    </a:lnTo>
                    <a:lnTo>
                      <a:pt x="288" y="24"/>
                    </a:lnTo>
                    <a:lnTo>
                      <a:pt x="265" y="30"/>
                    </a:lnTo>
                    <a:lnTo>
                      <a:pt x="243" y="35"/>
                    </a:lnTo>
                    <a:lnTo>
                      <a:pt x="221" y="41"/>
                    </a:lnTo>
                    <a:lnTo>
                      <a:pt x="201" y="47"/>
                    </a:lnTo>
                    <a:lnTo>
                      <a:pt x="181" y="53"/>
                    </a:lnTo>
                    <a:lnTo>
                      <a:pt x="162" y="60"/>
                    </a:lnTo>
                    <a:lnTo>
                      <a:pt x="143" y="68"/>
                    </a:lnTo>
                    <a:lnTo>
                      <a:pt x="125" y="75"/>
                    </a:lnTo>
                    <a:lnTo>
                      <a:pt x="109" y="83"/>
                    </a:lnTo>
                    <a:lnTo>
                      <a:pt x="94" y="91"/>
                    </a:lnTo>
                    <a:lnTo>
                      <a:pt x="79" y="99"/>
                    </a:lnTo>
                    <a:lnTo>
                      <a:pt x="67" y="108"/>
                    </a:lnTo>
                    <a:lnTo>
                      <a:pt x="54" y="117"/>
                    </a:lnTo>
                    <a:lnTo>
                      <a:pt x="44" y="126"/>
                    </a:lnTo>
                    <a:lnTo>
                      <a:pt x="33" y="136"/>
                    </a:lnTo>
                    <a:lnTo>
                      <a:pt x="25" y="145"/>
                    </a:lnTo>
                    <a:lnTo>
                      <a:pt x="16" y="155"/>
                    </a:lnTo>
                    <a:lnTo>
                      <a:pt x="11" y="166"/>
                    </a:lnTo>
                    <a:lnTo>
                      <a:pt x="6" y="175"/>
                    </a:lnTo>
                    <a:lnTo>
                      <a:pt x="4" y="180"/>
                    </a:lnTo>
                    <a:lnTo>
                      <a:pt x="3" y="186"/>
                    </a:lnTo>
                    <a:lnTo>
                      <a:pt x="1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17"/>
                    </a:lnTo>
                    <a:lnTo>
                      <a:pt x="1" y="221"/>
                    </a:lnTo>
                    <a:lnTo>
                      <a:pt x="3" y="227"/>
                    </a:lnTo>
                    <a:lnTo>
                      <a:pt x="4" y="232"/>
                    </a:lnTo>
                    <a:lnTo>
                      <a:pt x="6" y="236"/>
                    </a:lnTo>
                    <a:lnTo>
                      <a:pt x="11" y="247"/>
                    </a:lnTo>
                    <a:lnTo>
                      <a:pt x="16" y="257"/>
                    </a:lnTo>
                    <a:lnTo>
                      <a:pt x="25" y="267"/>
                    </a:lnTo>
                    <a:lnTo>
                      <a:pt x="33" y="277"/>
                    </a:lnTo>
                    <a:lnTo>
                      <a:pt x="44" y="286"/>
                    </a:lnTo>
                    <a:lnTo>
                      <a:pt x="54" y="295"/>
                    </a:lnTo>
                    <a:lnTo>
                      <a:pt x="67" y="304"/>
                    </a:lnTo>
                    <a:lnTo>
                      <a:pt x="79" y="311"/>
                    </a:lnTo>
                    <a:lnTo>
                      <a:pt x="94" y="319"/>
                    </a:lnTo>
                    <a:lnTo>
                      <a:pt x="109" y="327"/>
                    </a:lnTo>
                    <a:lnTo>
                      <a:pt x="125" y="335"/>
                    </a:lnTo>
                    <a:lnTo>
                      <a:pt x="143" y="344"/>
                    </a:lnTo>
                    <a:lnTo>
                      <a:pt x="162" y="350"/>
                    </a:lnTo>
                    <a:lnTo>
                      <a:pt x="181" y="357"/>
                    </a:lnTo>
                    <a:lnTo>
                      <a:pt x="201" y="364"/>
                    </a:lnTo>
                    <a:lnTo>
                      <a:pt x="221" y="369"/>
                    </a:lnTo>
                    <a:lnTo>
                      <a:pt x="243" y="376"/>
                    </a:lnTo>
                    <a:lnTo>
                      <a:pt x="265" y="382"/>
                    </a:lnTo>
                    <a:lnTo>
                      <a:pt x="288" y="386"/>
                    </a:lnTo>
                    <a:lnTo>
                      <a:pt x="312" y="391"/>
                    </a:lnTo>
                    <a:lnTo>
                      <a:pt x="337" y="395"/>
                    </a:lnTo>
                    <a:lnTo>
                      <a:pt x="361" y="398"/>
                    </a:lnTo>
                    <a:lnTo>
                      <a:pt x="387" y="402"/>
                    </a:lnTo>
                    <a:lnTo>
                      <a:pt x="413" y="405"/>
                    </a:lnTo>
                    <a:lnTo>
                      <a:pt x="440" y="407"/>
                    </a:lnTo>
                    <a:lnTo>
                      <a:pt x="467" y="409"/>
                    </a:lnTo>
                    <a:lnTo>
                      <a:pt x="494" y="410"/>
                    </a:lnTo>
                    <a:lnTo>
                      <a:pt x="523" y="410"/>
                    </a:lnTo>
                    <a:lnTo>
                      <a:pt x="552" y="411"/>
                    </a:lnTo>
                    <a:lnTo>
                      <a:pt x="580" y="410"/>
                    </a:lnTo>
                    <a:lnTo>
                      <a:pt x="609" y="410"/>
                    </a:lnTo>
                    <a:lnTo>
                      <a:pt x="636" y="409"/>
                    </a:lnTo>
                    <a:lnTo>
                      <a:pt x="663" y="407"/>
                    </a:lnTo>
                    <a:lnTo>
                      <a:pt x="690" y="405"/>
                    </a:lnTo>
                    <a:lnTo>
                      <a:pt x="715" y="402"/>
                    </a:lnTo>
                    <a:lnTo>
                      <a:pt x="740" y="398"/>
                    </a:lnTo>
                    <a:lnTo>
                      <a:pt x="765" y="395"/>
                    </a:lnTo>
                    <a:lnTo>
                      <a:pt x="788" y="391"/>
                    </a:lnTo>
                    <a:lnTo>
                      <a:pt x="812" y="386"/>
                    </a:lnTo>
                    <a:lnTo>
                      <a:pt x="835" y="382"/>
                    </a:lnTo>
                    <a:lnTo>
                      <a:pt x="857" y="376"/>
                    </a:lnTo>
                    <a:lnTo>
                      <a:pt x="879" y="369"/>
                    </a:lnTo>
                    <a:lnTo>
                      <a:pt x="901" y="364"/>
                    </a:lnTo>
                    <a:lnTo>
                      <a:pt x="920" y="357"/>
                    </a:lnTo>
                    <a:lnTo>
                      <a:pt x="939" y="350"/>
                    </a:lnTo>
                    <a:lnTo>
                      <a:pt x="958" y="344"/>
                    </a:lnTo>
                    <a:lnTo>
                      <a:pt x="975" y="335"/>
                    </a:lnTo>
                    <a:lnTo>
                      <a:pt x="992" y="327"/>
                    </a:lnTo>
                    <a:lnTo>
                      <a:pt x="1007" y="319"/>
                    </a:lnTo>
                    <a:lnTo>
                      <a:pt x="1021" y="311"/>
                    </a:lnTo>
                    <a:lnTo>
                      <a:pt x="1034" y="304"/>
                    </a:lnTo>
                    <a:lnTo>
                      <a:pt x="1046" y="295"/>
                    </a:lnTo>
                    <a:lnTo>
                      <a:pt x="1057" y="286"/>
                    </a:lnTo>
                    <a:lnTo>
                      <a:pt x="1068" y="277"/>
                    </a:lnTo>
                    <a:lnTo>
                      <a:pt x="1076" y="267"/>
                    </a:lnTo>
                    <a:lnTo>
                      <a:pt x="1084" y="257"/>
                    </a:lnTo>
                    <a:lnTo>
                      <a:pt x="1089" y="247"/>
                    </a:lnTo>
                    <a:lnTo>
                      <a:pt x="1095" y="236"/>
                    </a:lnTo>
                    <a:lnTo>
                      <a:pt x="1096" y="232"/>
                    </a:lnTo>
                    <a:lnTo>
                      <a:pt x="1098" y="227"/>
                    </a:lnTo>
                    <a:lnTo>
                      <a:pt x="1099" y="221"/>
                    </a:lnTo>
                    <a:lnTo>
                      <a:pt x="1100" y="217"/>
                    </a:lnTo>
                    <a:lnTo>
                      <a:pt x="1100" y="212"/>
                    </a:lnTo>
                    <a:lnTo>
                      <a:pt x="1100" y="20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3" name="Rectangle 11"/>
              <p:cNvSpPr>
                <a:spLocks noChangeArrowheads="1"/>
              </p:cNvSpPr>
              <p:nvPr/>
            </p:nvSpPr>
            <p:spPr bwMode="auto">
              <a:xfrm>
                <a:off x="1009650" y="4330700"/>
                <a:ext cx="32490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u="sng">
                    <a:solidFill>
                      <a:srgbClr val="FF0000"/>
                    </a:solidFill>
                  </a:rPr>
                  <a:t>Num</a:t>
                </a:r>
              </a:p>
            </p:txBody>
          </p:sp>
        </p:grpSp>
        <p:grpSp>
          <p:nvGrpSpPr>
            <p:cNvPr id="45095" name="Group 57"/>
            <p:cNvGrpSpPr>
              <a:grpSpLocks/>
            </p:cNvGrpSpPr>
            <p:nvPr/>
          </p:nvGrpSpPr>
          <p:grpSpPr bwMode="auto">
            <a:xfrm>
              <a:off x="6691529" y="2944684"/>
              <a:ext cx="873125" cy="327025"/>
              <a:chOff x="843179" y="3767009"/>
              <a:chExt cx="873125" cy="327025"/>
            </a:xfrm>
          </p:grpSpPr>
          <p:sp>
            <p:nvSpPr>
              <p:cNvPr id="45110" name="Freeform 10"/>
              <p:cNvSpPr>
                <a:spLocks/>
              </p:cNvSpPr>
              <p:nvPr/>
            </p:nvSpPr>
            <p:spPr bwMode="auto">
              <a:xfrm>
                <a:off x="843179" y="3767009"/>
                <a:ext cx="873125" cy="327025"/>
              </a:xfrm>
              <a:custGeom>
                <a:avLst/>
                <a:gdLst>
                  <a:gd name="T0" fmla="*/ 2147483647 w 1100"/>
                  <a:gd name="T1" fmla="*/ 2147483647 h 411"/>
                  <a:gd name="T2" fmla="*/ 2147483647 w 1100"/>
                  <a:gd name="T3" fmla="*/ 2147483647 h 411"/>
                  <a:gd name="T4" fmla="*/ 2147483647 w 1100"/>
                  <a:gd name="T5" fmla="*/ 2147483647 h 411"/>
                  <a:gd name="T6" fmla="*/ 2147483647 w 1100"/>
                  <a:gd name="T7" fmla="*/ 2147483647 h 411"/>
                  <a:gd name="T8" fmla="*/ 2147483647 w 1100"/>
                  <a:gd name="T9" fmla="*/ 2147483647 h 411"/>
                  <a:gd name="T10" fmla="*/ 2147483647 w 1100"/>
                  <a:gd name="T11" fmla="*/ 2147483647 h 411"/>
                  <a:gd name="T12" fmla="*/ 2147483647 w 1100"/>
                  <a:gd name="T13" fmla="*/ 2147483647 h 411"/>
                  <a:gd name="T14" fmla="*/ 2147483647 w 1100"/>
                  <a:gd name="T15" fmla="*/ 2147483647 h 411"/>
                  <a:gd name="T16" fmla="*/ 2147483647 w 1100"/>
                  <a:gd name="T17" fmla="*/ 2147483647 h 411"/>
                  <a:gd name="T18" fmla="*/ 2147483647 w 1100"/>
                  <a:gd name="T19" fmla="*/ 2147483647 h 411"/>
                  <a:gd name="T20" fmla="*/ 2147483647 w 1100"/>
                  <a:gd name="T21" fmla="*/ 2147483647 h 411"/>
                  <a:gd name="T22" fmla="*/ 2147483647 w 1100"/>
                  <a:gd name="T23" fmla="*/ 0 h 411"/>
                  <a:gd name="T24" fmla="*/ 2147483647 w 1100"/>
                  <a:gd name="T25" fmla="*/ 2147483647 h 411"/>
                  <a:gd name="T26" fmla="*/ 2147483647 w 1100"/>
                  <a:gd name="T27" fmla="*/ 2147483647 h 411"/>
                  <a:gd name="T28" fmla="*/ 2147483647 w 1100"/>
                  <a:gd name="T29" fmla="*/ 2147483647 h 411"/>
                  <a:gd name="T30" fmla="*/ 2147483647 w 1100"/>
                  <a:gd name="T31" fmla="*/ 2147483647 h 411"/>
                  <a:gd name="T32" fmla="*/ 2147483647 w 1100"/>
                  <a:gd name="T33" fmla="*/ 2147483647 h 411"/>
                  <a:gd name="T34" fmla="*/ 2147483647 w 1100"/>
                  <a:gd name="T35" fmla="*/ 2147483647 h 411"/>
                  <a:gd name="T36" fmla="*/ 2147483647 w 1100"/>
                  <a:gd name="T37" fmla="*/ 2147483647 h 411"/>
                  <a:gd name="T38" fmla="*/ 2147483647 w 1100"/>
                  <a:gd name="T39" fmla="*/ 2147483647 h 411"/>
                  <a:gd name="T40" fmla="*/ 2147483647 w 1100"/>
                  <a:gd name="T41" fmla="*/ 2147483647 h 411"/>
                  <a:gd name="T42" fmla="*/ 2147483647 w 1100"/>
                  <a:gd name="T43" fmla="*/ 2147483647 h 411"/>
                  <a:gd name="T44" fmla="*/ 0 w 1100"/>
                  <a:gd name="T45" fmla="*/ 2147483647 h 411"/>
                  <a:gd name="T46" fmla="*/ 0 w 1100"/>
                  <a:gd name="T47" fmla="*/ 2147483647 h 411"/>
                  <a:gd name="T48" fmla="*/ 2147483647 w 1100"/>
                  <a:gd name="T49" fmla="*/ 2147483647 h 411"/>
                  <a:gd name="T50" fmla="*/ 2147483647 w 1100"/>
                  <a:gd name="T51" fmla="*/ 2147483647 h 411"/>
                  <a:gd name="T52" fmla="*/ 2147483647 w 1100"/>
                  <a:gd name="T53" fmla="*/ 2147483647 h 411"/>
                  <a:gd name="T54" fmla="*/ 2147483647 w 1100"/>
                  <a:gd name="T55" fmla="*/ 2147483647 h 411"/>
                  <a:gd name="T56" fmla="*/ 2147483647 w 1100"/>
                  <a:gd name="T57" fmla="*/ 2147483647 h 411"/>
                  <a:gd name="T58" fmla="*/ 2147483647 w 1100"/>
                  <a:gd name="T59" fmla="*/ 2147483647 h 411"/>
                  <a:gd name="T60" fmla="*/ 2147483647 w 1100"/>
                  <a:gd name="T61" fmla="*/ 2147483647 h 411"/>
                  <a:gd name="T62" fmla="*/ 2147483647 w 1100"/>
                  <a:gd name="T63" fmla="*/ 2147483647 h 411"/>
                  <a:gd name="T64" fmla="*/ 2147483647 w 1100"/>
                  <a:gd name="T65" fmla="*/ 2147483647 h 411"/>
                  <a:gd name="T66" fmla="*/ 2147483647 w 1100"/>
                  <a:gd name="T67" fmla="*/ 2147483647 h 411"/>
                  <a:gd name="T68" fmla="*/ 2147483647 w 1100"/>
                  <a:gd name="T69" fmla="*/ 2147483647 h 411"/>
                  <a:gd name="T70" fmla="*/ 2147483647 w 1100"/>
                  <a:gd name="T71" fmla="*/ 2147483647 h 411"/>
                  <a:gd name="T72" fmla="*/ 2147483647 w 1100"/>
                  <a:gd name="T73" fmla="*/ 2147483647 h 411"/>
                  <a:gd name="T74" fmla="*/ 2147483647 w 1100"/>
                  <a:gd name="T75" fmla="*/ 2147483647 h 411"/>
                  <a:gd name="T76" fmla="*/ 2147483647 w 1100"/>
                  <a:gd name="T77" fmla="*/ 2147483647 h 411"/>
                  <a:gd name="T78" fmla="*/ 2147483647 w 1100"/>
                  <a:gd name="T79" fmla="*/ 2147483647 h 411"/>
                  <a:gd name="T80" fmla="*/ 2147483647 w 1100"/>
                  <a:gd name="T81" fmla="*/ 2147483647 h 411"/>
                  <a:gd name="T82" fmla="*/ 2147483647 w 1100"/>
                  <a:gd name="T83" fmla="*/ 2147483647 h 411"/>
                  <a:gd name="T84" fmla="*/ 2147483647 w 1100"/>
                  <a:gd name="T85" fmla="*/ 2147483647 h 411"/>
                  <a:gd name="T86" fmla="*/ 2147483647 w 1100"/>
                  <a:gd name="T87" fmla="*/ 2147483647 h 411"/>
                  <a:gd name="T88" fmla="*/ 2147483647 w 1100"/>
                  <a:gd name="T89" fmla="*/ 2147483647 h 411"/>
                  <a:gd name="T90" fmla="*/ 2147483647 w 1100"/>
                  <a:gd name="T91" fmla="*/ 2147483647 h 411"/>
                  <a:gd name="T92" fmla="*/ 2147483647 w 1100"/>
                  <a:gd name="T93" fmla="*/ 2147483647 h 4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100" h="411">
                    <a:moveTo>
                      <a:pt x="1100" y="206"/>
                    </a:moveTo>
                    <a:lnTo>
                      <a:pt x="1100" y="201"/>
                    </a:lnTo>
                    <a:lnTo>
                      <a:pt x="1100" y="195"/>
                    </a:lnTo>
                    <a:lnTo>
                      <a:pt x="1099" y="191"/>
                    </a:lnTo>
                    <a:lnTo>
                      <a:pt x="1098" y="186"/>
                    </a:lnTo>
                    <a:lnTo>
                      <a:pt x="1096" y="180"/>
                    </a:lnTo>
                    <a:lnTo>
                      <a:pt x="1095" y="175"/>
                    </a:lnTo>
                    <a:lnTo>
                      <a:pt x="1089" y="166"/>
                    </a:lnTo>
                    <a:lnTo>
                      <a:pt x="1084" y="155"/>
                    </a:lnTo>
                    <a:lnTo>
                      <a:pt x="1076" y="145"/>
                    </a:lnTo>
                    <a:lnTo>
                      <a:pt x="1068" y="136"/>
                    </a:lnTo>
                    <a:lnTo>
                      <a:pt x="1057" y="126"/>
                    </a:lnTo>
                    <a:lnTo>
                      <a:pt x="1046" y="117"/>
                    </a:lnTo>
                    <a:lnTo>
                      <a:pt x="1034" y="108"/>
                    </a:lnTo>
                    <a:lnTo>
                      <a:pt x="1021" y="99"/>
                    </a:lnTo>
                    <a:lnTo>
                      <a:pt x="1007" y="91"/>
                    </a:lnTo>
                    <a:lnTo>
                      <a:pt x="992" y="83"/>
                    </a:lnTo>
                    <a:lnTo>
                      <a:pt x="975" y="75"/>
                    </a:lnTo>
                    <a:lnTo>
                      <a:pt x="958" y="68"/>
                    </a:lnTo>
                    <a:lnTo>
                      <a:pt x="939" y="60"/>
                    </a:lnTo>
                    <a:lnTo>
                      <a:pt x="920" y="53"/>
                    </a:lnTo>
                    <a:lnTo>
                      <a:pt x="901" y="47"/>
                    </a:lnTo>
                    <a:lnTo>
                      <a:pt x="879" y="41"/>
                    </a:lnTo>
                    <a:lnTo>
                      <a:pt x="857" y="35"/>
                    </a:lnTo>
                    <a:lnTo>
                      <a:pt x="835" y="30"/>
                    </a:lnTo>
                    <a:lnTo>
                      <a:pt x="812" y="24"/>
                    </a:lnTo>
                    <a:lnTo>
                      <a:pt x="788" y="20"/>
                    </a:lnTo>
                    <a:lnTo>
                      <a:pt x="765" y="16"/>
                    </a:lnTo>
                    <a:lnTo>
                      <a:pt x="740" y="12"/>
                    </a:lnTo>
                    <a:lnTo>
                      <a:pt x="715" y="9"/>
                    </a:lnTo>
                    <a:lnTo>
                      <a:pt x="690" y="7"/>
                    </a:lnTo>
                    <a:lnTo>
                      <a:pt x="663" y="4"/>
                    </a:lnTo>
                    <a:lnTo>
                      <a:pt x="636" y="3"/>
                    </a:lnTo>
                    <a:lnTo>
                      <a:pt x="607" y="1"/>
                    </a:lnTo>
                    <a:lnTo>
                      <a:pt x="580" y="0"/>
                    </a:lnTo>
                    <a:lnTo>
                      <a:pt x="552" y="0"/>
                    </a:lnTo>
                    <a:lnTo>
                      <a:pt x="523" y="0"/>
                    </a:lnTo>
                    <a:lnTo>
                      <a:pt x="494" y="1"/>
                    </a:lnTo>
                    <a:lnTo>
                      <a:pt x="467" y="3"/>
                    </a:lnTo>
                    <a:lnTo>
                      <a:pt x="440" y="4"/>
                    </a:lnTo>
                    <a:lnTo>
                      <a:pt x="413" y="7"/>
                    </a:lnTo>
                    <a:lnTo>
                      <a:pt x="387" y="9"/>
                    </a:lnTo>
                    <a:lnTo>
                      <a:pt x="361" y="12"/>
                    </a:lnTo>
                    <a:lnTo>
                      <a:pt x="337" y="16"/>
                    </a:lnTo>
                    <a:lnTo>
                      <a:pt x="312" y="20"/>
                    </a:lnTo>
                    <a:lnTo>
                      <a:pt x="288" y="24"/>
                    </a:lnTo>
                    <a:lnTo>
                      <a:pt x="265" y="30"/>
                    </a:lnTo>
                    <a:lnTo>
                      <a:pt x="243" y="35"/>
                    </a:lnTo>
                    <a:lnTo>
                      <a:pt x="221" y="41"/>
                    </a:lnTo>
                    <a:lnTo>
                      <a:pt x="201" y="47"/>
                    </a:lnTo>
                    <a:lnTo>
                      <a:pt x="181" y="53"/>
                    </a:lnTo>
                    <a:lnTo>
                      <a:pt x="162" y="60"/>
                    </a:lnTo>
                    <a:lnTo>
                      <a:pt x="143" y="68"/>
                    </a:lnTo>
                    <a:lnTo>
                      <a:pt x="125" y="75"/>
                    </a:lnTo>
                    <a:lnTo>
                      <a:pt x="109" y="83"/>
                    </a:lnTo>
                    <a:lnTo>
                      <a:pt x="94" y="91"/>
                    </a:lnTo>
                    <a:lnTo>
                      <a:pt x="79" y="99"/>
                    </a:lnTo>
                    <a:lnTo>
                      <a:pt x="67" y="108"/>
                    </a:lnTo>
                    <a:lnTo>
                      <a:pt x="54" y="117"/>
                    </a:lnTo>
                    <a:lnTo>
                      <a:pt x="44" y="126"/>
                    </a:lnTo>
                    <a:lnTo>
                      <a:pt x="33" y="136"/>
                    </a:lnTo>
                    <a:lnTo>
                      <a:pt x="25" y="145"/>
                    </a:lnTo>
                    <a:lnTo>
                      <a:pt x="16" y="155"/>
                    </a:lnTo>
                    <a:lnTo>
                      <a:pt x="11" y="166"/>
                    </a:lnTo>
                    <a:lnTo>
                      <a:pt x="6" y="175"/>
                    </a:lnTo>
                    <a:lnTo>
                      <a:pt x="4" y="180"/>
                    </a:lnTo>
                    <a:lnTo>
                      <a:pt x="3" y="186"/>
                    </a:lnTo>
                    <a:lnTo>
                      <a:pt x="1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17"/>
                    </a:lnTo>
                    <a:lnTo>
                      <a:pt x="1" y="221"/>
                    </a:lnTo>
                    <a:lnTo>
                      <a:pt x="3" y="227"/>
                    </a:lnTo>
                    <a:lnTo>
                      <a:pt x="4" y="232"/>
                    </a:lnTo>
                    <a:lnTo>
                      <a:pt x="6" y="236"/>
                    </a:lnTo>
                    <a:lnTo>
                      <a:pt x="11" y="247"/>
                    </a:lnTo>
                    <a:lnTo>
                      <a:pt x="16" y="257"/>
                    </a:lnTo>
                    <a:lnTo>
                      <a:pt x="25" y="267"/>
                    </a:lnTo>
                    <a:lnTo>
                      <a:pt x="33" y="277"/>
                    </a:lnTo>
                    <a:lnTo>
                      <a:pt x="44" y="286"/>
                    </a:lnTo>
                    <a:lnTo>
                      <a:pt x="54" y="295"/>
                    </a:lnTo>
                    <a:lnTo>
                      <a:pt x="67" y="304"/>
                    </a:lnTo>
                    <a:lnTo>
                      <a:pt x="79" y="311"/>
                    </a:lnTo>
                    <a:lnTo>
                      <a:pt x="94" y="319"/>
                    </a:lnTo>
                    <a:lnTo>
                      <a:pt x="109" y="327"/>
                    </a:lnTo>
                    <a:lnTo>
                      <a:pt x="125" y="335"/>
                    </a:lnTo>
                    <a:lnTo>
                      <a:pt x="143" y="344"/>
                    </a:lnTo>
                    <a:lnTo>
                      <a:pt x="162" y="350"/>
                    </a:lnTo>
                    <a:lnTo>
                      <a:pt x="181" y="357"/>
                    </a:lnTo>
                    <a:lnTo>
                      <a:pt x="201" y="364"/>
                    </a:lnTo>
                    <a:lnTo>
                      <a:pt x="221" y="369"/>
                    </a:lnTo>
                    <a:lnTo>
                      <a:pt x="243" y="376"/>
                    </a:lnTo>
                    <a:lnTo>
                      <a:pt x="265" y="382"/>
                    </a:lnTo>
                    <a:lnTo>
                      <a:pt x="288" y="386"/>
                    </a:lnTo>
                    <a:lnTo>
                      <a:pt x="312" y="391"/>
                    </a:lnTo>
                    <a:lnTo>
                      <a:pt x="337" y="395"/>
                    </a:lnTo>
                    <a:lnTo>
                      <a:pt x="361" y="398"/>
                    </a:lnTo>
                    <a:lnTo>
                      <a:pt x="387" y="402"/>
                    </a:lnTo>
                    <a:lnTo>
                      <a:pt x="413" y="405"/>
                    </a:lnTo>
                    <a:lnTo>
                      <a:pt x="440" y="407"/>
                    </a:lnTo>
                    <a:lnTo>
                      <a:pt x="467" y="409"/>
                    </a:lnTo>
                    <a:lnTo>
                      <a:pt x="494" y="410"/>
                    </a:lnTo>
                    <a:lnTo>
                      <a:pt x="523" y="410"/>
                    </a:lnTo>
                    <a:lnTo>
                      <a:pt x="552" y="411"/>
                    </a:lnTo>
                    <a:lnTo>
                      <a:pt x="580" y="410"/>
                    </a:lnTo>
                    <a:lnTo>
                      <a:pt x="609" y="410"/>
                    </a:lnTo>
                    <a:lnTo>
                      <a:pt x="636" y="409"/>
                    </a:lnTo>
                    <a:lnTo>
                      <a:pt x="663" y="407"/>
                    </a:lnTo>
                    <a:lnTo>
                      <a:pt x="690" y="405"/>
                    </a:lnTo>
                    <a:lnTo>
                      <a:pt x="715" y="402"/>
                    </a:lnTo>
                    <a:lnTo>
                      <a:pt x="740" y="398"/>
                    </a:lnTo>
                    <a:lnTo>
                      <a:pt x="765" y="395"/>
                    </a:lnTo>
                    <a:lnTo>
                      <a:pt x="788" y="391"/>
                    </a:lnTo>
                    <a:lnTo>
                      <a:pt x="812" y="386"/>
                    </a:lnTo>
                    <a:lnTo>
                      <a:pt x="835" y="382"/>
                    </a:lnTo>
                    <a:lnTo>
                      <a:pt x="857" y="376"/>
                    </a:lnTo>
                    <a:lnTo>
                      <a:pt x="879" y="369"/>
                    </a:lnTo>
                    <a:lnTo>
                      <a:pt x="901" y="364"/>
                    </a:lnTo>
                    <a:lnTo>
                      <a:pt x="920" y="357"/>
                    </a:lnTo>
                    <a:lnTo>
                      <a:pt x="939" y="350"/>
                    </a:lnTo>
                    <a:lnTo>
                      <a:pt x="958" y="344"/>
                    </a:lnTo>
                    <a:lnTo>
                      <a:pt x="975" y="335"/>
                    </a:lnTo>
                    <a:lnTo>
                      <a:pt x="992" y="327"/>
                    </a:lnTo>
                    <a:lnTo>
                      <a:pt x="1007" y="319"/>
                    </a:lnTo>
                    <a:lnTo>
                      <a:pt x="1021" y="311"/>
                    </a:lnTo>
                    <a:lnTo>
                      <a:pt x="1034" y="304"/>
                    </a:lnTo>
                    <a:lnTo>
                      <a:pt x="1046" y="295"/>
                    </a:lnTo>
                    <a:lnTo>
                      <a:pt x="1057" y="286"/>
                    </a:lnTo>
                    <a:lnTo>
                      <a:pt x="1068" y="277"/>
                    </a:lnTo>
                    <a:lnTo>
                      <a:pt x="1076" y="267"/>
                    </a:lnTo>
                    <a:lnTo>
                      <a:pt x="1084" y="257"/>
                    </a:lnTo>
                    <a:lnTo>
                      <a:pt x="1089" y="247"/>
                    </a:lnTo>
                    <a:lnTo>
                      <a:pt x="1095" y="236"/>
                    </a:lnTo>
                    <a:lnTo>
                      <a:pt x="1096" y="232"/>
                    </a:lnTo>
                    <a:lnTo>
                      <a:pt x="1098" y="227"/>
                    </a:lnTo>
                    <a:lnTo>
                      <a:pt x="1099" y="221"/>
                    </a:lnTo>
                    <a:lnTo>
                      <a:pt x="1100" y="217"/>
                    </a:lnTo>
                    <a:lnTo>
                      <a:pt x="1100" y="212"/>
                    </a:lnTo>
                    <a:lnTo>
                      <a:pt x="1100" y="20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1" name="Rectangle 11"/>
              <p:cNvSpPr>
                <a:spLocks noChangeArrowheads="1"/>
              </p:cNvSpPr>
              <p:nvPr/>
            </p:nvSpPr>
            <p:spPr bwMode="auto">
              <a:xfrm>
                <a:off x="1147929" y="3843221"/>
                <a:ext cx="333625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</a:rPr>
                  <a:t>Type</a:t>
                </a:r>
                <a:endParaRPr lang="en-US" altLang="en-US" sz="1800"/>
              </a:p>
            </p:txBody>
          </p:sp>
        </p:grpSp>
        <p:grpSp>
          <p:nvGrpSpPr>
            <p:cNvPr id="45096" name="Group 60"/>
            <p:cNvGrpSpPr>
              <a:grpSpLocks/>
            </p:cNvGrpSpPr>
            <p:nvPr/>
          </p:nvGrpSpPr>
          <p:grpSpPr bwMode="auto">
            <a:xfrm>
              <a:off x="6262055" y="1725290"/>
              <a:ext cx="873125" cy="327025"/>
              <a:chOff x="704850" y="4251325"/>
              <a:chExt cx="873125" cy="327025"/>
            </a:xfrm>
          </p:grpSpPr>
          <p:sp>
            <p:nvSpPr>
              <p:cNvPr id="45108" name="Freeform 10"/>
              <p:cNvSpPr>
                <a:spLocks/>
              </p:cNvSpPr>
              <p:nvPr/>
            </p:nvSpPr>
            <p:spPr bwMode="auto">
              <a:xfrm>
                <a:off x="704850" y="4251325"/>
                <a:ext cx="873125" cy="327025"/>
              </a:xfrm>
              <a:custGeom>
                <a:avLst/>
                <a:gdLst>
                  <a:gd name="T0" fmla="*/ 2147483647 w 1100"/>
                  <a:gd name="T1" fmla="*/ 2147483647 h 411"/>
                  <a:gd name="T2" fmla="*/ 2147483647 w 1100"/>
                  <a:gd name="T3" fmla="*/ 2147483647 h 411"/>
                  <a:gd name="T4" fmla="*/ 2147483647 w 1100"/>
                  <a:gd name="T5" fmla="*/ 2147483647 h 411"/>
                  <a:gd name="T6" fmla="*/ 2147483647 w 1100"/>
                  <a:gd name="T7" fmla="*/ 2147483647 h 411"/>
                  <a:gd name="T8" fmla="*/ 2147483647 w 1100"/>
                  <a:gd name="T9" fmla="*/ 2147483647 h 411"/>
                  <a:gd name="T10" fmla="*/ 2147483647 w 1100"/>
                  <a:gd name="T11" fmla="*/ 2147483647 h 411"/>
                  <a:gd name="T12" fmla="*/ 2147483647 w 1100"/>
                  <a:gd name="T13" fmla="*/ 2147483647 h 411"/>
                  <a:gd name="T14" fmla="*/ 2147483647 w 1100"/>
                  <a:gd name="T15" fmla="*/ 2147483647 h 411"/>
                  <a:gd name="T16" fmla="*/ 2147483647 w 1100"/>
                  <a:gd name="T17" fmla="*/ 2147483647 h 411"/>
                  <a:gd name="T18" fmla="*/ 2147483647 w 1100"/>
                  <a:gd name="T19" fmla="*/ 2147483647 h 411"/>
                  <a:gd name="T20" fmla="*/ 2147483647 w 1100"/>
                  <a:gd name="T21" fmla="*/ 2147483647 h 411"/>
                  <a:gd name="T22" fmla="*/ 2147483647 w 1100"/>
                  <a:gd name="T23" fmla="*/ 0 h 411"/>
                  <a:gd name="T24" fmla="*/ 2147483647 w 1100"/>
                  <a:gd name="T25" fmla="*/ 2147483647 h 411"/>
                  <a:gd name="T26" fmla="*/ 2147483647 w 1100"/>
                  <a:gd name="T27" fmla="*/ 2147483647 h 411"/>
                  <a:gd name="T28" fmla="*/ 2147483647 w 1100"/>
                  <a:gd name="T29" fmla="*/ 2147483647 h 411"/>
                  <a:gd name="T30" fmla="*/ 2147483647 w 1100"/>
                  <a:gd name="T31" fmla="*/ 2147483647 h 411"/>
                  <a:gd name="T32" fmla="*/ 2147483647 w 1100"/>
                  <a:gd name="T33" fmla="*/ 2147483647 h 411"/>
                  <a:gd name="T34" fmla="*/ 2147483647 w 1100"/>
                  <a:gd name="T35" fmla="*/ 2147483647 h 411"/>
                  <a:gd name="T36" fmla="*/ 2147483647 w 1100"/>
                  <a:gd name="T37" fmla="*/ 2147483647 h 411"/>
                  <a:gd name="T38" fmla="*/ 2147483647 w 1100"/>
                  <a:gd name="T39" fmla="*/ 2147483647 h 411"/>
                  <a:gd name="T40" fmla="*/ 2147483647 w 1100"/>
                  <a:gd name="T41" fmla="*/ 2147483647 h 411"/>
                  <a:gd name="T42" fmla="*/ 2147483647 w 1100"/>
                  <a:gd name="T43" fmla="*/ 2147483647 h 411"/>
                  <a:gd name="T44" fmla="*/ 0 w 1100"/>
                  <a:gd name="T45" fmla="*/ 2147483647 h 411"/>
                  <a:gd name="T46" fmla="*/ 0 w 1100"/>
                  <a:gd name="T47" fmla="*/ 2147483647 h 411"/>
                  <a:gd name="T48" fmla="*/ 2147483647 w 1100"/>
                  <a:gd name="T49" fmla="*/ 2147483647 h 411"/>
                  <a:gd name="T50" fmla="*/ 2147483647 w 1100"/>
                  <a:gd name="T51" fmla="*/ 2147483647 h 411"/>
                  <a:gd name="T52" fmla="*/ 2147483647 w 1100"/>
                  <a:gd name="T53" fmla="*/ 2147483647 h 411"/>
                  <a:gd name="T54" fmla="*/ 2147483647 w 1100"/>
                  <a:gd name="T55" fmla="*/ 2147483647 h 411"/>
                  <a:gd name="T56" fmla="*/ 2147483647 w 1100"/>
                  <a:gd name="T57" fmla="*/ 2147483647 h 411"/>
                  <a:gd name="T58" fmla="*/ 2147483647 w 1100"/>
                  <a:gd name="T59" fmla="*/ 2147483647 h 411"/>
                  <a:gd name="T60" fmla="*/ 2147483647 w 1100"/>
                  <a:gd name="T61" fmla="*/ 2147483647 h 411"/>
                  <a:gd name="T62" fmla="*/ 2147483647 w 1100"/>
                  <a:gd name="T63" fmla="*/ 2147483647 h 411"/>
                  <a:gd name="T64" fmla="*/ 2147483647 w 1100"/>
                  <a:gd name="T65" fmla="*/ 2147483647 h 411"/>
                  <a:gd name="T66" fmla="*/ 2147483647 w 1100"/>
                  <a:gd name="T67" fmla="*/ 2147483647 h 411"/>
                  <a:gd name="T68" fmla="*/ 2147483647 w 1100"/>
                  <a:gd name="T69" fmla="*/ 2147483647 h 411"/>
                  <a:gd name="T70" fmla="*/ 2147483647 w 1100"/>
                  <a:gd name="T71" fmla="*/ 2147483647 h 411"/>
                  <a:gd name="T72" fmla="*/ 2147483647 w 1100"/>
                  <a:gd name="T73" fmla="*/ 2147483647 h 411"/>
                  <a:gd name="T74" fmla="*/ 2147483647 w 1100"/>
                  <a:gd name="T75" fmla="*/ 2147483647 h 411"/>
                  <a:gd name="T76" fmla="*/ 2147483647 w 1100"/>
                  <a:gd name="T77" fmla="*/ 2147483647 h 411"/>
                  <a:gd name="T78" fmla="*/ 2147483647 w 1100"/>
                  <a:gd name="T79" fmla="*/ 2147483647 h 411"/>
                  <a:gd name="T80" fmla="*/ 2147483647 w 1100"/>
                  <a:gd name="T81" fmla="*/ 2147483647 h 411"/>
                  <a:gd name="T82" fmla="*/ 2147483647 w 1100"/>
                  <a:gd name="T83" fmla="*/ 2147483647 h 411"/>
                  <a:gd name="T84" fmla="*/ 2147483647 w 1100"/>
                  <a:gd name="T85" fmla="*/ 2147483647 h 411"/>
                  <a:gd name="T86" fmla="*/ 2147483647 w 1100"/>
                  <a:gd name="T87" fmla="*/ 2147483647 h 411"/>
                  <a:gd name="T88" fmla="*/ 2147483647 w 1100"/>
                  <a:gd name="T89" fmla="*/ 2147483647 h 411"/>
                  <a:gd name="T90" fmla="*/ 2147483647 w 1100"/>
                  <a:gd name="T91" fmla="*/ 2147483647 h 411"/>
                  <a:gd name="T92" fmla="*/ 2147483647 w 1100"/>
                  <a:gd name="T93" fmla="*/ 2147483647 h 4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100" h="411">
                    <a:moveTo>
                      <a:pt x="1100" y="206"/>
                    </a:moveTo>
                    <a:lnTo>
                      <a:pt x="1100" y="201"/>
                    </a:lnTo>
                    <a:lnTo>
                      <a:pt x="1100" y="195"/>
                    </a:lnTo>
                    <a:lnTo>
                      <a:pt x="1099" y="191"/>
                    </a:lnTo>
                    <a:lnTo>
                      <a:pt x="1098" y="186"/>
                    </a:lnTo>
                    <a:lnTo>
                      <a:pt x="1096" y="180"/>
                    </a:lnTo>
                    <a:lnTo>
                      <a:pt x="1095" y="175"/>
                    </a:lnTo>
                    <a:lnTo>
                      <a:pt x="1089" y="166"/>
                    </a:lnTo>
                    <a:lnTo>
                      <a:pt x="1084" y="155"/>
                    </a:lnTo>
                    <a:lnTo>
                      <a:pt x="1076" y="145"/>
                    </a:lnTo>
                    <a:lnTo>
                      <a:pt x="1068" y="136"/>
                    </a:lnTo>
                    <a:lnTo>
                      <a:pt x="1057" y="126"/>
                    </a:lnTo>
                    <a:lnTo>
                      <a:pt x="1046" y="117"/>
                    </a:lnTo>
                    <a:lnTo>
                      <a:pt x="1034" y="108"/>
                    </a:lnTo>
                    <a:lnTo>
                      <a:pt x="1021" y="99"/>
                    </a:lnTo>
                    <a:lnTo>
                      <a:pt x="1007" y="91"/>
                    </a:lnTo>
                    <a:lnTo>
                      <a:pt x="992" y="83"/>
                    </a:lnTo>
                    <a:lnTo>
                      <a:pt x="975" y="75"/>
                    </a:lnTo>
                    <a:lnTo>
                      <a:pt x="958" y="68"/>
                    </a:lnTo>
                    <a:lnTo>
                      <a:pt x="939" y="60"/>
                    </a:lnTo>
                    <a:lnTo>
                      <a:pt x="920" y="53"/>
                    </a:lnTo>
                    <a:lnTo>
                      <a:pt x="901" y="47"/>
                    </a:lnTo>
                    <a:lnTo>
                      <a:pt x="879" y="41"/>
                    </a:lnTo>
                    <a:lnTo>
                      <a:pt x="857" y="35"/>
                    </a:lnTo>
                    <a:lnTo>
                      <a:pt x="835" y="30"/>
                    </a:lnTo>
                    <a:lnTo>
                      <a:pt x="812" y="24"/>
                    </a:lnTo>
                    <a:lnTo>
                      <a:pt x="788" y="20"/>
                    </a:lnTo>
                    <a:lnTo>
                      <a:pt x="765" y="16"/>
                    </a:lnTo>
                    <a:lnTo>
                      <a:pt x="740" y="12"/>
                    </a:lnTo>
                    <a:lnTo>
                      <a:pt x="715" y="9"/>
                    </a:lnTo>
                    <a:lnTo>
                      <a:pt x="690" y="7"/>
                    </a:lnTo>
                    <a:lnTo>
                      <a:pt x="663" y="4"/>
                    </a:lnTo>
                    <a:lnTo>
                      <a:pt x="636" y="3"/>
                    </a:lnTo>
                    <a:lnTo>
                      <a:pt x="607" y="1"/>
                    </a:lnTo>
                    <a:lnTo>
                      <a:pt x="580" y="0"/>
                    </a:lnTo>
                    <a:lnTo>
                      <a:pt x="552" y="0"/>
                    </a:lnTo>
                    <a:lnTo>
                      <a:pt x="523" y="0"/>
                    </a:lnTo>
                    <a:lnTo>
                      <a:pt x="494" y="1"/>
                    </a:lnTo>
                    <a:lnTo>
                      <a:pt x="467" y="3"/>
                    </a:lnTo>
                    <a:lnTo>
                      <a:pt x="440" y="4"/>
                    </a:lnTo>
                    <a:lnTo>
                      <a:pt x="413" y="7"/>
                    </a:lnTo>
                    <a:lnTo>
                      <a:pt x="387" y="9"/>
                    </a:lnTo>
                    <a:lnTo>
                      <a:pt x="361" y="12"/>
                    </a:lnTo>
                    <a:lnTo>
                      <a:pt x="337" y="16"/>
                    </a:lnTo>
                    <a:lnTo>
                      <a:pt x="312" y="20"/>
                    </a:lnTo>
                    <a:lnTo>
                      <a:pt x="288" y="24"/>
                    </a:lnTo>
                    <a:lnTo>
                      <a:pt x="265" y="30"/>
                    </a:lnTo>
                    <a:lnTo>
                      <a:pt x="243" y="35"/>
                    </a:lnTo>
                    <a:lnTo>
                      <a:pt x="221" y="41"/>
                    </a:lnTo>
                    <a:lnTo>
                      <a:pt x="201" y="47"/>
                    </a:lnTo>
                    <a:lnTo>
                      <a:pt x="181" y="53"/>
                    </a:lnTo>
                    <a:lnTo>
                      <a:pt x="162" y="60"/>
                    </a:lnTo>
                    <a:lnTo>
                      <a:pt x="143" y="68"/>
                    </a:lnTo>
                    <a:lnTo>
                      <a:pt x="125" y="75"/>
                    </a:lnTo>
                    <a:lnTo>
                      <a:pt x="109" y="83"/>
                    </a:lnTo>
                    <a:lnTo>
                      <a:pt x="94" y="91"/>
                    </a:lnTo>
                    <a:lnTo>
                      <a:pt x="79" y="99"/>
                    </a:lnTo>
                    <a:lnTo>
                      <a:pt x="67" y="108"/>
                    </a:lnTo>
                    <a:lnTo>
                      <a:pt x="54" y="117"/>
                    </a:lnTo>
                    <a:lnTo>
                      <a:pt x="44" y="126"/>
                    </a:lnTo>
                    <a:lnTo>
                      <a:pt x="33" y="136"/>
                    </a:lnTo>
                    <a:lnTo>
                      <a:pt x="25" y="145"/>
                    </a:lnTo>
                    <a:lnTo>
                      <a:pt x="16" y="155"/>
                    </a:lnTo>
                    <a:lnTo>
                      <a:pt x="11" y="166"/>
                    </a:lnTo>
                    <a:lnTo>
                      <a:pt x="6" y="175"/>
                    </a:lnTo>
                    <a:lnTo>
                      <a:pt x="4" y="180"/>
                    </a:lnTo>
                    <a:lnTo>
                      <a:pt x="3" y="186"/>
                    </a:lnTo>
                    <a:lnTo>
                      <a:pt x="1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17"/>
                    </a:lnTo>
                    <a:lnTo>
                      <a:pt x="1" y="221"/>
                    </a:lnTo>
                    <a:lnTo>
                      <a:pt x="3" y="227"/>
                    </a:lnTo>
                    <a:lnTo>
                      <a:pt x="4" y="232"/>
                    </a:lnTo>
                    <a:lnTo>
                      <a:pt x="6" y="236"/>
                    </a:lnTo>
                    <a:lnTo>
                      <a:pt x="11" y="247"/>
                    </a:lnTo>
                    <a:lnTo>
                      <a:pt x="16" y="257"/>
                    </a:lnTo>
                    <a:lnTo>
                      <a:pt x="25" y="267"/>
                    </a:lnTo>
                    <a:lnTo>
                      <a:pt x="33" y="277"/>
                    </a:lnTo>
                    <a:lnTo>
                      <a:pt x="44" y="286"/>
                    </a:lnTo>
                    <a:lnTo>
                      <a:pt x="54" y="295"/>
                    </a:lnTo>
                    <a:lnTo>
                      <a:pt x="67" y="304"/>
                    </a:lnTo>
                    <a:lnTo>
                      <a:pt x="79" y="311"/>
                    </a:lnTo>
                    <a:lnTo>
                      <a:pt x="94" y="319"/>
                    </a:lnTo>
                    <a:lnTo>
                      <a:pt x="109" y="327"/>
                    </a:lnTo>
                    <a:lnTo>
                      <a:pt x="125" y="335"/>
                    </a:lnTo>
                    <a:lnTo>
                      <a:pt x="143" y="344"/>
                    </a:lnTo>
                    <a:lnTo>
                      <a:pt x="162" y="350"/>
                    </a:lnTo>
                    <a:lnTo>
                      <a:pt x="181" y="357"/>
                    </a:lnTo>
                    <a:lnTo>
                      <a:pt x="201" y="364"/>
                    </a:lnTo>
                    <a:lnTo>
                      <a:pt x="221" y="369"/>
                    </a:lnTo>
                    <a:lnTo>
                      <a:pt x="243" y="376"/>
                    </a:lnTo>
                    <a:lnTo>
                      <a:pt x="265" y="382"/>
                    </a:lnTo>
                    <a:lnTo>
                      <a:pt x="288" y="386"/>
                    </a:lnTo>
                    <a:lnTo>
                      <a:pt x="312" y="391"/>
                    </a:lnTo>
                    <a:lnTo>
                      <a:pt x="337" y="395"/>
                    </a:lnTo>
                    <a:lnTo>
                      <a:pt x="361" y="398"/>
                    </a:lnTo>
                    <a:lnTo>
                      <a:pt x="387" y="402"/>
                    </a:lnTo>
                    <a:lnTo>
                      <a:pt x="413" y="405"/>
                    </a:lnTo>
                    <a:lnTo>
                      <a:pt x="440" y="407"/>
                    </a:lnTo>
                    <a:lnTo>
                      <a:pt x="467" y="409"/>
                    </a:lnTo>
                    <a:lnTo>
                      <a:pt x="494" y="410"/>
                    </a:lnTo>
                    <a:lnTo>
                      <a:pt x="523" y="410"/>
                    </a:lnTo>
                    <a:lnTo>
                      <a:pt x="552" y="411"/>
                    </a:lnTo>
                    <a:lnTo>
                      <a:pt x="580" y="410"/>
                    </a:lnTo>
                    <a:lnTo>
                      <a:pt x="609" y="410"/>
                    </a:lnTo>
                    <a:lnTo>
                      <a:pt x="636" y="409"/>
                    </a:lnTo>
                    <a:lnTo>
                      <a:pt x="663" y="407"/>
                    </a:lnTo>
                    <a:lnTo>
                      <a:pt x="690" y="405"/>
                    </a:lnTo>
                    <a:lnTo>
                      <a:pt x="715" y="402"/>
                    </a:lnTo>
                    <a:lnTo>
                      <a:pt x="740" y="398"/>
                    </a:lnTo>
                    <a:lnTo>
                      <a:pt x="765" y="395"/>
                    </a:lnTo>
                    <a:lnTo>
                      <a:pt x="788" y="391"/>
                    </a:lnTo>
                    <a:lnTo>
                      <a:pt x="812" y="386"/>
                    </a:lnTo>
                    <a:lnTo>
                      <a:pt x="835" y="382"/>
                    </a:lnTo>
                    <a:lnTo>
                      <a:pt x="857" y="376"/>
                    </a:lnTo>
                    <a:lnTo>
                      <a:pt x="879" y="369"/>
                    </a:lnTo>
                    <a:lnTo>
                      <a:pt x="901" y="364"/>
                    </a:lnTo>
                    <a:lnTo>
                      <a:pt x="920" y="357"/>
                    </a:lnTo>
                    <a:lnTo>
                      <a:pt x="939" y="350"/>
                    </a:lnTo>
                    <a:lnTo>
                      <a:pt x="958" y="344"/>
                    </a:lnTo>
                    <a:lnTo>
                      <a:pt x="975" y="335"/>
                    </a:lnTo>
                    <a:lnTo>
                      <a:pt x="992" y="327"/>
                    </a:lnTo>
                    <a:lnTo>
                      <a:pt x="1007" y="319"/>
                    </a:lnTo>
                    <a:lnTo>
                      <a:pt x="1021" y="311"/>
                    </a:lnTo>
                    <a:lnTo>
                      <a:pt x="1034" y="304"/>
                    </a:lnTo>
                    <a:lnTo>
                      <a:pt x="1046" y="295"/>
                    </a:lnTo>
                    <a:lnTo>
                      <a:pt x="1057" y="286"/>
                    </a:lnTo>
                    <a:lnTo>
                      <a:pt x="1068" y="277"/>
                    </a:lnTo>
                    <a:lnTo>
                      <a:pt x="1076" y="267"/>
                    </a:lnTo>
                    <a:lnTo>
                      <a:pt x="1084" y="257"/>
                    </a:lnTo>
                    <a:lnTo>
                      <a:pt x="1089" y="247"/>
                    </a:lnTo>
                    <a:lnTo>
                      <a:pt x="1095" y="236"/>
                    </a:lnTo>
                    <a:lnTo>
                      <a:pt x="1096" y="232"/>
                    </a:lnTo>
                    <a:lnTo>
                      <a:pt x="1098" y="227"/>
                    </a:lnTo>
                    <a:lnTo>
                      <a:pt x="1099" y="221"/>
                    </a:lnTo>
                    <a:lnTo>
                      <a:pt x="1100" y="217"/>
                    </a:lnTo>
                    <a:lnTo>
                      <a:pt x="1100" y="212"/>
                    </a:lnTo>
                    <a:lnTo>
                      <a:pt x="1100" y="20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Rectangle 11"/>
              <p:cNvSpPr>
                <a:spLocks noChangeArrowheads="1"/>
              </p:cNvSpPr>
              <p:nvPr/>
            </p:nvSpPr>
            <p:spPr bwMode="auto">
              <a:xfrm>
                <a:off x="781050" y="4330700"/>
                <a:ext cx="71842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</a:rPr>
                  <a:t>Num Beds</a:t>
                </a:r>
                <a:endParaRPr lang="en-US" altLang="en-US" sz="1800"/>
              </a:p>
            </p:txBody>
          </p:sp>
        </p:grpSp>
        <p:grpSp>
          <p:nvGrpSpPr>
            <p:cNvPr id="45097" name="Group 63"/>
            <p:cNvGrpSpPr>
              <a:grpSpLocks/>
            </p:cNvGrpSpPr>
            <p:nvPr/>
          </p:nvGrpSpPr>
          <p:grpSpPr bwMode="auto">
            <a:xfrm>
              <a:off x="5257800" y="2071055"/>
              <a:ext cx="873125" cy="327025"/>
              <a:chOff x="704850" y="4251325"/>
              <a:chExt cx="873125" cy="327025"/>
            </a:xfrm>
          </p:grpSpPr>
          <p:sp>
            <p:nvSpPr>
              <p:cNvPr id="45106" name="Freeform 10"/>
              <p:cNvSpPr>
                <a:spLocks/>
              </p:cNvSpPr>
              <p:nvPr/>
            </p:nvSpPr>
            <p:spPr bwMode="auto">
              <a:xfrm>
                <a:off x="704850" y="4251325"/>
                <a:ext cx="873125" cy="327025"/>
              </a:xfrm>
              <a:custGeom>
                <a:avLst/>
                <a:gdLst>
                  <a:gd name="T0" fmla="*/ 2147483647 w 1100"/>
                  <a:gd name="T1" fmla="*/ 2147483647 h 411"/>
                  <a:gd name="T2" fmla="*/ 2147483647 w 1100"/>
                  <a:gd name="T3" fmla="*/ 2147483647 h 411"/>
                  <a:gd name="T4" fmla="*/ 2147483647 w 1100"/>
                  <a:gd name="T5" fmla="*/ 2147483647 h 411"/>
                  <a:gd name="T6" fmla="*/ 2147483647 w 1100"/>
                  <a:gd name="T7" fmla="*/ 2147483647 h 411"/>
                  <a:gd name="T8" fmla="*/ 2147483647 w 1100"/>
                  <a:gd name="T9" fmla="*/ 2147483647 h 411"/>
                  <a:gd name="T10" fmla="*/ 2147483647 w 1100"/>
                  <a:gd name="T11" fmla="*/ 2147483647 h 411"/>
                  <a:gd name="T12" fmla="*/ 2147483647 w 1100"/>
                  <a:gd name="T13" fmla="*/ 2147483647 h 411"/>
                  <a:gd name="T14" fmla="*/ 2147483647 w 1100"/>
                  <a:gd name="T15" fmla="*/ 2147483647 h 411"/>
                  <a:gd name="T16" fmla="*/ 2147483647 w 1100"/>
                  <a:gd name="T17" fmla="*/ 2147483647 h 411"/>
                  <a:gd name="T18" fmla="*/ 2147483647 w 1100"/>
                  <a:gd name="T19" fmla="*/ 2147483647 h 411"/>
                  <a:gd name="T20" fmla="*/ 2147483647 w 1100"/>
                  <a:gd name="T21" fmla="*/ 2147483647 h 411"/>
                  <a:gd name="T22" fmla="*/ 2147483647 w 1100"/>
                  <a:gd name="T23" fmla="*/ 0 h 411"/>
                  <a:gd name="T24" fmla="*/ 2147483647 w 1100"/>
                  <a:gd name="T25" fmla="*/ 2147483647 h 411"/>
                  <a:gd name="T26" fmla="*/ 2147483647 w 1100"/>
                  <a:gd name="T27" fmla="*/ 2147483647 h 411"/>
                  <a:gd name="T28" fmla="*/ 2147483647 w 1100"/>
                  <a:gd name="T29" fmla="*/ 2147483647 h 411"/>
                  <a:gd name="T30" fmla="*/ 2147483647 w 1100"/>
                  <a:gd name="T31" fmla="*/ 2147483647 h 411"/>
                  <a:gd name="T32" fmla="*/ 2147483647 w 1100"/>
                  <a:gd name="T33" fmla="*/ 2147483647 h 411"/>
                  <a:gd name="T34" fmla="*/ 2147483647 w 1100"/>
                  <a:gd name="T35" fmla="*/ 2147483647 h 411"/>
                  <a:gd name="T36" fmla="*/ 2147483647 w 1100"/>
                  <a:gd name="T37" fmla="*/ 2147483647 h 411"/>
                  <a:gd name="T38" fmla="*/ 2147483647 w 1100"/>
                  <a:gd name="T39" fmla="*/ 2147483647 h 411"/>
                  <a:gd name="T40" fmla="*/ 2147483647 w 1100"/>
                  <a:gd name="T41" fmla="*/ 2147483647 h 411"/>
                  <a:gd name="T42" fmla="*/ 2147483647 w 1100"/>
                  <a:gd name="T43" fmla="*/ 2147483647 h 411"/>
                  <a:gd name="T44" fmla="*/ 0 w 1100"/>
                  <a:gd name="T45" fmla="*/ 2147483647 h 411"/>
                  <a:gd name="T46" fmla="*/ 0 w 1100"/>
                  <a:gd name="T47" fmla="*/ 2147483647 h 411"/>
                  <a:gd name="T48" fmla="*/ 2147483647 w 1100"/>
                  <a:gd name="T49" fmla="*/ 2147483647 h 411"/>
                  <a:gd name="T50" fmla="*/ 2147483647 w 1100"/>
                  <a:gd name="T51" fmla="*/ 2147483647 h 411"/>
                  <a:gd name="T52" fmla="*/ 2147483647 w 1100"/>
                  <a:gd name="T53" fmla="*/ 2147483647 h 411"/>
                  <a:gd name="T54" fmla="*/ 2147483647 w 1100"/>
                  <a:gd name="T55" fmla="*/ 2147483647 h 411"/>
                  <a:gd name="T56" fmla="*/ 2147483647 w 1100"/>
                  <a:gd name="T57" fmla="*/ 2147483647 h 411"/>
                  <a:gd name="T58" fmla="*/ 2147483647 w 1100"/>
                  <a:gd name="T59" fmla="*/ 2147483647 h 411"/>
                  <a:gd name="T60" fmla="*/ 2147483647 w 1100"/>
                  <a:gd name="T61" fmla="*/ 2147483647 h 411"/>
                  <a:gd name="T62" fmla="*/ 2147483647 w 1100"/>
                  <a:gd name="T63" fmla="*/ 2147483647 h 411"/>
                  <a:gd name="T64" fmla="*/ 2147483647 w 1100"/>
                  <a:gd name="T65" fmla="*/ 2147483647 h 411"/>
                  <a:gd name="T66" fmla="*/ 2147483647 w 1100"/>
                  <a:gd name="T67" fmla="*/ 2147483647 h 411"/>
                  <a:gd name="T68" fmla="*/ 2147483647 w 1100"/>
                  <a:gd name="T69" fmla="*/ 2147483647 h 411"/>
                  <a:gd name="T70" fmla="*/ 2147483647 w 1100"/>
                  <a:gd name="T71" fmla="*/ 2147483647 h 411"/>
                  <a:gd name="T72" fmla="*/ 2147483647 w 1100"/>
                  <a:gd name="T73" fmla="*/ 2147483647 h 411"/>
                  <a:gd name="T74" fmla="*/ 2147483647 w 1100"/>
                  <a:gd name="T75" fmla="*/ 2147483647 h 411"/>
                  <a:gd name="T76" fmla="*/ 2147483647 w 1100"/>
                  <a:gd name="T77" fmla="*/ 2147483647 h 411"/>
                  <a:gd name="T78" fmla="*/ 2147483647 w 1100"/>
                  <a:gd name="T79" fmla="*/ 2147483647 h 411"/>
                  <a:gd name="T80" fmla="*/ 2147483647 w 1100"/>
                  <a:gd name="T81" fmla="*/ 2147483647 h 411"/>
                  <a:gd name="T82" fmla="*/ 2147483647 w 1100"/>
                  <a:gd name="T83" fmla="*/ 2147483647 h 411"/>
                  <a:gd name="T84" fmla="*/ 2147483647 w 1100"/>
                  <a:gd name="T85" fmla="*/ 2147483647 h 411"/>
                  <a:gd name="T86" fmla="*/ 2147483647 w 1100"/>
                  <a:gd name="T87" fmla="*/ 2147483647 h 411"/>
                  <a:gd name="T88" fmla="*/ 2147483647 w 1100"/>
                  <a:gd name="T89" fmla="*/ 2147483647 h 411"/>
                  <a:gd name="T90" fmla="*/ 2147483647 w 1100"/>
                  <a:gd name="T91" fmla="*/ 2147483647 h 411"/>
                  <a:gd name="T92" fmla="*/ 2147483647 w 1100"/>
                  <a:gd name="T93" fmla="*/ 2147483647 h 4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100" h="411">
                    <a:moveTo>
                      <a:pt x="1100" y="206"/>
                    </a:moveTo>
                    <a:lnTo>
                      <a:pt x="1100" y="201"/>
                    </a:lnTo>
                    <a:lnTo>
                      <a:pt x="1100" y="195"/>
                    </a:lnTo>
                    <a:lnTo>
                      <a:pt x="1099" y="191"/>
                    </a:lnTo>
                    <a:lnTo>
                      <a:pt x="1098" y="186"/>
                    </a:lnTo>
                    <a:lnTo>
                      <a:pt x="1096" y="180"/>
                    </a:lnTo>
                    <a:lnTo>
                      <a:pt x="1095" y="175"/>
                    </a:lnTo>
                    <a:lnTo>
                      <a:pt x="1089" y="166"/>
                    </a:lnTo>
                    <a:lnTo>
                      <a:pt x="1084" y="155"/>
                    </a:lnTo>
                    <a:lnTo>
                      <a:pt x="1076" y="145"/>
                    </a:lnTo>
                    <a:lnTo>
                      <a:pt x="1068" y="136"/>
                    </a:lnTo>
                    <a:lnTo>
                      <a:pt x="1057" y="126"/>
                    </a:lnTo>
                    <a:lnTo>
                      <a:pt x="1046" y="117"/>
                    </a:lnTo>
                    <a:lnTo>
                      <a:pt x="1034" y="108"/>
                    </a:lnTo>
                    <a:lnTo>
                      <a:pt x="1021" y="99"/>
                    </a:lnTo>
                    <a:lnTo>
                      <a:pt x="1007" y="91"/>
                    </a:lnTo>
                    <a:lnTo>
                      <a:pt x="992" y="83"/>
                    </a:lnTo>
                    <a:lnTo>
                      <a:pt x="975" y="75"/>
                    </a:lnTo>
                    <a:lnTo>
                      <a:pt x="958" y="68"/>
                    </a:lnTo>
                    <a:lnTo>
                      <a:pt x="939" y="60"/>
                    </a:lnTo>
                    <a:lnTo>
                      <a:pt x="920" y="53"/>
                    </a:lnTo>
                    <a:lnTo>
                      <a:pt x="901" y="47"/>
                    </a:lnTo>
                    <a:lnTo>
                      <a:pt x="879" y="41"/>
                    </a:lnTo>
                    <a:lnTo>
                      <a:pt x="857" y="35"/>
                    </a:lnTo>
                    <a:lnTo>
                      <a:pt x="835" y="30"/>
                    </a:lnTo>
                    <a:lnTo>
                      <a:pt x="812" y="24"/>
                    </a:lnTo>
                    <a:lnTo>
                      <a:pt x="788" y="20"/>
                    </a:lnTo>
                    <a:lnTo>
                      <a:pt x="765" y="16"/>
                    </a:lnTo>
                    <a:lnTo>
                      <a:pt x="740" y="12"/>
                    </a:lnTo>
                    <a:lnTo>
                      <a:pt x="715" y="9"/>
                    </a:lnTo>
                    <a:lnTo>
                      <a:pt x="690" y="7"/>
                    </a:lnTo>
                    <a:lnTo>
                      <a:pt x="663" y="4"/>
                    </a:lnTo>
                    <a:lnTo>
                      <a:pt x="636" y="3"/>
                    </a:lnTo>
                    <a:lnTo>
                      <a:pt x="607" y="1"/>
                    </a:lnTo>
                    <a:lnTo>
                      <a:pt x="580" y="0"/>
                    </a:lnTo>
                    <a:lnTo>
                      <a:pt x="552" y="0"/>
                    </a:lnTo>
                    <a:lnTo>
                      <a:pt x="523" y="0"/>
                    </a:lnTo>
                    <a:lnTo>
                      <a:pt x="494" y="1"/>
                    </a:lnTo>
                    <a:lnTo>
                      <a:pt x="467" y="3"/>
                    </a:lnTo>
                    <a:lnTo>
                      <a:pt x="440" y="4"/>
                    </a:lnTo>
                    <a:lnTo>
                      <a:pt x="413" y="7"/>
                    </a:lnTo>
                    <a:lnTo>
                      <a:pt x="387" y="9"/>
                    </a:lnTo>
                    <a:lnTo>
                      <a:pt x="361" y="12"/>
                    </a:lnTo>
                    <a:lnTo>
                      <a:pt x="337" y="16"/>
                    </a:lnTo>
                    <a:lnTo>
                      <a:pt x="312" y="20"/>
                    </a:lnTo>
                    <a:lnTo>
                      <a:pt x="288" y="24"/>
                    </a:lnTo>
                    <a:lnTo>
                      <a:pt x="265" y="30"/>
                    </a:lnTo>
                    <a:lnTo>
                      <a:pt x="243" y="35"/>
                    </a:lnTo>
                    <a:lnTo>
                      <a:pt x="221" y="41"/>
                    </a:lnTo>
                    <a:lnTo>
                      <a:pt x="201" y="47"/>
                    </a:lnTo>
                    <a:lnTo>
                      <a:pt x="181" y="53"/>
                    </a:lnTo>
                    <a:lnTo>
                      <a:pt x="162" y="60"/>
                    </a:lnTo>
                    <a:lnTo>
                      <a:pt x="143" y="68"/>
                    </a:lnTo>
                    <a:lnTo>
                      <a:pt x="125" y="75"/>
                    </a:lnTo>
                    <a:lnTo>
                      <a:pt x="109" y="83"/>
                    </a:lnTo>
                    <a:lnTo>
                      <a:pt x="94" y="91"/>
                    </a:lnTo>
                    <a:lnTo>
                      <a:pt x="79" y="99"/>
                    </a:lnTo>
                    <a:lnTo>
                      <a:pt x="67" y="108"/>
                    </a:lnTo>
                    <a:lnTo>
                      <a:pt x="54" y="117"/>
                    </a:lnTo>
                    <a:lnTo>
                      <a:pt x="44" y="126"/>
                    </a:lnTo>
                    <a:lnTo>
                      <a:pt x="33" y="136"/>
                    </a:lnTo>
                    <a:lnTo>
                      <a:pt x="25" y="145"/>
                    </a:lnTo>
                    <a:lnTo>
                      <a:pt x="16" y="155"/>
                    </a:lnTo>
                    <a:lnTo>
                      <a:pt x="11" y="166"/>
                    </a:lnTo>
                    <a:lnTo>
                      <a:pt x="6" y="175"/>
                    </a:lnTo>
                    <a:lnTo>
                      <a:pt x="4" y="180"/>
                    </a:lnTo>
                    <a:lnTo>
                      <a:pt x="3" y="186"/>
                    </a:lnTo>
                    <a:lnTo>
                      <a:pt x="1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17"/>
                    </a:lnTo>
                    <a:lnTo>
                      <a:pt x="1" y="221"/>
                    </a:lnTo>
                    <a:lnTo>
                      <a:pt x="3" y="227"/>
                    </a:lnTo>
                    <a:lnTo>
                      <a:pt x="4" y="232"/>
                    </a:lnTo>
                    <a:lnTo>
                      <a:pt x="6" y="236"/>
                    </a:lnTo>
                    <a:lnTo>
                      <a:pt x="11" y="247"/>
                    </a:lnTo>
                    <a:lnTo>
                      <a:pt x="16" y="257"/>
                    </a:lnTo>
                    <a:lnTo>
                      <a:pt x="25" y="267"/>
                    </a:lnTo>
                    <a:lnTo>
                      <a:pt x="33" y="277"/>
                    </a:lnTo>
                    <a:lnTo>
                      <a:pt x="44" y="286"/>
                    </a:lnTo>
                    <a:lnTo>
                      <a:pt x="54" y="295"/>
                    </a:lnTo>
                    <a:lnTo>
                      <a:pt x="67" y="304"/>
                    </a:lnTo>
                    <a:lnTo>
                      <a:pt x="79" y="311"/>
                    </a:lnTo>
                    <a:lnTo>
                      <a:pt x="94" y="319"/>
                    </a:lnTo>
                    <a:lnTo>
                      <a:pt x="109" y="327"/>
                    </a:lnTo>
                    <a:lnTo>
                      <a:pt x="125" y="335"/>
                    </a:lnTo>
                    <a:lnTo>
                      <a:pt x="143" y="344"/>
                    </a:lnTo>
                    <a:lnTo>
                      <a:pt x="162" y="350"/>
                    </a:lnTo>
                    <a:lnTo>
                      <a:pt x="181" y="357"/>
                    </a:lnTo>
                    <a:lnTo>
                      <a:pt x="201" y="364"/>
                    </a:lnTo>
                    <a:lnTo>
                      <a:pt x="221" y="369"/>
                    </a:lnTo>
                    <a:lnTo>
                      <a:pt x="243" y="376"/>
                    </a:lnTo>
                    <a:lnTo>
                      <a:pt x="265" y="382"/>
                    </a:lnTo>
                    <a:lnTo>
                      <a:pt x="288" y="386"/>
                    </a:lnTo>
                    <a:lnTo>
                      <a:pt x="312" y="391"/>
                    </a:lnTo>
                    <a:lnTo>
                      <a:pt x="337" y="395"/>
                    </a:lnTo>
                    <a:lnTo>
                      <a:pt x="361" y="398"/>
                    </a:lnTo>
                    <a:lnTo>
                      <a:pt x="387" y="402"/>
                    </a:lnTo>
                    <a:lnTo>
                      <a:pt x="413" y="405"/>
                    </a:lnTo>
                    <a:lnTo>
                      <a:pt x="440" y="407"/>
                    </a:lnTo>
                    <a:lnTo>
                      <a:pt x="467" y="409"/>
                    </a:lnTo>
                    <a:lnTo>
                      <a:pt x="494" y="410"/>
                    </a:lnTo>
                    <a:lnTo>
                      <a:pt x="523" y="410"/>
                    </a:lnTo>
                    <a:lnTo>
                      <a:pt x="552" y="411"/>
                    </a:lnTo>
                    <a:lnTo>
                      <a:pt x="580" y="410"/>
                    </a:lnTo>
                    <a:lnTo>
                      <a:pt x="609" y="410"/>
                    </a:lnTo>
                    <a:lnTo>
                      <a:pt x="636" y="409"/>
                    </a:lnTo>
                    <a:lnTo>
                      <a:pt x="663" y="407"/>
                    </a:lnTo>
                    <a:lnTo>
                      <a:pt x="690" y="405"/>
                    </a:lnTo>
                    <a:lnTo>
                      <a:pt x="715" y="402"/>
                    </a:lnTo>
                    <a:lnTo>
                      <a:pt x="740" y="398"/>
                    </a:lnTo>
                    <a:lnTo>
                      <a:pt x="765" y="395"/>
                    </a:lnTo>
                    <a:lnTo>
                      <a:pt x="788" y="391"/>
                    </a:lnTo>
                    <a:lnTo>
                      <a:pt x="812" y="386"/>
                    </a:lnTo>
                    <a:lnTo>
                      <a:pt x="835" y="382"/>
                    </a:lnTo>
                    <a:lnTo>
                      <a:pt x="857" y="376"/>
                    </a:lnTo>
                    <a:lnTo>
                      <a:pt x="879" y="369"/>
                    </a:lnTo>
                    <a:lnTo>
                      <a:pt x="901" y="364"/>
                    </a:lnTo>
                    <a:lnTo>
                      <a:pt x="920" y="357"/>
                    </a:lnTo>
                    <a:lnTo>
                      <a:pt x="939" y="350"/>
                    </a:lnTo>
                    <a:lnTo>
                      <a:pt x="958" y="344"/>
                    </a:lnTo>
                    <a:lnTo>
                      <a:pt x="975" y="335"/>
                    </a:lnTo>
                    <a:lnTo>
                      <a:pt x="992" y="327"/>
                    </a:lnTo>
                    <a:lnTo>
                      <a:pt x="1007" y="319"/>
                    </a:lnTo>
                    <a:lnTo>
                      <a:pt x="1021" y="311"/>
                    </a:lnTo>
                    <a:lnTo>
                      <a:pt x="1034" y="304"/>
                    </a:lnTo>
                    <a:lnTo>
                      <a:pt x="1046" y="295"/>
                    </a:lnTo>
                    <a:lnTo>
                      <a:pt x="1057" y="286"/>
                    </a:lnTo>
                    <a:lnTo>
                      <a:pt x="1068" y="277"/>
                    </a:lnTo>
                    <a:lnTo>
                      <a:pt x="1076" y="267"/>
                    </a:lnTo>
                    <a:lnTo>
                      <a:pt x="1084" y="257"/>
                    </a:lnTo>
                    <a:lnTo>
                      <a:pt x="1089" y="247"/>
                    </a:lnTo>
                    <a:lnTo>
                      <a:pt x="1095" y="236"/>
                    </a:lnTo>
                    <a:lnTo>
                      <a:pt x="1096" y="232"/>
                    </a:lnTo>
                    <a:lnTo>
                      <a:pt x="1098" y="227"/>
                    </a:lnTo>
                    <a:lnTo>
                      <a:pt x="1099" y="221"/>
                    </a:lnTo>
                    <a:lnTo>
                      <a:pt x="1100" y="217"/>
                    </a:lnTo>
                    <a:lnTo>
                      <a:pt x="1100" y="212"/>
                    </a:lnTo>
                    <a:lnTo>
                      <a:pt x="1100" y="20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7" name="Rectangle 11"/>
              <p:cNvSpPr>
                <a:spLocks noChangeArrowheads="1"/>
              </p:cNvSpPr>
              <p:nvPr/>
            </p:nvSpPr>
            <p:spPr bwMode="auto">
              <a:xfrm>
                <a:off x="857250" y="4330700"/>
                <a:ext cx="59872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</a:rPr>
                  <a:t>Capacity</a:t>
                </a:r>
                <a:endParaRPr lang="en-US" altLang="en-US" sz="1800"/>
              </a:p>
            </p:txBody>
          </p:sp>
        </p:grpSp>
        <p:grpSp>
          <p:nvGrpSpPr>
            <p:cNvPr id="45098" name="Group 66"/>
            <p:cNvGrpSpPr>
              <a:grpSpLocks/>
            </p:cNvGrpSpPr>
            <p:nvPr/>
          </p:nvGrpSpPr>
          <p:grpSpPr bwMode="auto">
            <a:xfrm>
              <a:off x="6678290" y="2438400"/>
              <a:ext cx="873125" cy="327025"/>
              <a:chOff x="704850" y="4251325"/>
              <a:chExt cx="873125" cy="327025"/>
            </a:xfrm>
          </p:grpSpPr>
          <p:sp>
            <p:nvSpPr>
              <p:cNvPr id="45104" name="Freeform 10"/>
              <p:cNvSpPr>
                <a:spLocks/>
              </p:cNvSpPr>
              <p:nvPr/>
            </p:nvSpPr>
            <p:spPr bwMode="auto">
              <a:xfrm>
                <a:off x="704850" y="4251325"/>
                <a:ext cx="873125" cy="327025"/>
              </a:xfrm>
              <a:custGeom>
                <a:avLst/>
                <a:gdLst>
                  <a:gd name="T0" fmla="*/ 2147483647 w 1100"/>
                  <a:gd name="T1" fmla="*/ 2147483647 h 411"/>
                  <a:gd name="T2" fmla="*/ 2147483647 w 1100"/>
                  <a:gd name="T3" fmla="*/ 2147483647 h 411"/>
                  <a:gd name="T4" fmla="*/ 2147483647 w 1100"/>
                  <a:gd name="T5" fmla="*/ 2147483647 h 411"/>
                  <a:gd name="T6" fmla="*/ 2147483647 w 1100"/>
                  <a:gd name="T7" fmla="*/ 2147483647 h 411"/>
                  <a:gd name="T8" fmla="*/ 2147483647 w 1100"/>
                  <a:gd name="T9" fmla="*/ 2147483647 h 411"/>
                  <a:gd name="T10" fmla="*/ 2147483647 w 1100"/>
                  <a:gd name="T11" fmla="*/ 2147483647 h 411"/>
                  <a:gd name="T12" fmla="*/ 2147483647 w 1100"/>
                  <a:gd name="T13" fmla="*/ 2147483647 h 411"/>
                  <a:gd name="T14" fmla="*/ 2147483647 w 1100"/>
                  <a:gd name="T15" fmla="*/ 2147483647 h 411"/>
                  <a:gd name="T16" fmla="*/ 2147483647 w 1100"/>
                  <a:gd name="T17" fmla="*/ 2147483647 h 411"/>
                  <a:gd name="T18" fmla="*/ 2147483647 w 1100"/>
                  <a:gd name="T19" fmla="*/ 2147483647 h 411"/>
                  <a:gd name="T20" fmla="*/ 2147483647 w 1100"/>
                  <a:gd name="T21" fmla="*/ 2147483647 h 411"/>
                  <a:gd name="T22" fmla="*/ 2147483647 w 1100"/>
                  <a:gd name="T23" fmla="*/ 0 h 411"/>
                  <a:gd name="T24" fmla="*/ 2147483647 w 1100"/>
                  <a:gd name="T25" fmla="*/ 2147483647 h 411"/>
                  <a:gd name="T26" fmla="*/ 2147483647 w 1100"/>
                  <a:gd name="T27" fmla="*/ 2147483647 h 411"/>
                  <a:gd name="T28" fmla="*/ 2147483647 w 1100"/>
                  <a:gd name="T29" fmla="*/ 2147483647 h 411"/>
                  <a:gd name="T30" fmla="*/ 2147483647 w 1100"/>
                  <a:gd name="T31" fmla="*/ 2147483647 h 411"/>
                  <a:gd name="T32" fmla="*/ 2147483647 w 1100"/>
                  <a:gd name="T33" fmla="*/ 2147483647 h 411"/>
                  <a:gd name="T34" fmla="*/ 2147483647 w 1100"/>
                  <a:gd name="T35" fmla="*/ 2147483647 h 411"/>
                  <a:gd name="T36" fmla="*/ 2147483647 w 1100"/>
                  <a:gd name="T37" fmla="*/ 2147483647 h 411"/>
                  <a:gd name="T38" fmla="*/ 2147483647 w 1100"/>
                  <a:gd name="T39" fmla="*/ 2147483647 h 411"/>
                  <a:gd name="T40" fmla="*/ 2147483647 w 1100"/>
                  <a:gd name="T41" fmla="*/ 2147483647 h 411"/>
                  <a:gd name="T42" fmla="*/ 2147483647 w 1100"/>
                  <a:gd name="T43" fmla="*/ 2147483647 h 411"/>
                  <a:gd name="T44" fmla="*/ 0 w 1100"/>
                  <a:gd name="T45" fmla="*/ 2147483647 h 411"/>
                  <a:gd name="T46" fmla="*/ 0 w 1100"/>
                  <a:gd name="T47" fmla="*/ 2147483647 h 411"/>
                  <a:gd name="T48" fmla="*/ 2147483647 w 1100"/>
                  <a:gd name="T49" fmla="*/ 2147483647 h 411"/>
                  <a:gd name="T50" fmla="*/ 2147483647 w 1100"/>
                  <a:gd name="T51" fmla="*/ 2147483647 h 411"/>
                  <a:gd name="T52" fmla="*/ 2147483647 w 1100"/>
                  <a:gd name="T53" fmla="*/ 2147483647 h 411"/>
                  <a:gd name="T54" fmla="*/ 2147483647 w 1100"/>
                  <a:gd name="T55" fmla="*/ 2147483647 h 411"/>
                  <a:gd name="T56" fmla="*/ 2147483647 w 1100"/>
                  <a:gd name="T57" fmla="*/ 2147483647 h 411"/>
                  <a:gd name="T58" fmla="*/ 2147483647 w 1100"/>
                  <a:gd name="T59" fmla="*/ 2147483647 h 411"/>
                  <a:gd name="T60" fmla="*/ 2147483647 w 1100"/>
                  <a:gd name="T61" fmla="*/ 2147483647 h 411"/>
                  <a:gd name="T62" fmla="*/ 2147483647 w 1100"/>
                  <a:gd name="T63" fmla="*/ 2147483647 h 411"/>
                  <a:gd name="T64" fmla="*/ 2147483647 w 1100"/>
                  <a:gd name="T65" fmla="*/ 2147483647 h 411"/>
                  <a:gd name="T66" fmla="*/ 2147483647 w 1100"/>
                  <a:gd name="T67" fmla="*/ 2147483647 h 411"/>
                  <a:gd name="T68" fmla="*/ 2147483647 w 1100"/>
                  <a:gd name="T69" fmla="*/ 2147483647 h 411"/>
                  <a:gd name="T70" fmla="*/ 2147483647 w 1100"/>
                  <a:gd name="T71" fmla="*/ 2147483647 h 411"/>
                  <a:gd name="T72" fmla="*/ 2147483647 w 1100"/>
                  <a:gd name="T73" fmla="*/ 2147483647 h 411"/>
                  <a:gd name="T74" fmla="*/ 2147483647 w 1100"/>
                  <a:gd name="T75" fmla="*/ 2147483647 h 411"/>
                  <a:gd name="T76" fmla="*/ 2147483647 w 1100"/>
                  <a:gd name="T77" fmla="*/ 2147483647 h 411"/>
                  <a:gd name="T78" fmla="*/ 2147483647 w 1100"/>
                  <a:gd name="T79" fmla="*/ 2147483647 h 411"/>
                  <a:gd name="T80" fmla="*/ 2147483647 w 1100"/>
                  <a:gd name="T81" fmla="*/ 2147483647 h 411"/>
                  <a:gd name="T82" fmla="*/ 2147483647 w 1100"/>
                  <a:gd name="T83" fmla="*/ 2147483647 h 411"/>
                  <a:gd name="T84" fmla="*/ 2147483647 w 1100"/>
                  <a:gd name="T85" fmla="*/ 2147483647 h 411"/>
                  <a:gd name="T86" fmla="*/ 2147483647 w 1100"/>
                  <a:gd name="T87" fmla="*/ 2147483647 h 411"/>
                  <a:gd name="T88" fmla="*/ 2147483647 w 1100"/>
                  <a:gd name="T89" fmla="*/ 2147483647 h 411"/>
                  <a:gd name="T90" fmla="*/ 2147483647 w 1100"/>
                  <a:gd name="T91" fmla="*/ 2147483647 h 411"/>
                  <a:gd name="T92" fmla="*/ 2147483647 w 1100"/>
                  <a:gd name="T93" fmla="*/ 2147483647 h 41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100" h="411">
                    <a:moveTo>
                      <a:pt x="1100" y="206"/>
                    </a:moveTo>
                    <a:lnTo>
                      <a:pt x="1100" y="201"/>
                    </a:lnTo>
                    <a:lnTo>
                      <a:pt x="1100" y="195"/>
                    </a:lnTo>
                    <a:lnTo>
                      <a:pt x="1099" y="191"/>
                    </a:lnTo>
                    <a:lnTo>
                      <a:pt x="1098" y="186"/>
                    </a:lnTo>
                    <a:lnTo>
                      <a:pt x="1096" y="180"/>
                    </a:lnTo>
                    <a:lnTo>
                      <a:pt x="1095" y="175"/>
                    </a:lnTo>
                    <a:lnTo>
                      <a:pt x="1089" y="166"/>
                    </a:lnTo>
                    <a:lnTo>
                      <a:pt x="1084" y="155"/>
                    </a:lnTo>
                    <a:lnTo>
                      <a:pt x="1076" y="145"/>
                    </a:lnTo>
                    <a:lnTo>
                      <a:pt x="1068" y="136"/>
                    </a:lnTo>
                    <a:lnTo>
                      <a:pt x="1057" y="126"/>
                    </a:lnTo>
                    <a:lnTo>
                      <a:pt x="1046" y="117"/>
                    </a:lnTo>
                    <a:lnTo>
                      <a:pt x="1034" y="108"/>
                    </a:lnTo>
                    <a:lnTo>
                      <a:pt x="1021" y="99"/>
                    </a:lnTo>
                    <a:lnTo>
                      <a:pt x="1007" y="91"/>
                    </a:lnTo>
                    <a:lnTo>
                      <a:pt x="992" y="83"/>
                    </a:lnTo>
                    <a:lnTo>
                      <a:pt x="975" y="75"/>
                    </a:lnTo>
                    <a:lnTo>
                      <a:pt x="958" y="68"/>
                    </a:lnTo>
                    <a:lnTo>
                      <a:pt x="939" y="60"/>
                    </a:lnTo>
                    <a:lnTo>
                      <a:pt x="920" y="53"/>
                    </a:lnTo>
                    <a:lnTo>
                      <a:pt x="901" y="47"/>
                    </a:lnTo>
                    <a:lnTo>
                      <a:pt x="879" y="41"/>
                    </a:lnTo>
                    <a:lnTo>
                      <a:pt x="857" y="35"/>
                    </a:lnTo>
                    <a:lnTo>
                      <a:pt x="835" y="30"/>
                    </a:lnTo>
                    <a:lnTo>
                      <a:pt x="812" y="24"/>
                    </a:lnTo>
                    <a:lnTo>
                      <a:pt x="788" y="20"/>
                    </a:lnTo>
                    <a:lnTo>
                      <a:pt x="765" y="16"/>
                    </a:lnTo>
                    <a:lnTo>
                      <a:pt x="740" y="12"/>
                    </a:lnTo>
                    <a:lnTo>
                      <a:pt x="715" y="9"/>
                    </a:lnTo>
                    <a:lnTo>
                      <a:pt x="690" y="7"/>
                    </a:lnTo>
                    <a:lnTo>
                      <a:pt x="663" y="4"/>
                    </a:lnTo>
                    <a:lnTo>
                      <a:pt x="636" y="3"/>
                    </a:lnTo>
                    <a:lnTo>
                      <a:pt x="607" y="1"/>
                    </a:lnTo>
                    <a:lnTo>
                      <a:pt x="580" y="0"/>
                    </a:lnTo>
                    <a:lnTo>
                      <a:pt x="552" y="0"/>
                    </a:lnTo>
                    <a:lnTo>
                      <a:pt x="523" y="0"/>
                    </a:lnTo>
                    <a:lnTo>
                      <a:pt x="494" y="1"/>
                    </a:lnTo>
                    <a:lnTo>
                      <a:pt x="467" y="3"/>
                    </a:lnTo>
                    <a:lnTo>
                      <a:pt x="440" y="4"/>
                    </a:lnTo>
                    <a:lnTo>
                      <a:pt x="413" y="7"/>
                    </a:lnTo>
                    <a:lnTo>
                      <a:pt x="387" y="9"/>
                    </a:lnTo>
                    <a:lnTo>
                      <a:pt x="361" y="12"/>
                    </a:lnTo>
                    <a:lnTo>
                      <a:pt x="337" y="16"/>
                    </a:lnTo>
                    <a:lnTo>
                      <a:pt x="312" y="20"/>
                    </a:lnTo>
                    <a:lnTo>
                      <a:pt x="288" y="24"/>
                    </a:lnTo>
                    <a:lnTo>
                      <a:pt x="265" y="30"/>
                    </a:lnTo>
                    <a:lnTo>
                      <a:pt x="243" y="35"/>
                    </a:lnTo>
                    <a:lnTo>
                      <a:pt x="221" y="41"/>
                    </a:lnTo>
                    <a:lnTo>
                      <a:pt x="201" y="47"/>
                    </a:lnTo>
                    <a:lnTo>
                      <a:pt x="181" y="53"/>
                    </a:lnTo>
                    <a:lnTo>
                      <a:pt x="162" y="60"/>
                    </a:lnTo>
                    <a:lnTo>
                      <a:pt x="143" y="68"/>
                    </a:lnTo>
                    <a:lnTo>
                      <a:pt x="125" y="75"/>
                    </a:lnTo>
                    <a:lnTo>
                      <a:pt x="109" y="83"/>
                    </a:lnTo>
                    <a:lnTo>
                      <a:pt x="94" y="91"/>
                    </a:lnTo>
                    <a:lnTo>
                      <a:pt x="79" y="99"/>
                    </a:lnTo>
                    <a:lnTo>
                      <a:pt x="67" y="108"/>
                    </a:lnTo>
                    <a:lnTo>
                      <a:pt x="54" y="117"/>
                    </a:lnTo>
                    <a:lnTo>
                      <a:pt x="44" y="126"/>
                    </a:lnTo>
                    <a:lnTo>
                      <a:pt x="33" y="136"/>
                    </a:lnTo>
                    <a:lnTo>
                      <a:pt x="25" y="145"/>
                    </a:lnTo>
                    <a:lnTo>
                      <a:pt x="16" y="155"/>
                    </a:lnTo>
                    <a:lnTo>
                      <a:pt x="11" y="166"/>
                    </a:lnTo>
                    <a:lnTo>
                      <a:pt x="6" y="175"/>
                    </a:lnTo>
                    <a:lnTo>
                      <a:pt x="4" y="180"/>
                    </a:lnTo>
                    <a:lnTo>
                      <a:pt x="3" y="186"/>
                    </a:lnTo>
                    <a:lnTo>
                      <a:pt x="1" y="191"/>
                    </a:lnTo>
                    <a:lnTo>
                      <a:pt x="0" y="195"/>
                    </a:lnTo>
                    <a:lnTo>
                      <a:pt x="0" y="201"/>
                    </a:lnTo>
                    <a:lnTo>
                      <a:pt x="0" y="206"/>
                    </a:lnTo>
                    <a:lnTo>
                      <a:pt x="0" y="212"/>
                    </a:lnTo>
                    <a:lnTo>
                      <a:pt x="0" y="217"/>
                    </a:lnTo>
                    <a:lnTo>
                      <a:pt x="1" y="221"/>
                    </a:lnTo>
                    <a:lnTo>
                      <a:pt x="3" y="227"/>
                    </a:lnTo>
                    <a:lnTo>
                      <a:pt x="4" y="232"/>
                    </a:lnTo>
                    <a:lnTo>
                      <a:pt x="6" y="236"/>
                    </a:lnTo>
                    <a:lnTo>
                      <a:pt x="11" y="247"/>
                    </a:lnTo>
                    <a:lnTo>
                      <a:pt x="16" y="257"/>
                    </a:lnTo>
                    <a:lnTo>
                      <a:pt x="25" y="267"/>
                    </a:lnTo>
                    <a:lnTo>
                      <a:pt x="33" y="277"/>
                    </a:lnTo>
                    <a:lnTo>
                      <a:pt x="44" y="286"/>
                    </a:lnTo>
                    <a:lnTo>
                      <a:pt x="54" y="295"/>
                    </a:lnTo>
                    <a:lnTo>
                      <a:pt x="67" y="304"/>
                    </a:lnTo>
                    <a:lnTo>
                      <a:pt x="79" y="311"/>
                    </a:lnTo>
                    <a:lnTo>
                      <a:pt x="94" y="319"/>
                    </a:lnTo>
                    <a:lnTo>
                      <a:pt x="109" y="327"/>
                    </a:lnTo>
                    <a:lnTo>
                      <a:pt x="125" y="335"/>
                    </a:lnTo>
                    <a:lnTo>
                      <a:pt x="143" y="344"/>
                    </a:lnTo>
                    <a:lnTo>
                      <a:pt x="162" y="350"/>
                    </a:lnTo>
                    <a:lnTo>
                      <a:pt x="181" y="357"/>
                    </a:lnTo>
                    <a:lnTo>
                      <a:pt x="201" y="364"/>
                    </a:lnTo>
                    <a:lnTo>
                      <a:pt x="221" y="369"/>
                    </a:lnTo>
                    <a:lnTo>
                      <a:pt x="243" y="376"/>
                    </a:lnTo>
                    <a:lnTo>
                      <a:pt x="265" y="382"/>
                    </a:lnTo>
                    <a:lnTo>
                      <a:pt x="288" y="386"/>
                    </a:lnTo>
                    <a:lnTo>
                      <a:pt x="312" y="391"/>
                    </a:lnTo>
                    <a:lnTo>
                      <a:pt x="337" y="395"/>
                    </a:lnTo>
                    <a:lnTo>
                      <a:pt x="361" y="398"/>
                    </a:lnTo>
                    <a:lnTo>
                      <a:pt x="387" y="402"/>
                    </a:lnTo>
                    <a:lnTo>
                      <a:pt x="413" y="405"/>
                    </a:lnTo>
                    <a:lnTo>
                      <a:pt x="440" y="407"/>
                    </a:lnTo>
                    <a:lnTo>
                      <a:pt x="467" y="409"/>
                    </a:lnTo>
                    <a:lnTo>
                      <a:pt x="494" y="410"/>
                    </a:lnTo>
                    <a:lnTo>
                      <a:pt x="523" y="410"/>
                    </a:lnTo>
                    <a:lnTo>
                      <a:pt x="552" y="411"/>
                    </a:lnTo>
                    <a:lnTo>
                      <a:pt x="580" y="410"/>
                    </a:lnTo>
                    <a:lnTo>
                      <a:pt x="609" y="410"/>
                    </a:lnTo>
                    <a:lnTo>
                      <a:pt x="636" y="409"/>
                    </a:lnTo>
                    <a:lnTo>
                      <a:pt x="663" y="407"/>
                    </a:lnTo>
                    <a:lnTo>
                      <a:pt x="690" y="405"/>
                    </a:lnTo>
                    <a:lnTo>
                      <a:pt x="715" y="402"/>
                    </a:lnTo>
                    <a:lnTo>
                      <a:pt x="740" y="398"/>
                    </a:lnTo>
                    <a:lnTo>
                      <a:pt x="765" y="395"/>
                    </a:lnTo>
                    <a:lnTo>
                      <a:pt x="788" y="391"/>
                    </a:lnTo>
                    <a:lnTo>
                      <a:pt x="812" y="386"/>
                    </a:lnTo>
                    <a:lnTo>
                      <a:pt x="835" y="382"/>
                    </a:lnTo>
                    <a:lnTo>
                      <a:pt x="857" y="376"/>
                    </a:lnTo>
                    <a:lnTo>
                      <a:pt x="879" y="369"/>
                    </a:lnTo>
                    <a:lnTo>
                      <a:pt x="901" y="364"/>
                    </a:lnTo>
                    <a:lnTo>
                      <a:pt x="920" y="357"/>
                    </a:lnTo>
                    <a:lnTo>
                      <a:pt x="939" y="350"/>
                    </a:lnTo>
                    <a:lnTo>
                      <a:pt x="958" y="344"/>
                    </a:lnTo>
                    <a:lnTo>
                      <a:pt x="975" y="335"/>
                    </a:lnTo>
                    <a:lnTo>
                      <a:pt x="992" y="327"/>
                    </a:lnTo>
                    <a:lnTo>
                      <a:pt x="1007" y="319"/>
                    </a:lnTo>
                    <a:lnTo>
                      <a:pt x="1021" y="311"/>
                    </a:lnTo>
                    <a:lnTo>
                      <a:pt x="1034" y="304"/>
                    </a:lnTo>
                    <a:lnTo>
                      <a:pt x="1046" y="295"/>
                    </a:lnTo>
                    <a:lnTo>
                      <a:pt x="1057" y="286"/>
                    </a:lnTo>
                    <a:lnTo>
                      <a:pt x="1068" y="277"/>
                    </a:lnTo>
                    <a:lnTo>
                      <a:pt x="1076" y="267"/>
                    </a:lnTo>
                    <a:lnTo>
                      <a:pt x="1084" y="257"/>
                    </a:lnTo>
                    <a:lnTo>
                      <a:pt x="1089" y="247"/>
                    </a:lnTo>
                    <a:lnTo>
                      <a:pt x="1095" y="236"/>
                    </a:lnTo>
                    <a:lnTo>
                      <a:pt x="1096" y="232"/>
                    </a:lnTo>
                    <a:lnTo>
                      <a:pt x="1098" y="227"/>
                    </a:lnTo>
                    <a:lnTo>
                      <a:pt x="1099" y="221"/>
                    </a:lnTo>
                    <a:lnTo>
                      <a:pt x="1100" y="217"/>
                    </a:lnTo>
                    <a:lnTo>
                      <a:pt x="1100" y="212"/>
                    </a:lnTo>
                    <a:lnTo>
                      <a:pt x="1100" y="206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5" name="Rectangle 11"/>
              <p:cNvSpPr>
                <a:spLocks noChangeArrowheads="1"/>
              </p:cNvSpPr>
              <p:nvPr/>
            </p:nvSpPr>
            <p:spPr bwMode="auto">
              <a:xfrm>
                <a:off x="857250" y="4330700"/>
                <a:ext cx="51296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FF0000"/>
                    </a:solidFill>
                  </a:rPr>
                  <a:t>Has TV</a:t>
                </a:r>
                <a:endParaRPr lang="en-US" altLang="en-US" sz="1800"/>
              </a:p>
            </p:txBody>
          </p:sp>
        </p:grpSp>
        <p:sp>
          <p:nvSpPr>
            <p:cNvPr id="45099" name="Line 12"/>
            <p:cNvSpPr>
              <a:spLocks noChangeShapeType="1"/>
            </p:cNvSpPr>
            <p:nvPr/>
          </p:nvSpPr>
          <p:spPr bwMode="auto">
            <a:xfrm>
              <a:off x="4648200" y="2057400"/>
              <a:ext cx="457200" cy="9144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12"/>
            <p:cNvSpPr>
              <a:spLocks noChangeShapeType="1"/>
            </p:cNvSpPr>
            <p:nvPr/>
          </p:nvSpPr>
          <p:spPr bwMode="auto">
            <a:xfrm flipH="1">
              <a:off x="5334000" y="2403165"/>
              <a:ext cx="304800" cy="56863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12"/>
            <p:cNvSpPr>
              <a:spLocks noChangeShapeType="1"/>
            </p:cNvSpPr>
            <p:nvPr/>
          </p:nvSpPr>
          <p:spPr bwMode="auto">
            <a:xfrm flipH="1">
              <a:off x="5867400" y="2057400"/>
              <a:ext cx="762000" cy="9144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12"/>
            <p:cNvSpPr>
              <a:spLocks noChangeShapeType="1"/>
            </p:cNvSpPr>
            <p:nvPr/>
          </p:nvSpPr>
          <p:spPr bwMode="auto">
            <a:xfrm flipH="1">
              <a:off x="6248400" y="2667000"/>
              <a:ext cx="45720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12"/>
            <p:cNvSpPr>
              <a:spLocks noChangeShapeType="1"/>
            </p:cNvSpPr>
            <p:nvPr/>
          </p:nvSpPr>
          <p:spPr bwMode="auto">
            <a:xfrm flipH="1">
              <a:off x="6274588" y="3173320"/>
              <a:ext cx="457124" cy="762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28600" y="3581400"/>
            <a:ext cx="3657600" cy="16002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- The room “capacity, Num Beds, has TV” attributes they all depend on the type. So why repeat them with each room. </a:t>
            </a:r>
          </a:p>
          <a:p>
            <a:pPr eaLnBrk="1" hangingPunct="1">
              <a:defRPr/>
            </a:pPr>
            <a:endParaRPr lang="en-US" altLang="en-US" sz="1400" smtClean="0"/>
          </a:p>
          <a:p>
            <a:pPr eaLnBrk="1" hangingPunct="1">
              <a:defRPr/>
            </a:pPr>
            <a:r>
              <a:rPr lang="en-US" altLang="en-US" sz="1400" smtClean="0"/>
              <a:t>- The “type” should be a separate entity set </a:t>
            </a:r>
            <a:endParaRPr lang="en-US" altLang="en-US" sz="1400" smtClean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endParaRPr lang="en-US" altLang="en-US" sz="1400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5400" y="1905000"/>
            <a:ext cx="3429000" cy="3886200"/>
            <a:chOff x="5105400" y="1905000"/>
            <a:chExt cx="3429000" cy="3886200"/>
          </a:xfrm>
        </p:grpSpPr>
        <p:sp>
          <p:nvSpPr>
            <p:cNvPr id="45063" name="Rectangle 4"/>
            <p:cNvSpPr>
              <a:spLocks noChangeArrowheads="1"/>
            </p:cNvSpPr>
            <p:nvPr/>
          </p:nvSpPr>
          <p:spPr bwMode="auto">
            <a:xfrm>
              <a:off x="7467600" y="2438400"/>
              <a:ext cx="685800" cy="32861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7507288" y="2514600"/>
              <a:ext cx="611187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FF0000"/>
                  </a:solidFill>
                </a:rPr>
                <a:t>Customer</a:t>
              </a:r>
              <a:endParaRPr lang="en-US" altLang="en-US" sz="1800"/>
            </a:p>
          </p:txBody>
        </p:sp>
        <p:sp>
          <p:nvSpPr>
            <p:cNvPr id="45065" name="Rectangle 4"/>
            <p:cNvSpPr>
              <a:spLocks noChangeArrowheads="1"/>
            </p:cNvSpPr>
            <p:nvPr/>
          </p:nvSpPr>
          <p:spPr bwMode="auto">
            <a:xfrm>
              <a:off x="5486400" y="2438400"/>
              <a:ext cx="685800" cy="32861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5066" name="Rectangle 5"/>
            <p:cNvSpPr>
              <a:spLocks noChangeArrowheads="1"/>
            </p:cNvSpPr>
            <p:nvPr/>
          </p:nvSpPr>
          <p:spPr bwMode="auto">
            <a:xfrm>
              <a:off x="5638800" y="2514600"/>
              <a:ext cx="342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Loan</a:t>
              </a:r>
              <a:endParaRPr lang="en-US" altLang="en-US" sz="1800"/>
            </a:p>
          </p:txBody>
        </p:sp>
        <p:sp>
          <p:nvSpPr>
            <p:cNvPr id="45067" name="Rectangle 4"/>
            <p:cNvSpPr>
              <a:spLocks noChangeArrowheads="1"/>
            </p:cNvSpPr>
            <p:nvPr/>
          </p:nvSpPr>
          <p:spPr bwMode="auto">
            <a:xfrm>
              <a:off x="6553200" y="3252788"/>
              <a:ext cx="685800" cy="32861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5068" name="Rectangle 5"/>
            <p:cNvSpPr>
              <a:spLocks noChangeArrowheads="1"/>
            </p:cNvSpPr>
            <p:nvPr/>
          </p:nvSpPr>
          <p:spPr bwMode="auto">
            <a:xfrm>
              <a:off x="6781800" y="3321050"/>
              <a:ext cx="3508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Bank</a:t>
              </a:r>
              <a:endParaRPr lang="en-US" altLang="en-US" sz="1800"/>
            </a:p>
          </p:txBody>
        </p:sp>
        <p:sp>
          <p:nvSpPr>
            <p:cNvPr id="45069" name="TextBox 2"/>
            <p:cNvSpPr txBox="1">
              <a:spLocks noChangeArrowheads="1"/>
            </p:cNvSpPr>
            <p:nvPr/>
          </p:nvSpPr>
          <p:spPr bwMode="auto">
            <a:xfrm>
              <a:off x="6597650" y="2176463"/>
              <a:ext cx="4651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3333FF"/>
                  </a:solidFill>
                </a:rPr>
                <a:t>take</a:t>
              </a:r>
              <a:endParaRPr lang="en-US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45070" name="Freeform 22"/>
            <p:cNvSpPr>
              <a:spLocks/>
            </p:cNvSpPr>
            <p:nvPr/>
          </p:nvSpPr>
          <p:spPr bwMode="auto">
            <a:xfrm>
              <a:off x="6400800" y="2133600"/>
              <a:ext cx="762000" cy="381000"/>
            </a:xfrm>
            <a:custGeom>
              <a:avLst/>
              <a:gdLst>
                <a:gd name="T0" fmla="*/ 0 w 1104"/>
                <a:gd name="T1" fmla="*/ 2147483647 h 1102"/>
                <a:gd name="T2" fmla="*/ 2147483647 w 1104"/>
                <a:gd name="T3" fmla="*/ 0 h 1102"/>
                <a:gd name="T4" fmla="*/ 2147483647 w 1104"/>
                <a:gd name="T5" fmla="*/ 2147483647 h 1102"/>
                <a:gd name="T6" fmla="*/ 2147483647 w 1104"/>
                <a:gd name="T7" fmla="*/ 2147483647 h 1102"/>
                <a:gd name="T8" fmla="*/ 0 w 1104"/>
                <a:gd name="T9" fmla="*/ 2147483647 h 1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102">
                  <a:moveTo>
                    <a:pt x="0" y="551"/>
                  </a:moveTo>
                  <a:lnTo>
                    <a:pt x="553" y="0"/>
                  </a:lnTo>
                  <a:lnTo>
                    <a:pt x="1104" y="551"/>
                  </a:lnTo>
                  <a:lnTo>
                    <a:pt x="553" y="1102"/>
                  </a:lnTo>
                  <a:lnTo>
                    <a:pt x="0" y="551"/>
                  </a:lnTo>
                </a:path>
              </a:pathLst>
            </a:custGeom>
            <a:noFill/>
            <a:ln w="31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2"/>
            <p:cNvSpPr>
              <a:spLocks noChangeShapeType="1"/>
            </p:cNvSpPr>
            <p:nvPr/>
          </p:nvSpPr>
          <p:spPr bwMode="auto">
            <a:xfrm flipH="1">
              <a:off x="6172200" y="2438400"/>
              <a:ext cx="457200" cy="76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Line 12"/>
            <p:cNvSpPr>
              <a:spLocks noChangeShapeType="1"/>
            </p:cNvSpPr>
            <p:nvPr/>
          </p:nvSpPr>
          <p:spPr bwMode="auto">
            <a:xfrm flipH="1" flipV="1">
              <a:off x="7010400" y="2398713"/>
              <a:ext cx="457200" cy="1524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Freeform 22"/>
            <p:cNvSpPr>
              <a:spLocks/>
            </p:cNvSpPr>
            <p:nvPr/>
          </p:nvSpPr>
          <p:spPr bwMode="auto">
            <a:xfrm>
              <a:off x="5486400" y="2995613"/>
              <a:ext cx="762000" cy="381000"/>
            </a:xfrm>
            <a:custGeom>
              <a:avLst/>
              <a:gdLst>
                <a:gd name="T0" fmla="*/ 0 w 1104"/>
                <a:gd name="T1" fmla="*/ 2147483647 h 1102"/>
                <a:gd name="T2" fmla="*/ 2147483647 w 1104"/>
                <a:gd name="T3" fmla="*/ 0 h 1102"/>
                <a:gd name="T4" fmla="*/ 2147483647 w 1104"/>
                <a:gd name="T5" fmla="*/ 2147483647 h 1102"/>
                <a:gd name="T6" fmla="*/ 2147483647 w 1104"/>
                <a:gd name="T7" fmla="*/ 2147483647 h 1102"/>
                <a:gd name="T8" fmla="*/ 0 w 1104"/>
                <a:gd name="T9" fmla="*/ 2147483647 h 1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102">
                  <a:moveTo>
                    <a:pt x="0" y="551"/>
                  </a:moveTo>
                  <a:lnTo>
                    <a:pt x="553" y="0"/>
                  </a:lnTo>
                  <a:lnTo>
                    <a:pt x="1104" y="551"/>
                  </a:lnTo>
                  <a:lnTo>
                    <a:pt x="553" y="1102"/>
                  </a:lnTo>
                  <a:lnTo>
                    <a:pt x="0" y="551"/>
                  </a:lnTo>
                </a:path>
              </a:pathLst>
            </a:custGeom>
            <a:noFill/>
            <a:ln w="31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TextBox 2"/>
            <p:cNvSpPr txBox="1">
              <a:spLocks noChangeArrowheads="1"/>
            </p:cNvSpPr>
            <p:nvPr/>
          </p:nvSpPr>
          <p:spPr bwMode="auto">
            <a:xfrm>
              <a:off x="5586413" y="3040063"/>
              <a:ext cx="46513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3333FF"/>
                  </a:solidFill>
                </a:rPr>
                <a:t>offer</a:t>
              </a:r>
              <a:endParaRPr lang="en-US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45075" name="Freeform 10"/>
            <p:cNvSpPr>
              <a:spLocks/>
            </p:cNvSpPr>
            <p:nvPr/>
          </p:nvSpPr>
          <p:spPr bwMode="auto">
            <a:xfrm>
              <a:off x="5181600" y="1905000"/>
              <a:ext cx="457200" cy="228600"/>
            </a:xfrm>
            <a:custGeom>
              <a:avLst/>
              <a:gdLst>
                <a:gd name="T0" fmla="*/ 2147483647 w 1100"/>
                <a:gd name="T1" fmla="*/ 2147483647 h 411"/>
                <a:gd name="T2" fmla="*/ 2147483647 w 1100"/>
                <a:gd name="T3" fmla="*/ 2147483647 h 411"/>
                <a:gd name="T4" fmla="*/ 2147483647 w 1100"/>
                <a:gd name="T5" fmla="*/ 2147483647 h 411"/>
                <a:gd name="T6" fmla="*/ 2147483647 w 1100"/>
                <a:gd name="T7" fmla="*/ 2147483647 h 411"/>
                <a:gd name="T8" fmla="*/ 2147483647 w 1100"/>
                <a:gd name="T9" fmla="*/ 2147483647 h 411"/>
                <a:gd name="T10" fmla="*/ 2147483647 w 1100"/>
                <a:gd name="T11" fmla="*/ 2147483647 h 411"/>
                <a:gd name="T12" fmla="*/ 2147483647 w 1100"/>
                <a:gd name="T13" fmla="*/ 2147483647 h 411"/>
                <a:gd name="T14" fmla="*/ 2147483647 w 1100"/>
                <a:gd name="T15" fmla="*/ 2147483647 h 411"/>
                <a:gd name="T16" fmla="*/ 2147483647 w 1100"/>
                <a:gd name="T17" fmla="*/ 2147483647 h 411"/>
                <a:gd name="T18" fmla="*/ 2147483647 w 1100"/>
                <a:gd name="T19" fmla="*/ 2147483647 h 411"/>
                <a:gd name="T20" fmla="*/ 2147483647 w 1100"/>
                <a:gd name="T21" fmla="*/ 2147483647 h 411"/>
                <a:gd name="T22" fmla="*/ 2147483647 w 1100"/>
                <a:gd name="T23" fmla="*/ 0 h 411"/>
                <a:gd name="T24" fmla="*/ 2147483647 w 1100"/>
                <a:gd name="T25" fmla="*/ 2147483647 h 411"/>
                <a:gd name="T26" fmla="*/ 2147483647 w 1100"/>
                <a:gd name="T27" fmla="*/ 2147483647 h 411"/>
                <a:gd name="T28" fmla="*/ 2147483647 w 1100"/>
                <a:gd name="T29" fmla="*/ 2147483647 h 411"/>
                <a:gd name="T30" fmla="*/ 2147483647 w 1100"/>
                <a:gd name="T31" fmla="*/ 2147483647 h 411"/>
                <a:gd name="T32" fmla="*/ 2147483647 w 1100"/>
                <a:gd name="T33" fmla="*/ 2147483647 h 411"/>
                <a:gd name="T34" fmla="*/ 2147483647 w 1100"/>
                <a:gd name="T35" fmla="*/ 2147483647 h 411"/>
                <a:gd name="T36" fmla="*/ 2147483647 w 1100"/>
                <a:gd name="T37" fmla="*/ 2147483647 h 411"/>
                <a:gd name="T38" fmla="*/ 2147483647 w 1100"/>
                <a:gd name="T39" fmla="*/ 2147483647 h 411"/>
                <a:gd name="T40" fmla="*/ 2147483647 w 1100"/>
                <a:gd name="T41" fmla="*/ 2147483647 h 411"/>
                <a:gd name="T42" fmla="*/ 2147483647 w 1100"/>
                <a:gd name="T43" fmla="*/ 2147483647 h 411"/>
                <a:gd name="T44" fmla="*/ 0 w 1100"/>
                <a:gd name="T45" fmla="*/ 2147483647 h 411"/>
                <a:gd name="T46" fmla="*/ 0 w 1100"/>
                <a:gd name="T47" fmla="*/ 2147483647 h 411"/>
                <a:gd name="T48" fmla="*/ 2147483647 w 1100"/>
                <a:gd name="T49" fmla="*/ 2147483647 h 411"/>
                <a:gd name="T50" fmla="*/ 2147483647 w 1100"/>
                <a:gd name="T51" fmla="*/ 2147483647 h 411"/>
                <a:gd name="T52" fmla="*/ 2147483647 w 1100"/>
                <a:gd name="T53" fmla="*/ 2147483647 h 411"/>
                <a:gd name="T54" fmla="*/ 2147483647 w 1100"/>
                <a:gd name="T55" fmla="*/ 2147483647 h 411"/>
                <a:gd name="T56" fmla="*/ 2147483647 w 1100"/>
                <a:gd name="T57" fmla="*/ 2147483647 h 411"/>
                <a:gd name="T58" fmla="*/ 2147483647 w 1100"/>
                <a:gd name="T59" fmla="*/ 2147483647 h 411"/>
                <a:gd name="T60" fmla="*/ 2147483647 w 1100"/>
                <a:gd name="T61" fmla="*/ 2147483647 h 411"/>
                <a:gd name="T62" fmla="*/ 2147483647 w 1100"/>
                <a:gd name="T63" fmla="*/ 2147483647 h 411"/>
                <a:gd name="T64" fmla="*/ 2147483647 w 1100"/>
                <a:gd name="T65" fmla="*/ 2147483647 h 411"/>
                <a:gd name="T66" fmla="*/ 2147483647 w 1100"/>
                <a:gd name="T67" fmla="*/ 2147483647 h 411"/>
                <a:gd name="T68" fmla="*/ 2147483647 w 1100"/>
                <a:gd name="T69" fmla="*/ 2147483647 h 411"/>
                <a:gd name="T70" fmla="*/ 2147483647 w 1100"/>
                <a:gd name="T71" fmla="*/ 2147483647 h 411"/>
                <a:gd name="T72" fmla="*/ 2147483647 w 1100"/>
                <a:gd name="T73" fmla="*/ 2147483647 h 411"/>
                <a:gd name="T74" fmla="*/ 2147483647 w 1100"/>
                <a:gd name="T75" fmla="*/ 2147483647 h 411"/>
                <a:gd name="T76" fmla="*/ 2147483647 w 1100"/>
                <a:gd name="T77" fmla="*/ 2147483647 h 411"/>
                <a:gd name="T78" fmla="*/ 2147483647 w 1100"/>
                <a:gd name="T79" fmla="*/ 2147483647 h 411"/>
                <a:gd name="T80" fmla="*/ 2147483647 w 1100"/>
                <a:gd name="T81" fmla="*/ 2147483647 h 411"/>
                <a:gd name="T82" fmla="*/ 2147483647 w 1100"/>
                <a:gd name="T83" fmla="*/ 2147483647 h 411"/>
                <a:gd name="T84" fmla="*/ 2147483647 w 1100"/>
                <a:gd name="T85" fmla="*/ 2147483647 h 411"/>
                <a:gd name="T86" fmla="*/ 2147483647 w 1100"/>
                <a:gd name="T87" fmla="*/ 2147483647 h 411"/>
                <a:gd name="T88" fmla="*/ 2147483647 w 1100"/>
                <a:gd name="T89" fmla="*/ 2147483647 h 411"/>
                <a:gd name="T90" fmla="*/ 2147483647 w 1100"/>
                <a:gd name="T91" fmla="*/ 2147483647 h 411"/>
                <a:gd name="T92" fmla="*/ 2147483647 w 1100"/>
                <a:gd name="T93" fmla="*/ 2147483647 h 4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0" h="411">
                  <a:moveTo>
                    <a:pt x="1100" y="206"/>
                  </a:moveTo>
                  <a:lnTo>
                    <a:pt x="1100" y="201"/>
                  </a:lnTo>
                  <a:lnTo>
                    <a:pt x="1100" y="195"/>
                  </a:lnTo>
                  <a:lnTo>
                    <a:pt x="1099" y="191"/>
                  </a:lnTo>
                  <a:lnTo>
                    <a:pt x="1098" y="186"/>
                  </a:lnTo>
                  <a:lnTo>
                    <a:pt x="1096" y="180"/>
                  </a:lnTo>
                  <a:lnTo>
                    <a:pt x="1095" y="175"/>
                  </a:lnTo>
                  <a:lnTo>
                    <a:pt x="1089" y="166"/>
                  </a:lnTo>
                  <a:lnTo>
                    <a:pt x="1084" y="155"/>
                  </a:lnTo>
                  <a:lnTo>
                    <a:pt x="1076" y="145"/>
                  </a:lnTo>
                  <a:lnTo>
                    <a:pt x="1068" y="136"/>
                  </a:lnTo>
                  <a:lnTo>
                    <a:pt x="1057" y="126"/>
                  </a:lnTo>
                  <a:lnTo>
                    <a:pt x="1046" y="117"/>
                  </a:lnTo>
                  <a:lnTo>
                    <a:pt x="1034" y="108"/>
                  </a:lnTo>
                  <a:lnTo>
                    <a:pt x="1021" y="99"/>
                  </a:lnTo>
                  <a:lnTo>
                    <a:pt x="1007" y="91"/>
                  </a:lnTo>
                  <a:lnTo>
                    <a:pt x="992" y="83"/>
                  </a:lnTo>
                  <a:lnTo>
                    <a:pt x="975" y="75"/>
                  </a:lnTo>
                  <a:lnTo>
                    <a:pt x="958" y="68"/>
                  </a:lnTo>
                  <a:lnTo>
                    <a:pt x="939" y="60"/>
                  </a:lnTo>
                  <a:lnTo>
                    <a:pt x="920" y="53"/>
                  </a:lnTo>
                  <a:lnTo>
                    <a:pt x="901" y="47"/>
                  </a:lnTo>
                  <a:lnTo>
                    <a:pt x="879" y="41"/>
                  </a:lnTo>
                  <a:lnTo>
                    <a:pt x="857" y="35"/>
                  </a:lnTo>
                  <a:lnTo>
                    <a:pt x="835" y="30"/>
                  </a:lnTo>
                  <a:lnTo>
                    <a:pt x="812" y="24"/>
                  </a:lnTo>
                  <a:lnTo>
                    <a:pt x="788" y="20"/>
                  </a:lnTo>
                  <a:lnTo>
                    <a:pt x="765" y="16"/>
                  </a:lnTo>
                  <a:lnTo>
                    <a:pt x="740" y="12"/>
                  </a:lnTo>
                  <a:lnTo>
                    <a:pt x="715" y="9"/>
                  </a:lnTo>
                  <a:lnTo>
                    <a:pt x="690" y="7"/>
                  </a:lnTo>
                  <a:lnTo>
                    <a:pt x="663" y="4"/>
                  </a:lnTo>
                  <a:lnTo>
                    <a:pt x="636" y="3"/>
                  </a:lnTo>
                  <a:lnTo>
                    <a:pt x="607" y="1"/>
                  </a:lnTo>
                  <a:lnTo>
                    <a:pt x="580" y="0"/>
                  </a:lnTo>
                  <a:lnTo>
                    <a:pt x="552" y="0"/>
                  </a:lnTo>
                  <a:lnTo>
                    <a:pt x="523" y="0"/>
                  </a:lnTo>
                  <a:lnTo>
                    <a:pt x="494" y="1"/>
                  </a:lnTo>
                  <a:lnTo>
                    <a:pt x="467" y="3"/>
                  </a:lnTo>
                  <a:lnTo>
                    <a:pt x="440" y="4"/>
                  </a:lnTo>
                  <a:lnTo>
                    <a:pt x="413" y="7"/>
                  </a:lnTo>
                  <a:lnTo>
                    <a:pt x="387" y="9"/>
                  </a:lnTo>
                  <a:lnTo>
                    <a:pt x="361" y="12"/>
                  </a:lnTo>
                  <a:lnTo>
                    <a:pt x="337" y="16"/>
                  </a:lnTo>
                  <a:lnTo>
                    <a:pt x="312" y="20"/>
                  </a:lnTo>
                  <a:lnTo>
                    <a:pt x="288" y="24"/>
                  </a:lnTo>
                  <a:lnTo>
                    <a:pt x="265" y="30"/>
                  </a:lnTo>
                  <a:lnTo>
                    <a:pt x="243" y="35"/>
                  </a:lnTo>
                  <a:lnTo>
                    <a:pt x="221" y="41"/>
                  </a:lnTo>
                  <a:lnTo>
                    <a:pt x="201" y="47"/>
                  </a:lnTo>
                  <a:lnTo>
                    <a:pt x="181" y="53"/>
                  </a:lnTo>
                  <a:lnTo>
                    <a:pt x="162" y="60"/>
                  </a:lnTo>
                  <a:lnTo>
                    <a:pt x="143" y="68"/>
                  </a:lnTo>
                  <a:lnTo>
                    <a:pt x="125" y="75"/>
                  </a:lnTo>
                  <a:lnTo>
                    <a:pt x="109" y="83"/>
                  </a:lnTo>
                  <a:lnTo>
                    <a:pt x="94" y="91"/>
                  </a:lnTo>
                  <a:lnTo>
                    <a:pt x="79" y="99"/>
                  </a:lnTo>
                  <a:lnTo>
                    <a:pt x="67" y="108"/>
                  </a:lnTo>
                  <a:lnTo>
                    <a:pt x="54" y="117"/>
                  </a:lnTo>
                  <a:lnTo>
                    <a:pt x="44" y="126"/>
                  </a:lnTo>
                  <a:lnTo>
                    <a:pt x="33" y="136"/>
                  </a:lnTo>
                  <a:lnTo>
                    <a:pt x="25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6" y="175"/>
                  </a:lnTo>
                  <a:lnTo>
                    <a:pt x="4" y="180"/>
                  </a:lnTo>
                  <a:lnTo>
                    <a:pt x="3" y="186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201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7"/>
                  </a:lnTo>
                  <a:lnTo>
                    <a:pt x="4" y="232"/>
                  </a:lnTo>
                  <a:lnTo>
                    <a:pt x="6" y="236"/>
                  </a:lnTo>
                  <a:lnTo>
                    <a:pt x="11" y="247"/>
                  </a:lnTo>
                  <a:lnTo>
                    <a:pt x="16" y="257"/>
                  </a:lnTo>
                  <a:lnTo>
                    <a:pt x="25" y="267"/>
                  </a:lnTo>
                  <a:lnTo>
                    <a:pt x="33" y="277"/>
                  </a:lnTo>
                  <a:lnTo>
                    <a:pt x="44" y="286"/>
                  </a:lnTo>
                  <a:lnTo>
                    <a:pt x="54" y="295"/>
                  </a:lnTo>
                  <a:lnTo>
                    <a:pt x="67" y="304"/>
                  </a:lnTo>
                  <a:lnTo>
                    <a:pt x="79" y="311"/>
                  </a:lnTo>
                  <a:lnTo>
                    <a:pt x="94" y="319"/>
                  </a:lnTo>
                  <a:lnTo>
                    <a:pt x="109" y="327"/>
                  </a:lnTo>
                  <a:lnTo>
                    <a:pt x="125" y="335"/>
                  </a:lnTo>
                  <a:lnTo>
                    <a:pt x="143" y="344"/>
                  </a:lnTo>
                  <a:lnTo>
                    <a:pt x="162" y="350"/>
                  </a:lnTo>
                  <a:lnTo>
                    <a:pt x="181" y="357"/>
                  </a:lnTo>
                  <a:lnTo>
                    <a:pt x="201" y="364"/>
                  </a:lnTo>
                  <a:lnTo>
                    <a:pt x="221" y="369"/>
                  </a:lnTo>
                  <a:lnTo>
                    <a:pt x="243" y="376"/>
                  </a:lnTo>
                  <a:lnTo>
                    <a:pt x="265" y="382"/>
                  </a:lnTo>
                  <a:lnTo>
                    <a:pt x="288" y="386"/>
                  </a:lnTo>
                  <a:lnTo>
                    <a:pt x="312" y="391"/>
                  </a:lnTo>
                  <a:lnTo>
                    <a:pt x="337" y="395"/>
                  </a:lnTo>
                  <a:lnTo>
                    <a:pt x="361" y="398"/>
                  </a:lnTo>
                  <a:lnTo>
                    <a:pt x="387" y="402"/>
                  </a:lnTo>
                  <a:lnTo>
                    <a:pt x="413" y="405"/>
                  </a:lnTo>
                  <a:lnTo>
                    <a:pt x="440" y="407"/>
                  </a:lnTo>
                  <a:lnTo>
                    <a:pt x="467" y="409"/>
                  </a:lnTo>
                  <a:lnTo>
                    <a:pt x="494" y="410"/>
                  </a:lnTo>
                  <a:lnTo>
                    <a:pt x="523" y="410"/>
                  </a:lnTo>
                  <a:lnTo>
                    <a:pt x="552" y="411"/>
                  </a:lnTo>
                  <a:lnTo>
                    <a:pt x="580" y="410"/>
                  </a:lnTo>
                  <a:lnTo>
                    <a:pt x="609" y="410"/>
                  </a:lnTo>
                  <a:lnTo>
                    <a:pt x="636" y="409"/>
                  </a:lnTo>
                  <a:lnTo>
                    <a:pt x="663" y="407"/>
                  </a:lnTo>
                  <a:lnTo>
                    <a:pt x="690" y="405"/>
                  </a:lnTo>
                  <a:lnTo>
                    <a:pt x="715" y="402"/>
                  </a:lnTo>
                  <a:lnTo>
                    <a:pt x="740" y="398"/>
                  </a:lnTo>
                  <a:lnTo>
                    <a:pt x="765" y="395"/>
                  </a:lnTo>
                  <a:lnTo>
                    <a:pt x="788" y="391"/>
                  </a:lnTo>
                  <a:lnTo>
                    <a:pt x="812" y="386"/>
                  </a:lnTo>
                  <a:lnTo>
                    <a:pt x="835" y="382"/>
                  </a:lnTo>
                  <a:lnTo>
                    <a:pt x="857" y="376"/>
                  </a:lnTo>
                  <a:lnTo>
                    <a:pt x="879" y="369"/>
                  </a:lnTo>
                  <a:lnTo>
                    <a:pt x="901" y="364"/>
                  </a:lnTo>
                  <a:lnTo>
                    <a:pt x="920" y="357"/>
                  </a:lnTo>
                  <a:lnTo>
                    <a:pt x="939" y="350"/>
                  </a:lnTo>
                  <a:lnTo>
                    <a:pt x="958" y="344"/>
                  </a:lnTo>
                  <a:lnTo>
                    <a:pt x="975" y="335"/>
                  </a:lnTo>
                  <a:lnTo>
                    <a:pt x="992" y="327"/>
                  </a:lnTo>
                  <a:lnTo>
                    <a:pt x="1007" y="319"/>
                  </a:lnTo>
                  <a:lnTo>
                    <a:pt x="1021" y="311"/>
                  </a:lnTo>
                  <a:lnTo>
                    <a:pt x="1034" y="304"/>
                  </a:lnTo>
                  <a:lnTo>
                    <a:pt x="1046" y="295"/>
                  </a:lnTo>
                  <a:lnTo>
                    <a:pt x="1057" y="286"/>
                  </a:lnTo>
                  <a:lnTo>
                    <a:pt x="1068" y="277"/>
                  </a:lnTo>
                  <a:lnTo>
                    <a:pt x="1076" y="267"/>
                  </a:lnTo>
                  <a:lnTo>
                    <a:pt x="1084" y="257"/>
                  </a:lnTo>
                  <a:lnTo>
                    <a:pt x="1089" y="247"/>
                  </a:lnTo>
                  <a:lnTo>
                    <a:pt x="1095" y="236"/>
                  </a:lnTo>
                  <a:lnTo>
                    <a:pt x="1096" y="232"/>
                  </a:lnTo>
                  <a:lnTo>
                    <a:pt x="1098" y="227"/>
                  </a:lnTo>
                  <a:lnTo>
                    <a:pt x="1099" y="221"/>
                  </a:lnTo>
                  <a:lnTo>
                    <a:pt x="1100" y="217"/>
                  </a:lnTo>
                  <a:lnTo>
                    <a:pt x="1100" y="212"/>
                  </a:lnTo>
                  <a:lnTo>
                    <a:pt x="1100" y="20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Rectangle 11"/>
            <p:cNvSpPr>
              <a:spLocks noChangeArrowheads="1"/>
            </p:cNvSpPr>
            <p:nvPr/>
          </p:nvSpPr>
          <p:spPr bwMode="auto">
            <a:xfrm>
              <a:off x="5257800" y="1905000"/>
              <a:ext cx="3254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solidFill>
                    <a:srgbClr val="FF0000"/>
                  </a:solidFill>
                </a:rPr>
                <a:t>Num</a:t>
              </a:r>
            </a:p>
          </p:txBody>
        </p:sp>
        <p:sp>
          <p:nvSpPr>
            <p:cNvPr id="45077" name="Line 12"/>
            <p:cNvSpPr>
              <a:spLocks noChangeShapeType="1"/>
            </p:cNvSpPr>
            <p:nvPr/>
          </p:nvSpPr>
          <p:spPr bwMode="auto">
            <a:xfrm>
              <a:off x="5410200" y="2133600"/>
              <a:ext cx="22860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Freeform 10"/>
            <p:cNvSpPr>
              <a:spLocks/>
            </p:cNvSpPr>
            <p:nvPr/>
          </p:nvSpPr>
          <p:spPr bwMode="auto">
            <a:xfrm>
              <a:off x="7543800" y="1905000"/>
              <a:ext cx="457200" cy="228600"/>
            </a:xfrm>
            <a:custGeom>
              <a:avLst/>
              <a:gdLst>
                <a:gd name="T0" fmla="*/ 2147483647 w 1100"/>
                <a:gd name="T1" fmla="*/ 2147483647 h 411"/>
                <a:gd name="T2" fmla="*/ 2147483647 w 1100"/>
                <a:gd name="T3" fmla="*/ 2147483647 h 411"/>
                <a:gd name="T4" fmla="*/ 2147483647 w 1100"/>
                <a:gd name="T5" fmla="*/ 2147483647 h 411"/>
                <a:gd name="T6" fmla="*/ 2147483647 w 1100"/>
                <a:gd name="T7" fmla="*/ 2147483647 h 411"/>
                <a:gd name="T8" fmla="*/ 2147483647 w 1100"/>
                <a:gd name="T9" fmla="*/ 2147483647 h 411"/>
                <a:gd name="T10" fmla="*/ 2147483647 w 1100"/>
                <a:gd name="T11" fmla="*/ 2147483647 h 411"/>
                <a:gd name="T12" fmla="*/ 2147483647 w 1100"/>
                <a:gd name="T13" fmla="*/ 2147483647 h 411"/>
                <a:gd name="T14" fmla="*/ 2147483647 w 1100"/>
                <a:gd name="T15" fmla="*/ 2147483647 h 411"/>
                <a:gd name="T16" fmla="*/ 2147483647 w 1100"/>
                <a:gd name="T17" fmla="*/ 2147483647 h 411"/>
                <a:gd name="T18" fmla="*/ 2147483647 w 1100"/>
                <a:gd name="T19" fmla="*/ 2147483647 h 411"/>
                <a:gd name="T20" fmla="*/ 2147483647 w 1100"/>
                <a:gd name="T21" fmla="*/ 2147483647 h 411"/>
                <a:gd name="T22" fmla="*/ 2147483647 w 1100"/>
                <a:gd name="T23" fmla="*/ 0 h 411"/>
                <a:gd name="T24" fmla="*/ 2147483647 w 1100"/>
                <a:gd name="T25" fmla="*/ 2147483647 h 411"/>
                <a:gd name="T26" fmla="*/ 2147483647 w 1100"/>
                <a:gd name="T27" fmla="*/ 2147483647 h 411"/>
                <a:gd name="T28" fmla="*/ 2147483647 w 1100"/>
                <a:gd name="T29" fmla="*/ 2147483647 h 411"/>
                <a:gd name="T30" fmla="*/ 2147483647 w 1100"/>
                <a:gd name="T31" fmla="*/ 2147483647 h 411"/>
                <a:gd name="T32" fmla="*/ 2147483647 w 1100"/>
                <a:gd name="T33" fmla="*/ 2147483647 h 411"/>
                <a:gd name="T34" fmla="*/ 2147483647 w 1100"/>
                <a:gd name="T35" fmla="*/ 2147483647 h 411"/>
                <a:gd name="T36" fmla="*/ 2147483647 w 1100"/>
                <a:gd name="T37" fmla="*/ 2147483647 h 411"/>
                <a:gd name="T38" fmla="*/ 2147483647 w 1100"/>
                <a:gd name="T39" fmla="*/ 2147483647 h 411"/>
                <a:gd name="T40" fmla="*/ 2147483647 w 1100"/>
                <a:gd name="T41" fmla="*/ 2147483647 h 411"/>
                <a:gd name="T42" fmla="*/ 2147483647 w 1100"/>
                <a:gd name="T43" fmla="*/ 2147483647 h 411"/>
                <a:gd name="T44" fmla="*/ 0 w 1100"/>
                <a:gd name="T45" fmla="*/ 2147483647 h 411"/>
                <a:gd name="T46" fmla="*/ 0 w 1100"/>
                <a:gd name="T47" fmla="*/ 2147483647 h 411"/>
                <a:gd name="T48" fmla="*/ 2147483647 w 1100"/>
                <a:gd name="T49" fmla="*/ 2147483647 h 411"/>
                <a:gd name="T50" fmla="*/ 2147483647 w 1100"/>
                <a:gd name="T51" fmla="*/ 2147483647 h 411"/>
                <a:gd name="T52" fmla="*/ 2147483647 w 1100"/>
                <a:gd name="T53" fmla="*/ 2147483647 h 411"/>
                <a:gd name="T54" fmla="*/ 2147483647 w 1100"/>
                <a:gd name="T55" fmla="*/ 2147483647 h 411"/>
                <a:gd name="T56" fmla="*/ 2147483647 w 1100"/>
                <a:gd name="T57" fmla="*/ 2147483647 h 411"/>
                <a:gd name="T58" fmla="*/ 2147483647 w 1100"/>
                <a:gd name="T59" fmla="*/ 2147483647 h 411"/>
                <a:gd name="T60" fmla="*/ 2147483647 w 1100"/>
                <a:gd name="T61" fmla="*/ 2147483647 h 411"/>
                <a:gd name="T62" fmla="*/ 2147483647 w 1100"/>
                <a:gd name="T63" fmla="*/ 2147483647 h 411"/>
                <a:gd name="T64" fmla="*/ 2147483647 w 1100"/>
                <a:gd name="T65" fmla="*/ 2147483647 h 411"/>
                <a:gd name="T66" fmla="*/ 2147483647 w 1100"/>
                <a:gd name="T67" fmla="*/ 2147483647 h 411"/>
                <a:gd name="T68" fmla="*/ 2147483647 w 1100"/>
                <a:gd name="T69" fmla="*/ 2147483647 h 411"/>
                <a:gd name="T70" fmla="*/ 2147483647 w 1100"/>
                <a:gd name="T71" fmla="*/ 2147483647 h 411"/>
                <a:gd name="T72" fmla="*/ 2147483647 w 1100"/>
                <a:gd name="T73" fmla="*/ 2147483647 h 411"/>
                <a:gd name="T74" fmla="*/ 2147483647 w 1100"/>
                <a:gd name="T75" fmla="*/ 2147483647 h 411"/>
                <a:gd name="T76" fmla="*/ 2147483647 w 1100"/>
                <a:gd name="T77" fmla="*/ 2147483647 h 411"/>
                <a:gd name="T78" fmla="*/ 2147483647 w 1100"/>
                <a:gd name="T79" fmla="*/ 2147483647 h 411"/>
                <a:gd name="T80" fmla="*/ 2147483647 w 1100"/>
                <a:gd name="T81" fmla="*/ 2147483647 h 411"/>
                <a:gd name="T82" fmla="*/ 2147483647 w 1100"/>
                <a:gd name="T83" fmla="*/ 2147483647 h 411"/>
                <a:gd name="T84" fmla="*/ 2147483647 w 1100"/>
                <a:gd name="T85" fmla="*/ 2147483647 h 411"/>
                <a:gd name="T86" fmla="*/ 2147483647 w 1100"/>
                <a:gd name="T87" fmla="*/ 2147483647 h 411"/>
                <a:gd name="T88" fmla="*/ 2147483647 w 1100"/>
                <a:gd name="T89" fmla="*/ 2147483647 h 411"/>
                <a:gd name="T90" fmla="*/ 2147483647 w 1100"/>
                <a:gd name="T91" fmla="*/ 2147483647 h 411"/>
                <a:gd name="T92" fmla="*/ 2147483647 w 1100"/>
                <a:gd name="T93" fmla="*/ 2147483647 h 4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0" h="411">
                  <a:moveTo>
                    <a:pt x="1100" y="206"/>
                  </a:moveTo>
                  <a:lnTo>
                    <a:pt x="1100" y="201"/>
                  </a:lnTo>
                  <a:lnTo>
                    <a:pt x="1100" y="195"/>
                  </a:lnTo>
                  <a:lnTo>
                    <a:pt x="1099" y="191"/>
                  </a:lnTo>
                  <a:lnTo>
                    <a:pt x="1098" y="186"/>
                  </a:lnTo>
                  <a:lnTo>
                    <a:pt x="1096" y="180"/>
                  </a:lnTo>
                  <a:lnTo>
                    <a:pt x="1095" y="175"/>
                  </a:lnTo>
                  <a:lnTo>
                    <a:pt x="1089" y="166"/>
                  </a:lnTo>
                  <a:lnTo>
                    <a:pt x="1084" y="155"/>
                  </a:lnTo>
                  <a:lnTo>
                    <a:pt x="1076" y="145"/>
                  </a:lnTo>
                  <a:lnTo>
                    <a:pt x="1068" y="136"/>
                  </a:lnTo>
                  <a:lnTo>
                    <a:pt x="1057" y="126"/>
                  </a:lnTo>
                  <a:lnTo>
                    <a:pt x="1046" y="117"/>
                  </a:lnTo>
                  <a:lnTo>
                    <a:pt x="1034" y="108"/>
                  </a:lnTo>
                  <a:lnTo>
                    <a:pt x="1021" y="99"/>
                  </a:lnTo>
                  <a:lnTo>
                    <a:pt x="1007" y="91"/>
                  </a:lnTo>
                  <a:lnTo>
                    <a:pt x="992" y="83"/>
                  </a:lnTo>
                  <a:lnTo>
                    <a:pt x="975" y="75"/>
                  </a:lnTo>
                  <a:lnTo>
                    <a:pt x="958" y="68"/>
                  </a:lnTo>
                  <a:lnTo>
                    <a:pt x="939" y="60"/>
                  </a:lnTo>
                  <a:lnTo>
                    <a:pt x="920" y="53"/>
                  </a:lnTo>
                  <a:lnTo>
                    <a:pt x="901" y="47"/>
                  </a:lnTo>
                  <a:lnTo>
                    <a:pt x="879" y="41"/>
                  </a:lnTo>
                  <a:lnTo>
                    <a:pt x="857" y="35"/>
                  </a:lnTo>
                  <a:lnTo>
                    <a:pt x="835" y="30"/>
                  </a:lnTo>
                  <a:lnTo>
                    <a:pt x="812" y="24"/>
                  </a:lnTo>
                  <a:lnTo>
                    <a:pt x="788" y="20"/>
                  </a:lnTo>
                  <a:lnTo>
                    <a:pt x="765" y="16"/>
                  </a:lnTo>
                  <a:lnTo>
                    <a:pt x="740" y="12"/>
                  </a:lnTo>
                  <a:lnTo>
                    <a:pt x="715" y="9"/>
                  </a:lnTo>
                  <a:lnTo>
                    <a:pt x="690" y="7"/>
                  </a:lnTo>
                  <a:lnTo>
                    <a:pt x="663" y="4"/>
                  </a:lnTo>
                  <a:lnTo>
                    <a:pt x="636" y="3"/>
                  </a:lnTo>
                  <a:lnTo>
                    <a:pt x="607" y="1"/>
                  </a:lnTo>
                  <a:lnTo>
                    <a:pt x="580" y="0"/>
                  </a:lnTo>
                  <a:lnTo>
                    <a:pt x="552" y="0"/>
                  </a:lnTo>
                  <a:lnTo>
                    <a:pt x="523" y="0"/>
                  </a:lnTo>
                  <a:lnTo>
                    <a:pt x="494" y="1"/>
                  </a:lnTo>
                  <a:lnTo>
                    <a:pt x="467" y="3"/>
                  </a:lnTo>
                  <a:lnTo>
                    <a:pt x="440" y="4"/>
                  </a:lnTo>
                  <a:lnTo>
                    <a:pt x="413" y="7"/>
                  </a:lnTo>
                  <a:lnTo>
                    <a:pt x="387" y="9"/>
                  </a:lnTo>
                  <a:lnTo>
                    <a:pt x="361" y="12"/>
                  </a:lnTo>
                  <a:lnTo>
                    <a:pt x="337" y="16"/>
                  </a:lnTo>
                  <a:lnTo>
                    <a:pt x="312" y="20"/>
                  </a:lnTo>
                  <a:lnTo>
                    <a:pt x="288" y="24"/>
                  </a:lnTo>
                  <a:lnTo>
                    <a:pt x="265" y="30"/>
                  </a:lnTo>
                  <a:lnTo>
                    <a:pt x="243" y="35"/>
                  </a:lnTo>
                  <a:lnTo>
                    <a:pt x="221" y="41"/>
                  </a:lnTo>
                  <a:lnTo>
                    <a:pt x="201" y="47"/>
                  </a:lnTo>
                  <a:lnTo>
                    <a:pt x="181" y="53"/>
                  </a:lnTo>
                  <a:lnTo>
                    <a:pt x="162" y="60"/>
                  </a:lnTo>
                  <a:lnTo>
                    <a:pt x="143" y="68"/>
                  </a:lnTo>
                  <a:lnTo>
                    <a:pt x="125" y="75"/>
                  </a:lnTo>
                  <a:lnTo>
                    <a:pt x="109" y="83"/>
                  </a:lnTo>
                  <a:lnTo>
                    <a:pt x="94" y="91"/>
                  </a:lnTo>
                  <a:lnTo>
                    <a:pt x="79" y="99"/>
                  </a:lnTo>
                  <a:lnTo>
                    <a:pt x="67" y="108"/>
                  </a:lnTo>
                  <a:lnTo>
                    <a:pt x="54" y="117"/>
                  </a:lnTo>
                  <a:lnTo>
                    <a:pt x="44" y="126"/>
                  </a:lnTo>
                  <a:lnTo>
                    <a:pt x="33" y="136"/>
                  </a:lnTo>
                  <a:lnTo>
                    <a:pt x="25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6" y="175"/>
                  </a:lnTo>
                  <a:lnTo>
                    <a:pt x="4" y="180"/>
                  </a:lnTo>
                  <a:lnTo>
                    <a:pt x="3" y="186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201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7"/>
                  </a:lnTo>
                  <a:lnTo>
                    <a:pt x="4" y="232"/>
                  </a:lnTo>
                  <a:lnTo>
                    <a:pt x="6" y="236"/>
                  </a:lnTo>
                  <a:lnTo>
                    <a:pt x="11" y="247"/>
                  </a:lnTo>
                  <a:lnTo>
                    <a:pt x="16" y="257"/>
                  </a:lnTo>
                  <a:lnTo>
                    <a:pt x="25" y="267"/>
                  </a:lnTo>
                  <a:lnTo>
                    <a:pt x="33" y="277"/>
                  </a:lnTo>
                  <a:lnTo>
                    <a:pt x="44" y="286"/>
                  </a:lnTo>
                  <a:lnTo>
                    <a:pt x="54" y="295"/>
                  </a:lnTo>
                  <a:lnTo>
                    <a:pt x="67" y="304"/>
                  </a:lnTo>
                  <a:lnTo>
                    <a:pt x="79" y="311"/>
                  </a:lnTo>
                  <a:lnTo>
                    <a:pt x="94" y="319"/>
                  </a:lnTo>
                  <a:lnTo>
                    <a:pt x="109" y="327"/>
                  </a:lnTo>
                  <a:lnTo>
                    <a:pt x="125" y="335"/>
                  </a:lnTo>
                  <a:lnTo>
                    <a:pt x="143" y="344"/>
                  </a:lnTo>
                  <a:lnTo>
                    <a:pt x="162" y="350"/>
                  </a:lnTo>
                  <a:lnTo>
                    <a:pt x="181" y="357"/>
                  </a:lnTo>
                  <a:lnTo>
                    <a:pt x="201" y="364"/>
                  </a:lnTo>
                  <a:lnTo>
                    <a:pt x="221" y="369"/>
                  </a:lnTo>
                  <a:lnTo>
                    <a:pt x="243" y="376"/>
                  </a:lnTo>
                  <a:lnTo>
                    <a:pt x="265" y="382"/>
                  </a:lnTo>
                  <a:lnTo>
                    <a:pt x="288" y="386"/>
                  </a:lnTo>
                  <a:lnTo>
                    <a:pt x="312" y="391"/>
                  </a:lnTo>
                  <a:lnTo>
                    <a:pt x="337" y="395"/>
                  </a:lnTo>
                  <a:lnTo>
                    <a:pt x="361" y="398"/>
                  </a:lnTo>
                  <a:lnTo>
                    <a:pt x="387" y="402"/>
                  </a:lnTo>
                  <a:lnTo>
                    <a:pt x="413" y="405"/>
                  </a:lnTo>
                  <a:lnTo>
                    <a:pt x="440" y="407"/>
                  </a:lnTo>
                  <a:lnTo>
                    <a:pt x="467" y="409"/>
                  </a:lnTo>
                  <a:lnTo>
                    <a:pt x="494" y="410"/>
                  </a:lnTo>
                  <a:lnTo>
                    <a:pt x="523" y="410"/>
                  </a:lnTo>
                  <a:lnTo>
                    <a:pt x="552" y="411"/>
                  </a:lnTo>
                  <a:lnTo>
                    <a:pt x="580" y="410"/>
                  </a:lnTo>
                  <a:lnTo>
                    <a:pt x="609" y="410"/>
                  </a:lnTo>
                  <a:lnTo>
                    <a:pt x="636" y="409"/>
                  </a:lnTo>
                  <a:lnTo>
                    <a:pt x="663" y="407"/>
                  </a:lnTo>
                  <a:lnTo>
                    <a:pt x="690" y="405"/>
                  </a:lnTo>
                  <a:lnTo>
                    <a:pt x="715" y="402"/>
                  </a:lnTo>
                  <a:lnTo>
                    <a:pt x="740" y="398"/>
                  </a:lnTo>
                  <a:lnTo>
                    <a:pt x="765" y="395"/>
                  </a:lnTo>
                  <a:lnTo>
                    <a:pt x="788" y="391"/>
                  </a:lnTo>
                  <a:lnTo>
                    <a:pt x="812" y="386"/>
                  </a:lnTo>
                  <a:lnTo>
                    <a:pt x="835" y="382"/>
                  </a:lnTo>
                  <a:lnTo>
                    <a:pt x="857" y="376"/>
                  </a:lnTo>
                  <a:lnTo>
                    <a:pt x="879" y="369"/>
                  </a:lnTo>
                  <a:lnTo>
                    <a:pt x="901" y="364"/>
                  </a:lnTo>
                  <a:lnTo>
                    <a:pt x="920" y="357"/>
                  </a:lnTo>
                  <a:lnTo>
                    <a:pt x="939" y="350"/>
                  </a:lnTo>
                  <a:lnTo>
                    <a:pt x="958" y="344"/>
                  </a:lnTo>
                  <a:lnTo>
                    <a:pt x="975" y="335"/>
                  </a:lnTo>
                  <a:lnTo>
                    <a:pt x="992" y="327"/>
                  </a:lnTo>
                  <a:lnTo>
                    <a:pt x="1007" y="319"/>
                  </a:lnTo>
                  <a:lnTo>
                    <a:pt x="1021" y="311"/>
                  </a:lnTo>
                  <a:lnTo>
                    <a:pt x="1034" y="304"/>
                  </a:lnTo>
                  <a:lnTo>
                    <a:pt x="1046" y="295"/>
                  </a:lnTo>
                  <a:lnTo>
                    <a:pt x="1057" y="286"/>
                  </a:lnTo>
                  <a:lnTo>
                    <a:pt x="1068" y="277"/>
                  </a:lnTo>
                  <a:lnTo>
                    <a:pt x="1076" y="267"/>
                  </a:lnTo>
                  <a:lnTo>
                    <a:pt x="1084" y="257"/>
                  </a:lnTo>
                  <a:lnTo>
                    <a:pt x="1089" y="247"/>
                  </a:lnTo>
                  <a:lnTo>
                    <a:pt x="1095" y="236"/>
                  </a:lnTo>
                  <a:lnTo>
                    <a:pt x="1096" y="232"/>
                  </a:lnTo>
                  <a:lnTo>
                    <a:pt x="1098" y="227"/>
                  </a:lnTo>
                  <a:lnTo>
                    <a:pt x="1099" y="221"/>
                  </a:lnTo>
                  <a:lnTo>
                    <a:pt x="1100" y="217"/>
                  </a:lnTo>
                  <a:lnTo>
                    <a:pt x="1100" y="212"/>
                  </a:lnTo>
                  <a:lnTo>
                    <a:pt x="1100" y="20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12"/>
            <p:cNvSpPr>
              <a:spLocks noChangeShapeType="1"/>
            </p:cNvSpPr>
            <p:nvPr/>
          </p:nvSpPr>
          <p:spPr bwMode="auto">
            <a:xfrm>
              <a:off x="7772400" y="2133600"/>
              <a:ext cx="22860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Rectangle 11"/>
            <p:cNvSpPr>
              <a:spLocks noChangeArrowheads="1"/>
            </p:cNvSpPr>
            <p:nvPr/>
          </p:nvSpPr>
          <p:spPr bwMode="auto">
            <a:xfrm>
              <a:off x="7620000" y="1905000"/>
              <a:ext cx="3159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solidFill>
                    <a:srgbClr val="FF0000"/>
                  </a:solidFill>
                </a:rPr>
                <a:t>SSN</a:t>
              </a:r>
            </a:p>
          </p:txBody>
        </p:sp>
        <p:sp>
          <p:nvSpPr>
            <p:cNvPr id="45081" name="Freeform 10"/>
            <p:cNvSpPr>
              <a:spLocks/>
            </p:cNvSpPr>
            <p:nvPr/>
          </p:nvSpPr>
          <p:spPr bwMode="auto">
            <a:xfrm>
              <a:off x="5791200" y="3657600"/>
              <a:ext cx="457200" cy="228600"/>
            </a:xfrm>
            <a:custGeom>
              <a:avLst/>
              <a:gdLst>
                <a:gd name="T0" fmla="*/ 2147483647 w 1100"/>
                <a:gd name="T1" fmla="*/ 2147483647 h 411"/>
                <a:gd name="T2" fmla="*/ 2147483647 w 1100"/>
                <a:gd name="T3" fmla="*/ 2147483647 h 411"/>
                <a:gd name="T4" fmla="*/ 2147483647 w 1100"/>
                <a:gd name="T5" fmla="*/ 2147483647 h 411"/>
                <a:gd name="T6" fmla="*/ 2147483647 w 1100"/>
                <a:gd name="T7" fmla="*/ 2147483647 h 411"/>
                <a:gd name="T8" fmla="*/ 2147483647 w 1100"/>
                <a:gd name="T9" fmla="*/ 2147483647 h 411"/>
                <a:gd name="T10" fmla="*/ 2147483647 w 1100"/>
                <a:gd name="T11" fmla="*/ 2147483647 h 411"/>
                <a:gd name="T12" fmla="*/ 2147483647 w 1100"/>
                <a:gd name="T13" fmla="*/ 2147483647 h 411"/>
                <a:gd name="T14" fmla="*/ 2147483647 w 1100"/>
                <a:gd name="T15" fmla="*/ 2147483647 h 411"/>
                <a:gd name="T16" fmla="*/ 2147483647 w 1100"/>
                <a:gd name="T17" fmla="*/ 2147483647 h 411"/>
                <a:gd name="T18" fmla="*/ 2147483647 w 1100"/>
                <a:gd name="T19" fmla="*/ 2147483647 h 411"/>
                <a:gd name="T20" fmla="*/ 2147483647 w 1100"/>
                <a:gd name="T21" fmla="*/ 2147483647 h 411"/>
                <a:gd name="T22" fmla="*/ 2147483647 w 1100"/>
                <a:gd name="T23" fmla="*/ 0 h 411"/>
                <a:gd name="T24" fmla="*/ 2147483647 w 1100"/>
                <a:gd name="T25" fmla="*/ 2147483647 h 411"/>
                <a:gd name="T26" fmla="*/ 2147483647 w 1100"/>
                <a:gd name="T27" fmla="*/ 2147483647 h 411"/>
                <a:gd name="T28" fmla="*/ 2147483647 w 1100"/>
                <a:gd name="T29" fmla="*/ 2147483647 h 411"/>
                <a:gd name="T30" fmla="*/ 2147483647 w 1100"/>
                <a:gd name="T31" fmla="*/ 2147483647 h 411"/>
                <a:gd name="T32" fmla="*/ 2147483647 w 1100"/>
                <a:gd name="T33" fmla="*/ 2147483647 h 411"/>
                <a:gd name="T34" fmla="*/ 2147483647 w 1100"/>
                <a:gd name="T35" fmla="*/ 2147483647 h 411"/>
                <a:gd name="T36" fmla="*/ 2147483647 w 1100"/>
                <a:gd name="T37" fmla="*/ 2147483647 h 411"/>
                <a:gd name="T38" fmla="*/ 2147483647 w 1100"/>
                <a:gd name="T39" fmla="*/ 2147483647 h 411"/>
                <a:gd name="T40" fmla="*/ 2147483647 w 1100"/>
                <a:gd name="T41" fmla="*/ 2147483647 h 411"/>
                <a:gd name="T42" fmla="*/ 2147483647 w 1100"/>
                <a:gd name="T43" fmla="*/ 2147483647 h 411"/>
                <a:gd name="T44" fmla="*/ 0 w 1100"/>
                <a:gd name="T45" fmla="*/ 2147483647 h 411"/>
                <a:gd name="T46" fmla="*/ 0 w 1100"/>
                <a:gd name="T47" fmla="*/ 2147483647 h 411"/>
                <a:gd name="T48" fmla="*/ 2147483647 w 1100"/>
                <a:gd name="T49" fmla="*/ 2147483647 h 411"/>
                <a:gd name="T50" fmla="*/ 2147483647 w 1100"/>
                <a:gd name="T51" fmla="*/ 2147483647 h 411"/>
                <a:gd name="T52" fmla="*/ 2147483647 w 1100"/>
                <a:gd name="T53" fmla="*/ 2147483647 h 411"/>
                <a:gd name="T54" fmla="*/ 2147483647 w 1100"/>
                <a:gd name="T55" fmla="*/ 2147483647 h 411"/>
                <a:gd name="T56" fmla="*/ 2147483647 w 1100"/>
                <a:gd name="T57" fmla="*/ 2147483647 h 411"/>
                <a:gd name="T58" fmla="*/ 2147483647 w 1100"/>
                <a:gd name="T59" fmla="*/ 2147483647 h 411"/>
                <a:gd name="T60" fmla="*/ 2147483647 w 1100"/>
                <a:gd name="T61" fmla="*/ 2147483647 h 411"/>
                <a:gd name="T62" fmla="*/ 2147483647 w 1100"/>
                <a:gd name="T63" fmla="*/ 2147483647 h 411"/>
                <a:gd name="T64" fmla="*/ 2147483647 w 1100"/>
                <a:gd name="T65" fmla="*/ 2147483647 h 411"/>
                <a:gd name="T66" fmla="*/ 2147483647 w 1100"/>
                <a:gd name="T67" fmla="*/ 2147483647 h 411"/>
                <a:gd name="T68" fmla="*/ 2147483647 w 1100"/>
                <a:gd name="T69" fmla="*/ 2147483647 h 411"/>
                <a:gd name="T70" fmla="*/ 2147483647 w 1100"/>
                <a:gd name="T71" fmla="*/ 2147483647 h 411"/>
                <a:gd name="T72" fmla="*/ 2147483647 w 1100"/>
                <a:gd name="T73" fmla="*/ 2147483647 h 411"/>
                <a:gd name="T74" fmla="*/ 2147483647 w 1100"/>
                <a:gd name="T75" fmla="*/ 2147483647 h 411"/>
                <a:gd name="T76" fmla="*/ 2147483647 w 1100"/>
                <a:gd name="T77" fmla="*/ 2147483647 h 411"/>
                <a:gd name="T78" fmla="*/ 2147483647 w 1100"/>
                <a:gd name="T79" fmla="*/ 2147483647 h 411"/>
                <a:gd name="T80" fmla="*/ 2147483647 w 1100"/>
                <a:gd name="T81" fmla="*/ 2147483647 h 411"/>
                <a:gd name="T82" fmla="*/ 2147483647 w 1100"/>
                <a:gd name="T83" fmla="*/ 2147483647 h 411"/>
                <a:gd name="T84" fmla="*/ 2147483647 w 1100"/>
                <a:gd name="T85" fmla="*/ 2147483647 h 411"/>
                <a:gd name="T86" fmla="*/ 2147483647 w 1100"/>
                <a:gd name="T87" fmla="*/ 2147483647 h 411"/>
                <a:gd name="T88" fmla="*/ 2147483647 w 1100"/>
                <a:gd name="T89" fmla="*/ 2147483647 h 411"/>
                <a:gd name="T90" fmla="*/ 2147483647 w 1100"/>
                <a:gd name="T91" fmla="*/ 2147483647 h 411"/>
                <a:gd name="T92" fmla="*/ 2147483647 w 1100"/>
                <a:gd name="T93" fmla="*/ 2147483647 h 4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0" h="411">
                  <a:moveTo>
                    <a:pt x="1100" y="206"/>
                  </a:moveTo>
                  <a:lnTo>
                    <a:pt x="1100" y="201"/>
                  </a:lnTo>
                  <a:lnTo>
                    <a:pt x="1100" y="195"/>
                  </a:lnTo>
                  <a:lnTo>
                    <a:pt x="1099" y="191"/>
                  </a:lnTo>
                  <a:lnTo>
                    <a:pt x="1098" y="186"/>
                  </a:lnTo>
                  <a:lnTo>
                    <a:pt x="1096" y="180"/>
                  </a:lnTo>
                  <a:lnTo>
                    <a:pt x="1095" y="175"/>
                  </a:lnTo>
                  <a:lnTo>
                    <a:pt x="1089" y="166"/>
                  </a:lnTo>
                  <a:lnTo>
                    <a:pt x="1084" y="155"/>
                  </a:lnTo>
                  <a:lnTo>
                    <a:pt x="1076" y="145"/>
                  </a:lnTo>
                  <a:lnTo>
                    <a:pt x="1068" y="136"/>
                  </a:lnTo>
                  <a:lnTo>
                    <a:pt x="1057" y="126"/>
                  </a:lnTo>
                  <a:lnTo>
                    <a:pt x="1046" y="117"/>
                  </a:lnTo>
                  <a:lnTo>
                    <a:pt x="1034" y="108"/>
                  </a:lnTo>
                  <a:lnTo>
                    <a:pt x="1021" y="99"/>
                  </a:lnTo>
                  <a:lnTo>
                    <a:pt x="1007" y="91"/>
                  </a:lnTo>
                  <a:lnTo>
                    <a:pt x="992" y="83"/>
                  </a:lnTo>
                  <a:lnTo>
                    <a:pt x="975" y="75"/>
                  </a:lnTo>
                  <a:lnTo>
                    <a:pt x="958" y="68"/>
                  </a:lnTo>
                  <a:lnTo>
                    <a:pt x="939" y="60"/>
                  </a:lnTo>
                  <a:lnTo>
                    <a:pt x="920" y="53"/>
                  </a:lnTo>
                  <a:lnTo>
                    <a:pt x="901" y="47"/>
                  </a:lnTo>
                  <a:lnTo>
                    <a:pt x="879" y="41"/>
                  </a:lnTo>
                  <a:lnTo>
                    <a:pt x="857" y="35"/>
                  </a:lnTo>
                  <a:lnTo>
                    <a:pt x="835" y="30"/>
                  </a:lnTo>
                  <a:lnTo>
                    <a:pt x="812" y="24"/>
                  </a:lnTo>
                  <a:lnTo>
                    <a:pt x="788" y="20"/>
                  </a:lnTo>
                  <a:lnTo>
                    <a:pt x="765" y="16"/>
                  </a:lnTo>
                  <a:lnTo>
                    <a:pt x="740" y="12"/>
                  </a:lnTo>
                  <a:lnTo>
                    <a:pt x="715" y="9"/>
                  </a:lnTo>
                  <a:lnTo>
                    <a:pt x="690" y="7"/>
                  </a:lnTo>
                  <a:lnTo>
                    <a:pt x="663" y="4"/>
                  </a:lnTo>
                  <a:lnTo>
                    <a:pt x="636" y="3"/>
                  </a:lnTo>
                  <a:lnTo>
                    <a:pt x="607" y="1"/>
                  </a:lnTo>
                  <a:lnTo>
                    <a:pt x="580" y="0"/>
                  </a:lnTo>
                  <a:lnTo>
                    <a:pt x="552" y="0"/>
                  </a:lnTo>
                  <a:lnTo>
                    <a:pt x="523" y="0"/>
                  </a:lnTo>
                  <a:lnTo>
                    <a:pt x="494" y="1"/>
                  </a:lnTo>
                  <a:lnTo>
                    <a:pt x="467" y="3"/>
                  </a:lnTo>
                  <a:lnTo>
                    <a:pt x="440" y="4"/>
                  </a:lnTo>
                  <a:lnTo>
                    <a:pt x="413" y="7"/>
                  </a:lnTo>
                  <a:lnTo>
                    <a:pt x="387" y="9"/>
                  </a:lnTo>
                  <a:lnTo>
                    <a:pt x="361" y="12"/>
                  </a:lnTo>
                  <a:lnTo>
                    <a:pt x="337" y="16"/>
                  </a:lnTo>
                  <a:lnTo>
                    <a:pt x="312" y="20"/>
                  </a:lnTo>
                  <a:lnTo>
                    <a:pt x="288" y="24"/>
                  </a:lnTo>
                  <a:lnTo>
                    <a:pt x="265" y="30"/>
                  </a:lnTo>
                  <a:lnTo>
                    <a:pt x="243" y="35"/>
                  </a:lnTo>
                  <a:lnTo>
                    <a:pt x="221" y="41"/>
                  </a:lnTo>
                  <a:lnTo>
                    <a:pt x="201" y="47"/>
                  </a:lnTo>
                  <a:lnTo>
                    <a:pt x="181" y="53"/>
                  </a:lnTo>
                  <a:lnTo>
                    <a:pt x="162" y="60"/>
                  </a:lnTo>
                  <a:lnTo>
                    <a:pt x="143" y="68"/>
                  </a:lnTo>
                  <a:lnTo>
                    <a:pt x="125" y="75"/>
                  </a:lnTo>
                  <a:lnTo>
                    <a:pt x="109" y="83"/>
                  </a:lnTo>
                  <a:lnTo>
                    <a:pt x="94" y="91"/>
                  </a:lnTo>
                  <a:lnTo>
                    <a:pt x="79" y="99"/>
                  </a:lnTo>
                  <a:lnTo>
                    <a:pt x="67" y="108"/>
                  </a:lnTo>
                  <a:lnTo>
                    <a:pt x="54" y="117"/>
                  </a:lnTo>
                  <a:lnTo>
                    <a:pt x="44" y="126"/>
                  </a:lnTo>
                  <a:lnTo>
                    <a:pt x="33" y="136"/>
                  </a:lnTo>
                  <a:lnTo>
                    <a:pt x="25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6" y="175"/>
                  </a:lnTo>
                  <a:lnTo>
                    <a:pt x="4" y="180"/>
                  </a:lnTo>
                  <a:lnTo>
                    <a:pt x="3" y="186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201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7"/>
                  </a:lnTo>
                  <a:lnTo>
                    <a:pt x="4" y="232"/>
                  </a:lnTo>
                  <a:lnTo>
                    <a:pt x="6" y="236"/>
                  </a:lnTo>
                  <a:lnTo>
                    <a:pt x="11" y="247"/>
                  </a:lnTo>
                  <a:lnTo>
                    <a:pt x="16" y="257"/>
                  </a:lnTo>
                  <a:lnTo>
                    <a:pt x="25" y="267"/>
                  </a:lnTo>
                  <a:lnTo>
                    <a:pt x="33" y="277"/>
                  </a:lnTo>
                  <a:lnTo>
                    <a:pt x="44" y="286"/>
                  </a:lnTo>
                  <a:lnTo>
                    <a:pt x="54" y="295"/>
                  </a:lnTo>
                  <a:lnTo>
                    <a:pt x="67" y="304"/>
                  </a:lnTo>
                  <a:lnTo>
                    <a:pt x="79" y="311"/>
                  </a:lnTo>
                  <a:lnTo>
                    <a:pt x="94" y="319"/>
                  </a:lnTo>
                  <a:lnTo>
                    <a:pt x="109" y="327"/>
                  </a:lnTo>
                  <a:lnTo>
                    <a:pt x="125" y="335"/>
                  </a:lnTo>
                  <a:lnTo>
                    <a:pt x="143" y="344"/>
                  </a:lnTo>
                  <a:lnTo>
                    <a:pt x="162" y="350"/>
                  </a:lnTo>
                  <a:lnTo>
                    <a:pt x="181" y="357"/>
                  </a:lnTo>
                  <a:lnTo>
                    <a:pt x="201" y="364"/>
                  </a:lnTo>
                  <a:lnTo>
                    <a:pt x="221" y="369"/>
                  </a:lnTo>
                  <a:lnTo>
                    <a:pt x="243" y="376"/>
                  </a:lnTo>
                  <a:lnTo>
                    <a:pt x="265" y="382"/>
                  </a:lnTo>
                  <a:lnTo>
                    <a:pt x="288" y="386"/>
                  </a:lnTo>
                  <a:lnTo>
                    <a:pt x="312" y="391"/>
                  </a:lnTo>
                  <a:lnTo>
                    <a:pt x="337" y="395"/>
                  </a:lnTo>
                  <a:lnTo>
                    <a:pt x="361" y="398"/>
                  </a:lnTo>
                  <a:lnTo>
                    <a:pt x="387" y="402"/>
                  </a:lnTo>
                  <a:lnTo>
                    <a:pt x="413" y="405"/>
                  </a:lnTo>
                  <a:lnTo>
                    <a:pt x="440" y="407"/>
                  </a:lnTo>
                  <a:lnTo>
                    <a:pt x="467" y="409"/>
                  </a:lnTo>
                  <a:lnTo>
                    <a:pt x="494" y="410"/>
                  </a:lnTo>
                  <a:lnTo>
                    <a:pt x="523" y="410"/>
                  </a:lnTo>
                  <a:lnTo>
                    <a:pt x="552" y="411"/>
                  </a:lnTo>
                  <a:lnTo>
                    <a:pt x="580" y="410"/>
                  </a:lnTo>
                  <a:lnTo>
                    <a:pt x="609" y="410"/>
                  </a:lnTo>
                  <a:lnTo>
                    <a:pt x="636" y="409"/>
                  </a:lnTo>
                  <a:lnTo>
                    <a:pt x="663" y="407"/>
                  </a:lnTo>
                  <a:lnTo>
                    <a:pt x="690" y="405"/>
                  </a:lnTo>
                  <a:lnTo>
                    <a:pt x="715" y="402"/>
                  </a:lnTo>
                  <a:lnTo>
                    <a:pt x="740" y="398"/>
                  </a:lnTo>
                  <a:lnTo>
                    <a:pt x="765" y="395"/>
                  </a:lnTo>
                  <a:lnTo>
                    <a:pt x="788" y="391"/>
                  </a:lnTo>
                  <a:lnTo>
                    <a:pt x="812" y="386"/>
                  </a:lnTo>
                  <a:lnTo>
                    <a:pt x="835" y="382"/>
                  </a:lnTo>
                  <a:lnTo>
                    <a:pt x="857" y="376"/>
                  </a:lnTo>
                  <a:lnTo>
                    <a:pt x="879" y="369"/>
                  </a:lnTo>
                  <a:lnTo>
                    <a:pt x="901" y="364"/>
                  </a:lnTo>
                  <a:lnTo>
                    <a:pt x="920" y="357"/>
                  </a:lnTo>
                  <a:lnTo>
                    <a:pt x="939" y="350"/>
                  </a:lnTo>
                  <a:lnTo>
                    <a:pt x="958" y="344"/>
                  </a:lnTo>
                  <a:lnTo>
                    <a:pt x="975" y="335"/>
                  </a:lnTo>
                  <a:lnTo>
                    <a:pt x="992" y="327"/>
                  </a:lnTo>
                  <a:lnTo>
                    <a:pt x="1007" y="319"/>
                  </a:lnTo>
                  <a:lnTo>
                    <a:pt x="1021" y="311"/>
                  </a:lnTo>
                  <a:lnTo>
                    <a:pt x="1034" y="304"/>
                  </a:lnTo>
                  <a:lnTo>
                    <a:pt x="1046" y="295"/>
                  </a:lnTo>
                  <a:lnTo>
                    <a:pt x="1057" y="286"/>
                  </a:lnTo>
                  <a:lnTo>
                    <a:pt x="1068" y="277"/>
                  </a:lnTo>
                  <a:lnTo>
                    <a:pt x="1076" y="267"/>
                  </a:lnTo>
                  <a:lnTo>
                    <a:pt x="1084" y="257"/>
                  </a:lnTo>
                  <a:lnTo>
                    <a:pt x="1089" y="247"/>
                  </a:lnTo>
                  <a:lnTo>
                    <a:pt x="1095" y="236"/>
                  </a:lnTo>
                  <a:lnTo>
                    <a:pt x="1096" y="232"/>
                  </a:lnTo>
                  <a:lnTo>
                    <a:pt x="1098" y="227"/>
                  </a:lnTo>
                  <a:lnTo>
                    <a:pt x="1099" y="221"/>
                  </a:lnTo>
                  <a:lnTo>
                    <a:pt x="1100" y="217"/>
                  </a:lnTo>
                  <a:lnTo>
                    <a:pt x="1100" y="212"/>
                  </a:lnTo>
                  <a:lnTo>
                    <a:pt x="1100" y="20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Rectangle 11"/>
            <p:cNvSpPr>
              <a:spLocks noChangeArrowheads="1"/>
            </p:cNvSpPr>
            <p:nvPr/>
          </p:nvSpPr>
          <p:spPr bwMode="auto">
            <a:xfrm>
              <a:off x="5943600" y="3657600"/>
              <a:ext cx="1539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45083" name="Line 12"/>
            <p:cNvSpPr>
              <a:spLocks noChangeShapeType="1"/>
            </p:cNvSpPr>
            <p:nvPr/>
          </p:nvSpPr>
          <p:spPr bwMode="auto">
            <a:xfrm flipH="1">
              <a:off x="6248400" y="3581400"/>
              <a:ext cx="304800" cy="1524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12"/>
            <p:cNvSpPr>
              <a:spLocks noChangeShapeType="1"/>
            </p:cNvSpPr>
            <p:nvPr/>
          </p:nvSpPr>
          <p:spPr bwMode="auto">
            <a:xfrm flipV="1">
              <a:off x="5867400" y="2767013"/>
              <a:ext cx="0" cy="2286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12"/>
            <p:cNvSpPr>
              <a:spLocks noChangeShapeType="1"/>
            </p:cNvSpPr>
            <p:nvPr/>
          </p:nvSpPr>
          <p:spPr bwMode="auto">
            <a:xfrm>
              <a:off x="6019800" y="3308350"/>
              <a:ext cx="533400" cy="1524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5105400" y="4191000"/>
              <a:ext cx="3429000" cy="1600200"/>
            </a:xfrm>
            <a:prstGeom prst="rect">
              <a:avLst/>
            </a:prstGeom>
            <a:solidFill>
              <a:srgbClr val="FFFFC2"/>
            </a:solidFill>
            <a:ln w="9525">
              <a:solidFill>
                <a:srgbClr val="CCC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marL="2857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Tx/>
                <a:buChar char="-"/>
                <a:defRPr/>
              </a:pPr>
              <a:r>
                <a:rPr lang="en-US" altLang="en-US" sz="1400" smtClean="0"/>
                <a:t>The relationship “</a:t>
              </a:r>
              <a:r>
                <a:rPr lang="en-US" altLang="ja-JP" sz="1400" smtClean="0">
                  <a:solidFill>
                    <a:srgbClr val="FF6600"/>
                  </a:solidFill>
                </a:rPr>
                <a:t>lend</a:t>
              </a:r>
              <a:r>
                <a:rPr lang="en-US" altLang="en-US" sz="1400" smtClean="0"/>
                <a:t>”</a:t>
              </a:r>
              <a:r>
                <a:rPr lang="en-US" altLang="ja-JP" sz="1400" smtClean="0"/>
                <a:t> is redundant and should not be there</a:t>
              </a:r>
            </a:p>
            <a:p>
              <a:pPr eaLnBrk="1" hangingPunct="1">
                <a:buFontTx/>
                <a:buChar char="-"/>
                <a:defRPr/>
              </a:pPr>
              <a:endParaRPr lang="en-US" altLang="en-US" sz="1400" smtClean="0"/>
            </a:p>
            <a:p>
              <a:pPr eaLnBrk="1" hangingPunct="1">
                <a:buFontTx/>
                <a:buChar char="-"/>
                <a:defRPr/>
              </a:pPr>
              <a:r>
                <a:rPr lang="en-US" altLang="en-US" sz="1400" smtClean="0"/>
                <a:t>The relation between a customer and a bank is already captured by the two other relationships</a:t>
              </a:r>
            </a:p>
            <a:p>
              <a:pPr algn="ctr" eaLnBrk="1" hangingPunct="1">
                <a:defRPr/>
              </a:pPr>
              <a:endParaRPr lang="en-US" altLang="en-US" sz="1400" smtClean="0"/>
            </a:p>
          </p:txBody>
        </p:sp>
        <p:grpSp>
          <p:nvGrpSpPr>
            <p:cNvPr id="45087" name="Group 63"/>
            <p:cNvGrpSpPr>
              <a:grpSpLocks/>
            </p:cNvGrpSpPr>
            <p:nvPr/>
          </p:nvGrpSpPr>
          <p:grpSpPr bwMode="auto">
            <a:xfrm>
              <a:off x="7239000" y="2774950"/>
              <a:ext cx="1295400" cy="719138"/>
              <a:chOff x="7239000" y="2775352"/>
              <a:chExt cx="1295400" cy="718180"/>
            </a:xfrm>
          </p:grpSpPr>
          <p:sp>
            <p:nvSpPr>
              <p:cNvPr id="45088" name="Freeform 22"/>
              <p:cNvSpPr>
                <a:spLocks/>
              </p:cNvSpPr>
              <p:nvPr/>
            </p:nvSpPr>
            <p:spPr bwMode="auto">
              <a:xfrm>
                <a:off x="7543800" y="3003952"/>
                <a:ext cx="762000" cy="381000"/>
              </a:xfrm>
              <a:custGeom>
                <a:avLst/>
                <a:gdLst>
                  <a:gd name="T0" fmla="*/ 0 w 1104"/>
                  <a:gd name="T1" fmla="*/ 2147483647 h 1102"/>
                  <a:gd name="T2" fmla="*/ 2147483647 w 1104"/>
                  <a:gd name="T3" fmla="*/ 0 h 1102"/>
                  <a:gd name="T4" fmla="*/ 2147483647 w 1104"/>
                  <a:gd name="T5" fmla="*/ 2147483647 h 1102"/>
                  <a:gd name="T6" fmla="*/ 2147483647 w 1104"/>
                  <a:gd name="T7" fmla="*/ 2147483647 h 1102"/>
                  <a:gd name="T8" fmla="*/ 0 w 1104"/>
                  <a:gd name="T9" fmla="*/ 2147483647 h 1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4" h="1102">
                    <a:moveTo>
                      <a:pt x="0" y="551"/>
                    </a:moveTo>
                    <a:lnTo>
                      <a:pt x="553" y="0"/>
                    </a:lnTo>
                    <a:lnTo>
                      <a:pt x="1104" y="551"/>
                    </a:lnTo>
                    <a:lnTo>
                      <a:pt x="553" y="1102"/>
                    </a:lnTo>
                    <a:lnTo>
                      <a:pt x="0" y="55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9" name="TextBox 2"/>
              <p:cNvSpPr txBox="1">
                <a:spLocks noChangeArrowheads="1"/>
              </p:cNvSpPr>
              <p:nvPr/>
            </p:nvSpPr>
            <p:spPr bwMode="auto">
              <a:xfrm>
                <a:off x="7692342" y="3048000"/>
                <a:ext cx="4513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FF6600"/>
                    </a:solidFill>
                  </a:rPr>
                  <a:t>lend</a:t>
                </a:r>
                <a:endParaRPr lang="en-US" altLang="en-US" sz="1800">
                  <a:solidFill>
                    <a:srgbClr val="FF6600"/>
                  </a:solidFill>
                </a:endParaRPr>
              </a:p>
            </p:txBody>
          </p:sp>
          <p:sp>
            <p:nvSpPr>
              <p:cNvPr id="45090" name="Line 12"/>
              <p:cNvSpPr>
                <a:spLocks noChangeShapeType="1"/>
              </p:cNvSpPr>
              <p:nvPr/>
            </p:nvSpPr>
            <p:spPr bwMode="auto">
              <a:xfrm flipH="1">
                <a:off x="7239000" y="3276600"/>
                <a:ext cx="457200" cy="1524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Line 12"/>
              <p:cNvSpPr>
                <a:spLocks noChangeShapeType="1"/>
              </p:cNvSpPr>
              <p:nvPr/>
            </p:nvSpPr>
            <p:spPr bwMode="auto">
              <a:xfrm>
                <a:off x="7848600" y="2775352"/>
                <a:ext cx="76200" cy="2194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2" name="TextBox 62"/>
              <p:cNvSpPr txBox="1">
                <a:spLocks noChangeArrowheads="1"/>
              </p:cNvSpPr>
              <p:nvPr/>
            </p:nvSpPr>
            <p:spPr bwMode="auto">
              <a:xfrm>
                <a:off x="8195771" y="3124200"/>
                <a:ext cx="3386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229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M-M Relationships vs. An Entity Set</a:t>
            </a:r>
            <a:endParaRPr lang="en-US" dirty="0">
              <a:ea typeface="+mj-ea"/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D06C89-752B-4EB6-8FFC-33121DCA6EC2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895600" y="4624388"/>
            <a:ext cx="685800" cy="32861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974975" y="4700588"/>
            <a:ext cx="5302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Student</a:t>
            </a:r>
            <a:endParaRPr lang="en-US" altLang="en-US" sz="180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914400" y="4624388"/>
            <a:ext cx="685800" cy="32861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993775" y="4700588"/>
            <a:ext cx="4953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Course</a:t>
            </a:r>
            <a:endParaRPr lang="en-US" altLang="en-US" sz="1800"/>
          </a:p>
        </p:txBody>
      </p:sp>
      <p:sp>
        <p:nvSpPr>
          <p:cNvPr id="46088" name="TextBox 2"/>
          <p:cNvSpPr txBox="1">
            <a:spLocks noChangeArrowheads="1"/>
          </p:cNvSpPr>
          <p:nvPr/>
        </p:nvSpPr>
        <p:spPr bwMode="auto">
          <a:xfrm>
            <a:off x="1920875" y="4362450"/>
            <a:ext cx="574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3333FF"/>
                </a:solidFill>
              </a:rPr>
              <a:t>taking</a:t>
            </a:r>
            <a:endParaRPr lang="en-US" altLang="en-US" sz="1800">
              <a:solidFill>
                <a:srgbClr val="3333FF"/>
              </a:solidFill>
            </a:endParaRPr>
          </a:p>
        </p:txBody>
      </p:sp>
      <p:sp>
        <p:nvSpPr>
          <p:cNvPr id="46089" name="Freeform 22"/>
          <p:cNvSpPr>
            <a:spLocks/>
          </p:cNvSpPr>
          <p:nvPr/>
        </p:nvSpPr>
        <p:spPr bwMode="auto">
          <a:xfrm>
            <a:off x="1828800" y="4319588"/>
            <a:ext cx="762000" cy="381000"/>
          </a:xfrm>
          <a:custGeom>
            <a:avLst/>
            <a:gdLst>
              <a:gd name="T0" fmla="*/ 0 w 1104"/>
              <a:gd name="T1" fmla="*/ 2147483647 h 1102"/>
              <a:gd name="T2" fmla="*/ 2147483647 w 1104"/>
              <a:gd name="T3" fmla="*/ 0 h 1102"/>
              <a:gd name="T4" fmla="*/ 2147483647 w 1104"/>
              <a:gd name="T5" fmla="*/ 2147483647 h 1102"/>
              <a:gd name="T6" fmla="*/ 2147483647 w 1104"/>
              <a:gd name="T7" fmla="*/ 2147483647 h 1102"/>
              <a:gd name="T8" fmla="*/ 0 w 1104"/>
              <a:gd name="T9" fmla="*/ 2147483647 h 1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1102">
                <a:moveTo>
                  <a:pt x="0" y="551"/>
                </a:moveTo>
                <a:lnTo>
                  <a:pt x="553" y="0"/>
                </a:lnTo>
                <a:lnTo>
                  <a:pt x="1104" y="551"/>
                </a:lnTo>
                <a:lnTo>
                  <a:pt x="553" y="1102"/>
                </a:lnTo>
                <a:lnTo>
                  <a:pt x="0" y="551"/>
                </a:lnTo>
              </a:path>
            </a:pathLst>
          </a:custGeom>
          <a:noFill/>
          <a:ln w="317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 flipH="1">
            <a:off x="1600200" y="4624388"/>
            <a:ext cx="457200" cy="762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 flipH="1" flipV="1">
            <a:off x="2438400" y="4584700"/>
            <a:ext cx="457200" cy="152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10"/>
          <p:cNvSpPr>
            <a:spLocks/>
          </p:cNvSpPr>
          <p:nvPr/>
        </p:nvSpPr>
        <p:spPr bwMode="auto">
          <a:xfrm>
            <a:off x="609600" y="4090988"/>
            <a:ext cx="4572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685800" y="4090988"/>
            <a:ext cx="3254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Num</a:t>
            </a:r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838200" y="4319588"/>
            <a:ext cx="228600" cy="304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1800" dirty="0" smtClean="0">
                <a:ea typeface="+mn-ea"/>
              </a:rPr>
              <a:t>M-M Relationship between E1 and E2 can be always broken to: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dirty="0" smtClean="0">
                <a:ea typeface="+mn-ea"/>
              </a:rPr>
              <a:t>A new entity set E3 (usually weak entity set)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dirty="0" smtClean="0">
                <a:ea typeface="+mn-ea"/>
              </a:rPr>
              <a:t>1-M relationship between E1 and E3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dirty="0" smtClean="0">
                <a:ea typeface="+mn-ea"/>
              </a:rPr>
              <a:t>1-M relationship between E2 and E3</a:t>
            </a:r>
          </a:p>
          <a:p>
            <a:pPr>
              <a:buFont typeface="Wingdings" charset="0"/>
              <a:buChar char="l"/>
              <a:defRPr/>
            </a:pPr>
            <a:r>
              <a:rPr lang="en-US" sz="1800" b="1" i="1" dirty="0" smtClean="0">
                <a:solidFill>
                  <a:srgbClr val="800000"/>
                </a:solidFill>
                <a:ea typeface="+mn-ea"/>
              </a:rPr>
              <a:t>Both are correct use either one</a:t>
            </a:r>
          </a:p>
        </p:txBody>
      </p:sp>
      <p:sp>
        <p:nvSpPr>
          <p:cNvPr id="46096" name="Freeform 10"/>
          <p:cNvSpPr>
            <a:spLocks/>
          </p:cNvSpPr>
          <p:nvPr/>
        </p:nvSpPr>
        <p:spPr bwMode="auto">
          <a:xfrm>
            <a:off x="2971800" y="4090988"/>
            <a:ext cx="4572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Rectangle 11"/>
          <p:cNvSpPr>
            <a:spLocks noChangeArrowheads="1"/>
          </p:cNvSpPr>
          <p:nvPr/>
        </p:nvSpPr>
        <p:spPr bwMode="auto">
          <a:xfrm>
            <a:off x="3124200" y="4090988"/>
            <a:ext cx="153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46098" name="Line 12"/>
          <p:cNvSpPr>
            <a:spLocks noChangeShapeType="1"/>
          </p:cNvSpPr>
          <p:nvPr/>
        </p:nvSpPr>
        <p:spPr bwMode="auto">
          <a:xfrm>
            <a:off x="3200400" y="4319588"/>
            <a:ext cx="228600" cy="304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Freeform 10"/>
          <p:cNvSpPr>
            <a:spLocks/>
          </p:cNvSpPr>
          <p:nvPr/>
        </p:nvSpPr>
        <p:spPr bwMode="auto">
          <a:xfrm>
            <a:off x="1524000" y="3862388"/>
            <a:ext cx="6096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Rectangle 11"/>
          <p:cNvSpPr>
            <a:spLocks noChangeArrowheads="1"/>
          </p:cNvSpPr>
          <p:nvPr/>
        </p:nvSpPr>
        <p:spPr bwMode="auto">
          <a:xfrm>
            <a:off x="1676400" y="3862388"/>
            <a:ext cx="3254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Date</a:t>
            </a:r>
          </a:p>
        </p:txBody>
      </p:sp>
      <p:sp>
        <p:nvSpPr>
          <p:cNvPr id="46101" name="Line 12"/>
          <p:cNvSpPr>
            <a:spLocks noChangeShapeType="1"/>
          </p:cNvSpPr>
          <p:nvPr/>
        </p:nvSpPr>
        <p:spPr bwMode="auto">
          <a:xfrm>
            <a:off x="1828800" y="4090988"/>
            <a:ext cx="228600" cy="304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Freeform 10"/>
          <p:cNvSpPr>
            <a:spLocks/>
          </p:cNvSpPr>
          <p:nvPr/>
        </p:nvSpPr>
        <p:spPr bwMode="auto">
          <a:xfrm>
            <a:off x="2209800" y="3862388"/>
            <a:ext cx="6096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Rectangle 11"/>
          <p:cNvSpPr>
            <a:spLocks noChangeArrowheads="1"/>
          </p:cNvSpPr>
          <p:nvPr/>
        </p:nvSpPr>
        <p:spPr bwMode="auto">
          <a:xfrm>
            <a:off x="2362200" y="3862388"/>
            <a:ext cx="393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grade</a:t>
            </a:r>
          </a:p>
        </p:txBody>
      </p:sp>
      <p:sp>
        <p:nvSpPr>
          <p:cNvPr id="46104" name="Line 12"/>
          <p:cNvSpPr>
            <a:spLocks noChangeShapeType="1"/>
          </p:cNvSpPr>
          <p:nvPr/>
        </p:nvSpPr>
        <p:spPr bwMode="auto">
          <a:xfrm flipH="1">
            <a:off x="2362200" y="4090988"/>
            <a:ext cx="152400" cy="3048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24400" y="3733800"/>
            <a:ext cx="3276600" cy="2514600"/>
            <a:chOff x="4724400" y="3733800"/>
            <a:chExt cx="3276600" cy="2514600"/>
          </a:xfrm>
        </p:grpSpPr>
        <p:sp>
          <p:nvSpPr>
            <p:cNvPr id="46106" name="Rectangle 4"/>
            <p:cNvSpPr>
              <a:spLocks noChangeArrowheads="1"/>
            </p:cNvSpPr>
            <p:nvPr/>
          </p:nvSpPr>
          <p:spPr bwMode="auto">
            <a:xfrm>
              <a:off x="7010400" y="4319588"/>
              <a:ext cx="685800" cy="32861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6107" name="Rectangle 5"/>
            <p:cNvSpPr>
              <a:spLocks noChangeArrowheads="1"/>
            </p:cNvSpPr>
            <p:nvPr/>
          </p:nvSpPr>
          <p:spPr bwMode="auto">
            <a:xfrm>
              <a:off x="7089775" y="4395788"/>
              <a:ext cx="5302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Student</a:t>
              </a:r>
              <a:endParaRPr lang="en-US" altLang="en-US" sz="1800"/>
            </a:p>
          </p:txBody>
        </p:sp>
        <p:sp>
          <p:nvSpPr>
            <p:cNvPr id="46108" name="Rectangle 4"/>
            <p:cNvSpPr>
              <a:spLocks noChangeArrowheads="1"/>
            </p:cNvSpPr>
            <p:nvPr/>
          </p:nvSpPr>
          <p:spPr bwMode="auto">
            <a:xfrm>
              <a:off x="5029200" y="4267200"/>
              <a:ext cx="685800" cy="32861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6109" name="Rectangle 5"/>
            <p:cNvSpPr>
              <a:spLocks noChangeArrowheads="1"/>
            </p:cNvSpPr>
            <p:nvPr/>
          </p:nvSpPr>
          <p:spPr bwMode="auto">
            <a:xfrm>
              <a:off x="5108575" y="4343400"/>
              <a:ext cx="4953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Course</a:t>
              </a:r>
              <a:endParaRPr lang="en-US" altLang="en-US" sz="1800"/>
            </a:p>
          </p:txBody>
        </p:sp>
        <p:sp>
          <p:nvSpPr>
            <p:cNvPr id="46110" name="Freeform 22"/>
            <p:cNvSpPr>
              <a:spLocks/>
            </p:cNvSpPr>
            <p:nvPr/>
          </p:nvSpPr>
          <p:spPr bwMode="auto">
            <a:xfrm>
              <a:off x="5029200" y="4876800"/>
              <a:ext cx="762000" cy="381000"/>
            </a:xfrm>
            <a:custGeom>
              <a:avLst/>
              <a:gdLst>
                <a:gd name="T0" fmla="*/ 0 w 1104"/>
                <a:gd name="T1" fmla="*/ 2147483647 h 1102"/>
                <a:gd name="T2" fmla="*/ 2147483647 w 1104"/>
                <a:gd name="T3" fmla="*/ 0 h 1102"/>
                <a:gd name="T4" fmla="*/ 2147483647 w 1104"/>
                <a:gd name="T5" fmla="*/ 2147483647 h 1102"/>
                <a:gd name="T6" fmla="*/ 2147483647 w 1104"/>
                <a:gd name="T7" fmla="*/ 2147483647 h 1102"/>
                <a:gd name="T8" fmla="*/ 0 w 1104"/>
                <a:gd name="T9" fmla="*/ 2147483647 h 1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102">
                  <a:moveTo>
                    <a:pt x="0" y="551"/>
                  </a:moveTo>
                  <a:lnTo>
                    <a:pt x="553" y="0"/>
                  </a:lnTo>
                  <a:lnTo>
                    <a:pt x="1104" y="551"/>
                  </a:lnTo>
                  <a:lnTo>
                    <a:pt x="553" y="1102"/>
                  </a:lnTo>
                  <a:lnTo>
                    <a:pt x="0" y="551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12"/>
            <p:cNvSpPr>
              <a:spLocks noChangeShapeType="1"/>
            </p:cNvSpPr>
            <p:nvPr/>
          </p:nvSpPr>
          <p:spPr bwMode="auto">
            <a:xfrm flipH="1" flipV="1">
              <a:off x="5562600" y="5181600"/>
              <a:ext cx="381000" cy="3810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0"/>
            <p:cNvSpPr>
              <a:spLocks/>
            </p:cNvSpPr>
            <p:nvPr/>
          </p:nvSpPr>
          <p:spPr bwMode="auto">
            <a:xfrm>
              <a:off x="4724400" y="3733800"/>
              <a:ext cx="457200" cy="228600"/>
            </a:xfrm>
            <a:custGeom>
              <a:avLst/>
              <a:gdLst>
                <a:gd name="T0" fmla="*/ 2147483647 w 1100"/>
                <a:gd name="T1" fmla="*/ 2147483647 h 411"/>
                <a:gd name="T2" fmla="*/ 2147483647 w 1100"/>
                <a:gd name="T3" fmla="*/ 2147483647 h 411"/>
                <a:gd name="T4" fmla="*/ 2147483647 w 1100"/>
                <a:gd name="T5" fmla="*/ 2147483647 h 411"/>
                <a:gd name="T6" fmla="*/ 2147483647 w 1100"/>
                <a:gd name="T7" fmla="*/ 2147483647 h 411"/>
                <a:gd name="T8" fmla="*/ 2147483647 w 1100"/>
                <a:gd name="T9" fmla="*/ 2147483647 h 411"/>
                <a:gd name="T10" fmla="*/ 2147483647 w 1100"/>
                <a:gd name="T11" fmla="*/ 2147483647 h 411"/>
                <a:gd name="T12" fmla="*/ 2147483647 w 1100"/>
                <a:gd name="T13" fmla="*/ 2147483647 h 411"/>
                <a:gd name="T14" fmla="*/ 2147483647 w 1100"/>
                <a:gd name="T15" fmla="*/ 2147483647 h 411"/>
                <a:gd name="T16" fmla="*/ 2147483647 w 1100"/>
                <a:gd name="T17" fmla="*/ 2147483647 h 411"/>
                <a:gd name="T18" fmla="*/ 2147483647 w 1100"/>
                <a:gd name="T19" fmla="*/ 2147483647 h 411"/>
                <a:gd name="T20" fmla="*/ 2147483647 w 1100"/>
                <a:gd name="T21" fmla="*/ 2147483647 h 411"/>
                <a:gd name="T22" fmla="*/ 2147483647 w 1100"/>
                <a:gd name="T23" fmla="*/ 0 h 411"/>
                <a:gd name="T24" fmla="*/ 2147483647 w 1100"/>
                <a:gd name="T25" fmla="*/ 2147483647 h 411"/>
                <a:gd name="T26" fmla="*/ 2147483647 w 1100"/>
                <a:gd name="T27" fmla="*/ 2147483647 h 411"/>
                <a:gd name="T28" fmla="*/ 2147483647 w 1100"/>
                <a:gd name="T29" fmla="*/ 2147483647 h 411"/>
                <a:gd name="T30" fmla="*/ 2147483647 w 1100"/>
                <a:gd name="T31" fmla="*/ 2147483647 h 411"/>
                <a:gd name="T32" fmla="*/ 2147483647 w 1100"/>
                <a:gd name="T33" fmla="*/ 2147483647 h 411"/>
                <a:gd name="T34" fmla="*/ 2147483647 w 1100"/>
                <a:gd name="T35" fmla="*/ 2147483647 h 411"/>
                <a:gd name="T36" fmla="*/ 2147483647 w 1100"/>
                <a:gd name="T37" fmla="*/ 2147483647 h 411"/>
                <a:gd name="T38" fmla="*/ 2147483647 w 1100"/>
                <a:gd name="T39" fmla="*/ 2147483647 h 411"/>
                <a:gd name="T40" fmla="*/ 2147483647 w 1100"/>
                <a:gd name="T41" fmla="*/ 2147483647 h 411"/>
                <a:gd name="T42" fmla="*/ 2147483647 w 1100"/>
                <a:gd name="T43" fmla="*/ 2147483647 h 411"/>
                <a:gd name="T44" fmla="*/ 0 w 1100"/>
                <a:gd name="T45" fmla="*/ 2147483647 h 411"/>
                <a:gd name="T46" fmla="*/ 0 w 1100"/>
                <a:gd name="T47" fmla="*/ 2147483647 h 411"/>
                <a:gd name="T48" fmla="*/ 2147483647 w 1100"/>
                <a:gd name="T49" fmla="*/ 2147483647 h 411"/>
                <a:gd name="T50" fmla="*/ 2147483647 w 1100"/>
                <a:gd name="T51" fmla="*/ 2147483647 h 411"/>
                <a:gd name="T52" fmla="*/ 2147483647 w 1100"/>
                <a:gd name="T53" fmla="*/ 2147483647 h 411"/>
                <a:gd name="T54" fmla="*/ 2147483647 w 1100"/>
                <a:gd name="T55" fmla="*/ 2147483647 h 411"/>
                <a:gd name="T56" fmla="*/ 2147483647 w 1100"/>
                <a:gd name="T57" fmla="*/ 2147483647 h 411"/>
                <a:gd name="T58" fmla="*/ 2147483647 w 1100"/>
                <a:gd name="T59" fmla="*/ 2147483647 h 411"/>
                <a:gd name="T60" fmla="*/ 2147483647 w 1100"/>
                <a:gd name="T61" fmla="*/ 2147483647 h 411"/>
                <a:gd name="T62" fmla="*/ 2147483647 w 1100"/>
                <a:gd name="T63" fmla="*/ 2147483647 h 411"/>
                <a:gd name="T64" fmla="*/ 2147483647 w 1100"/>
                <a:gd name="T65" fmla="*/ 2147483647 h 411"/>
                <a:gd name="T66" fmla="*/ 2147483647 w 1100"/>
                <a:gd name="T67" fmla="*/ 2147483647 h 411"/>
                <a:gd name="T68" fmla="*/ 2147483647 w 1100"/>
                <a:gd name="T69" fmla="*/ 2147483647 h 411"/>
                <a:gd name="T70" fmla="*/ 2147483647 w 1100"/>
                <a:gd name="T71" fmla="*/ 2147483647 h 411"/>
                <a:gd name="T72" fmla="*/ 2147483647 w 1100"/>
                <a:gd name="T73" fmla="*/ 2147483647 h 411"/>
                <a:gd name="T74" fmla="*/ 2147483647 w 1100"/>
                <a:gd name="T75" fmla="*/ 2147483647 h 411"/>
                <a:gd name="T76" fmla="*/ 2147483647 w 1100"/>
                <a:gd name="T77" fmla="*/ 2147483647 h 411"/>
                <a:gd name="T78" fmla="*/ 2147483647 w 1100"/>
                <a:gd name="T79" fmla="*/ 2147483647 h 411"/>
                <a:gd name="T80" fmla="*/ 2147483647 w 1100"/>
                <a:gd name="T81" fmla="*/ 2147483647 h 411"/>
                <a:gd name="T82" fmla="*/ 2147483647 w 1100"/>
                <a:gd name="T83" fmla="*/ 2147483647 h 411"/>
                <a:gd name="T84" fmla="*/ 2147483647 w 1100"/>
                <a:gd name="T85" fmla="*/ 2147483647 h 411"/>
                <a:gd name="T86" fmla="*/ 2147483647 w 1100"/>
                <a:gd name="T87" fmla="*/ 2147483647 h 411"/>
                <a:gd name="T88" fmla="*/ 2147483647 w 1100"/>
                <a:gd name="T89" fmla="*/ 2147483647 h 411"/>
                <a:gd name="T90" fmla="*/ 2147483647 w 1100"/>
                <a:gd name="T91" fmla="*/ 2147483647 h 411"/>
                <a:gd name="T92" fmla="*/ 2147483647 w 1100"/>
                <a:gd name="T93" fmla="*/ 2147483647 h 4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0" h="411">
                  <a:moveTo>
                    <a:pt x="1100" y="206"/>
                  </a:moveTo>
                  <a:lnTo>
                    <a:pt x="1100" y="201"/>
                  </a:lnTo>
                  <a:lnTo>
                    <a:pt x="1100" y="195"/>
                  </a:lnTo>
                  <a:lnTo>
                    <a:pt x="1099" y="191"/>
                  </a:lnTo>
                  <a:lnTo>
                    <a:pt x="1098" y="186"/>
                  </a:lnTo>
                  <a:lnTo>
                    <a:pt x="1096" y="180"/>
                  </a:lnTo>
                  <a:lnTo>
                    <a:pt x="1095" y="175"/>
                  </a:lnTo>
                  <a:lnTo>
                    <a:pt x="1089" y="166"/>
                  </a:lnTo>
                  <a:lnTo>
                    <a:pt x="1084" y="155"/>
                  </a:lnTo>
                  <a:lnTo>
                    <a:pt x="1076" y="145"/>
                  </a:lnTo>
                  <a:lnTo>
                    <a:pt x="1068" y="136"/>
                  </a:lnTo>
                  <a:lnTo>
                    <a:pt x="1057" y="126"/>
                  </a:lnTo>
                  <a:lnTo>
                    <a:pt x="1046" y="117"/>
                  </a:lnTo>
                  <a:lnTo>
                    <a:pt x="1034" y="108"/>
                  </a:lnTo>
                  <a:lnTo>
                    <a:pt x="1021" y="99"/>
                  </a:lnTo>
                  <a:lnTo>
                    <a:pt x="1007" y="91"/>
                  </a:lnTo>
                  <a:lnTo>
                    <a:pt x="992" y="83"/>
                  </a:lnTo>
                  <a:lnTo>
                    <a:pt x="975" y="75"/>
                  </a:lnTo>
                  <a:lnTo>
                    <a:pt x="958" y="68"/>
                  </a:lnTo>
                  <a:lnTo>
                    <a:pt x="939" y="60"/>
                  </a:lnTo>
                  <a:lnTo>
                    <a:pt x="920" y="53"/>
                  </a:lnTo>
                  <a:lnTo>
                    <a:pt x="901" y="47"/>
                  </a:lnTo>
                  <a:lnTo>
                    <a:pt x="879" y="41"/>
                  </a:lnTo>
                  <a:lnTo>
                    <a:pt x="857" y="35"/>
                  </a:lnTo>
                  <a:lnTo>
                    <a:pt x="835" y="30"/>
                  </a:lnTo>
                  <a:lnTo>
                    <a:pt x="812" y="24"/>
                  </a:lnTo>
                  <a:lnTo>
                    <a:pt x="788" y="20"/>
                  </a:lnTo>
                  <a:lnTo>
                    <a:pt x="765" y="16"/>
                  </a:lnTo>
                  <a:lnTo>
                    <a:pt x="740" y="12"/>
                  </a:lnTo>
                  <a:lnTo>
                    <a:pt x="715" y="9"/>
                  </a:lnTo>
                  <a:lnTo>
                    <a:pt x="690" y="7"/>
                  </a:lnTo>
                  <a:lnTo>
                    <a:pt x="663" y="4"/>
                  </a:lnTo>
                  <a:lnTo>
                    <a:pt x="636" y="3"/>
                  </a:lnTo>
                  <a:lnTo>
                    <a:pt x="607" y="1"/>
                  </a:lnTo>
                  <a:lnTo>
                    <a:pt x="580" y="0"/>
                  </a:lnTo>
                  <a:lnTo>
                    <a:pt x="552" y="0"/>
                  </a:lnTo>
                  <a:lnTo>
                    <a:pt x="523" y="0"/>
                  </a:lnTo>
                  <a:lnTo>
                    <a:pt x="494" y="1"/>
                  </a:lnTo>
                  <a:lnTo>
                    <a:pt x="467" y="3"/>
                  </a:lnTo>
                  <a:lnTo>
                    <a:pt x="440" y="4"/>
                  </a:lnTo>
                  <a:lnTo>
                    <a:pt x="413" y="7"/>
                  </a:lnTo>
                  <a:lnTo>
                    <a:pt x="387" y="9"/>
                  </a:lnTo>
                  <a:lnTo>
                    <a:pt x="361" y="12"/>
                  </a:lnTo>
                  <a:lnTo>
                    <a:pt x="337" y="16"/>
                  </a:lnTo>
                  <a:lnTo>
                    <a:pt x="312" y="20"/>
                  </a:lnTo>
                  <a:lnTo>
                    <a:pt x="288" y="24"/>
                  </a:lnTo>
                  <a:lnTo>
                    <a:pt x="265" y="30"/>
                  </a:lnTo>
                  <a:lnTo>
                    <a:pt x="243" y="35"/>
                  </a:lnTo>
                  <a:lnTo>
                    <a:pt x="221" y="41"/>
                  </a:lnTo>
                  <a:lnTo>
                    <a:pt x="201" y="47"/>
                  </a:lnTo>
                  <a:lnTo>
                    <a:pt x="181" y="53"/>
                  </a:lnTo>
                  <a:lnTo>
                    <a:pt x="162" y="60"/>
                  </a:lnTo>
                  <a:lnTo>
                    <a:pt x="143" y="68"/>
                  </a:lnTo>
                  <a:lnTo>
                    <a:pt x="125" y="75"/>
                  </a:lnTo>
                  <a:lnTo>
                    <a:pt x="109" y="83"/>
                  </a:lnTo>
                  <a:lnTo>
                    <a:pt x="94" y="91"/>
                  </a:lnTo>
                  <a:lnTo>
                    <a:pt x="79" y="99"/>
                  </a:lnTo>
                  <a:lnTo>
                    <a:pt x="67" y="108"/>
                  </a:lnTo>
                  <a:lnTo>
                    <a:pt x="54" y="117"/>
                  </a:lnTo>
                  <a:lnTo>
                    <a:pt x="44" y="126"/>
                  </a:lnTo>
                  <a:lnTo>
                    <a:pt x="33" y="136"/>
                  </a:lnTo>
                  <a:lnTo>
                    <a:pt x="25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6" y="175"/>
                  </a:lnTo>
                  <a:lnTo>
                    <a:pt x="4" y="180"/>
                  </a:lnTo>
                  <a:lnTo>
                    <a:pt x="3" y="186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201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7"/>
                  </a:lnTo>
                  <a:lnTo>
                    <a:pt x="4" y="232"/>
                  </a:lnTo>
                  <a:lnTo>
                    <a:pt x="6" y="236"/>
                  </a:lnTo>
                  <a:lnTo>
                    <a:pt x="11" y="247"/>
                  </a:lnTo>
                  <a:lnTo>
                    <a:pt x="16" y="257"/>
                  </a:lnTo>
                  <a:lnTo>
                    <a:pt x="25" y="267"/>
                  </a:lnTo>
                  <a:lnTo>
                    <a:pt x="33" y="277"/>
                  </a:lnTo>
                  <a:lnTo>
                    <a:pt x="44" y="286"/>
                  </a:lnTo>
                  <a:lnTo>
                    <a:pt x="54" y="295"/>
                  </a:lnTo>
                  <a:lnTo>
                    <a:pt x="67" y="304"/>
                  </a:lnTo>
                  <a:lnTo>
                    <a:pt x="79" y="311"/>
                  </a:lnTo>
                  <a:lnTo>
                    <a:pt x="94" y="319"/>
                  </a:lnTo>
                  <a:lnTo>
                    <a:pt x="109" y="327"/>
                  </a:lnTo>
                  <a:lnTo>
                    <a:pt x="125" y="335"/>
                  </a:lnTo>
                  <a:lnTo>
                    <a:pt x="143" y="344"/>
                  </a:lnTo>
                  <a:lnTo>
                    <a:pt x="162" y="350"/>
                  </a:lnTo>
                  <a:lnTo>
                    <a:pt x="181" y="357"/>
                  </a:lnTo>
                  <a:lnTo>
                    <a:pt x="201" y="364"/>
                  </a:lnTo>
                  <a:lnTo>
                    <a:pt x="221" y="369"/>
                  </a:lnTo>
                  <a:lnTo>
                    <a:pt x="243" y="376"/>
                  </a:lnTo>
                  <a:lnTo>
                    <a:pt x="265" y="382"/>
                  </a:lnTo>
                  <a:lnTo>
                    <a:pt x="288" y="386"/>
                  </a:lnTo>
                  <a:lnTo>
                    <a:pt x="312" y="391"/>
                  </a:lnTo>
                  <a:lnTo>
                    <a:pt x="337" y="395"/>
                  </a:lnTo>
                  <a:lnTo>
                    <a:pt x="361" y="398"/>
                  </a:lnTo>
                  <a:lnTo>
                    <a:pt x="387" y="402"/>
                  </a:lnTo>
                  <a:lnTo>
                    <a:pt x="413" y="405"/>
                  </a:lnTo>
                  <a:lnTo>
                    <a:pt x="440" y="407"/>
                  </a:lnTo>
                  <a:lnTo>
                    <a:pt x="467" y="409"/>
                  </a:lnTo>
                  <a:lnTo>
                    <a:pt x="494" y="410"/>
                  </a:lnTo>
                  <a:lnTo>
                    <a:pt x="523" y="410"/>
                  </a:lnTo>
                  <a:lnTo>
                    <a:pt x="552" y="411"/>
                  </a:lnTo>
                  <a:lnTo>
                    <a:pt x="580" y="410"/>
                  </a:lnTo>
                  <a:lnTo>
                    <a:pt x="609" y="410"/>
                  </a:lnTo>
                  <a:lnTo>
                    <a:pt x="636" y="409"/>
                  </a:lnTo>
                  <a:lnTo>
                    <a:pt x="663" y="407"/>
                  </a:lnTo>
                  <a:lnTo>
                    <a:pt x="690" y="405"/>
                  </a:lnTo>
                  <a:lnTo>
                    <a:pt x="715" y="402"/>
                  </a:lnTo>
                  <a:lnTo>
                    <a:pt x="740" y="398"/>
                  </a:lnTo>
                  <a:lnTo>
                    <a:pt x="765" y="395"/>
                  </a:lnTo>
                  <a:lnTo>
                    <a:pt x="788" y="391"/>
                  </a:lnTo>
                  <a:lnTo>
                    <a:pt x="812" y="386"/>
                  </a:lnTo>
                  <a:lnTo>
                    <a:pt x="835" y="382"/>
                  </a:lnTo>
                  <a:lnTo>
                    <a:pt x="857" y="376"/>
                  </a:lnTo>
                  <a:lnTo>
                    <a:pt x="879" y="369"/>
                  </a:lnTo>
                  <a:lnTo>
                    <a:pt x="901" y="364"/>
                  </a:lnTo>
                  <a:lnTo>
                    <a:pt x="920" y="357"/>
                  </a:lnTo>
                  <a:lnTo>
                    <a:pt x="939" y="350"/>
                  </a:lnTo>
                  <a:lnTo>
                    <a:pt x="958" y="344"/>
                  </a:lnTo>
                  <a:lnTo>
                    <a:pt x="975" y="335"/>
                  </a:lnTo>
                  <a:lnTo>
                    <a:pt x="992" y="327"/>
                  </a:lnTo>
                  <a:lnTo>
                    <a:pt x="1007" y="319"/>
                  </a:lnTo>
                  <a:lnTo>
                    <a:pt x="1021" y="311"/>
                  </a:lnTo>
                  <a:lnTo>
                    <a:pt x="1034" y="304"/>
                  </a:lnTo>
                  <a:lnTo>
                    <a:pt x="1046" y="295"/>
                  </a:lnTo>
                  <a:lnTo>
                    <a:pt x="1057" y="286"/>
                  </a:lnTo>
                  <a:lnTo>
                    <a:pt x="1068" y="277"/>
                  </a:lnTo>
                  <a:lnTo>
                    <a:pt x="1076" y="267"/>
                  </a:lnTo>
                  <a:lnTo>
                    <a:pt x="1084" y="257"/>
                  </a:lnTo>
                  <a:lnTo>
                    <a:pt x="1089" y="247"/>
                  </a:lnTo>
                  <a:lnTo>
                    <a:pt x="1095" y="236"/>
                  </a:lnTo>
                  <a:lnTo>
                    <a:pt x="1096" y="232"/>
                  </a:lnTo>
                  <a:lnTo>
                    <a:pt x="1098" y="227"/>
                  </a:lnTo>
                  <a:lnTo>
                    <a:pt x="1099" y="221"/>
                  </a:lnTo>
                  <a:lnTo>
                    <a:pt x="1100" y="217"/>
                  </a:lnTo>
                  <a:lnTo>
                    <a:pt x="1100" y="212"/>
                  </a:lnTo>
                  <a:lnTo>
                    <a:pt x="1100" y="20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1"/>
            <p:cNvSpPr>
              <a:spLocks noChangeArrowheads="1"/>
            </p:cNvSpPr>
            <p:nvPr/>
          </p:nvSpPr>
          <p:spPr bwMode="auto">
            <a:xfrm>
              <a:off x="4800600" y="3733800"/>
              <a:ext cx="3254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solidFill>
                    <a:srgbClr val="FF0000"/>
                  </a:solidFill>
                </a:rPr>
                <a:t>Num</a:t>
              </a:r>
            </a:p>
          </p:txBody>
        </p:sp>
        <p:sp>
          <p:nvSpPr>
            <p:cNvPr id="46114" name="Line 12"/>
            <p:cNvSpPr>
              <a:spLocks noChangeShapeType="1"/>
            </p:cNvSpPr>
            <p:nvPr/>
          </p:nvSpPr>
          <p:spPr bwMode="auto">
            <a:xfrm>
              <a:off x="4953000" y="3962400"/>
              <a:ext cx="22860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Freeform 10"/>
            <p:cNvSpPr>
              <a:spLocks/>
            </p:cNvSpPr>
            <p:nvPr/>
          </p:nvSpPr>
          <p:spPr bwMode="auto">
            <a:xfrm>
              <a:off x="7086600" y="3786188"/>
              <a:ext cx="457200" cy="228600"/>
            </a:xfrm>
            <a:custGeom>
              <a:avLst/>
              <a:gdLst>
                <a:gd name="T0" fmla="*/ 2147483647 w 1100"/>
                <a:gd name="T1" fmla="*/ 2147483647 h 411"/>
                <a:gd name="T2" fmla="*/ 2147483647 w 1100"/>
                <a:gd name="T3" fmla="*/ 2147483647 h 411"/>
                <a:gd name="T4" fmla="*/ 2147483647 w 1100"/>
                <a:gd name="T5" fmla="*/ 2147483647 h 411"/>
                <a:gd name="T6" fmla="*/ 2147483647 w 1100"/>
                <a:gd name="T7" fmla="*/ 2147483647 h 411"/>
                <a:gd name="T8" fmla="*/ 2147483647 w 1100"/>
                <a:gd name="T9" fmla="*/ 2147483647 h 411"/>
                <a:gd name="T10" fmla="*/ 2147483647 w 1100"/>
                <a:gd name="T11" fmla="*/ 2147483647 h 411"/>
                <a:gd name="T12" fmla="*/ 2147483647 w 1100"/>
                <a:gd name="T13" fmla="*/ 2147483647 h 411"/>
                <a:gd name="T14" fmla="*/ 2147483647 w 1100"/>
                <a:gd name="T15" fmla="*/ 2147483647 h 411"/>
                <a:gd name="T16" fmla="*/ 2147483647 w 1100"/>
                <a:gd name="T17" fmla="*/ 2147483647 h 411"/>
                <a:gd name="T18" fmla="*/ 2147483647 w 1100"/>
                <a:gd name="T19" fmla="*/ 2147483647 h 411"/>
                <a:gd name="T20" fmla="*/ 2147483647 w 1100"/>
                <a:gd name="T21" fmla="*/ 2147483647 h 411"/>
                <a:gd name="T22" fmla="*/ 2147483647 w 1100"/>
                <a:gd name="T23" fmla="*/ 0 h 411"/>
                <a:gd name="T24" fmla="*/ 2147483647 w 1100"/>
                <a:gd name="T25" fmla="*/ 2147483647 h 411"/>
                <a:gd name="T26" fmla="*/ 2147483647 w 1100"/>
                <a:gd name="T27" fmla="*/ 2147483647 h 411"/>
                <a:gd name="T28" fmla="*/ 2147483647 w 1100"/>
                <a:gd name="T29" fmla="*/ 2147483647 h 411"/>
                <a:gd name="T30" fmla="*/ 2147483647 w 1100"/>
                <a:gd name="T31" fmla="*/ 2147483647 h 411"/>
                <a:gd name="T32" fmla="*/ 2147483647 w 1100"/>
                <a:gd name="T33" fmla="*/ 2147483647 h 411"/>
                <a:gd name="T34" fmla="*/ 2147483647 w 1100"/>
                <a:gd name="T35" fmla="*/ 2147483647 h 411"/>
                <a:gd name="T36" fmla="*/ 2147483647 w 1100"/>
                <a:gd name="T37" fmla="*/ 2147483647 h 411"/>
                <a:gd name="T38" fmla="*/ 2147483647 w 1100"/>
                <a:gd name="T39" fmla="*/ 2147483647 h 411"/>
                <a:gd name="T40" fmla="*/ 2147483647 w 1100"/>
                <a:gd name="T41" fmla="*/ 2147483647 h 411"/>
                <a:gd name="T42" fmla="*/ 2147483647 w 1100"/>
                <a:gd name="T43" fmla="*/ 2147483647 h 411"/>
                <a:gd name="T44" fmla="*/ 0 w 1100"/>
                <a:gd name="T45" fmla="*/ 2147483647 h 411"/>
                <a:gd name="T46" fmla="*/ 0 w 1100"/>
                <a:gd name="T47" fmla="*/ 2147483647 h 411"/>
                <a:gd name="T48" fmla="*/ 2147483647 w 1100"/>
                <a:gd name="T49" fmla="*/ 2147483647 h 411"/>
                <a:gd name="T50" fmla="*/ 2147483647 w 1100"/>
                <a:gd name="T51" fmla="*/ 2147483647 h 411"/>
                <a:gd name="T52" fmla="*/ 2147483647 w 1100"/>
                <a:gd name="T53" fmla="*/ 2147483647 h 411"/>
                <a:gd name="T54" fmla="*/ 2147483647 w 1100"/>
                <a:gd name="T55" fmla="*/ 2147483647 h 411"/>
                <a:gd name="T56" fmla="*/ 2147483647 w 1100"/>
                <a:gd name="T57" fmla="*/ 2147483647 h 411"/>
                <a:gd name="T58" fmla="*/ 2147483647 w 1100"/>
                <a:gd name="T59" fmla="*/ 2147483647 h 411"/>
                <a:gd name="T60" fmla="*/ 2147483647 w 1100"/>
                <a:gd name="T61" fmla="*/ 2147483647 h 411"/>
                <a:gd name="T62" fmla="*/ 2147483647 w 1100"/>
                <a:gd name="T63" fmla="*/ 2147483647 h 411"/>
                <a:gd name="T64" fmla="*/ 2147483647 w 1100"/>
                <a:gd name="T65" fmla="*/ 2147483647 h 411"/>
                <a:gd name="T66" fmla="*/ 2147483647 w 1100"/>
                <a:gd name="T67" fmla="*/ 2147483647 h 411"/>
                <a:gd name="T68" fmla="*/ 2147483647 w 1100"/>
                <a:gd name="T69" fmla="*/ 2147483647 h 411"/>
                <a:gd name="T70" fmla="*/ 2147483647 w 1100"/>
                <a:gd name="T71" fmla="*/ 2147483647 h 411"/>
                <a:gd name="T72" fmla="*/ 2147483647 w 1100"/>
                <a:gd name="T73" fmla="*/ 2147483647 h 411"/>
                <a:gd name="T74" fmla="*/ 2147483647 w 1100"/>
                <a:gd name="T75" fmla="*/ 2147483647 h 411"/>
                <a:gd name="T76" fmla="*/ 2147483647 w 1100"/>
                <a:gd name="T77" fmla="*/ 2147483647 h 411"/>
                <a:gd name="T78" fmla="*/ 2147483647 w 1100"/>
                <a:gd name="T79" fmla="*/ 2147483647 h 411"/>
                <a:gd name="T80" fmla="*/ 2147483647 w 1100"/>
                <a:gd name="T81" fmla="*/ 2147483647 h 411"/>
                <a:gd name="T82" fmla="*/ 2147483647 w 1100"/>
                <a:gd name="T83" fmla="*/ 2147483647 h 411"/>
                <a:gd name="T84" fmla="*/ 2147483647 w 1100"/>
                <a:gd name="T85" fmla="*/ 2147483647 h 411"/>
                <a:gd name="T86" fmla="*/ 2147483647 w 1100"/>
                <a:gd name="T87" fmla="*/ 2147483647 h 411"/>
                <a:gd name="T88" fmla="*/ 2147483647 w 1100"/>
                <a:gd name="T89" fmla="*/ 2147483647 h 411"/>
                <a:gd name="T90" fmla="*/ 2147483647 w 1100"/>
                <a:gd name="T91" fmla="*/ 2147483647 h 411"/>
                <a:gd name="T92" fmla="*/ 2147483647 w 1100"/>
                <a:gd name="T93" fmla="*/ 2147483647 h 4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0" h="411">
                  <a:moveTo>
                    <a:pt x="1100" y="206"/>
                  </a:moveTo>
                  <a:lnTo>
                    <a:pt x="1100" y="201"/>
                  </a:lnTo>
                  <a:lnTo>
                    <a:pt x="1100" y="195"/>
                  </a:lnTo>
                  <a:lnTo>
                    <a:pt x="1099" y="191"/>
                  </a:lnTo>
                  <a:lnTo>
                    <a:pt x="1098" y="186"/>
                  </a:lnTo>
                  <a:lnTo>
                    <a:pt x="1096" y="180"/>
                  </a:lnTo>
                  <a:lnTo>
                    <a:pt x="1095" y="175"/>
                  </a:lnTo>
                  <a:lnTo>
                    <a:pt x="1089" y="166"/>
                  </a:lnTo>
                  <a:lnTo>
                    <a:pt x="1084" y="155"/>
                  </a:lnTo>
                  <a:lnTo>
                    <a:pt x="1076" y="145"/>
                  </a:lnTo>
                  <a:lnTo>
                    <a:pt x="1068" y="136"/>
                  </a:lnTo>
                  <a:lnTo>
                    <a:pt x="1057" y="126"/>
                  </a:lnTo>
                  <a:lnTo>
                    <a:pt x="1046" y="117"/>
                  </a:lnTo>
                  <a:lnTo>
                    <a:pt x="1034" y="108"/>
                  </a:lnTo>
                  <a:lnTo>
                    <a:pt x="1021" y="99"/>
                  </a:lnTo>
                  <a:lnTo>
                    <a:pt x="1007" y="91"/>
                  </a:lnTo>
                  <a:lnTo>
                    <a:pt x="992" y="83"/>
                  </a:lnTo>
                  <a:lnTo>
                    <a:pt x="975" y="75"/>
                  </a:lnTo>
                  <a:lnTo>
                    <a:pt x="958" y="68"/>
                  </a:lnTo>
                  <a:lnTo>
                    <a:pt x="939" y="60"/>
                  </a:lnTo>
                  <a:lnTo>
                    <a:pt x="920" y="53"/>
                  </a:lnTo>
                  <a:lnTo>
                    <a:pt x="901" y="47"/>
                  </a:lnTo>
                  <a:lnTo>
                    <a:pt x="879" y="41"/>
                  </a:lnTo>
                  <a:lnTo>
                    <a:pt x="857" y="35"/>
                  </a:lnTo>
                  <a:lnTo>
                    <a:pt x="835" y="30"/>
                  </a:lnTo>
                  <a:lnTo>
                    <a:pt x="812" y="24"/>
                  </a:lnTo>
                  <a:lnTo>
                    <a:pt x="788" y="20"/>
                  </a:lnTo>
                  <a:lnTo>
                    <a:pt x="765" y="16"/>
                  </a:lnTo>
                  <a:lnTo>
                    <a:pt x="740" y="12"/>
                  </a:lnTo>
                  <a:lnTo>
                    <a:pt x="715" y="9"/>
                  </a:lnTo>
                  <a:lnTo>
                    <a:pt x="690" y="7"/>
                  </a:lnTo>
                  <a:lnTo>
                    <a:pt x="663" y="4"/>
                  </a:lnTo>
                  <a:lnTo>
                    <a:pt x="636" y="3"/>
                  </a:lnTo>
                  <a:lnTo>
                    <a:pt x="607" y="1"/>
                  </a:lnTo>
                  <a:lnTo>
                    <a:pt x="580" y="0"/>
                  </a:lnTo>
                  <a:lnTo>
                    <a:pt x="552" y="0"/>
                  </a:lnTo>
                  <a:lnTo>
                    <a:pt x="523" y="0"/>
                  </a:lnTo>
                  <a:lnTo>
                    <a:pt x="494" y="1"/>
                  </a:lnTo>
                  <a:lnTo>
                    <a:pt x="467" y="3"/>
                  </a:lnTo>
                  <a:lnTo>
                    <a:pt x="440" y="4"/>
                  </a:lnTo>
                  <a:lnTo>
                    <a:pt x="413" y="7"/>
                  </a:lnTo>
                  <a:lnTo>
                    <a:pt x="387" y="9"/>
                  </a:lnTo>
                  <a:lnTo>
                    <a:pt x="361" y="12"/>
                  </a:lnTo>
                  <a:lnTo>
                    <a:pt x="337" y="16"/>
                  </a:lnTo>
                  <a:lnTo>
                    <a:pt x="312" y="20"/>
                  </a:lnTo>
                  <a:lnTo>
                    <a:pt x="288" y="24"/>
                  </a:lnTo>
                  <a:lnTo>
                    <a:pt x="265" y="30"/>
                  </a:lnTo>
                  <a:lnTo>
                    <a:pt x="243" y="35"/>
                  </a:lnTo>
                  <a:lnTo>
                    <a:pt x="221" y="41"/>
                  </a:lnTo>
                  <a:lnTo>
                    <a:pt x="201" y="47"/>
                  </a:lnTo>
                  <a:lnTo>
                    <a:pt x="181" y="53"/>
                  </a:lnTo>
                  <a:lnTo>
                    <a:pt x="162" y="60"/>
                  </a:lnTo>
                  <a:lnTo>
                    <a:pt x="143" y="68"/>
                  </a:lnTo>
                  <a:lnTo>
                    <a:pt x="125" y="75"/>
                  </a:lnTo>
                  <a:lnTo>
                    <a:pt x="109" y="83"/>
                  </a:lnTo>
                  <a:lnTo>
                    <a:pt x="94" y="91"/>
                  </a:lnTo>
                  <a:lnTo>
                    <a:pt x="79" y="99"/>
                  </a:lnTo>
                  <a:lnTo>
                    <a:pt x="67" y="108"/>
                  </a:lnTo>
                  <a:lnTo>
                    <a:pt x="54" y="117"/>
                  </a:lnTo>
                  <a:lnTo>
                    <a:pt x="44" y="126"/>
                  </a:lnTo>
                  <a:lnTo>
                    <a:pt x="33" y="136"/>
                  </a:lnTo>
                  <a:lnTo>
                    <a:pt x="25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6" y="175"/>
                  </a:lnTo>
                  <a:lnTo>
                    <a:pt x="4" y="180"/>
                  </a:lnTo>
                  <a:lnTo>
                    <a:pt x="3" y="186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201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7"/>
                  </a:lnTo>
                  <a:lnTo>
                    <a:pt x="4" y="232"/>
                  </a:lnTo>
                  <a:lnTo>
                    <a:pt x="6" y="236"/>
                  </a:lnTo>
                  <a:lnTo>
                    <a:pt x="11" y="247"/>
                  </a:lnTo>
                  <a:lnTo>
                    <a:pt x="16" y="257"/>
                  </a:lnTo>
                  <a:lnTo>
                    <a:pt x="25" y="267"/>
                  </a:lnTo>
                  <a:lnTo>
                    <a:pt x="33" y="277"/>
                  </a:lnTo>
                  <a:lnTo>
                    <a:pt x="44" y="286"/>
                  </a:lnTo>
                  <a:lnTo>
                    <a:pt x="54" y="295"/>
                  </a:lnTo>
                  <a:lnTo>
                    <a:pt x="67" y="304"/>
                  </a:lnTo>
                  <a:lnTo>
                    <a:pt x="79" y="311"/>
                  </a:lnTo>
                  <a:lnTo>
                    <a:pt x="94" y="319"/>
                  </a:lnTo>
                  <a:lnTo>
                    <a:pt x="109" y="327"/>
                  </a:lnTo>
                  <a:lnTo>
                    <a:pt x="125" y="335"/>
                  </a:lnTo>
                  <a:lnTo>
                    <a:pt x="143" y="344"/>
                  </a:lnTo>
                  <a:lnTo>
                    <a:pt x="162" y="350"/>
                  </a:lnTo>
                  <a:lnTo>
                    <a:pt x="181" y="357"/>
                  </a:lnTo>
                  <a:lnTo>
                    <a:pt x="201" y="364"/>
                  </a:lnTo>
                  <a:lnTo>
                    <a:pt x="221" y="369"/>
                  </a:lnTo>
                  <a:lnTo>
                    <a:pt x="243" y="376"/>
                  </a:lnTo>
                  <a:lnTo>
                    <a:pt x="265" y="382"/>
                  </a:lnTo>
                  <a:lnTo>
                    <a:pt x="288" y="386"/>
                  </a:lnTo>
                  <a:lnTo>
                    <a:pt x="312" y="391"/>
                  </a:lnTo>
                  <a:lnTo>
                    <a:pt x="337" y="395"/>
                  </a:lnTo>
                  <a:lnTo>
                    <a:pt x="361" y="398"/>
                  </a:lnTo>
                  <a:lnTo>
                    <a:pt x="387" y="402"/>
                  </a:lnTo>
                  <a:lnTo>
                    <a:pt x="413" y="405"/>
                  </a:lnTo>
                  <a:lnTo>
                    <a:pt x="440" y="407"/>
                  </a:lnTo>
                  <a:lnTo>
                    <a:pt x="467" y="409"/>
                  </a:lnTo>
                  <a:lnTo>
                    <a:pt x="494" y="410"/>
                  </a:lnTo>
                  <a:lnTo>
                    <a:pt x="523" y="410"/>
                  </a:lnTo>
                  <a:lnTo>
                    <a:pt x="552" y="411"/>
                  </a:lnTo>
                  <a:lnTo>
                    <a:pt x="580" y="410"/>
                  </a:lnTo>
                  <a:lnTo>
                    <a:pt x="609" y="410"/>
                  </a:lnTo>
                  <a:lnTo>
                    <a:pt x="636" y="409"/>
                  </a:lnTo>
                  <a:lnTo>
                    <a:pt x="663" y="407"/>
                  </a:lnTo>
                  <a:lnTo>
                    <a:pt x="690" y="405"/>
                  </a:lnTo>
                  <a:lnTo>
                    <a:pt x="715" y="402"/>
                  </a:lnTo>
                  <a:lnTo>
                    <a:pt x="740" y="398"/>
                  </a:lnTo>
                  <a:lnTo>
                    <a:pt x="765" y="395"/>
                  </a:lnTo>
                  <a:lnTo>
                    <a:pt x="788" y="391"/>
                  </a:lnTo>
                  <a:lnTo>
                    <a:pt x="812" y="386"/>
                  </a:lnTo>
                  <a:lnTo>
                    <a:pt x="835" y="382"/>
                  </a:lnTo>
                  <a:lnTo>
                    <a:pt x="857" y="376"/>
                  </a:lnTo>
                  <a:lnTo>
                    <a:pt x="879" y="369"/>
                  </a:lnTo>
                  <a:lnTo>
                    <a:pt x="901" y="364"/>
                  </a:lnTo>
                  <a:lnTo>
                    <a:pt x="920" y="357"/>
                  </a:lnTo>
                  <a:lnTo>
                    <a:pt x="939" y="350"/>
                  </a:lnTo>
                  <a:lnTo>
                    <a:pt x="958" y="344"/>
                  </a:lnTo>
                  <a:lnTo>
                    <a:pt x="975" y="335"/>
                  </a:lnTo>
                  <a:lnTo>
                    <a:pt x="992" y="327"/>
                  </a:lnTo>
                  <a:lnTo>
                    <a:pt x="1007" y="319"/>
                  </a:lnTo>
                  <a:lnTo>
                    <a:pt x="1021" y="311"/>
                  </a:lnTo>
                  <a:lnTo>
                    <a:pt x="1034" y="304"/>
                  </a:lnTo>
                  <a:lnTo>
                    <a:pt x="1046" y="295"/>
                  </a:lnTo>
                  <a:lnTo>
                    <a:pt x="1057" y="286"/>
                  </a:lnTo>
                  <a:lnTo>
                    <a:pt x="1068" y="277"/>
                  </a:lnTo>
                  <a:lnTo>
                    <a:pt x="1076" y="267"/>
                  </a:lnTo>
                  <a:lnTo>
                    <a:pt x="1084" y="257"/>
                  </a:lnTo>
                  <a:lnTo>
                    <a:pt x="1089" y="247"/>
                  </a:lnTo>
                  <a:lnTo>
                    <a:pt x="1095" y="236"/>
                  </a:lnTo>
                  <a:lnTo>
                    <a:pt x="1096" y="232"/>
                  </a:lnTo>
                  <a:lnTo>
                    <a:pt x="1098" y="227"/>
                  </a:lnTo>
                  <a:lnTo>
                    <a:pt x="1099" y="221"/>
                  </a:lnTo>
                  <a:lnTo>
                    <a:pt x="1100" y="217"/>
                  </a:lnTo>
                  <a:lnTo>
                    <a:pt x="1100" y="212"/>
                  </a:lnTo>
                  <a:lnTo>
                    <a:pt x="1100" y="20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Rectangle 11"/>
            <p:cNvSpPr>
              <a:spLocks noChangeArrowheads="1"/>
            </p:cNvSpPr>
            <p:nvPr/>
          </p:nvSpPr>
          <p:spPr bwMode="auto">
            <a:xfrm>
              <a:off x="7239000" y="3786188"/>
              <a:ext cx="1539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46117" name="Line 12"/>
            <p:cNvSpPr>
              <a:spLocks noChangeShapeType="1"/>
            </p:cNvSpPr>
            <p:nvPr/>
          </p:nvSpPr>
          <p:spPr bwMode="auto">
            <a:xfrm>
              <a:off x="7315200" y="4014788"/>
              <a:ext cx="22860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Freeform 10"/>
            <p:cNvSpPr>
              <a:spLocks/>
            </p:cNvSpPr>
            <p:nvPr/>
          </p:nvSpPr>
          <p:spPr bwMode="auto">
            <a:xfrm>
              <a:off x="5943600" y="6019800"/>
              <a:ext cx="609600" cy="228600"/>
            </a:xfrm>
            <a:custGeom>
              <a:avLst/>
              <a:gdLst>
                <a:gd name="T0" fmla="*/ 2147483647 w 1100"/>
                <a:gd name="T1" fmla="*/ 2147483647 h 411"/>
                <a:gd name="T2" fmla="*/ 2147483647 w 1100"/>
                <a:gd name="T3" fmla="*/ 2147483647 h 411"/>
                <a:gd name="T4" fmla="*/ 2147483647 w 1100"/>
                <a:gd name="T5" fmla="*/ 2147483647 h 411"/>
                <a:gd name="T6" fmla="*/ 2147483647 w 1100"/>
                <a:gd name="T7" fmla="*/ 2147483647 h 411"/>
                <a:gd name="T8" fmla="*/ 2147483647 w 1100"/>
                <a:gd name="T9" fmla="*/ 2147483647 h 411"/>
                <a:gd name="T10" fmla="*/ 2147483647 w 1100"/>
                <a:gd name="T11" fmla="*/ 2147483647 h 411"/>
                <a:gd name="T12" fmla="*/ 2147483647 w 1100"/>
                <a:gd name="T13" fmla="*/ 2147483647 h 411"/>
                <a:gd name="T14" fmla="*/ 2147483647 w 1100"/>
                <a:gd name="T15" fmla="*/ 2147483647 h 411"/>
                <a:gd name="T16" fmla="*/ 2147483647 w 1100"/>
                <a:gd name="T17" fmla="*/ 2147483647 h 411"/>
                <a:gd name="T18" fmla="*/ 2147483647 w 1100"/>
                <a:gd name="T19" fmla="*/ 2147483647 h 411"/>
                <a:gd name="T20" fmla="*/ 2147483647 w 1100"/>
                <a:gd name="T21" fmla="*/ 2147483647 h 411"/>
                <a:gd name="T22" fmla="*/ 2147483647 w 1100"/>
                <a:gd name="T23" fmla="*/ 0 h 411"/>
                <a:gd name="T24" fmla="*/ 2147483647 w 1100"/>
                <a:gd name="T25" fmla="*/ 2147483647 h 411"/>
                <a:gd name="T26" fmla="*/ 2147483647 w 1100"/>
                <a:gd name="T27" fmla="*/ 2147483647 h 411"/>
                <a:gd name="T28" fmla="*/ 2147483647 w 1100"/>
                <a:gd name="T29" fmla="*/ 2147483647 h 411"/>
                <a:gd name="T30" fmla="*/ 2147483647 w 1100"/>
                <a:gd name="T31" fmla="*/ 2147483647 h 411"/>
                <a:gd name="T32" fmla="*/ 2147483647 w 1100"/>
                <a:gd name="T33" fmla="*/ 2147483647 h 411"/>
                <a:gd name="T34" fmla="*/ 2147483647 w 1100"/>
                <a:gd name="T35" fmla="*/ 2147483647 h 411"/>
                <a:gd name="T36" fmla="*/ 2147483647 w 1100"/>
                <a:gd name="T37" fmla="*/ 2147483647 h 411"/>
                <a:gd name="T38" fmla="*/ 2147483647 w 1100"/>
                <a:gd name="T39" fmla="*/ 2147483647 h 411"/>
                <a:gd name="T40" fmla="*/ 2147483647 w 1100"/>
                <a:gd name="T41" fmla="*/ 2147483647 h 411"/>
                <a:gd name="T42" fmla="*/ 2147483647 w 1100"/>
                <a:gd name="T43" fmla="*/ 2147483647 h 411"/>
                <a:gd name="T44" fmla="*/ 0 w 1100"/>
                <a:gd name="T45" fmla="*/ 2147483647 h 411"/>
                <a:gd name="T46" fmla="*/ 0 w 1100"/>
                <a:gd name="T47" fmla="*/ 2147483647 h 411"/>
                <a:gd name="T48" fmla="*/ 2147483647 w 1100"/>
                <a:gd name="T49" fmla="*/ 2147483647 h 411"/>
                <a:gd name="T50" fmla="*/ 2147483647 w 1100"/>
                <a:gd name="T51" fmla="*/ 2147483647 h 411"/>
                <a:gd name="T52" fmla="*/ 2147483647 w 1100"/>
                <a:gd name="T53" fmla="*/ 2147483647 h 411"/>
                <a:gd name="T54" fmla="*/ 2147483647 w 1100"/>
                <a:gd name="T55" fmla="*/ 2147483647 h 411"/>
                <a:gd name="T56" fmla="*/ 2147483647 w 1100"/>
                <a:gd name="T57" fmla="*/ 2147483647 h 411"/>
                <a:gd name="T58" fmla="*/ 2147483647 w 1100"/>
                <a:gd name="T59" fmla="*/ 2147483647 h 411"/>
                <a:gd name="T60" fmla="*/ 2147483647 w 1100"/>
                <a:gd name="T61" fmla="*/ 2147483647 h 411"/>
                <a:gd name="T62" fmla="*/ 2147483647 w 1100"/>
                <a:gd name="T63" fmla="*/ 2147483647 h 411"/>
                <a:gd name="T64" fmla="*/ 2147483647 w 1100"/>
                <a:gd name="T65" fmla="*/ 2147483647 h 411"/>
                <a:gd name="T66" fmla="*/ 2147483647 w 1100"/>
                <a:gd name="T67" fmla="*/ 2147483647 h 411"/>
                <a:gd name="T68" fmla="*/ 2147483647 w 1100"/>
                <a:gd name="T69" fmla="*/ 2147483647 h 411"/>
                <a:gd name="T70" fmla="*/ 2147483647 w 1100"/>
                <a:gd name="T71" fmla="*/ 2147483647 h 411"/>
                <a:gd name="T72" fmla="*/ 2147483647 w 1100"/>
                <a:gd name="T73" fmla="*/ 2147483647 h 411"/>
                <a:gd name="T74" fmla="*/ 2147483647 w 1100"/>
                <a:gd name="T75" fmla="*/ 2147483647 h 411"/>
                <a:gd name="T76" fmla="*/ 2147483647 w 1100"/>
                <a:gd name="T77" fmla="*/ 2147483647 h 411"/>
                <a:gd name="T78" fmla="*/ 2147483647 w 1100"/>
                <a:gd name="T79" fmla="*/ 2147483647 h 411"/>
                <a:gd name="T80" fmla="*/ 2147483647 w 1100"/>
                <a:gd name="T81" fmla="*/ 2147483647 h 411"/>
                <a:gd name="T82" fmla="*/ 2147483647 w 1100"/>
                <a:gd name="T83" fmla="*/ 2147483647 h 411"/>
                <a:gd name="T84" fmla="*/ 2147483647 w 1100"/>
                <a:gd name="T85" fmla="*/ 2147483647 h 411"/>
                <a:gd name="T86" fmla="*/ 2147483647 w 1100"/>
                <a:gd name="T87" fmla="*/ 2147483647 h 411"/>
                <a:gd name="T88" fmla="*/ 2147483647 w 1100"/>
                <a:gd name="T89" fmla="*/ 2147483647 h 411"/>
                <a:gd name="T90" fmla="*/ 2147483647 w 1100"/>
                <a:gd name="T91" fmla="*/ 2147483647 h 411"/>
                <a:gd name="T92" fmla="*/ 2147483647 w 1100"/>
                <a:gd name="T93" fmla="*/ 2147483647 h 4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0" h="411">
                  <a:moveTo>
                    <a:pt x="1100" y="206"/>
                  </a:moveTo>
                  <a:lnTo>
                    <a:pt x="1100" y="201"/>
                  </a:lnTo>
                  <a:lnTo>
                    <a:pt x="1100" y="195"/>
                  </a:lnTo>
                  <a:lnTo>
                    <a:pt x="1099" y="191"/>
                  </a:lnTo>
                  <a:lnTo>
                    <a:pt x="1098" y="186"/>
                  </a:lnTo>
                  <a:lnTo>
                    <a:pt x="1096" y="180"/>
                  </a:lnTo>
                  <a:lnTo>
                    <a:pt x="1095" y="175"/>
                  </a:lnTo>
                  <a:lnTo>
                    <a:pt x="1089" y="166"/>
                  </a:lnTo>
                  <a:lnTo>
                    <a:pt x="1084" y="155"/>
                  </a:lnTo>
                  <a:lnTo>
                    <a:pt x="1076" y="145"/>
                  </a:lnTo>
                  <a:lnTo>
                    <a:pt x="1068" y="136"/>
                  </a:lnTo>
                  <a:lnTo>
                    <a:pt x="1057" y="126"/>
                  </a:lnTo>
                  <a:lnTo>
                    <a:pt x="1046" y="117"/>
                  </a:lnTo>
                  <a:lnTo>
                    <a:pt x="1034" y="108"/>
                  </a:lnTo>
                  <a:lnTo>
                    <a:pt x="1021" y="99"/>
                  </a:lnTo>
                  <a:lnTo>
                    <a:pt x="1007" y="91"/>
                  </a:lnTo>
                  <a:lnTo>
                    <a:pt x="992" y="83"/>
                  </a:lnTo>
                  <a:lnTo>
                    <a:pt x="975" y="75"/>
                  </a:lnTo>
                  <a:lnTo>
                    <a:pt x="958" y="68"/>
                  </a:lnTo>
                  <a:lnTo>
                    <a:pt x="939" y="60"/>
                  </a:lnTo>
                  <a:lnTo>
                    <a:pt x="920" y="53"/>
                  </a:lnTo>
                  <a:lnTo>
                    <a:pt x="901" y="47"/>
                  </a:lnTo>
                  <a:lnTo>
                    <a:pt x="879" y="41"/>
                  </a:lnTo>
                  <a:lnTo>
                    <a:pt x="857" y="35"/>
                  </a:lnTo>
                  <a:lnTo>
                    <a:pt x="835" y="30"/>
                  </a:lnTo>
                  <a:lnTo>
                    <a:pt x="812" y="24"/>
                  </a:lnTo>
                  <a:lnTo>
                    <a:pt x="788" y="20"/>
                  </a:lnTo>
                  <a:lnTo>
                    <a:pt x="765" y="16"/>
                  </a:lnTo>
                  <a:lnTo>
                    <a:pt x="740" y="12"/>
                  </a:lnTo>
                  <a:lnTo>
                    <a:pt x="715" y="9"/>
                  </a:lnTo>
                  <a:lnTo>
                    <a:pt x="690" y="7"/>
                  </a:lnTo>
                  <a:lnTo>
                    <a:pt x="663" y="4"/>
                  </a:lnTo>
                  <a:lnTo>
                    <a:pt x="636" y="3"/>
                  </a:lnTo>
                  <a:lnTo>
                    <a:pt x="607" y="1"/>
                  </a:lnTo>
                  <a:lnTo>
                    <a:pt x="580" y="0"/>
                  </a:lnTo>
                  <a:lnTo>
                    <a:pt x="552" y="0"/>
                  </a:lnTo>
                  <a:lnTo>
                    <a:pt x="523" y="0"/>
                  </a:lnTo>
                  <a:lnTo>
                    <a:pt x="494" y="1"/>
                  </a:lnTo>
                  <a:lnTo>
                    <a:pt x="467" y="3"/>
                  </a:lnTo>
                  <a:lnTo>
                    <a:pt x="440" y="4"/>
                  </a:lnTo>
                  <a:lnTo>
                    <a:pt x="413" y="7"/>
                  </a:lnTo>
                  <a:lnTo>
                    <a:pt x="387" y="9"/>
                  </a:lnTo>
                  <a:lnTo>
                    <a:pt x="361" y="12"/>
                  </a:lnTo>
                  <a:lnTo>
                    <a:pt x="337" y="16"/>
                  </a:lnTo>
                  <a:lnTo>
                    <a:pt x="312" y="20"/>
                  </a:lnTo>
                  <a:lnTo>
                    <a:pt x="288" y="24"/>
                  </a:lnTo>
                  <a:lnTo>
                    <a:pt x="265" y="30"/>
                  </a:lnTo>
                  <a:lnTo>
                    <a:pt x="243" y="35"/>
                  </a:lnTo>
                  <a:lnTo>
                    <a:pt x="221" y="41"/>
                  </a:lnTo>
                  <a:lnTo>
                    <a:pt x="201" y="47"/>
                  </a:lnTo>
                  <a:lnTo>
                    <a:pt x="181" y="53"/>
                  </a:lnTo>
                  <a:lnTo>
                    <a:pt x="162" y="60"/>
                  </a:lnTo>
                  <a:lnTo>
                    <a:pt x="143" y="68"/>
                  </a:lnTo>
                  <a:lnTo>
                    <a:pt x="125" y="75"/>
                  </a:lnTo>
                  <a:lnTo>
                    <a:pt x="109" y="83"/>
                  </a:lnTo>
                  <a:lnTo>
                    <a:pt x="94" y="91"/>
                  </a:lnTo>
                  <a:lnTo>
                    <a:pt x="79" y="99"/>
                  </a:lnTo>
                  <a:lnTo>
                    <a:pt x="67" y="108"/>
                  </a:lnTo>
                  <a:lnTo>
                    <a:pt x="54" y="117"/>
                  </a:lnTo>
                  <a:lnTo>
                    <a:pt x="44" y="126"/>
                  </a:lnTo>
                  <a:lnTo>
                    <a:pt x="33" y="136"/>
                  </a:lnTo>
                  <a:lnTo>
                    <a:pt x="25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6" y="175"/>
                  </a:lnTo>
                  <a:lnTo>
                    <a:pt x="4" y="180"/>
                  </a:lnTo>
                  <a:lnTo>
                    <a:pt x="3" y="186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201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7"/>
                  </a:lnTo>
                  <a:lnTo>
                    <a:pt x="4" y="232"/>
                  </a:lnTo>
                  <a:lnTo>
                    <a:pt x="6" y="236"/>
                  </a:lnTo>
                  <a:lnTo>
                    <a:pt x="11" y="247"/>
                  </a:lnTo>
                  <a:lnTo>
                    <a:pt x="16" y="257"/>
                  </a:lnTo>
                  <a:lnTo>
                    <a:pt x="25" y="267"/>
                  </a:lnTo>
                  <a:lnTo>
                    <a:pt x="33" y="277"/>
                  </a:lnTo>
                  <a:lnTo>
                    <a:pt x="44" y="286"/>
                  </a:lnTo>
                  <a:lnTo>
                    <a:pt x="54" y="295"/>
                  </a:lnTo>
                  <a:lnTo>
                    <a:pt x="67" y="304"/>
                  </a:lnTo>
                  <a:lnTo>
                    <a:pt x="79" y="311"/>
                  </a:lnTo>
                  <a:lnTo>
                    <a:pt x="94" y="319"/>
                  </a:lnTo>
                  <a:lnTo>
                    <a:pt x="109" y="327"/>
                  </a:lnTo>
                  <a:lnTo>
                    <a:pt x="125" y="335"/>
                  </a:lnTo>
                  <a:lnTo>
                    <a:pt x="143" y="344"/>
                  </a:lnTo>
                  <a:lnTo>
                    <a:pt x="162" y="350"/>
                  </a:lnTo>
                  <a:lnTo>
                    <a:pt x="181" y="357"/>
                  </a:lnTo>
                  <a:lnTo>
                    <a:pt x="201" y="364"/>
                  </a:lnTo>
                  <a:lnTo>
                    <a:pt x="221" y="369"/>
                  </a:lnTo>
                  <a:lnTo>
                    <a:pt x="243" y="376"/>
                  </a:lnTo>
                  <a:lnTo>
                    <a:pt x="265" y="382"/>
                  </a:lnTo>
                  <a:lnTo>
                    <a:pt x="288" y="386"/>
                  </a:lnTo>
                  <a:lnTo>
                    <a:pt x="312" y="391"/>
                  </a:lnTo>
                  <a:lnTo>
                    <a:pt x="337" y="395"/>
                  </a:lnTo>
                  <a:lnTo>
                    <a:pt x="361" y="398"/>
                  </a:lnTo>
                  <a:lnTo>
                    <a:pt x="387" y="402"/>
                  </a:lnTo>
                  <a:lnTo>
                    <a:pt x="413" y="405"/>
                  </a:lnTo>
                  <a:lnTo>
                    <a:pt x="440" y="407"/>
                  </a:lnTo>
                  <a:lnTo>
                    <a:pt x="467" y="409"/>
                  </a:lnTo>
                  <a:lnTo>
                    <a:pt x="494" y="410"/>
                  </a:lnTo>
                  <a:lnTo>
                    <a:pt x="523" y="410"/>
                  </a:lnTo>
                  <a:lnTo>
                    <a:pt x="552" y="411"/>
                  </a:lnTo>
                  <a:lnTo>
                    <a:pt x="580" y="410"/>
                  </a:lnTo>
                  <a:lnTo>
                    <a:pt x="609" y="410"/>
                  </a:lnTo>
                  <a:lnTo>
                    <a:pt x="636" y="409"/>
                  </a:lnTo>
                  <a:lnTo>
                    <a:pt x="663" y="407"/>
                  </a:lnTo>
                  <a:lnTo>
                    <a:pt x="690" y="405"/>
                  </a:lnTo>
                  <a:lnTo>
                    <a:pt x="715" y="402"/>
                  </a:lnTo>
                  <a:lnTo>
                    <a:pt x="740" y="398"/>
                  </a:lnTo>
                  <a:lnTo>
                    <a:pt x="765" y="395"/>
                  </a:lnTo>
                  <a:lnTo>
                    <a:pt x="788" y="391"/>
                  </a:lnTo>
                  <a:lnTo>
                    <a:pt x="812" y="386"/>
                  </a:lnTo>
                  <a:lnTo>
                    <a:pt x="835" y="382"/>
                  </a:lnTo>
                  <a:lnTo>
                    <a:pt x="857" y="376"/>
                  </a:lnTo>
                  <a:lnTo>
                    <a:pt x="879" y="369"/>
                  </a:lnTo>
                  <a:lnTo>
                    <a:pt x="901" y="364"/>
                  </a:lnTo>
                  <a:lnTo>
                    <a:pt x="920" y="357"/>
                  </a:lnTo>
                  <a:lnTo>
                    <a:pt x="939" y="350"/>
                  </a:lnTo>
                  <a:lnTo>
                    <a:pt x="958" y="344"/>
                  </a:lnTo>
                  <a:lnTo>
                    <a:pt x="975" y="335"/>
                  </a:lnTo>
                  <a:lnTo>
                    <a:pt x="992" y="327"/>
                  </a:lnTo>
                  <a:lnTo>
                    <a:pt x="1007" y="319"/>
                  </a:lnTo>
                  <a:lnTo>
                    <a:pt x="1021" y="311"/>
                  </a:lnTo>
                  <a:lnTo>
                    <a:pt x="1034" y="304"/>
                  </a:lnTo>
                  <a:lnTo>
                    <a:pt x="1046" y="295"/>
                  </a:lnTo>
                  <a:lnTo>
                    <a:pt x="1057" y="286"/>
                  </a:lnTo>
                  <a:lnTo>
                    <a:pt x="1068" y="277"/>
                  </a:lnTo>
                  <a:lnTo>
                    <a:pt x="1076" y="267"/>
                  </a:lnTo>
                  <a:lnTo>
                    <a:pt x="1084" y="257"/>
                  </a:lnTo>
                  <a:lnTo>
                    <a:pt x="1089" y="247"/>
                  </a:lnTo>
                  <a:lnTo>
                    <a:pt x="1095" y="236"/>
                  </a:lnTo>
                  <a:lnTo>
                    <a:pt x="1096" y="232"/>
                  </a:lnTo>
                  <a:lnTo>
                    <a:pt x="1098" y="227"/>
                  </a:lnTo>
                  <a:lnTo>
                    <a:pt x="1099" y="221"/>
                  </a:lnTo>
                  <a:lnTo>
                    <a:pt x="1100" y="217"/>
                  </a:lnTo>
                  <a:lnTo>
                    <a:pt x="1100" y="212"/>
                  </a:lnTo>
                  <a:lnTo>
                    <a:pt x="1100" y="20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Rectangle 11"/>
            <p:cNvSpPr>
              <a:spLocks noChangeArrowheads="1"/>
            </p:cNvSpPr>
            <p:nvPr/>
          </p:nvSpPr>
          <p:spPr bwMode="auto">
            <a:xfrm>
              <a:off x="6096000" y="6019800"/>
              <a:ext cx="3254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solidFill>
                    <a:srgbClr val="FF0000"/>
                  </a:solidFill>
                </a:rPr>
                <a:t>Date</a:t>
              </a:r>
            </a:p>
          </p:txBody>
        </p:sp>
        <p:sp>
          <p:nvSpPr>
            <p:cNvPr id="46120" name="Line 12"/>
            <p:cNvSpPr>
              <a:spLocks noChangeShapeType="1"/>
            </p:cNvSpPr>
            <p:nvPr/>
          </p:nvSpPr>
          <p:spPr bwMode="auto">
            <a:xfrm flipH="1" flipV="1">
              <a:off x="6248400" y="5715000"/>
              <a:ext cx="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Freeform 10"/>
            <p:cNvSpPr>
              <a:spLocks/>
            </p:cNvSpPr>
            <p:nvPr/>
          </p:nvSpPr>
          <p:spPr bwMode="auto">
            <a:xfrm>
              <a:off x="6629400" y="6019800"/>
              <a:ext cx="609600" cy="228600"/>
            </a:xfrm>
            <a:custGeom>
              <a:avLst/>
              <a:gdLst>
                <a:gd name="T0" fmla="*/ 2147483647 w 1100"/>
                <a:gd name="T1" fmla="*/ 2147483647 h 411"/>
                <a:gd name="T2" fmla="*/ 2147483647 w 1100"/>
                <a:gd name="T3" fmla="*/ 2147483647 h 411"/>
                <a:gd name="T4" fmla="*/ 2147483647 w 1100"/>
                <a:gd name="T5" fmla="*/ 2147483647 h 411"/>
                <a:gd name="T6" fmla="*/ 2147483647 w 1100"/>
                <a:gd name="T7" fmla="*/ 2147483647 h 411"/>
                <a:gd name="T8" fmla="*/ 2147483647 w 1100"/>
                <a:gd name="T9" fmla="*/ 2147483647 h 411"/>
                <a:gd name="T10" fmla="*/ 2147483647 w 1100"/>
                <a:gd name="T11" fmla="*/ 2147483647 h 411"/>
                <a:gd name="T12" fmla="*/ 2147483647 w 1100"/>
                <a:gd name="T13" fmla="*/ 2147483647 h 411"/>
                <a:gd name="T14" fmla="*/ 2147483647 w 1100"/>
                <a:gd name="T15" fmla="*/ 2147483647 h 411"/>
                <a:gd name="T16" fmla="*/ 2147483647 w 1100"/>
                <a:gd name="T17" fmla="*/ 2147483647 h 411"/>
                <a:gd name="T18" fmla="*/ 2147483647 w 1100"/>
                <a:gd name="T19" fmla="*/ 2147483647 h 411"/>
                <a:gd name="T20" fmla="*/ 2147483647 w 1100"/>
                <a:gd name="T21" fmla="*/ 2147483647 h 411"/>
                <a:gd name="T22" fmla="*/ 2147483647 w 1100"/>
                <a:gd name="T23" fmla="*/ 0 h 411"/>
                <a:gd name="T24" fmla="*/ 2147483647 w 1100"/>
                <a:gd name="T25" fmla="*/ 2147483647 h 411"/>
                <a:gd name="T26" fmla="*/ 2147483647 w 1100"/>
                <a:gd name="T27" fmla="*/ 2147483647 h 411"/>
                <a:gd name="T28" fmla="*/ 2147483647 w 1100"/>
                <a:gd name="T29" fmla="*/ 2147483647 h 411"/>
                <a:gd name="T30" fmla="*/ 2147483647 w 1100"/>
                <a:gd name="T31" fmla="*/ 2147483647 h 411"/>
                <a:gd name="T32" fmla="*/ 2147483647 w 1100"/>
                <a:gd name="T33" fmla="*/ 2147483647 h 411"/>
                <a:gd name="T34" fmla="*/ 2147483647 w 1100"/>
                <a:gd name="T35" fmla="*/ 2147483647 h 411"/>
                <a:gd name="T36" fmla="*/ 2147483647 w 1100"/>
                <a:gd name="T37" fmla="*/ 2147483647 h 411"/>
                <a:gd name="T38" fmla="*/ 2147483647 w 1100"/>
                <a:gd name="T39" fmla="*/ 2147483647 h 411"/>
                <a:gd name="T40" fmla="*/ 2147483647 w 1100"/>
                <a:gd name="T41" fmla="*/ 2147483647 h 411"/>
                <a:gd name="T42" fmla="*/ 2147483647 w 1100"/>
                <a:gd name="T43" fmla="*/ 2147483647 h 411"/>
                <a:gd name="T44" fmla="*/ 0 w 1100"/>
                <a:gd name="T45" fmla="*/ 2147483647 h 411"/>
                <a:gd name="T46" fmla="*/ 0 w 1100"/>
                <a:gd name="T47" fmla="*/ 2147483647 h 411"/>
                <a:gd name="T48" fmla="*/ 2147483647 w 1100"/>
                <a:gd name="T49" fmla="*/ 2147483647 h 411"/>
                <a:gd name="T50" fmla="*/ 2147483647 w 1100"/>
                <a:gd name="T51" fmla="*/ 2147483647 h 411"/>
                <a:gd name="T52" fmla="*/ 2147483647 w 1100"/>
                <a:gd name="T53" fmla="*/ 2147483647 h 411"/>
                <a:gd name="T54" fmla="*/ 2147483647 w 1100"/>
                <a:gd name="T55" fmla="*/ 2147483647 h 411"/>
                <a:gd name="T56" fmla="*/ 2147483647 w 1100"/>
                <a:gd name="T57" fmla="*/ 2147483647 h 411"/>
                <a:gd name="T58" fmla="*/ 2147483647 w 1100"/>
                <a:gd name="T59" fmla="*/ 2147483647 h 411"/>
                <a:gd name="T60" fmla="*/ 2147483647 w 1100"/>
                <a:gd name="T61" fmla="*/ 2147483647 h 411"/>
                <a:gd name="T62" fmla="*/ 2147483647 w 1100"/>
                <a:gd name="T63" fmla="*/ 2147483647 h 411"/>
                <a:gd name="T64" fmla="*/ 2147483647 w 1100"/>
                <a:gd name="T65" fmla="*/ 2147483647 h 411"/>
                <a:gd name="T66" fmla="*/ 2147483647 w 1100"/>
                <a:gd name="T67" fmla="*/ 2147483647 h 411"/>
                <a:gd name="T68" fmla="*/ 2147483647 w 1100"/>
                <a:gd name="T69" fmla="*/ 2147483647 h 411"/>
                <a:gd name="T70" fmla="*/ 2147483647 w 1100"/>
                <a:gd name="T71" fmla="*/ 2147483647 h 411"/>
                <a:gd name="T72" fmla="*/ 2147483647 w 1100"/>
                <a:gd name="T73" fmla="*/ 2147483647 h 411"/>
                <a:gd name="T74" fmla="*/ 2147483647 w 1100"/>
                <a:gd name="T75" fmla="*/ 2147483647 h 411"/>
                <a:gd name="T76" fmla="*/ 2147483647 w 1100"/>
                <a:gd name="T77" fmla="*/ 2147483647 h 411"/>
                <a:gd name="T78" fmla="*/ 2147483647 w 1100"/>
                <a:gd name="T79" fmla="*/ 2147483647 h 411"/>
                <a:gd name="T80" fmla="*/ 2147483647 w 1100"/>
                <a:gd name="T81" fmla="*/ 2147483647 h 411"/>
                <a:gd name="T82" fmla="*/ 2147483647 w 1100"/>
                <a:gd name="T83" fmla="*/ 2147483647 h 411"/>
                <a:gd name="T84" fmla="*/ 2147483647 w 1100"/>
                <a:gd name="T85" fmla="*/ 2147483647 h 411"/>
                <a:gd name="T86" fmla="*/ 2147483647 w 1100"/>
                <a:gd name="T87" fmla="*/ 2147483647 h 411"/>
                <a:gd name="T88" fmla="*/ 2147483647 w 1100"/>
                <a:gd name="T89" fmla="*/ 2147483647 h 411"/>
                <a:gd name="T90" fmla="*/ 2147483647 w 1100"/>
                <a:gd name="T91" fmla="*/ 2147483647 h 411"/>
                <a:gd name="T92" fmla="*/ 2147483647 w 1100"/>
                <a:gd name="T93" fmla="*/ 2147483647 h 4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00" h="411">
                  <a:moveTo>
                    <a:pt x="1100" y="206"/>
                  </a:moveTo>
                  <a:lnTo>
                    <a:pt x="1100" y="201"/>
                  </a:lnTo>
                  <a:lnTo>
                    <a:pt x="1100" y="195"/>
                  </a:lnTo>
                  <a:lnTo>
                    <a:pt x="1099" y="191"/>
                  </a:lnTo>
                  <a:lnTo>
                    <a:pt x="1098" y="186"/>
                  </a:lnTo>
                  <a:lnTo>
                    <a:pt x="1096" y="180"/>
                  </a:lnTo>
                  <a:lnTo>
                    <a:pt x="1095" y="175"/>
                  </a:lnTo>
                  <a:lnTo>
                    <a:pt x="1089" y="166"/>
                  </a:lnTo>
                  <a:lnTo>
                    <a:pt x="1084" y="155"/>
                  </a:lnTo>
                  <a:lnTo>
                    <a:pt x="1076" y="145"/>
                  </a:lnTo>
                  <a:lnTo>
                    <a:pt x="1068" y="136"/>
                  </a:lnTo>
                  <a:lnTo>
                    <a:pt x="1057" y="126"/>
                  </a:lnTo>
                  <a:lnTo>
                    <a:pt x="1046" y="117"/>
                  </a:lnTo>
                  <a:lnTo>
                    <a:pt x="1034" y="108"/>
                  </a:lnTo>
                  <a:lnTo>
                    <a:pt x="1021" y="99"/>
                  </a:lnTo>
                  <a:lnTo>
                    <a:pt x="1007" y="91"/>
                  </a:lnTo>
                  <a:lnTo>
                    <a:pt x="992" y="83"/>
                  </a:lnTo>
                  <a:lnTo>
                    <a:pt x="975" y="75"/>
                  </a:lnTo>
                  <a:lnTo>
                    <a:pt x="958" y="68"/>
                  </a:lnTo>
                  <a:lnTo>
                    <a:pt x="939" y="60"/>
                  </a:lnTo>
                  <a:lnTo>
                    <a:pt x="920" y="53"/>
                  </a:lnTo>
                  <a:lnTo>
                    <a:pt x="901" y="47"/>
                  </a:lnTo>
                  <a:lnTo>
                    <a:pt x="879" y="41"/>
                  </a:lnTo>
                  <a:lnTo>
                    <a:pt x="857" y="35"/>
                  </a:lnTo>
                  <a:lnTo>
                    <a:pt x="835" y="30"/>
                  </a:lnTo>
                  <a:lnTo>
                    <a:pt x="812" y="24"/>
                  </a:lnTo>
                  <a:lnTo>
                    <a:pt x="788" y="20"/>
                  </a:lnTo>
                  <a:lnTo>
                    <a:pt x="765" y="16"/>
                  </a:lnTo>
                  <a:lnTo>
                    <a:pt x="740" y="12"/>
                  </a:lnTo>
                  <a:lnTo>
                    <a:pt x="715" y="9"/>
                  </a:lnTo>
                  <a:lnTo>
                    <a:pt x="690" y="7"/>
                  </a:lnTo>
                  <a:lnTo>
                    <a:pt x="663" y="4"/>
                  </a:lnTo>
                  <a:lnTo>
                    <a:pt x="636" y="3"/>
                  </a:lnTo>
                  <a:lnTo>
                    <a:pt x="607" y="1"/>
                  </a:lnTo>
                  <a:lnTo>
                    <a:pt x="580" y="0"/>
                  </a:lnTo>
                  <a:lnTo>
                    <a:pt x="552" y="0"/>
                  </a:lnTo>
                  <a:lnTo>
                    <a:pt x="523" y="0"/>
                  </a:lnTo>
                  <a:lnTo>
                    <a:pt x="494" y="1"/>
                  </a:lnTo>
                  <a:lnTo>
                    <a:pt x="467" y="3"/>
                  </a:lnTo>
                  <a:lnTo>
                    <a:pt x="440" y="4"/>
                  </a:lnTo>
                  <a:lnTo>
                    <a:pt x="413" y="7"/>
                  </a:lnTo>
                  <a:lnTo>
                    <a:pt x="387" y="9"/>
                  </a:lnTo>
                  <a:lnTo>
                    <a:pt x="361" y="12"/>
                  </a:lnTo>
                  <a:lnTo>
                    <a:pt x="337" y="16"/>
                  </a:lnTo>
                  <a:lnTo>
                    <a:pt x="312" y="20"/>
                  </a:lnTo>
                  <a:lnTo>
                    <a:pt x="288" y="24"/>
                  </a:lnTo>
                  <a:lnTo>
                    <a:pt x="265" y="30"/>
                  </a:lnTo>
                  <a:lnTo>
                    <a:pt x="243" y="35"/>
                  </a:lnTo>
                  <a:lnTo>
                    <a:pt x="221" y="41"/>
                  </a:lnTo>
                  <a:lnTo>
                    <a:pt x="201" y="47"/>
                  </a:lnTo>
                  <a:lnTo>
                    <a:pt x="181" y="53"/>
                  </a:lnTo>
                  <a:lnTo>
                    <a:pt x="162" y="60"/>
                  </a:lnTo>
                  <a:lnTo>
                    <a:pt x="143" y="68"/>
                  </a:lnTo>
                  <a:lnTo>
                    <a:pt x="125" y="75"/>
                  </a:lnTo>
                  <a:lnTo>
                    <a:pt x="109" y="83"/>
                  </a:lnTo>
                  <a:lnTo>
                    <a:pt x="94" y="91"/>
                  </a:lnTo>
                  <a:lnTo>
                    <a:pt x="79" y="99"/>
                  </a:lnTo>
                  <a:lnTo>
                    <a:pt x="67" y="108"/>
                  </a:lnTo>
                  <a:lnTo>
                    <a:pt x="54" y="117"/>
                  </a:lnTo>
                  <a:lnTo>
                    <a:pt x="44" y="126"/>
                  </a:lnTo>
                  <a:lnTo>
                    <a:pt x="33" y="136"/>
                  </a:lnTo>
                  <a:lnTo>
                    <a:pt x="25" y="145"/>
                  </a:lnTo>
                  <a:lnTo>
                    <a:pt x="16" y="155"/>
                  </a:lnTo>
                  <a:lnTo>
                    <a:pt x="11" y="166"/>
                  </a:lnTo>
                  <a:lnTo>
                    <a:pt x="6" y="175"/>
                  </a:lnTo>
                  <a:lnTo>
                    <a:pt x="4" y="180"/>
                  </a:lnTo>
                  <a:lnTo>
                    <a:pt x="3" y="186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201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7"/>
                  </a:lnTo>
                  <a:lnTo>
                    <a:pt x="4" y="232"/>
                  </a:lnTo>
                  <a:lnTo>
                    <a:pt x="6" y="236"/>
                  </a:lnTo>
                  <a:lnTo>
                    <a:pt x="11" y="247"/>
                  </a:lnTo>
                  <a:lnTo>
                    <a:pt x="16" y="257"/>
                  </a:lnTo>
                  <a:lnTo>
                    <a:pt x="25" y="267"/>
                  </a:lnTo>
                  <a:lnTo>
                    <a:pt x="33" y="277"/>
                  </a:lnTo>
                  <a:lnTo>
                    <a:pt x="44" y="286"/>
                  </a:lnTo>
                  <a:lnTo>
                    <a:pt x="54" y="295"/>
                  </a:lnTo>
                  <a:lnTo>
                    <a:pt x="67" y="304"/>
                  </a:lnTo>
                  <a:lnTo>
                    <a:pt x="79" y="311"/>
                  </a:lnTo>
                  <a:lnTo>
                    <a:pt x="94" y="319"/>
                  </a:lnTo>
                  <a:lnTo>
                    <a:pt x="109" y="327"/>
                  </a:lnTo>
                  <a:lnTo>
                    <a:pt x="125" y="335"/>
                  </a:lnTo>
                  <a:lnTo>
                    <a:pt x="143" y="344"/>
                  </a:lnTo>
                  <a:lnTo>
                    <a:pt x="162" y="350"/>
                  </a:lnTo>
                  <a:lnTo>
                    <a:pt x="181" y="357"/>
                  </a:lnTo>
                  <a:lnTo>
                    <a:pt x="201" y="364"/>
                  </a:lnTo>
                  <a:lnTo>
                    <a:pt x="221" y="369"/>
                  </a:lnTo>
                  <a:lnTo>
                    <a:pt x="243" y="376"/>
                  </a:lnTo>
                  <a:lnTo>
                    <a:pt x="265" y="382"/>
                  </a:lnTo>
                  <a:lnTo>
                    <a:pt x="288" y="386"/>
                  </a:lnTo>
                  <a:lnTo>
                    <a:pt x="312" y="391"/>
                  </a:lnTo>
                  <a:lnTo>
                    <a:pt x="337" y="395"/>
                  </a:lnTo>
                  <a:lnTo>
                    <a:pt x="361" y="398"/>
                  </a:lnTo>
                  <a:lnTo>
                    <a:pt x="387" y="402"/>
                  </a:lnTo>
                  <a:lnTo>
                    <a:pt x="413" y="405"/>
                  </a:lnTo>
                  <a:lnTo>
                    <a:pt x="440" y="407"/>
                  </a:lnTo>
                  <a:lnTo>
                    <a:pt x="467" y="409"/>
                  </a:lnTo>
                  <a:lnTo>
                    <a:pt x="494" y="410"/>
                  </a:lnTo>
                  <a:lnTo>
                    <a:pt x="523" y="410"/>
                  </a:lnTo>
                  <a:lnTo>
                    <a:pt x="552" y="411"/>
                  </a:lnTo>
                  <a:lnTo>
                    <a:pt x="580" y="410"/>
                  </a:lnTo>
                  <a:lnTo>
                    <a:pt x="609" y="410"/>
                  </a:lnTo>
                  <a:lnTo>
                    <a:pt x="636" y="409"/>
                  </a:lnTo>
                  <a:lnTo>
                    <a:pt x="663" y="407"/>
                  </a:lnTo>
                  <a:lnTo>
                    <a:pt x="690" y="405"/>
                  </a:lnTo>
                  <a:lnTo>
                    <a:pt x="715" y="402"/>
                  </a:lnTo>
                  <a:lnTo>
                    <a:pt x="740" y="398"/>
                  </a:lnTo>
                  <a:lnTo>
                    <a:pt x="765" y="395"/>
                  </a:lnTo>
                  <a:lnTo>
                    <a:pt x="788" y="391"/>
                  </a:lnTo>
                  <a:lnTo>
                    <a:pt x="812" y="386"/>
                  </a:lnTo>
                  <a:lnTo>
                    <a:pt x="835" y="382"/>
                  </a:lnTo>
                  <a:lnTo>
                    <a:pt x="857" y="376"/>
                  </a:lnTo>
                  <a:lnTo>
                    <a:pt x="879" y="369"/>
                  </a:lnTo>
                  <a:lnTo>
                    <a:pt x="901" y="364"/>
                  </a:lnTo>
                  <a:lnTo>
                    <a:pt x="920" y="357"/>
                  </a:lnTo>
                  <a:lnTo>
                    <a:pt x="939" y="350"/>
                  </a:lnTo>
                  <a:lnTo>
                    <a:pt x="958" y="344"/>
                  </a:lnTo>
                  <a:lnTo>
                    <a:pt x="975" y="335"/>
                  </a:lnTo>
                  <a:lnTo>
                    <a:pt x="992" y="327"/>
                  </a:lnTo>
                  <a:lnTo>
                    <a:pt x="1007" y="319"/>
                  </a:lnTo>
                  <a:lnTo>
                    <a:pt x="1021" y="311"/>
                  </a:lnTo>
                  <a:lnTo>
                    <a:pt x="1034" y="304"/>
                  </a:lnTo>
                  <a:lnTo>
                    <a:pt x="1046" y="295"/>
                  </a:lnTo>
                  <a:lnTo>
                    <a:pt x="1057" y="286"/>
                  </a:lnTo>
                  <a:lnTo>
                    <a:pt x="1068" y="277"/>
                  </a:lnTo>
                  <a:lnTo>
                    <a:pt x="1076" y="267"/>
                  </a:lnTo>
                  <a:lnTo>
                    <a:pt x="1084" y="257"/>
                  </a:lnTo>
                  <a:lnTo>
                    <a:pt x="1089" y="247"/>
                  </a:lnTo>
                  <a:lnTo>
                    <a:pt x="1095" y="236"/>
                  </a:lnTo>
                  <a:lnTo>
                    <a:pt x="1096" y="232"/>
                  </a:lnTo>
                  <a:lnTo>
                    <a:pt x="1098" y="227"/>
                  </a:lnTo>
                  <a:lnTo>
                    <a:pt x="1099" y="221"/>
                  </a:lnTo>
                  <a:lnTo>
                    <a:pt x="1100" y="217"/>
                  </a:lnTo>
                  <a:lnTo>
                    <a:pt x="1100" y="212"/>
                  </a:lnTo>
                  <a:lnTo>
                    <a:pt x="1100" y="20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Rectangle 11"/>
            <p:cNvSpPr>
              <a:spLocks noChangeArrowheads="1"/>
            </p:cNvSpPr>
            <p:nvPr/>
          </p:nvSpPr>
          <p:spPr bwMode="auto">
            <a:xfrm>
              <a:off x="6781800" y="6019800"/>
              <a:ext cx="3937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grade</a:t>
              </a:r>
            </a:p>
          </p:txBody>
        </p:sp>
        <p:sp>
          <p:nvSpPr>
            <p:cNvPr id="46123" name="Line 12"/>
            <p:cNvSpPr>
              <a:spLocks noChangeShapeType="1"/>
            </p:cNvSpPr>
            <p:nvPr/>
          </p:nvSpPr>
          <p:spPr bwMode="auto">
            <a:xfrm>
              <a:off x="6705600" y="5715000"/>
              <a:ext cx="22860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Rectangle 4"/>
            <p:cNvSpPr>
              <a:spLocks noChangeArrowheads="1"/>
            </p:cNvSpPr>
            <p:nvPr/>
          </p:nvSpPr>
          <p:spPr bwMode="auto">
            <a:xfrm>
              <a:off x="5943600" y="5410200"/>
              <a:ext cx="1066800" cy="328613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6125" name="Rectangle 5"/>
            <p:cNvSpPr>
              <a:spLocks noChangeArrowheads="1"/>
            </p:cNvSpPr>
            <p:nvPr/>
          </p:nvSpPr>
          <p:spPr bwMode="auto">
            <a:xfrm>
              <a:off x="6022975" y="5486400"/>
              <a:ext cx="8207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Registration</a:t>
              </a:r>
              <a:endParaRPr lang="en-US" altLang="en-US" sz="1800"/>
            </a:p>
          </p:txBody>
        </p:sp>
        <p:sp>
          <p:nvSpPr>
            <p:cNvPr id="46126" name="Line 12"/>
            <p:cNvSpPr>
              <a:spLocks noChangeShapeType="1"/>
            </p:cNvSpPr>
            <p:nvPr/>
          </p:nvSpPr>
          <p:spPr bwMode="auto">
            <a:xfrm flipH="1" flipV="1">
              <a:off x="5410200" y="4572000"/>
              <a:ext cx="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Freeform 22"/>
            <p:cNvSpPr>
              <a:spLocks/>
            </p:cNvSpPr>
            <p:nvPr/>
          </p:nvSpPr>
          <p:spPr bwMode="auto">
            <a:xfrm>
              <a:off x="7010400" y="4953000"/>
              <a:ext cx="990600" cy="381000"/>
            </a:xfrm>
            <a:custGeom>
              <a:avLst/>
              <a:gdLst>
                <a:gd name="T0" fmla="*/ 0 w 1104"/>
                <a:gd name="T1" fmla="*/ 2147483647 h 1102"/>
                <a:gd name="T2" fmla="*/ 2147483647 w 1104"/>
                <a:gd name="T3" fmla="*/ 0 h 1102"/>
                <a:gd name="T4" fmla="*/ 2147483647 w 1104"/>
                <a:gd name="T5" fmla="*/ 2147483647 h 1102"/>
                <a:gd name="T6" fmla="*/ 2147483647 w 1104"/>
                <a:gd name="T7" fmla="*/ 2147483647 h 1102"/>
                <a:gd name="T8" fmla="*/ 0 w 1104"/>
                <a:gd name="T9" fmla="*/ 2147483647 h 1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102">
                  <a:moveTo>
                    <a:pt x="0" y="551"/>
                  </a:moveTo>
                  <a:lnTo>
                    <a:pt x="553" y="0"/>
                  </a:lnTo>
                  <a:lnTo>
                    <a:pt x="1104" y="551"/>
                  </a:lnTo>
                  <a:lnTo>
                    <a:pt x="553" y="1102"/>
                  </a:lnTo>
                  <a:lnTo>
                    <a:pt x="0" y="551"/>
                  </a:lnTo>
                </a:path>
              </a:pathLst>
            </a:custGeom>
            <a:noFill/>
            <a:ln w="38100" cmpd="dbl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12"/>
            <p:cNvSpPr>
              <a:spLocks noChangeShapeType="1"/>
            </p:cNvSpPr>
            <p:nvPr/>
          </p:nvSpPr>
          <p:spPr bwMode="auto">
            <a:xfrm flipV="1">
              <a:off x="7010400" y="5257800"/>
              <a:ext cx="228600" cy="3810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Line 12"/>
            <p:cNvSpPr>
              <a:spLocks noChangeShapeType="1"/>
            </p:cNvSpPr>
            <p:nvPr/>
          </p:nvSpPr>
          <p:spPr bwMode="auto">
            <a:xfrm flipH="1" flipV="1">
              <a:off x="7391400" y="4648200"/>
              <a:ext cx="76200" cy="3048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TextBox 2"/>
            <p:cNvSpPr txBox="1">
              <a:spLocks noChangeArrowheads="1"/>
            </p:cNvSpPr>
            <p:nvPr/>
          </p:nvSpPr>
          <p:spPr bwMode="auto">
            <a:xfrm>
              <a:off x="7189788" y="5003800"/>
              <a:ext cx="6302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3333FF"/>
                  </a:solidFill>
                </a:rPr>
                <a:t>Involve</a:t>
              </a:r>
              <a:endParaRPr lang="en-US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46131" name="TextBox 2"/>
            <p:cNvSpPr txBox="1">
              <a:spLocks noChangeArrowheads="1"/>
            </p:cNvSpPr>
            <p:nvPr/>
          </p:nvSpPr>
          <p:spPr bwMode="auto">
            <a:xfrm>
              <a:off x="5105400" y="4929188"/>
              <a:ext cx="63182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3333FF"/>
                  </a:solidFill>
                </a:rPr>
                <a:t>include</a:t>
              </a:r>
              <a:endParaRPr lang="en-US" altLang="en-US" sz="1800">
                <a:solidFill>
                  <a:srgbClr val="33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+mj-ea"/>
              </a:rPr>
              <a:t>Do not overuse ISA relationship </a:t>
            </a:r>
            <a:endParaRPr lang="en-US" sz="3600" dirty="0">
              <a:ea typeface="+mj-ea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CDD76D-6365-4627-8605-D026C13C7F0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304800" y="1447800"/>
            <a:ext cx="75438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29210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1800"/>
              <a:t>There are always some commonalities between things </a:t>
            </a:r>
            <a:r>
              <a:rPr lang="en-US" altLang="en-US" sz="1800">
                <a:sym typeface="Wingdings" pitchFamily="2" charset="2"/>
              </a:rPr>
              <a:t> this does not mean they should inherit from common ancestor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endParaRPr lang="en-US" altLang="en-US" sz="1800">
              <a:sym typeface="Wingdings" pitchFamily="2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US" altLang="en-US" sz="1800" b="1" i="1">
                <a:solidFill>
                  <a:srgbClr val="800000"/>
                </a:solidFill>
                <a:sym typeface="Wingdings" pitchFamily="2" charset="2"/>
              </a:rPr>
              <a:t>Use it only if there is a substantial overlap in attributes (and possibly relationships)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495800" y="3657600"/>
            <a:ext cx="685800" cy="32861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4575175" y="3733800"/>
            <a:ext cx="5302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Student</a:t>
            </a:r>
            <a:endParaRPr lang="en-US" altLang="en-US" sz="1800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3124200" y="3657600"/>
            <a:ext cx="685800" cy="328613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3352800" y="3725863"/>
            <a:ext cx="295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Prof</a:t>
            </a:r>
            <a:endParaRPr lang="en-US" altLang="en-US" sz="1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14600" y="4114800"/>
            <a:ext cx="3429000" cy="6858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- No need for an entity set “Person” from which both “Prof” and “Student” inherit</a:t>
            </a:r>
          </a:p>
        </p:txBody>
      </p:sp>
    </p:spTree>
    <p:extLst>
      <p:ext uri="{BB962C8B-B14F-4D97-AF65-F5344CB8AC3E}">
        <p14:creationId xmlns:p14="http://schemas.microsoft.com/office/powerpoint/2010/main" val="2055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Strong vs. Weak Entity Sets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12192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dirty="0" smtClean="0">
                <a:ea typeface="+mn-ea"/>
              </a:rPr>
              <a:t>Avoiding weak entities is better (</a:t>
            </a:r>
            <a:r>
              <a:rPr lang="en-US" sz="1800" dirty="0" smtClean="0">
                <a:ea typeface="+mn-ea"/>
              </a:rPr>
              <a:t>If no semantics is lost)</a:t>
            </a:r>
          </a:p>
          <a:p>
            <a:pPr>
              <a:buFont typeface="Wingdings" charset="0"/>
              <a:buChar char="l"/>
              <a:defRPr/>
            </a:pPr>
            <a:r>
              <a:rPr lang="en-US" sz="2000" dirty="0" smtClean="0">
                <a:ea typeface="+mn-ea"/>
              </a:rPr>
              <a:t>You may add unique keys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097426-0589-4101-87E2-AD0B50DED06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 smtClean="0"/>
          </a:p>
        </p:txBody>
      </p:sp>
      <p:grpSp>
        <p:nvGrpSpPr>
          <p:cNvPr id="48133" name="Group 26"/>
          <p:cNvGrpSpPr>
            <a:grpSpLocks/>
          </p:cNvGrpSpPr>
          <p:nvPr/>
        </p:nvGrpSpPr>
        <p:grpSpPr bwMode="auto">
          <a:xfrm>
            <a:off x="1782763" y="2819400"/>
            <a:ext cx="1312862" cy="328613"/>
            <a:chOff x="2016125" y="3595688"/>
            <a:chExt cx="1312863" cy="328612"/>
          </a:xfrm>
        </p:grpSpPr>
        <p:sp>
          <p:nvSpPr>
            <p:cNvPr id="48164" name="Rectangle 4"/>
            <p:cNvSpPr>
              <a:spLocks noChangeArrowheads="1"/>
            </p:cNvSpPr>
            <p:nvPr/>
          </p:nvSpPr>
          <p:spPr bwMode="auto">
            <a:xfrm>
              <a:off x="2016125" y="3595688"/>
              <a:ext cx="1312863" cy="32861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8165" name="Rectangle 5"/>
            <p:cNvSpPr>
              <a:spLocks noChangeArrowheads="1"/>
            </p:cNvSpPr>
            <p:nvPr/>
          </p:nvSpPr>
          <p:spPr bwMode="auto">
            <a:xfrm>
              <a:off x="2417763" y="3675063"/>
              <a:ext cx="35924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Hotel</a:t>
              </a:r>
              <a:endParaRPr lang="en-US" altLang="en-US" sz="1800"/>
            </a:p>
          </p:txBody>
        </p:sp>
      </p:grpSp>
      <p:grpSp>
        <p:nvGrpSpPr>
          <p:cNvPr id="48134" name="Group 32"/>
          <p:cNvGrpSpPr>
            <a:grpSpLocks/>
          </p:cNvGrpSpPr>
          <p:nvPr/>
        </p:nvGrpSpPr>
        <p:grpSpPr bwMode="auto">
          <a:xfrm>
            <a:off x="1887538" y="4267200"/>
            <a:ext cx="1312862" cy="328613"/>
            <a:chOff x="2016125" y="3595688"/>
            <a:chExt cx="1312863" cy="328612"/>
          </a:xfrm>
        </p:grpSpPr>
        <p:sp>
          <p:nvSpPr>
            <p:cNvPr id="48162" name="Rectangle 4"/>
            <p:cNvSpPr>
              <a:spLocks noChangeArrowheads="1"/>
            </p:cNvSpPr>
            <p:nvPr/>
          </p:nvSpPr>
          <p:spPr bwMode="auto">
            <a:xfrm>
              <a:off x="2016125" y="3595688"/>
              <a:ext cx="1312863" cy="32861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8163" name="Rectangle 5"/>
            <p:cNvSpPr>
              <a:spLocks noChangeArrowheads="1"/>
            </p:cNvSpPr>
            <p:nvPr/>
          </p:nvSpPr>
          <p:spPr bwMode="auto">
            <a:xfrm>
              <a:off x="2373889" y="3675063"/>
              <a:ext cx="4875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Branch</a:t>
              </a:r>
              <a:endParaRPr lang="en-US" altLang="en-US" sz="1800"/>
            </a:p>
          </p:txBody>
        </p:sp>
      </p:grpSp>
      <p:sp>
        <p:nvSpPr>
          <p:cNvPr id="48135" name="Line 12"/>
          <p:cNvSpPr>
            <a:spLocks noChangeShapeType="1"/>
          </p:cNvSpPr>
          <p:nvPr/>
        </p:nvSpPr>
        <p:spPr bwMode="auto">
          <a:xfrm flipH="1">
            <a:off x="1503363" y="4572000"/>
            <a:ext cx="381000" cy="152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36" name="Group 1"/>
          <p:cNvGrpSpPr>
            <a:grpSpLocks/>
          </p:cNvGrpSpPr>
          <p:nvPr/>
        </p:nvGrpSpPr>
        <p:grpSpPr bwMode="auto">
          <a:xfrm>
            <a:off x="2120900" y="3508375"/>
            <a:ext cx="688975" cy="433388"/>
            <a:chOff x="1600200" y="2133598"/>
            <a:chExt cx="688975" cy="433299"/>
          </a:xfrm>
        </p:grpSpPr>
        <p:sp>
          <p:nvSpPr>
            <p:cNvPr id="48160" name="TextBox 2"/>
            <p:cNvSpPr txBox="1">
              <a:spLocks noChangeArrowheads="1"/>
            </p:cNvSpPr>
            <p:nvPr/>
          </p:nvSpPr>
          <p:spPr bwMode="auto">
            <a:xfrm>
              <a:off x="1724670" y="2185930"/>
              <a:ext cx="41210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3333FF"/>
                  </a:solidFill>
                </a:rPr>
                <a:t>has</a:t>
              </a:r>
              <a:endParaRPr lang="en-US" altLang="en-US" sz="1800">
                <a:solidFill>
                  <a:srgbClr val="3333FF"/>
                </a:solidFill>
              </a:endParaRPr>
            </a:p>
          </p:txBody>
        </p:sp>
        <p:sp>
          <p:nvSpPr>
            <p:cNvPr id="48161" name="Freeform 22"/>
            <p:cNvSpPr>
              <a:spLocks/>
            </p:cNvSpPr>
            <p:nvPr/>
          </p:nvSpPr>
          <p:spPr bwMode="auto">
            <a:xfrm>
              <a:off x="1600200" y="2133598"/>
              <a:ext cx="688975" cy="433299"/>
            </a:xfrm>
            <a:custGeom>
              <a:avLst/>
              <a:gdLst>
                <a:gd name="T0" fmla="*/ 0 w 1104"/>
                <a:gd name="T1" fmla="*/ 2147483647 h 1102"/>
                <a:gd name="T2" fmla="*/ 2147483647 w 1104"/>
                <a:gd name="T3" fmla="*/ 0 h 1102"/>
                <a:gd name="T4" fmla="*/ 2147483647 w 1104"/>
                <a:gd name="T5" fmla="*/ 2147483647 h 1102"/>
                <a:gd name="T6" fmla="*/ 2147483647 w 1104"/>
                <a:gd name="T7" fmla="*/ 2147483647 h 1102"/>
                <a:gd name="T8" fmla="*/ 0 w 1104"/>
                <a:gd name="T9" fmla="*/ 2147483647 h 1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1102">
                  <a:moveTo>
                    <a:pt x="0" y="551"/>
                  </a:moveTo>
                  <a:lnTo>
                    <a:pt x="553" y="0"/>
                  </a:lnTo>
                  <a:lnTo>
                    <a:pt x="1104" y="551"/>
                  </a:lnTo>
                  <a:lnTo>
                    <a:pt x="553" y="1102"/>
                  </a:lnTo>
                  <a:lnTo>
                    <a:pt x="0" y="551"/>
                  </a:lnTo>
                </a:path>
              </a:pathLst>
            </a:custGeom>
            <a:noFill/>
            <a:ln w="31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7" name="Line 12"/>
          <p:cNvSpPr>
            <a:spLocks noChangeShapeType="1"/>
          </p:cNvSpPr>
          <p:nvPr/>
        </p:nvSpPr>
        <p:spPr bwMode="auto">
          <a:xfrm>
            <a:off x="2462213" y="3916363"/>
            <a:ext cx="49212" cy="342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2"/>
          <p:cNvSpPr>
            <a:spLocks noChangeShapeType="1"/>
          </p:cNvSpPr>
          <p:nvPr/>
        </p:nvSpPr>
        <p:spPr bwMode="auto">
          <a:xfrm>
            <a:off x="2427288" y="3148013"/>
            <a:ext cx="41275" cy="3571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Freeform 10"/>
          <p:cNvSpPr>
            <a:spLocks/>
          </p:cNvSpPr>
          <p:nvPr/>
        </p:nvSpPr>
        <p:spPr bwMode="auto">
          <a:xfrm>
            <a:off x="1054100" y="4602163"/>
            <a:ext cx="4572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1206500" y="4602163"/>
            <a:ext cx="153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 flipH="1">
            <a:off x="1401763" y="2895600"/>
            <a:ext cx="381000" cy="152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Freeform 10"/>
          <p:cNvSpPr>
            <a:spLocks/>
          </p:cNvSpPr>
          <p:nvPr/>
        </p:nvSpPr>
        <p:spPr bwMode="auto">
          <a:xfrm>
            <a:off x="792163" y="2925763"/>
            <a:ext cx="6096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Rectangle 11"/>
          <p:cNvSpPr>
            <a:spLocks noChangeArrowheads="1"/>
          </p:cNvSpPr>
          <p:nvPr/>
        </p:nvSpPr>
        <p:spPr bwMode="auto">
          <a:xfrm>
            <a:off x="896938" y="2925763"/>
            <a:ext cx="4111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Name</a:t>
            </a:r>
          </a:p>
        </p:txBody>
      </p:sp>
      <p:grpSp>
        <p:nvGrpSpPr>
          <p:cNvPr id="48144" name="Group 26"/>
          <p:cNvGrpSpPr>
            <a:grpSpLocks/>
          </p:cNvGrpSpPr>
          <p:nvPr/>
        </p:nvGrpSpPr>
        <p:grpSpPr bwMode="auto">
          <a:xfrm>
            <a:off x="5821363" y="2865438"/>
            <a:ext cx="1312862" cy="328612"/>
            <a:chOff x="2016125" y="3595688"/>
            <a:chExt cx="1312863" cy="328612"/>
          </a:xfrm>
        </p:grpSpPr>
        <p:sp>
          <p:nvSpPr>
            <p:cNvPr id="48158" name="Rectangle 4"/>
            <p:cNvSpPr>
              <a:spLocks noChangeArrowheads="1"/>
            </p:cNvSpPr>
            <p:nvPr/>
          </p:nvSpPr>
          <p:spPr bwMode="auto">
            <a:xfrm>
              <a:off x="2016125" y="3595688"/>
              <a:ext cx="1312863" cy="32861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8159" name="Rectangle 5"/>
            <p:cNvSpPr>
              <a:spLocks noChangeArrowheads="1"/>
            </p:cNvSpPr>
            <p:nvPr/>
          </p:nvSpPr>
          <p:spPr bwMode="auto">
            <a:xfrm>
              <a:off x="2417763" y="3675063"/>
              <a:ext cx="35924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Hotel</a:t>
              </a:r>
              <a:endParaRPr lang="en-US" altLang="en-US" sz="1800"/>
            </a:p>
          </p:txBody>
        </p:sp>
      </p:grpSp>
      <p:sp>
        <p:nvSpPr>
          <p:cNvPr id="48145" name="Rectangle 4"/>
          <p:cNvSpPr>
            <a:spLocks noChangeArrowheads="1"/>
          </p:cNvSpPr>
          <p:nvPr/>
        </p:nvSpPr>
        <p:spPr bwMode="auto">
          <a:xfrm>
            <a:off x="5926138" y="4313238"/>
            <a:ext cx="1312862" cy="328612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46" name="Rectangle 5"/>
          <p:cNvSpPr>
            <a:spLocks noChangeArrowheads="1"/>
          </p:cNvSpPr>
          <p:nvPr/>
        </p:nvSpPr>
        <p:spPr bwMode="auto">
          <a:xfrm>
            <a:off x="6283325" y="4392613"/>
            <a:ext cx="4889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Branch</a:t>
            </a:r>
            <a:endParaRPr lang="en-US" altLang="en-US" sz="1800"/>
          </a:p>
        </p:txBody>
      </p:sp>
      <p:sp>
        <p:nvSpPr>
          <p:cNvPr id="48147" name="Line 12"/>
          <p:cNvSpPr>
            <a:spLocks noChangeShapeType="1"/>
          </p:cNvSpPr>
          <p:nvPr/>
        </p:nvSpPr>
        <p:spPr bwMode="auto">
          <a:xfrm flipH="1">
            <a:off x="5541963" y="4618038"/>
            <a:ext cx="381000" cy="152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Box 2"/>
          <p:cNvSpPr txBox="1">
            <a:spLocks noChangeArrowheads="1"/>
          </p:cNvSpPr>
          <p:nvPr/>
        </p:nvSpPr>
        <p:spPr bwMode="auto">
          <a:xfrm>
            <a:off x="6283325" y="3606800"/>
            <a:ext cx="41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3333FF"/>
                </a:solidFill>
              </a:rPr>
              <a:t>has</a:t>
            </a:r>
            <a:endParaRPr lang="en-US" altLang="en-US" sz="1800">
              <a:solidFill>
                <a:srgbClr val="3333FF"/>
              </a:solidFill>
            </a:endParaRPr>
          </a:p>
        </p:txBody>
      </p:sp>
      <p:sp>
        <p:nvSpPr>
          <p:cNvPr id="48149" name="Freeform 22"/>
          <p:cNvSpPr>
            <a:spLocks/>
          </p:cNvSpPr>
          <p:nvPr/>
        </p:nvSpPr>
        <p:spPr bwMode="auto">
          <a:xfrm>
            <a:off x="6159500" y="3554413"/>
            <a:ext cx="688975" cy="433387"/>
          </a:xfrm>
          <a:custGeom>
            <a:avLst/>
            <a:gdLst>
              <a:gd name="T0" fmla="*/ 0 w 1104"/>
              <a:gd name="T1" fmla="*/ 2147483647 h 1102"/>
              <a:gd name="T2" fmla="*/ 2147483647 w 1104"/>
              <a:gd name="T3" fmla="*/ 0 h 1102"/>
              <a:gd name="T4" fmla="*/ 2147483647 w 1104"/>
              <a:gd name="T5" fmla="*/ 2147483647 h 1102"/>
              <a:gd name="T6" fmla="*/ 2147483647 w 1104"/>
              <a:gd name="T7" fmla="*/ 2147483647 h 1102"/>
              <a:gd name="T8" fmla="*/ 0 w 1104"/>
              <a:gd name="T9" fmla="*/ 2147483647 h 1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4" h="1102">
                <a:moveTo>
                  <a:pt x="0" y="551"/>
                </a:moveTo>
                <a:lnTo>
                  <a:pt x="553" y="0"/>
                </a:lnTo>
                <a:lnTo>
                  <a:pt x="1104" y="551"/>
                </a:lnTo>
                <a:lnTo>
                  <a:pt x="553" y="1102"/>
                </a:lnTo>
                <a:lnTo>
                  <a:pt x="0" y="551"/>
                </a:lnTo>
              </a:path>
            </a:pathLst>
          </a:custGeom>
          <a:noFill/>
          <a:ln w="38100" cmpd="dbl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12"/>
          <p:cNvSpPr>
            <a:spLocks noChangeShapeType="1"/>
          </p:cNvSpPr>
          <p:nvPr/>
        </p:nvSpPr>
        <p:spPr bwMode="auto">
          <a:xfrm>
            <a:off x="6500813" y="3962400"/>
            <a:ext cx="49212" cy="3429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12"/>
          <p:cNvSpPr>
            <a:spLocks noChangeShapeType="1"/>
          </p:cNvSpPr>
          <p:nvPr/>
        </p:nvSpPr>
        <p:spPr bwMode="auto">
          <a:xfrm>
            <a:off x="6465888" y="3194050"/>
            <a:ext cx="41275" cy="3571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Freeform 10"/>
          <p:cNvSpPr>
            <a:spLocks/>
          </p:cNvSpPr>
          <p:nvPr/>
        </p:nvSpPr>
        <p:spPr bwMode="auto">
          <a:xfrm>
            <a:off x="5092700" y="4648200"/>
            <a:ext cx="4572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Rectangle 11"/>
          <p:cNvSpPr>
            <a:spLocks noChangeArrowheads="1"/>
          </p:cNvSpPr>
          <p:nvPr/>
        </p:nvSpPr>
        <p:spPr bwMode="auto">
          <a:xfrm>
            <a:off x="5245100" y="4648200"/>
            <a:ext cx="153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48154" name="Line 12"/>
          <p:cNvSpPr>
            <a:spLocks noChangeShapeType="1"/>
          </p:cNvSpPr>
          <p:nvPr/>
        </p:nvSpPr>
        <p:spPr bwMode="auto">
          <a:xfrm flipH="1">
            <a:off x="5440363" y="2941638"/>
            <a:ext cx="381000" cy="1524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Freeform 10"/>
          <p:cNvSpPr>
            <a:spLocks/>
          </p:cNvSpPr>
          <p:nvPr/>
        </p:nvSpPr>
        <p:spPr bwMode="auto">
          <a:xfrm>
            <a:off x="4830763" y="2971800"/>
            <a:ext cx="609600" cy="228600"/>
          </a:xfrm>
          <a:custGeom>
            <a:avLst/>
            <a:gdLst>
              <a:gd name="T0" fmla="*/ 2147483647 w 1100"/>
              <a:gd name="T1" fmla="*/ 2147483647 h 411"/>
              <a:gd name="T2" fmla="*/ 2147483647 w 1100"/>
              <a:gd name="T3" fmla="*/ 2147483647 h 411"/>
              <a:gd name="T4" fmla="*/ 2147483647 w 1100"/>
              <a:gd name="T5" fmla="*/ 2147483647 h 411"/>
              <a:gd name="T6" fmla="*/ 2147483647 w 1100"/>
              <a:gd name="T7" fmla="*/ 2147483647 h 411"/>
              <a:gd name="T8" fmla="*/ 2147483647 w 1100"/>
              <a:gd name="T9" fmla="*/ 2147483647 h 411"/>
              <a:gd name="T10" fmla="*/ 2147483647 w 1100"/>
              <a:gd name="T11" fmla="*/ 2147483647 h 411"/>
              <a:gd name="T12" fmla="*/ 2147483647 w 1100"/>
              <a:gd name="T13" fmla="*/ 2147483647 h 411"/>
              <a:gd name="T14" fmla="*/ 2147483647 w 1100"/>
              <a:gd name="T15" fmla="*/ 2147483647 h 411"/>
              <a:gd name="T16" fmla="*/ 2147483647 w 1100"/>
              <a:gd name="T17" fmla="*/ 2147483647 h 411"/>
              <a:gd name="T18" fmla="*/ 2147483647 w 1100"/>
              <a:gd name="T19" fmla="*/ 2147483647 h 411"/>
              <a:gd name="T20" fmla="*/ 2147483647 w 1100"/>
              <a:gd name="T21" fmla="*/ 2147483647 h 411"/>
              <a:gd name="T22" fmla="*/ 2147483647 w 1100"/>
              <a:gd name="T23" fmla="*/ 0 h 411"/>
              <a:gd name="T24" fmla="*/ 2147483647 w 1100"/>
              <a:gd name="T25" fmla="*/ 2147483647 h 411"/>
              <a:gd name="T26" fmla="*/ 2147483647 w 1100"/>
              <a:gd name="T27" fmla="*/ 2147483647 h 411"/>
              <a:gd name="T28" fmla="*/ 2147483647 w 1100"/>
              <a:gd name="T29" fmla="*/ 2147483647 h 411"/>
              <a:gd name="T30" fmla="*/ 2147483647 w 1100"/>
              <a:gd name="T31" fmla="*/ 2147483647 h 411"/>
              <a:gd name="T32" fmla="*/ 2147483647 w 1100"/>
              <a:gd name="T33" fmla="*/ 2147483647 h 411"/>
              <a:gd name="T34" fmla="*/ 2147483647 w 1100"/>
              <a:gd name="T35" fmla="*/ 2147483647 h 411"/>
              <a:gd name="T36" fmla="*/ 2147483647 w 1100"/>
              <a:gd name="T37" fmla="*/ 2147483647 h 411"/>
              <a:gd name="T38" fmla="*/ 2147483647 w 1100"/>
              <a:gd name="T39" fmla="*/ 2147483647 h 411"/>
              <a:gd name="T40" fmla="*/ 2147483647 w 1100"/>
              <a:gd name="T41" fmla="*/ 2147483647 h 411"/>
              <a:gd name="T42" fmla="*/ 2147483647 w 1100"/>
              <a:gd name="T43" fmla="*/ 2147483647 h 411"/>
              <a:gd name="T44" fmla="*/ 0 w 1100"/>
              <a:gd name="T45" fmla="*/ 2147483647 h 411"/>
              <a:gd name="T46" fmla="*/ 0 w 1100"/>
              <a:gd name="T47" fmla="*/ 2147483647 h 411"/>
              <a:gd name="T48" fmla="*/ 2147483647 w 1100"/>
              <a:gd name="T49" fmla="*/ 2147483647 h 411"/>
              <a:gd name="T50" fmla="*/ 2147483647 w 1100"/>
              <a:gd name="T51" fmla="*/ 2147483647 h 411"/>
              <a:gd name="T52" fmla="*/ 2147483647 w 1100"/>
              <a:gd name="T53" fmla="*/ 2147483647 h 411"/>
              <a:gd name="T54" fmla="*/ 2147483647 w 1100"/>
              <a:gd name="T55" fmla="*/ 2147483647 h 411"/>
              <a:gd name="T56" fmla="*/ 2147483647 w 1100"/>
              <a:gd name="T57" fmla="*/ 2147483647 h 411"/>
              <a:gd name="T58" fmla="*/ 2147483647 w 1100"/>
              <a:gd name="T59" fmla="*/ 2147483647 h 411"/>
              <a:gd name="T60" fmla="*/ 2147483647 w 1100"/>
              <a:gd name="T61" fmla="*/ 2147483647 h 411"/>
              <a:gd name="T62" fmla="*/ 2147483647 w 1100"/>
              <a:gd name="T63" fmla="*/ 2147483647 h 411"/>
              <a:gd name="T64" fmla="*/ 2147483647 w 1100"/>
              <a:gd name="T65" fmla="*/ 2147483647 h 411"/>
              <a:gd name="T66" fmla="*/ 2147483647 w 1100"/>
              <a:gd name="T67" fmla="*/ 2147483647 h 411"/>
              <a:gd name="T68" fmla="*/ 2147483647 w 1100"/>
              <a:gd name="T69" fmla="*/ 2147483647 h 411"/>
              <a:gd name="T70" fmla="*/ 2147483647 w 1100"/>
              <a:gd name="T71" fmla="*/ 2147483647 h 411"/>
              <a:gd name="T72" fmla="*/ 2147483647 w 1100"/>
              <a:gd name="T73" fmla="*/ 2147483647 h 411"/>
              <a:gd name="T74" fmla="*/ 2147483647 w 1100"/>
              <a:gd name="T75" fmla="*/ 2147483647 h 411"/>
              <a:gd name="T76" fmla="*/ 2147483647 w 1100"/>
              <a:gd name="T77" fmla="*/ 2147483647 h 411"/>
              <a:gd name="T78" fmla="*/ 2147483647 w 1100"/>
              <a:gd name="T79" fmla="*/ 2147483647 h 411"/>
              <a:gd name="T80" fmla="*/ 2147483647 w 1100"/>
              <a:gd name="T81" fmla="*/ 2147483647 h 411"/>
              <a:gd name="T82" fmla="*/ 2147483647 w 1100"/>
              <a:gd name="T83" fmla="*/ 2147483647 h 411"/>
              <a:gd name="T84" fmla="*/ 2147483647 w 1100"/>
              <a:gd name="T85" fmla="*/ 2147483647 h 411"/>
              <a:gd name="T86" fmla="*/ 2147483647 w 1100"/>
              <a:gd name="T87" fmla="*/ 2147483647 h 411"/>
              <a:gd name="T88" fmla="*/ 2147483647 w 1100"/>
              <a:gd name="T89" fmla="*/ 2147483647 h 411"/>
              <a:gd name="T90" fmla="*/ 2147483647 w 1100"/>
              <a:gd name="T91" fmla="*/ 2147483647 h 411"/>
              <a:gd name="T92" fmla="*/ 2147483647 w 1100"/>
              <a:gd name="T93" fmla="*/ 2147483647 h 41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00" h="411">
                <a:moveTo>
                  <a:pt x="1100" y="206"/>
                </a:moveTo>
                <a:lnTo>
                  <a:pt x="1100" y="201"/>
                </a:lnTo>
                <a:lnTo>
                  <a:pt x="1100" y="195"/>
                </a:lnTo>
                <a:lnTo>
                  <a:pt x="1099" y="191"/>
                </a:lnTo>
                <a:lnTo>
                  <a:pt x="1098" y="186"/>
                </a:lnTo>
                <a:lnTo>
                  <a:pt x="1096" y="180"/>
                </a:lnTo>
                <a:lnTo>
                  <a:pt x="1095" y="175"/>
                </a:lnTo>
                <a:lnTo>
                  <a:pt x="1089" y="166"/>
                </a:lnTo>
                <a:lnTo>
                  <a:pt x="1084" y="155"/>
                </a:lnTo>
                <a:lnTo>
                  <a:pt x="1076" y="145"/>
                </a:lnTo>
                <a:lnTo>
                  <a:pt x="1068" y="136"/>
                </a:lnTo>
                <a:lnTo>
                  <a:pt x="1057" y="126"/>
                </a:lnTo>
                <a:lnTo>
                  <a:pt x="1046" y="117"/>
                </a:lnTo>
                <a:lnTo>
                  <a:pt x="1034" y="108"/>
                </a:lnTo>
                <a:lnTo>
                  <a:pt x="1021" y="99"/>
                </a:lnTo>
                <a:lnTo>
                  <a:pt x="1007" y="91"/>
                </a:lnTo>
                <a:lnTo>
                  <a:pt x="992" y="83"/>
                </a:lnTo>
                <a:lnTo>
                  <a:pt x="975" y="75"/>
                </a:lnTo>
                <a:lnTo>
                  <a:pt x="958" y="68"/>
                </a:lnTo>
                <a:lnTo>
                  <a:pt x="939" y="60"/>
                </a:lnTo>
                <a:lnTo>
                  <a:pt x="920" y="53"/>
                </a:lnTo>
                <a:lnTo>
                  <a:pt x="901" y="47"/>
                </a:lnTo>
                <a:lnTo>
                  <a:pt x="879" y="41"/>
                </a:lnTo>
                <a:lnTo>
                  <a:pt x="857" y="35"/>
                </a:lnTo>
                <a:lnTo>
                  <a:pt x="835" y="30"/>
                </a:lnTo>
                <a:lnTo>
                  <a:pt x="812" y="24"/>
                </a:lnTo>
                <a:lnTo>
                  <a:pt x="788" y="20"/>
                </a:lnTo>
                <a:lnTo>
                  <a:pt x="765" y="16"/>
                </a:lnTo>
                <a:lnTo>
                  <a:pt x="740" y="12"/>
                </a:lnTo>
                <a:lnTo>
                  <a:pt x="715" y="9"/>
                </a:lnTo>
                <a:lnTo>
                  <a:pt x="690" y="7"/>
                </a:lnTo>
                <a:lnTo>
                  <a:pt x="663" y="4"/>
                </a:lnTo>
                <a:lnTo>
                  <a:pt x="636" y="3"/>
                </a:lnTo>
                <a:lnTo>
                  <a:pt x="607" y="1"/>
                </a:lnTo>
                <a:lnTo>
                  <a:pt x="580" y="0"/>
                </a:lnTo>
                <a:lnTo>
                  <a:pt x="552" y="0"/>
                </a:lnTo>
                <a:lnTo>
                  <a:pt x="523" y="0"/>
                </a:lnTo>
                <a:lnTo>
                  <a:pt x="494" y="1"/>
                </a:lnTo>
                <a:lnTo>
                  <a:pt x="467" y="3"/>
                </a:lnTo>
                <a:lnTo>
                  <a:pt x="440" y="4"/>
                </a:lnTo>
                <a:lnTo>
                  <a:pt x="413" y="7"/>
                </a:lnTo>
                <a:lnTo>
                  <a:pt x="387" y="9"/>
                </a:lnTo>
                <a:lnTo>
                  <a:pt x="361" y="12"/>
                </a:lnTo>
                <a:lnTo>
                  <a:pt x="337" y="16"/>
                </a:lnTo>
                <a:lnTo>
                  <a:pt x="312" y="20"/>
                </a:lnTo>
                <a:lnTo>
                  <a:pt x="288" y="24"/>
                </a:lnTo>
                <a:lnTo>
                  <a:pt x="265" y="30"/>
                </a:lnTo>
                <a:lnTo>
                  <a:pt x="243" y="35"/>
                </a:lnTo>
                <a:lnTo>
                  <a:pt x="221" y="41"/>
                </a:lnTo>
                <a:lnTo>
                  <a:pt x="201" y="47"/>
                </a:lnTo>
                <a:lnTo>
                  <a:pt x="181" y="53"/>
                </a:lnTo>
                <a:lnTo>
                  <a:pt x="162" y="60"/>
                </a:lnTo>
                <a:lnTo>
                  <a:pt x="143" y="68"/>
                </a:lnTo>
                <a:lnTo>
                  <a:pt x="125" y="75"/>
                </a:lnTo>
                <a:lnTo>
                  <a:pt x="109" y="83"/>
                </a:lnTo>
                <a:lnTo>
                  <a:pt x="94" y="91"/>
                </a:lnTo>
                <a:lnTo>
                  <a:pt x="79" y="99"/>
                </a:lnTo>
                <a:lnTo>
                  <a:pt x="67" y="108"/>
                </a:lnTo>
                <a:lnTo>
                  <a:pt x="54" y="117"/>
                </a:lnTo>
                <a:lnTo>
                  <a:pt x="44" y="126"/>
                </a:lnTo>
                <a:lnTo>
                  <a:pt x="33" y="136"/>
                </a:lnTo>
                <a:lnTo>
                  <a:pt x="25" y="145"/>
                </a:lnTo>
                <a:lnTo>
                  <a:pt x="16" y="155"/>
                </a:lnTo>
                <a:lnTo>
                  <a:pt x="11" y="166"/>
                </a:lnTo>
                <a:lnTo>
                  <a:pt x="6" y="175"/>
                </a:lnTo>
                <a:lnTo>
                  <a:pt x="4" y="180"/>
                </a:lnTo>
                <a:lnTo>
                  <a:pt x="3" y="186"/>
                </a:lnTo>
                <a:lnTo>
                  <a:pt x="1" y="191"/>
                </a:lnTo>
                <a:lnTo>
                  <a:pt x="0" y="195"/>
                </a:lnTo>
                <a:lnTo>
                  <a:pt x="0" y="201"/>
                </a:lnTo>
                <a:lnTo>
                  <a:pt x="0" y="206"/>
                </a:lnTo>
                <a:lnTo>
                  <a:pt x="0" y="212"/>
                </a:lnTo>
                <a:lnTo>
                  <a:pt x="0" y="217"/>
                </a:lnTo>
                <a:lnTo>
                  <a:pt x="1" y="221"/>
                </a:lnTo>
                <a:lnTo>
                  <a:pt x="3" y="227"/>
                </a:lnTo>
                <a:lnTo>
                  <a:pt x="4" y="232"/>
                </a:lnTo>
                <a:lnTo>
                  <a:pt x="6" y="236"/>
                </a:lnTo>
                <a:lnTo>
                  <a:pt x="11" y="247"/>
                </a:lnTo>
                <a:lnTo>
                  <a:pt x="16" y="257"/>
                </a:lnTo>
                <a:lnTo>
                  <a:pt x="25" y="267"/>
                </a:lnTo>
                <a:lnTo>
                  <a:pt x="33" y="277"/>
                </a:lnTo>
                <a:lnTo>
                  <a:pt x="44" y="286"/>
                </a:lnTo>
                <a:lnTo>
                  <a:pt x="54" y="295"/>
                </a:lnTo>
                <a:lnTo>
                  <a:pt x="67" y="304"/>
                </a:lnTo>
                <a:lnTo>
                  <a:pt x="79" y="311"/>
                </a:lnTo>
                <a:lnTo>
                  <a:pt x="94" y="319"/>
                </a:lnTo>
                <a:lnTo>
                  <a:pt x="109" y="327"/>
                </a:lnTo>
                <a:lnTo>
                  <a:pt x="125" y="335"/>
                </a:lnTo>
                <a:lnTo>
                  <a:pt x="143" y="344"/>
                </a:lnTo>
                <a:lnTo>
                  <a:pt x="162" y="350"/>
                </a:lnTo>
                <a:lnTo>
                  <a:pt x="181" y="357"/>
                </a:lnTo>
                <a:lnTo>
                  <a:pt x="201" y="364"/>
                </a:lnTo>
                <a:lnTo>
                  <a:pt x="221" y="369"/>
                </a:lnTo>
                <a:lnTo>
                  <a:pt x="243" y="376"/>
                </a:lnTo>
                <a:lnTo>
                  <a:pt x="265" y="382"/>
                </a:lnTo>
                <a:lnTo>
                  <a:pt x="288" y="386"/>
                </a:lnTo>
                <a:lnTo>
                  <a:pt x="312" y="391"/>
                </a:lnTo>
                <a:lnTo>
                  <a:pt x="337" y="395"/>
                </a:lnTo>
                <a:lnTo>
                  <a:pt x="361" y="398"/>
                </a:lnTo>
                <a:lnTo>
                  <a:pt x="387" y="402"/>
                </a:lnTo>
                <a:lnTo>
                  <a:pt x="413" y="405"/>
                </a:lnTo>
                <a:lnTo>
                  <a:pt x="440" y="407"/>
                </a:lnTo>
                <a:lnTo>
                  <a:pt x="467" y="409"/>
                </a:lnTo>
                <a:lnTo>
                  <a:pt x="494" y="410"/>
                </a:lnTo>
                <a:lnTo>
                  <a:pt x="523" y="410"/>
                </a:lnTo>
                <a:lnTo>
                  <a:pt x="552" y="411"/>
                </a:lnTo>
                <a:lnTo>
                  <a:pt x="580" y="410"/>
                </a:lnTo>
                <a:lnTo>
                  <a:pt x="609" y="410"/>
                </a:lnTo>
                <a:lnTo>
                  <a:pt x="636" y="409"/>
                </a:lnTo>
                <a:lnTo>
                  <a:pt x="663" y="407"/>
                </a:lnTo>
                <a:lnTo>
                  <a:pt x="690" y="405"/>
                </a:lnTo>
                <a:lnTo>
                  <a:pt x="715" y="402"/>
                </a:lnTo>
                <a:lnTo>
                  <a:pt x="740" y="398"/>
                </a:lnTo>
                <a:lnTo>
                  <a:pt x="765" y="395"/>
                </a:lnTo>
                <a:lnTo>
                  <a:pt x="788" y="391"/>
                </a:lnTo>
                <a:lnTo>
                  <a:pt x="812" y="386"/>
                </a:lnTo>
                <a:lnTo>
                  <a:pt x="835" y="382"/>
                </a:lnTo>
                <a:lnTo>
                  <a:pt x="857" y="376"/>
                </a:lnTo>
                <a:lnTo>
                  <a:pt x="879" y="369"/>
                </a:lnTo>
                <a:lnTo>
                  <a:pt x="901" y="364"/>
                </a:lnTo>
                <a:lnTo>
                  <a:pt x="920" y="357"/>
                </a:lnTo>
                <a:lnTo>
                  <a:pt x="939" y="350"/>
                </a:lnTo>
                <a:lnTo>
                  <a:pt x="958" y="344"/>
                </a:lnTo>
                <a:lnTo>
                  <a:pt x="975" y="335"/>
                </a:lnTo>
                <a:lnTo>
                  <a:pt x="992" y="327"/>
                </a:lnTo>
                <a:lnTo>
                  <a:pt x="1007" y="319"/>
                </a:lnTo>
                <a:lnTo>
                  <a:pt x="1021" y="311"/>
                </a:lnTo>
                <a:lnTo>
                  <a:pt x="1034" y="304"/>
                </a:lnTo>
                <a:lnTo>
                  <a:pt x="1046" y="295"/>
                </a:lnTo>
                <a:lnTo>
                  <a:pt x="1057" y="286"/>
                </a:lnTo>
                <a:lnTo>
                  <a:pt x="1068" y="277"/>
                </a:lnTo>
                <a:lnTo>
                  <a:pt x="1076" y="267"/>
                </a:lnTo>
                <a:lnTo>
                  <a:pt x="1084" y="257"/>
                </a:lnTo>
                <a:lnTo>
                  <a:pt x="1089" y="247"/>
                </a:lnTo>
                <a:lnTo>
                  <a:pt x="1095" y="236"/>
                </a:lnTo>
                <a:lnTo>
                  <a:pt x="1096" y="232"/>
                </a:lnTo>
                <a:lnTo>
                  <a:pt x="1098" y="227"/>
                </a:lnTo>
                <a:lnTo>
                  <a:pt x="1099" y="221"/>
                </a:lnTo>
                <a:lnTo>
                  <a:pt x="1100" y="217"/>
                </a:lnTo>
                <a:lnTo>
                  <a:pt x="1100" y="212"/>
                </a:lnTo>
                <a:lnTo>
                  <a:pt x="1100" y="206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Rectangle 11"/>
          <p:cNvSpPr>
            <a:spLocks noChangeArrowheads="1"/>
          </p:cNvSpPr>
          <p:nvPr/>
        </p:nvSpPr>
        <p:spPr bwMode="auto">
          <a:xfrm>
            <a:off x="4935538" y="2971800"/>
            <a:ext cx="4111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u="sng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286000" y="5105400"/>
            <a:ext cx="4419600" cy="6858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1400" dirty="0">
                <a:latin typeface="+mn-lt"/>
                <a:ea typeface="+mn-ea"/>
              </a:rPr>
              <a:t>- Should always favor the left design over the right one (unless explicitly stated otherwise)</a:t>
            </a:r>
          </a:p>
        </p:txBody>
      </p:sp>
    </p:spTree>
    <p:extLst>
      <p:ext uri="{BB962C8B-B14F-4D97-AF65-F5344CB8AC3E}">
        <p14:creationId xmlns:p14="http://schemas.microsoft.com/office/powerpoint/2010/main" val="2072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Do not overuse multi-way relationships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9000" cy="11430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dirty="0" smtClean="0">
                <a:ea typeface="+mn-ea"/>
              </a:rPr>
              <a:t>They are harder to understand and interpret</a:t>
            </a:r>
          </a:p>
          <a:p>
            <a:pPr>
              <a:buFont typeface="Wingdings" charset="0"/>
              <a:buChar char="l"/>
              <a:defRPr/>
            </a:pPr>
            <a:r>
              <a:rPr lang="en-US" sz="2000" dirty="0" smtClean="0">
                <a:ea typeface="+mn-ea"/>
              </a:rPr>
              <a:t>Can be broken by introducing new entity set and several 1-M relationships </a:t>
            </a:r>
            <a:endParaRPr lang="en-US" sz="2000" dirty="0">
              <a:ea typeface="+mn-ea"/>
            </a:endParaRPr>
          </a:p>
        </p:txBody>
      </p:sp>
      <p:pic>
        <p:nvPicPr>
          <p:cNvPr id="49156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419600"/>
            <a:ext cx="2971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3276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Bent Arrow 47"/>
          <p:cNvSpPr>
            <a:spLocks/>
          </p:cNvSpPr>
          <p:nvPr/>
        </p:nvSpPr>
        <p:spPr bwMode="auto">
          <a:xfrm>
            <a:off x="1752600" y="3048000"/>
            <a:ext cx="1066800" cy="1143000"/>
          </a:xfrm>
          <a:custGeom>
            <a:avLst/>
            <a:gdLst>
              <a:gd name="T0" fmla="*/ 0 w 1066800"/>
              <a:gd name="T1" fmla="*/ 1143000 h 1143000"/>
              <a:gd name="T2" fmla="*/ 0 w 1066800"/>
              <a:gd name="T3" fmla="*/ 600075 h 1143000"/>
              <a:gd name="T4" fmla="*/ 466725 w 1066800"/>
              <a:gd name="T5" fmla="*/ 133350 h 1143000"/>
              <a:gd name="T6" fmla="*/ 800100 w 1066800"/>
              <a:gd name="T7" fmla="*/ 133350 h 1143000"/>
              <a:gd name="T8" fmla="*/ 800100 w 1066800"/>
              <a:gd name="T9" fmla="*/ 0 h 1143000"/>
              <a:gd name="T10" fmla="*/ 1066800 w 1066800"/>
              <a:gd name="T11" fmla="*/ 266700 h 1143000"/>
              <a:gd name="T12" fmla="*/ 800100 w 1066800"/>
              <a:gd name="T13" fmla="*/ 533400 h 1143000"/>
              <a:gd name="T14" fmla="*/ 800100 w 1066800"/>
              <a:gd name="T15" fmla="*/ 400050 h 1143000"/>
              <a:gd name="T16" fmla="*/ 466725 w 1066800"/>
              <a:gd name="T17" fmla="*/ 400050 h 1143000"/>
              <a:gd name="T18" fmla="*/ 266700 w 1066800"/>
              <a:gd name="T19" fmla="*/ 600075 h 1143000"/>
              <a:gd name="T20" fmla="*/ 266700 w 1066800"/>
              <a:gd name="T21" fmla="*/ 1143000 h 1143000"/>
              <a:gd name="T22" fmla="*/ 0 w 1066800"/>
              <a:gd name="T23" fmla="*/ 1143000 h 1143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143000">
                <a:moveTo>
                  <a:pt x="0" y="1143000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143000"/>
                </a:lnTo>
                <a:lnTo>
                  <a:pt x="0" y="1143000"/>
                </a:lnTo>
                <a:close/>
              </a:path>
            </a:pathLst>
          </a:cu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 cap="flat" cmpd="sng">
            <a:solidFill>
              <a:srgbClr val="CCCC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49159" name="TextBox 49"/>
          <p:cNvSpPr txBox="1">
            <a:spLocks noChangeArrowheads="1"/>
          </p:cNvSpPr>
          <p:nvPr/>
        </p:nvSpPr>
        <p:spPr bwMode="auto">
          <a:xfrm>
            <a:off x="533400" y="35052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3333FF"/>
                </a:solidFill>
              </a:rPr>
              <a:t>Avoid multi-way relationship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05400" y="3276600"/>
            <a:ext cx="3657600" cy="3365500"/>
            <a:chOff x="5105400" y="3276600"/>
            <a:chExt cx="3657600" cy="3365500"/>
          </a:xfrm>
        </p:grpSpPr>
        <p:pic>
          <p:nvPicPr>
            <p:cNvPr id="49161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4495800"/>
              <a:ext cx="3657600" cy="214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Bent Arrow 48"/>
            <p:cNvSpPr>
              <a:spLocks/>
            </p:cNvSpPr>
            <p:nvPr/>
          </p:nvSpPr>
          <p:spPr bwMode="auto">
            <a:xfrm rot="5400000">
              <a:off x="6362700" y="3238500"/>
              <a:ext cx="1066800" cy="1143000"/>
            </a:xfrm>
            <a:custGeom>
              <a:avLst/>
              <a:gdLst>
                <a:gd name="T0" fmla="*/ 0 w 1066800"/>
                <a:gd name="T1" fmla="*/ 1143000 h 1143000"/>
                <a:gd name="T2" fmla="*/ 0 w 1066800"/>
                <a:gd name="T3" fmla="*/ 600075 h 1143000"/>
                <a:gd name="T4" fmla="*/ 466725 w 1066800"/>
                <a:gd name="T5" fmla="*/ 133350 h 1143000"/>
                <a:gd name="T6" fmla="*/ 800100 w 1066800"/>
                <a:gd name="T7" fmla="*/ 133350 h 1143000"/>
                <a:gd name="T8" fmla="*/ 800100 w 1066800"/>
                <a:gd name="T9" fmla="*/ 0 h 1143000"/>
                <a:gd name="T10" fmla="*/ 1066800 w 1066800"/>
                <a:gd name="T11" fmla="*/ 266700 h 1143000"/>
                <a:gd name="T12" fmla="*/ 800100 w 1066800"/>
                <a:gd name="T13" fmla="*/ 533400 h 1143000"/>
                <a:gd name="T14" fmla="*/ 800100 w 1066800"/>
                <a:gd name="T15" fmla="*/ 400050 h 1143000"/>
                <a:gd name="T16" fmla="*/ 466725 w 1066800"/>
                <a:gd name="T17" fmla="*/ 400050 h 1143000"/>
                <a:gd name="T18" fmla="*/ 266700 w 1066800"/>
                <a:gd name="T19" fmla="*/ 600075 h 1143000"/>
                <a:gd name="T20" fmla="*/ 266700 w 1066800"/>
                <a:gd name="T21" fmla="*/ 1143000 h 1143000"/>
                <a:gd name="T22" fmla="*/ 0 w 1066800"/>
                <a:gd name="T23" fmla="*/ 1143000 h 1143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66800" h="1143000">
                  <a:moveTo>
                    <a:pt x="0" y="1143000"/>
                  </a:moveTo>
                  <a:lnTo>
                    <a:pt x="0" y="600075"/>
                  </a:lnTo>
                  <a:cubicBezTo>
                    <a:pt x="0" y="342310"/>
                    <a:pt x="208960" y="133350"/>
                    <a:pt x="466725" y="133350"/>
                  </a:cubicBezTo>
                  <a:lnTo>
                    <a:pt x="800100" y="133350"/>
                  </a:lnTo>
                  <a:lnTo>
                    <a:pt x="800100" y="0"/>
                  </a:lnTo>
                  <a:lnTo>
                    <a:pt x="1066800" y="266700"/>
                  </a:lnTo>
                  <a:lnTo>
                    <a:pt x="800100" y="533400"/>
                  </a:lnTo>
                  <a:lnTo>
                    <a:pt x="800100" y="400050"/>
                  </a:lnTo>
                  <a:lnTo>
                    <a:pt x="466725" y="400050"/>
                  </a:lnTo>
                  <a:cubicBezTo>
                    <a:pt x="356254" y="400050"/>
                    <a:pt x="266700" y="489604"/>
                    <a:pt x="266700" y="600075"/>
                  </a:cubicBezTo>
                  <a:lnTo>
                    <a:pt x="266700" y="1143000"/>
                  </a:lnTo>
                  <a:lnTo>
                    <a:pt x="0" y="1143000"/>
                  </a:lnTo>
                  <a:close/>
                </a:path>
              </a:pathLst>
            </a:custGeom>
            <a:gradFill rotWithShape="1">
              <a:gsLst>
                <a:gs pos="0">
                  <a:srgbClr val="FFFF85"/>
                </a:gs>
                <a:gs pos="100000">
                  <a:srgbClr val="EBEB00"/>
                </a:gs>
              </a:gsLst>
              <a:lin ang="5400000"/>
            </a:gradFill>
            <a:ln w="9525" cap="flat" cmpd="sng">
              <a:solidFill>
                <a:srgbClr val="CCCC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eaLnBrk="1" hangingPunct="1">
                <a:defRPr/>
              </a:pPr>
              <a:endParaRPr lang="en-US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49163" name="TextBox 50"/>
            <p:cNvSpPr txBox="1">
              <a:spLocks noChangeArrowheads="1"/>
            </p:cNvSpPr>
            <p:nvPr/>
          </p:nvSpPr>
          <p:spPr bwMode="auto">
            <a:xfrm>
              <a:off x="7315200" y="3505200"/>
              <a:ext cx="1066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3333FF"/>
                  </a:solidFill>
                </a:rPr>
                <a:t>Avoid weak entity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1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775</Words>
  <Application>Microsoft Office PowerPoint</Application>
  <PresentationFormat>On-screen Show (4:3)</PresentationFormat>
  <Paragraphs>188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Network</vt:lpstr>
      <vt:lpstr>The Entity-Relationship Model</vt:lpstr>
      <vt:lpstr>More Elements in ER Model </vt:lpstr>
      <vt:lpstr>Coming up with a good design for your application</vt:lpstr>
      <vt:lpstr>Guidelines Toward a Good Design (I)</vt:lpstr>
      <vt:lpstr>Examples</vt:lpstr>
      <vt:lpstr>M-M Relationships vs. An Entity Set</vt:lpstr>
      <vt:lpstr>Do not overuse ISA relationship </vt:lpstr>
      <vt:lpstr>Strong vs. Weak Entity Sets</vt:lpstr>
      <vt:lpstr>Do not overuse multi-way relationships</vt:lpstr>
      <vt:lpstr>ERD Cannot Capture Everything…</vt:lpstr>
      <vt:lpstr>Find the wrong things ???</vt:lpstr>
      <vt:lpstr>From the Previous Example</vt:lpstr>
      <vt:lpstr>Summary of ER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Entity-Relationship Model</dc:title>
  <dc:creator>Rodica Neamtu</dc:creator>
  <cp:lastModifiedBy>Rodica Neamtu</cp:lastModifiedBy>
  <cp:revision>1</cp:revision>
  <dcterms:created xsi:type="dcterms:W3CDTF">2020-09-01T11:16:07Z</dcterms:created>
  <dcterms:modified xsi:type="dcterms:W3CDTF">2020-09-01T11:17:38Z</dcterms:modified>
</cp:coreProperties>
</file>