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559E6-AA04-4FC7-AAE5-B22BBB54C2A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09883-01DC-4D03-A0E8-6D189567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3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14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30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 lIns="93663" tIns="46038" rIns="93663" bIns="46038"/>
          <a:lstStyle/>
          <a:p>
            <a:pPr defTabSz="936625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4038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 lIns="93663" tIns="46038" rIns="93663" bIns="46038"/>
          <a:lstStyle/>
          <a:p>
            <a:pPr defTabSz="936625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/>
              <a:t>8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5062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50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 lIns="93663" tIns="46038" rIns="93663" bIns="46038"/>
          <a:lstStyle/>
          <a:p>
            <a:pPr defTabSz="936625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/>
              <a:t>8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 lIns="93663" tIns="46038" rIns="93663" bIns="46038"/>
          <a:lstStyle/>
          <a:p>
            <a:pPr defTabSz="936625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/>
              <a:t>8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71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 lIns="93663" tIns="46038" rIns="93663" bIns="46038"/>
          <a:lstStyle/>
          <a:p>
            <a:pPr defTabSz="936625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/>
              <a:t>9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8134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 lIns="93663" tIns="46038" rIns="93663" bIns="46038"/>
          <a:lstStyle/>
          <a:p>
            <a:pPr defTabSz="936625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/>
              <a:t>9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9158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91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 lIns="93663" tIns="46038" rIns="93663" bIns="46038"/>
          <a:lstStyle/>
          <a:p>
            <a:pPr defTabSz="936625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4CFB-1B63-476B-93E2-928DF0EE86A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03B5-D63E-49B7-9AD3-38126F5E9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2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4CFB-1B63-476B-93E2-928DF0EE86A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03B5-D63E-49B7-9AD3-38126F5E9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7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4CFB-1B63-476B-93E2-928DF0EE86A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03B5-D63E-49B7-9AD3-38126F5E9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63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5453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4CFB-1B63-476B-93E2-928DF0EE86A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03B5-D63E-49B7-9AD3-38126F5E9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4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4CFB-1B63-476B-93E2-928DF0EE86A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03B5-D63E-49B7-9AD3-38126F5E9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4CFB-1B63-476B-93E2-928DF0EE86A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03B5-D63E-49B7-9AD3-38126F5E9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0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4CFB-1B63-476B-93E2-928DF0EE86A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03B5-D63E-49B7-9AD3-38126F5E9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4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4CFB-1B63-476B-93E2-928DF0EE86A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03B5-D63E-49B7-9AD3-38126F5E9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5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4CFB-1B63-476B-93E2-928DF0EE86A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03B5-D63E-49B7-9AD3-38126F5E9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1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4CFB-1B63-476B-93E2-928DF0EE86A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03B5-D63E-49B7-9AD3-38126F5E9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4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4CFB-1B63-476B-93E2-928DF0EE86A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03B5-D63E-49B7-9AD3-38126F5E9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7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C4CFB-1B63-476B-93E2-928DF0EE86A0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703B5-D63E-49B7-9AD3-38126F5E9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1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72400" cy="1104900"/>
          </a:xfrm>
          <a:noFill/>
        </p:spPr>
        <p:txBody>
          <a:bodyPr/>
          <a:lstStyle/>
          <a:p>
            <a:r>
              <a:rPr lang="en-US" altLang="en-US" smtClean="0"/>
              <a:t>Integrity Constraints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7620000" cy="48768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Constraint describes conditions that every </a:t>
            </a:r>
            <a:r>
              <a:rPr lang="en-US" i="1" dirty="0">
                <a:solidFill>
                  <a:srgbClr val="0000FF"/>
                </a:solidFill>
              </a:rPr>
              <a:t>legal instance</a:t>
            </a:r>
            <a:r>
              <a:rPr lang="en-US" i="1" dirty="0"/>
              <a:t> </a:t>
            </a:r>
            <a:r>
              <a:rPr lang="en-US" dirty="0"/>
              <a:t>of a relation must satisfy.</a:t>
            </a:r>
          </a:p>
          <a:p>
            <a:pPr lvl="1">
              <a:buSzPct val="75000"/>
              <a:defRPr/>
            </a:pPr>
            <a:r>
              <a:rPr lang="en-US" dirty="0">
                <a:solidFill>
                  <a:srgbClr val="0000FF"/>
                </a:solidFill>
              </a:rPr>
              <a:t>Inserts/deletes/updates</a:t>
            </a:r>
            <a:r>
              <a:rPr lang="en-US" dirty="0"/>
              <a:t> that violate  ICs are disallowed.</a:t>
            </a:r>
          </a:p>
          <a:p>
            <a:pPr lvl="1">
              <a:buSzPct val="75000"/>
              <a:defRPr/>
            </a:pPr>
            <a:endParaRPr lang="en-US" dirty="0"/>
          </a:p>
          <a:p>
            <a:pPr lvl="1">
              <a:buSzPct val="75000"/>
              <a:defRPr/>
            </a:pPr>
            <a:r>
              <a:rPr lang="en-US" dirty="0"/>
              <a:t>Can be used to :</a:t>
            </a:r>
          </a:p>
          <a:p>
            <a:pPr lvl="1">
              <a:buSzPct val="75000"/>
              <a:defRPr/>
            </a:pPr>
            <a:endParaRPr lang="en-US" dirty="0"/>
          </a:p>
          <a:p>
            <a:pPr lvl="2">
              <a:buSzPct val="75000"/>
              <a:defRPr/>
            </a:pPr>
            <a:r>
              <a:rPr lang="en-US" dirty="0"/>
              <a:t>ensure application semantics </a:t>
            </a:r>
          </a:p>
          <a:p>
            <a:pPr marL="914400" lvl="2" indent="0">
              <a:buSzPct val="75000"/>
              <a:buFontTx/>
              <a:buNone/>
              <a:defRPr/>
            </a:pPr>
            <a:r>
              <a:rPr lang="en-US" dirty="0"/>
              <a:t>	e.g., </a:t>
            </a:r>
            <a:r>
              <a:rPr lang="en-US" i="1" dirty="0" err="1"/>
              <a:t>sid</a:t>
            </a:r>
            <a:r>
              <a:rPr lang="en-US" dirty="0"/>
              <a:t> is a key</a:t>
            </a:r>
          </a:p>
          <a:p>
            <a:pPr marL="914400" lvl="2" indent="0">
              <a:buSzPct val="75000"/>
              <a:buFontTx/>
              <a:buNone/>
              <a:defRPr/>
            </a:pPr>
            <a:endParaRPr lang="en-US" dirty="0"/>
          </a:p>
          <a:p>
            <a:pPr marL="914400" lvl="2" indent="0">
              <a:buSzPct val="75000"/>
              <a:buFontTx/>
              <a:buNone/>
              <a:defRPr/>
            </a:pPr>
            <a:r>
              <a:rPr lang="en-US" dirty="0"/>
              <a:t> </a:t>
            </a:r>
          </a:p>
          <a:p>
            <a:pPr lvl="2">
              <a:buSzPct val="75000"/>
              <a:defRPr/>
            </a:pPr>
            <a:r>
              <a:rPr lang="en-US" dirty="0"/>
              <a:t>prevent inconsistencies </a:t>
            </a:r>
          </a:p>
          <a:p>
            <a:pPr marL="914400" lvl="2" indent="0">
              <a:buSzPct val="75000"/>
              <a:buFontTx/>
              <a:buNone/>
              <a:defRPr/>
            </a:pPr>
            <a:r>
              <a:rPr lang="en-US" dirty="0"/>
              <a:t>	e.g., </a:t>
            </a:r>
            <a:r>
              <a:rPr lang="en-US" i="1" dirty="0" err="1"/>
              <a:t>sname</a:t>
            </a:r>
            <a:r>
              <a:rPr lang="en-US" dirty="0"/>
              <a:t> has to be a string, </a:t>
            </a:r>
          </a:p>
          <a:p>
            <a:pPr marL="914400" lvl="2" indent="0">
              <a:buSzPct val="75000"/>
              <a:buFontTx/>
              <a:buNone/>
              <a:defRPr/>
            </a:pPr>
            <a:r>
              <a:rPr lang="en-US" i="1" dirty="0"/>
              <a:t>	        age</a:t>
            </a:r>
            <a:r>
              <a:rPr lang="en-US" dirty="0"/>
              <a:t> must be &lt; 200;</a:t>
            </a:r>
          </a:p>
          <a:p>
            <a:pPr lvl="1">
              <a:buSzPct val="75000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8496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72400" cy="1104900"/>
          </a:xfrm>
          <a:noFill/>
        </p:spPr>
        <p:txBody>
          <a:bodyPr/>
          <a:lstStyle/>
          <a:p>
            <a:r>
              <a:rPr lang="en-US" altLang="en-US" smtClean="0"/>
              <a:t>Types  of Integrity Constraints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63000" cy="4876800"/>
          </a:xfrm>
          <a:noFill/>
        </p:spPr>
        <p:txBody>
          <a:bodyPr>
            <a:normAutofit fontScale="92500" lnSpcReduction="10000"/>
          </a:bodyPr>
          <a:lstStyle/>
          <a:p>
            <a:pPr lvl="1">
              <a:buSzPct val="75000"/>
            </a:pPr>
            <a:endParaRPr lang="en-US" altLang="en-US" smtClean="0"/>
          </a:p>
          <a:p>
            <a:pPr lvl="1"/>
            <a:r>
              <a:rPr lang="en-US" altLang="en-US" smtClean="0"/>
              <a:t>Fundamental:       </a:t>
            </a:r>
          </a:p>
          <a:p>
            <a:pPr lvl="2"/>
            <a:r>
              <a:rPr lang="en-US" altLang="en-US" smtClean="0">
                <a:solidFill>
                  <a:srgbClr val="0000FF"/>
                </a:solidFill>
              </a:rPr>
              <a:t>Domain constraints, </a:t>
            </a:r>
          </a:p>
          <a:p>
            <a:pPr lvl="2"/>
            <a:r>
              <a:rPr lang="en-US" altLang="en-US" smtClean="0">
                <a:solidFill>
                  <a:srgbClr val="0000FF"/>
                </a:solidFill>
              </a:rPr>
              <a:t>Primary key constraints, </a:t>
            </a:r>
          </a:p>
          <a:p>
            <a:pPr lvl="2"/>
            <a:r>
              <a:rPr lang="en-US" altLang="en-US" smtClean="0">
                <a:solidFill>
                  <a:srgbClr val="0000FF"/>
                </a:solidFill>
              </a:rPr>
              <a:t>Foreign key constraints</a:t>
            </a:r>
          </a:p>
          <a:p>
            <a:pPr lvl="2"/>
            <a:r>
              <a:rPr lang="en-US" altLang="en-US" smtClean="0">
                <a:solidFill>
                  <a:srgbClr val="0000FF"/>
                </a:solidFill>
              </a:rPr>
              <a:t>Plus  NOT NULL, UNIQUE,  etc.</a:t>
            </a:r>
          </a:p>
          <a:p>
            <a:pPr lvl="2"/>
            <a:endParaRPr lang="en-US" altLang="en-US" smtClean="0">
              <a:solidFill>
                <a:srgbClr val="0000FF"/>
              </a:solidFill>
            </a:endParaRP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General:    </a:t>
            </a:r>
          </a:p>
          <a:p>
            <a:pPr lvl="2"/>
            <a:r>
              <a:rPr lang="en-US" altLang="en-US" smtClean="0">
                <a:solidFill>
                  <a:srgbClr val="0000FF"/>
                </a:solidFill>
              </a:rPr>
              <a:t>Check constraints (often limited to only simple ones)</a:t>
            </a:r>
          </a:p>
          <a:p>
            <a:pPr lvl="2"/>
            <a:r>
              <a:rPr lang="en-US" altLang="en-US" smtClean="0">
                <a:solidFill>
                  <a:srgbClr val="0000FF"/>
                </a:solidFill>
              </a:rPr>
              <a:t>Table constraints or  assertions (but not available in most systems)</a:t>
            </a:r>
          </a:p>
          <a:p>
            <a:pPr lvl="2"/>
            <a:endParaRPr lang="en-US" altLang="en-US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4792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772400" cy="1104900"/>
          </a:xfrm>
          <a:noFill/>
        </p:spPr>
        <p:txBody>
          <a:bodyPr/>
          <a:lstStyle/>
          <a:p>
            <a:r>
              <a:rPr lang="en-US" altLang="en-US" smtClean="0"/>
              <a:t>Check or Table Constraints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600200" y="5181600"/>
            <a:ext cx="7086600" cy="1028700"/>
          </a:xfrm>
          <a:noFill/>
        </p:spPr>
        <p:txBody>
          <a:bodyPr>
            <a:normAutofit fontScale="70000" lnSpcReduction="20000"/>
          </a:bodyPr>
          <a:lstStyle/>
          <a:p>
            <a:endParaRPr lang="en-US" altLang="en-US" sz="2000" dirty="0" smtClean="0"/>
          </a:p>
          <a:p>
            <a:r>
              <a:rPr lang="en-US" altLang="en-US" dirty="0" smtClean="0">
                <a:solidFill>
                  <a:schemeClr val="tx2"/>
                </a:solidFill>
              </a:rPr>
              <a:t>Can use queries to express </a:t>
            </a:r>
            <a:r>
              <a:rPr lang="en-US" altLang="en-US" dirty="0" smtClean="0">
                <a:solidFill>
                  <a:schemeClr val="tx2"/>
                </a:solidFill>
              </a:rPr>
              <a:t>constraints.</a:t>
            </a:r>
            <a:endParaRPr lang="en-US" altLang="en-US" dirty="0" smtClean="0">
              <a:solidFill>
                <a:schemeClr val="tx2"/>
              </a:solidFill>
            </a:endParaRPr>
          </a:p>
          <a:p>
            <a:r>
              <a:rPr lang="en-US" altLang="en-US" dirty="0" smtClean="0">
                <a:solidFill>
                  <a:schemeClr val="tx2"/>
                </a:solidFill>
              </a:rPr>
              <a:t>VERY LIMITED IN MOST DBMSs!!!!</a:t>
            </a:r>
          </a:p>
          <a:p>
            <a:endParaRPr lang="en-US" altLang="en-US" dirty="0" smtClean="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057400" y="1752600"/>
            <a:ext cx="4605338" cy="337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CREATE TABLE   </a:t>
            </a:r>
            <a:r>
              <a:rPr lang="en-US" altLang="en-US"/>
              <a:t>Sailors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( sid  </a:t>
            </a:r>
            <a:r>
              <a:rPr lang="en-US" altLang="en-US" sz="2000"/>
              <a:t>INTEGER,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sname  </a:t>
            </a:r>
            <a:r>
              <a:rPr lang="en-US" altLang="en-US" sz="2000"/>
              <a:t>CHAR(10),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rating</a:t>
            </a:r>
            <a:r>
              <a:rPr lang="en-US" altLang="en-US" sz="2000"/>
              <a:t>  INTEGER,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age</a:t>
            </a:r>
            <a:r>
              <a:rPr lang="en-US" altLang="en-US" sz="2000"/>
              <a:t>  REAL,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</a:t>
            </a:r>
            <a:r>
              <a:rPr lang="en-US" altLang="en-US" sz="2000"/>
              <a:t>PRIMARY KEY  </a:t>
            </a:r>
            <a:r>
              <a:rPr lang="en-US" altLang="en-US"/>
              <a:t>(sid),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</a:t>
            </a:r>
            <a:r>
              <a:rPr lang="en-US" altLang="en-US" sz="2000">
                <a:solidFill>
                  <a:schemeClr val="accent2"/>
                </a:solidFill>
              </a:rPr>
              <a:t>CHECK</a:t>
            </a:r>
            <a:r>
              <a:rPr lang="en-US" altLang="en-US"/>
              <a:t>  </a:t>
            </a:r>
            <a:r>
              <a:rPr lang="en-US" altLang="en-US">
                <a:solidFill>
                  <a:schemeClr val="accent2"/>
                </a:solidFill>
              </a:rPr>
              <a:t>( rating &gt;= 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		AND</a:t>
            </a:r>
            <a:r>
              <a:rPr lang="en-US" altLang="en-US">
                <a:solidFill>
                  <a:schemeClr val="accent2"/>
                </a:solidFill>
              </a:rPr>
              <a:t> rating &lt;= 10 )</a:t>
            </a:r>
            <a:r>
              <a:rPr lang="en-US" altLang="en-US"/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   </a:t>
            </a:r>
          </a:p>
        </p:txBody>
      </p:sp>
    </p:spTree>
    <p:extLst>
      <p:ext uri="{BB962C8B-B14F-4D97-AF65-F5344CB8AC3E}">
        <p14:creationId xmlns:p14="http://schemas.microsoft.com/office/powerpoint/2010/main" val="176963359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7772400" cy="1104900"/>
          </a:xfrm>
          <a:noFill/>
        </p:spPr>
        <p:txBody>
          <a:bodyPr/>
          <a:lstStyle/>
          <a:p>
            <a:r>
              <a:rPr lang="en-US" altLang="en-US" smtClean="0"/>
              <a:t>Explicit Domain Constraints</a:t>
            </a: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2209800" y="3733800"/>
            <a:ext cx="4121150" cy="227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CREATE TABLE   </a:t>
            </a:r>
            <a:r>
              <a:rPr lang="en-US" altLang="en-US"/>
              <a:t>Sailors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( sid  </a:t>
            </a:r>
            <a:r>
              <a:rPr lang="en-US" altLang="en-US" sz="2000"/>
              <a:t>INTEGER,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sname  </a:t>
            </a:r>
            <a:r>
              <a:rPr lang="en-US" altLang="en-US" sz="2000"/>
              <a:t>CHAR(10),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rating</a:t>
            </a:r>
            <a:r>
              <a:rPr lang="en-US" altLang="en-US" sz="2000"/>
              <a:t>  </a:t>
            </a:r>
            <a:r>
              <a:rPr lang="en-US" altLang="en-US" sz="2000">
                <a:solidFill>
                  <a:schemeClr val="accent2"/>
                </a:solidFill>
              </a:rPr>
              <a:t>values-of-ratings,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age</a:t>
            </a:r>
            <a:r>
              <a:rPr lang="en-US" altLang="en-US" sz="2000"/>
              <a:t>  REAL,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</a:t>
            </a:r>
            <a:r>
              <a:rPr lang="en-US" altLang="en-US" sz="2000"/>
              <a:t>PRIMARY KEY  </a:t>
            </a:r>
            <a:r>
              <a:rPr lang="en-US" altLang="en-US"/>
              <a:t>(sid))	   </a:t>
            </a: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1447800" y="1676400"/>
            <a:ext cx="7391400" cy="187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CREATE DOMAIN  </a:t>
            </a:r>
            <a:r>
              <a:rPr lang="en-US" altLang="en-US" sz="2000">
                <a:solidFill>
                  <a:srgbClr val="FF0000"/>
                </a:solidFill>
              </a:rPr>
              <a:t>values-of-ratings</a:t>
            </a:r>
            <a:r>
              <a:rPr lang="en-US" altLang="en-US" sz="2000"/>
              <a:t>  INTEGER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	DEFAULT 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 	CHECK  ( VALUE &gt;= 1 AND VALUE &lt;= 10)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		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50172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1143000"/>
            <a:ext cx="7772400" cy="1104900"/>
          </a:xfrm>
          <a:noFill/>
        </p:spPr>
        <p:txBody>
          <a:bodyPr/>
          <a:lstStyle/>
          <a:p>
            <a:r>
              <a:rPr lang="en-US" altLang="en-US" smtClean="0"/>
              <a:t>Table Constraints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905000"/>
            <a:ext cx="2819400" cy="4076700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en-US" sz="2000" smtClean="0"/>
          </a:p>
          <a:p>
            <a:endParaRPr lang="en-US" altLang="en-US" sz="2000" smtClean="0"/>
          </a:p>
        </p:txBody>
      </p:sp>
      <p:sp>
        <p:nvSpPr>
          <p:cNvPr id="7174" name="Rectangle 11"/>
          <p:cNvSpPr>
            <a:spLocks noChangeArrowheads="1"/>
          </p:cNvSpPr>
          <p:nvPr/>
        </p:nvSpPr>
        <p:spPr bwMode="auto">
          <a:xfrm>
            <a:off x="685800" y="2819400"/>
            <a:ext cx="75057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altLang="en-US"/>
              <a:t>  Associated with one table</a:t>
            </a:r>
          </a:p>
          <a:p>
            <a:r>
              <a:rPr lang="en-US" altLang="en-US"/>
              <a:t>  Only needs to hold TRUE when table is non-empty.</a:t>
            </a:r>
          </a:p>
        </p:txBody>
      </p:sp>
      <p:graphicFrame>
        <p:nvGraphicFramePr>
          <p:cNvPr id="7175" name="Object 13"/>
          <p:cNvGraphicFramePr>
            <a:graphicFrameLocks noChangeAspect="1"/>
          </p:cNvGraphicFramePr>
          <p:nvPr/>
        </p:nvGraphicFramePr>
        <p:xfrm>
          <a:off x="41275" y="6977063"/>
          <a:ext cx="63055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hart" r:id="rId4" imgW="6305549" imgH="1628779" progId="MSGraph.Chart.8">
                  <p:embed followColorScheme="full"/>
                </p:oleObj>
              </mc:Choice>
              <mc:Fallback>
                <p:oleObj name="Chart" r:id="rId4" imgW="6305549" imgH="1628779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" y="6977063"/>
                        <a:ext cx="6305550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226338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1066800"/>
          </a:xfrm>
          <a:noFill/>
        </p:spPr>
        <p:txBody>
          <a:bodyPr/>
          <a:lstStyle/>
          <a:p>
            <a:r>
              <a:rPr lang="en-US" altLang="en-US" smtClean="0"/>
              <a:t> More Table Constraint Examples</a:t>
            </a: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1219200" y="2209800"/>
            <a:ext cx="5467350" cy="310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CREATE TABLE   Sailors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( sid  INTEGER,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sname  CHAR(10),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rating  INTEGER,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age  REAL,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PRIMARY KEY  (sid),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</a:t>
            </a:r>
            <a:r>
              <a:rPr lang="en-US" altLang="en-US" sz="1800">
                <a:solidFill>
                  <a:schemeClr val="accent2"/>
                </a:solidFill>
              </a:rPr>
              <a:t>CHECK  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	( (SELECT COUNT (S.sid) FROM Sailors 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	+ (SELECT COUNT (B.bid) FROM Boats B)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                &lt; 100</a:t>
            </a:r>
            <a:r>
              <a:rPr lang="en-US" altLang="en-US" sz="1800"/>
              <a:t> 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   </a:t>
            </a:r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5334000"/>
            <a:ext cx="8534400" cy="1905000"/>
          </a:xfrm>
          <a:noFill/>
        </p:spPr>
        <p:txBody>
          <a:bodyPr/>
          <a:lstStyle/>
          <a:p>
            <a:r>
              <a:rPr lang="en-US" altLang="en-US" sz="2000" smtClean="0"/>
              <a:t>Symmetric constraint, yet associated with Sailors.</a:t>
            </a:r>
          </a:p>
          <a:p>
            <a:r>
              <a:rPr lang="en-US" altLang="en-US" sz="2000" smtClean="0"/>
              <a:t>If Sailors is empty, the number of Boats tuples can be anything!</a:t>
            </a:r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838200" y="1371600"/>
            <a:ext cx="77724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/>
              <a:t>Number of boats plus number of  sailors is &lt; 100 </a:t>
            </a:r>
          </a:p>
        </p:txBody>
      </p:sp>
    </p:spTree>
    <p:extLst>
      <p:ext uri="{BB962C8B-B14F-4D97-AF65-F5344CB8AC3E}">
        <p14:creationId xmlns:p14="http://schemas.microsoft.com/office/powerpoint/2010/main" val="175251191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10668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mtClean="0"/>
              <a:t>                     Assertions:                                                      Constraints over Multiple Relations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421063" y="1844675"/>
            <a:ext cx="4078287" cy="304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CREATE TABLE   Sailors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( sid  INTEGER,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sname  CHAR(10),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rating  INTEGER,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age  REAL,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PRIMARY KEY  (sid),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   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133600"/>
            <a:ext cx="2590800" cy="4076700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en-US" sz="2000" smtClean="0"/>
          </a:p>
          <a:p>
            <a:r>
              <a:rPr lang="en-US" altLang="en-US" sz="2800" u="sng" smtClean="0"/>
              <a:t>ASSERTION not associated with either table.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300413" y="4889500"/>
            <a:ext cx="5281612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solidFill>
                  <a:schemeClr val="accent2"/>
                </a:solidFill>
              </a:rPr>
              <a:t>CREATE ASSERTION  smallClub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CHECK  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( (SELECT COUNT (S.sid) FROM Sailors 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+ (SELECT COUNT (B.bid) FROM Boats B) &lt; 100 )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accent2"/>
              </a:solidFill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81000" y="4979988"/>
            <a:ext cx="1714500" cy="92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/>
              <a:t>Number of boats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/>
              <a:t>plus number of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/>
              <a:t>sailors is &lt; 100 </a:t>
            </a:r>
          </a:p>
        </p:txBody>
      </p:sp>
    </p:spTree>
    <p:extLst>
      <p:ext uri="{BB962C8B-B14F-4D97-AF65-F5344CB8AC3E}">
        <p14:creationId xmlns:p14="http://schemas.microsoft.com/office/powerpoint/2010/main" val="74240840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                     Caution !!!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2792413"/>
            <a:ext cx="7848600" cy="4076700"/>
          </a:xfrm>
        </p:spPr>
        <p:txBody>
          <a:bodyPr/>
          <a:lstStyle/>
          <a:p>
            <a:r>
              <a:rPr lang="en-US" altLang="en-US" sz="4000" smtClean="0">
                <a:solidFill>
                  <a:schemeClr val="tx2"/>
                </a:solidFill>
              </a:rPr>
              <a:t>Assertions or Check constraints with subqueries are  NOT  supported in Oracle !!!</a:t>
            </a:r>
          </a:p>
        </p:txBody>
      </p:sp>
    </p:spTree>
    <p:extLst>
      <p:ext uri="{BB962C8B-B14F-4D97-AF65-F5344CB8AC3E}">
        <p14:creationId xmlns:p14="http://schemas.microsoft.com/office/powerpoint/2010/main" val="386533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28600" y="122238"/>
            <a:ext cx="7543800" cy="1295400"/>
          </a:xfrm>
        </p:spPr>
        <p:txBody>
          <a:bodyPr/>
          <a:lstStyle/>
          <a:p>
            <a:pPr marL="342900" indent="-342900" algn="ctr"/>
            <a:r>
              <a:rPr lang="en-US" altLang="en-US" sz="4400" smtClean="0"/>
              <a:t>Constraints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19263"/>
            <a:ext cx="8458200" cy="1938337"/>
          </a:xfrm>
        </p:spPr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US" sz="2000" dirty="0" smtClean="0"/>
              <a:t>The application constraints need to be captured inside the database</a:t>
            </a:r>
          </a:p>
          <a:p>
            <a:pPr>
              <a:buFont typeface="Wingdings" charset="0"/>
              <a:buChar char="l"/>
              <a:defRPr/>
            </a:pPr>
            <a:endParaRPr lang="en-US" sz="2000" dirty="0"/>
          </a:p>
          <a:p>
            <a:pPr>
              <a:buFont typeface="Wingdings" charset="0"/>
              <a:buChar char="l"/>
              <a:defRPr/>
            </a:pPr>
            <a:r>
              <a:rPr lang="en-US" sz="2000" b="1" dirty="0" smtClean="0">
                <a:solidFill>
                  <a:srgbClr val="800000"/>
                </a:solidFill>
              </a:rPr>
              <a:t>Some constraints can be captured by: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 smtClean="0">
                <a:ea typeface="+mn-ea"/>
              </a:rPr>
              <a:t>Primary Keys, Foreign Keys, Unique, Not NULL, and domain constraints</a:t>
            </a:r>
          </a:p>
          <a:p>
            <a:pPr lvl="1">
              <a:buFont typeface="Wingdings" charset="0"/>
              <a:buChar char="l"/>
              <a:defRPr/>
            </a:pPr>
            <a:endParaRPr lang="en-US" sz="1800" dirty="0">
              <a:ea typeface="+mn-ea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08C09F-CEE3-442B-A2B3-1AB135A9FC05}" type="slidenum">
              <a:rPr lang="en-US" altLang="en-US" sz="1000">
                <a:latin typeface="Arial" charset="0"/>
                <a:ea typeface="MS PGothic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000">
              <a:latin typeface="Arial" charset="0"/>
              <a:ea typeface="MS PGothic" pitchFamily="34" charset="-128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81000" y="3581400"/>
            <a:ext cx="8001000" cy="2274888"/>
            <a:chOff x="381000" y="3581400"/>
            <a:chExt cx="8001000" cy="2274888"/>
          </a:xfrm>
        </p:grpSpPr>
        <p:sp>
          <p:nvSpPr>
            <p:cNvPr id="11270" name="Rectangle 5"/>
            <p:cNvSpPr>
              <a:spLocks noChangeArrowheads="1"/>
            </p:cNvSpPr>
            <p:nvPr/>
          </p:nvSpPr>
          <p:spPr bwMode="auto">
            <a:xfrm>
              <a:off x="381000" y="3581400"/>
              <a:ext cx="3808413" cy="2274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ea typeface="MS PGothic" pitchFamily="34" charset="-128"/>
                </a:rPr>
                <a:t>CREATE TABLE Students</a:t>
              </a:r>
              <a:endParaRPr lang="en-US" altLang="en-US" sz="1600">
                <a:ea typeface="MS PGothic" pitchFamily="34" charset="-128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ea typeface="MS PGothic" pitchFamily="34" charset="-128"/>
                </a:rPr>
                <a:t>	(sid: </a:t>
              </a:r>
              <a:r>
                <a:rPr lang="en-US" altLang="en-US" sz="1400">
                  <a:ea typeface="MS PGothic" pitchFamily="34" charset="-128"/>
                </a:rPr>
                <a:t>CHAR(20)</a:t>
              </a:r>
              <a:r>
                <a:rPr lang="en-US" altLang="en-US" sz="1600">
                  <a:ea typeface="MS PGothic" pitchFamily="34" charset="-128"/>
                </a:rPr>
                <a:t>,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ea typeface="MS PGothic" pitchFamily="34" charset="-128"/>
                </a:rPr>
                <a:t>	 name: </a:t>
              </a:r>
              <a:r>
                <a:rPr lang="en-US" altLang="en-US" sz="1400">
                  <a:ea typeface="MS PGothic" pitchFamily="34" charset="-128"/>
                </a:rPr>
                <a:t>CHAR(20) </a:t>
              </a:r>
              <a:r>
                <a:rPr lang="en-US" altLang="en-US" sz="1400">
                  <a:solidFill>
                    <a:srgbClr val="3333FF"/>
                  </a:solidFill>
                  <a:ea typeface="MS PGothic" pitchFamily="34" charset="-128"/>
                </a:rPr>
                <a:t>NOT NULL</a:t>
              </a:r>
              <a:r>
                <a:rPr lang="en-US" altLang="en-US" sz="1600">
                  <a:ea typeface="MS PGothic" pitchFamily="34" charset="-128"/>
                </a:rPr>
                <a:t>,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ea typeface="MS PGothic" pitchFamily="34" charset="-128"/>
                </a:rPr>
                <a:t>	 login: </a:t>
              </a:r>
              <a:r>
                <a:rPr lang="en-US" altLang="en-US" sz="1400">
                  <a:ea typeface="MS PGothic" pitchFamily="34" charset="-128"/>
                </a:rPr>
                <a:t>CHAR(10),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ea typeface="MS PGothic" pitchFamily="34" charset="-128"/>
                </a:rPr>
                <a:t>	 age: </a:t>
              </a:r>
              <a:r>
                <a:rPr lang="en-US" altLang="en-US" sz="1400">
                  <a:ea typeface="MS PGothic" pitchFamily="34" charset="-128"/>
                </a:rPr>
                <a:t>INTEGER</a:t>
              </a:r>
              <a:r>
                <a:rPr lang="en-US" altLang="en-US" sz="1600">
                  <a:ea typeface="MS PGothic" pitchFamily="34" charset="-128"/>
                </a:rPr>
                <a:t>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ea typeface="MS PGothic" pitchFamily="34" charset="-128"/>
                </a:rPr>
                <a:t>	 gpa: </a:t>
              </a:r>
              <a:r>
                <a:rPr lang="en-US" altLang="en-US" sz="1400">
                  <a:ea typeface="MS PGothic" pitchFamily="34" charset="-128"/>
                </a:rPr>
                <a:t>REAL </a:t>
              </a:r>
              <a:r>
                <a:rPr lang="en-US" altLang="en-US" sz="1400">
                  <a:solidFill>
                    <a:srgbClr val="3333FF"/>
                  </a:solidFill>
                  <a:ea typeface="MS PGothic" pitchFamily="34" charset="-128"/>
                </a:rPr>
                <a:t>Default 0</a:t>
              </a:r>
              <a:r>
                <a:rPr lang="en-US" altLang="en-US" sz="1400">
                  <a:ea typeface="MS PGothic" pitchFamily="34" charset="-128"/>
                </a:rPr>
                <a:t>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  <a:ea typeface="MS PGothic" pitchFamily="34" charset="-128"/>
                </a:rPr>
                <a:t>   Constraint pk Primary Key (sid),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  <a:ea typeface="MS PGothic" pitchFamily="34" charset="-128"/>
                </a:rPr>
                <a:t>    Constraint u1 Unique (login),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3333FF"/>
                  </a:solidFill>
                  <a:ea typeface="MS PGothic" pitchFamily="34" charset="-128"/>
                </a:rPr>
                <a:t>Constraint gpaMax check (gpa &lt;= 4.0) </a:t>
              </a:r>
              <a:r>
                <a:rPr lang="en-US" altLang="en-US" sz="1600">
                  <a:ea typeface="MS PGothic" pitchFamily="34" charset="-128"/>
                </a:rPr>
                <a:t>);  </a:t>
              </a:r>
            </a:p>
          </p:txBody>
        </p:sp>
        <p:sp>
          <p:nvSpPr>
            <p:cNvPr id="7" name="Left Arrow 6"/>
            <p:cNvSpPr>
              <a:spLocks noChangeArrowheads="1"/>
            </p:cNvSpPr>
            <p:nvPr/>
          </p:nvSpPr>
          <p:spPr bwMode="auto">
            <a:xfrm>
              <a:off x="4267200" y="4191000"/>
              <a:ext cx="762000" cy="762000"/>
            </a:xfrm>
            <a:prstGeom prst="left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FFFF85"/>
                </a:gs>
                <a:gs pos="100000">
                  <a:srgbClr val="EBEB00"/>
                </a:gs>
              </a:gsLst>
              <a:lin ang="5400000"/>
            </a:gradFill>
            <a:ln w="9525">
              <a:solidFill>
                <a:srgbClr val="CCCC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1272" name="TextBox 7"/>
            <p:cNvSpPr txBox="1">
              <a:spLocks noChangeArrowheads="1"/>
            </p:cNvSpPr>
            <p:nvPr/>
          </p:nvSpPr>
          <p:spPr bwMode="auto">
            <a:xfrm>
              <a:off x="5257800" y="4114800"/>
              <a:ext cx="31242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Book Antiqua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Book Antiqua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>
                  <a:solidFill>
                    <a:schemeClr val="tx1"/>
                  </a:solidFill>
                  <a:latin typeface="Book Antiqua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Book Antiqu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  <a:ea typeface="MS PGothic" pitchFamily="34" charset="-128"/>
                </a:rPr>
                <a:t>These constraints are defined in </a:t>
              </a:r>
              <a:r>
                <a:rPr lang="en-US" altLang="en-US" sz="1800" b="1" i="1">
                  <a:latin typeface="Arial" charset="0"/>
                  <a:ea typeface="MS PGothic" pitchFamily="34" charset="-128"/>
                </a:rPr>
                <a:t>CREATE TABLE </a:t>
              </a:r>
              <a:r>
                <a:rPr lang="en-US" altLang="en-US" sz="1800">
                  <a:latin typeface="Arial" charset="0"/>
                  <a:ea typeface="MS PGothic" pitchFamily="34" charset="-128"/>
                </a:rPr>
                <a:t>or </a:t>
              </a:r>
              <a:r>
                <a:rPr lang="en-US" altLang="en-US" sz="1800" b="1" i="1">
                  <a:latin typeface="Arial" charset="0"/>
                  <a:ea typeface="MS PGothic" pitchFamily="34" charset="-128"/>
                </a:rPr>
                <a:t>ALTER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423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266</Words>
  <Application>Microsoft Office PowerPoint</Application>
  <PresentationFormat>On-screen Show (4:3)</PresentationFormat>
  <Paragraphs>110</Paragraphs>
  <Slides>9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Microsoft Graph 2000 Chart</vt:lpstr>
      <vt:lpstr>Integrity Constraints</vt:lpstr>
      <vt:lpstr>Types  of Integrity Constraints</vt:lpstr>
      <vt:lpstr>Check or Table Constraints</vt:lpstr>
      <vt:lpstr>Explicit Domain Constraints</vt:lpstr>
      <vt:lpstr>Table Constraints</vt:lpstr>
      <vt:lpstr> More Table Constraint Examples</vt:lpstr>
      <vt:lpstr>                     Assertions:                                                      Constraints over Multiple Relations</vt:lpstr>
      <vt:lpstr>                      Caution !!!</vt:lpstr>
      <vt:lpstr>Constraints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Integrity Constraints</dc:title>
  <dc:creator>Rodica Neamtu</dc:creator>
  <cp:lastModifiedBy>Rodica Neamtu</cp:lastModifiedBy>
  <cp:revision>1</cp:revision>
  <dcterms:created xsi:type="dcterms:W3CDTF">2020-09-28T11:26:15Z</dcterms:created>
  <dcterms:modified xsi:type="dcterms:W3CDTF">2020-09-28T11:27:50Z</dcterms:modified>
</cp:coreProperties>
</file>