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A5D9-2EC8-496C-BE7F-4DE4452D877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91CB-55AC-4AA5-A49E-722E29F2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CS542</a:t>
            </a:r>
            <a:br>
              <a:rPr lang="en-US" sz="1800" dirty="0"/>
            </a:br>
            <a:r>
              <a:rPr lang="en-US" sz="1800" dirty="0"/>
              <a:t>Fall 2023</a:t>
            </a:r>
            <a:br>
              <a:rPr lang="en-US" sz="1800" dirty="0"/>
            </a:br>
            <a:r>
              <a:rPr lang="en-US" sz="1800" dirty="0"/>
              <a:t>Solution of Homework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61FC-472A-2049-84BD-E7011125B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63093"/>
            <a:ext cx="4629150" cy="510453"/>
          </a:xfrm>
        </p:spPr>
        <p:txBody>
          <a:bodyPr>
            <a:normAutofit/>
          </a:bodyPr>
          <a:lstStyle/>
          <a:p>
            <a:r>
              <a:rPr lang="en-US" sz="1350" dirty="0"/>
              <a:t>Problem</a:t>
            </a:r>
            <a:r>
              <a:rPr lang="en-US" sz="1500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61FC-472A-2049-84BD-E7011125BFE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966872"/>
            <a:ext cx="5143500" cy="378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580" y="722601"/>
            <a:ext cx="10367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200" dirty="0"/>
              <a:t>A new entity set called “participation” is needed to capture which car is used by which driver in a specific race. </a:t>
            </a:r>
          </a:p>
          <a:p>
            <a:pPr marL="214313" indent="-214313">
              <a:buFont typeface="Arial"/>
              <a:buChar char="•"/>
            </a:pPr>
            <a:endParaRPr lang="en-US" sz="1200" dirty="0"/>
          </a:p>
          <a:p>
            <a:pPr marL="214313" indent="-214313">
              <a:buFont typeface="Arial"/>
              <a:buChar char="•"/>
            </a:pPr>
            <a:r>
              <a:rPr lang="en-US" sz="1200" dirty="0"/>
              <a:t>Another solution is to make “participation” a three-way relationship between “Car”, “Race”, and “Driver”. But, as discussed in class, it is better to break multi-way relationships into multiple binary ones. </a:t>
            </a:r>
          </a:p>
          <a:p>
            <a:pPr marL="214313" indent="-214313">
              <a:buFont typeface="Arial"/>
              <a:buChar char="•"/>
            </a:pPr>
            <a:endParaRPr lang="en-US" sz="1200" dirty="0"/>
          </a:p>
          <a:p>
            <a:pPr marL="214313" indent="-214313">
              <a:buFont typeface="Arial"/>
              <a:buChar char="•"/>
            </a:pPr>
            <a:r>
              <a:rPr lang="en-US" sz="1200" dirty="0"/>
              <a:t>Without the “Participation” entity set (or 3-way relationship), the connection between “Car”, “Driver”, and “Race” becomes loose (cannot tell which driver used which car in a given race).</a:t>
            </a:r>
          </a:p>
          <a:p>
            <a:pPr marL="214313" indent="-214313">
              <a:buFont typeface="Arial"/>
              <a:buChar char="•"/>
            </a:pPr>
            <a:endParaRPr lang="en-US" sz="1200" dirty="0"/>
          </a:p>
          <a:p>
            <a:pPr marL="214313" indent="-214313">
              <a:buFont typeface="Arial"/>
              <a:buChar char="•"/>
            </a:pPr>
            <a:r>
              <a:rPr lang="en-US" sz="1200" dirty="0"/>
              <a:t>You may introduce a unique primary key for “Participation” and model it as a Strong entity set.</a:t>
            </a:r>
          </a:p>
          <a:p>
            <a:pPr marL="214313" indent="-214313">
              <a:buFont typeface="Arial"/>
              <a:buChar char="•"/>
            </a:pPr>
            <a:endParaRPr lang="en-US" sz="1200" dirty="0"/>
          </a:p>
          <a:p>
            <a:pPr marL="214313" indent="-214313">
              <a:buFont typeface="Arial"/>
              <a:buChar char="•"/>
            </a:pPr>
            <a:r>
              <a:rPr lang="en-US" sz="1200" dirty="0"/>
              <a:t>The best way to model ‘Accidents’ is to link them to a specific participations. In this way you capture which car, driver, and race in an easy way. In this design we assume once a participation is involved in accident, it will exit the race (so it is at most one accident).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9062" y="5014913"/>
            <a:ext cx="785813" cy="295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Accident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95688" y="5486400"/>
            <a:ext cx="485775" cy="2143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u="sng" dirty="0">
                <a:solidFill>
                  <a:srgbClr val="000000"/>
                </a:solidFill>
              </a:rPr>
              <a:t>ID</a:t>
            </a:r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3848100" y="5310187"/>
            <a:ext cx="473869" cy="17621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800178" y="4559914"/>
            <a:ext cx="502228" cy="396581"/>
          </a:xfrm>
          <a:prstGeom prst="diamon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815884" y="4648633"/>
            <a:ext cx="54213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latin typeface="Times New Roman"/>
                <a:cs typeface="Times New Roman"/>
              </a:rPr>
              <a:t>involves</a:t>
            </a:r>
          </a:p>
        </p:txBody>
      </p:sp>
      <p:cxnSp>
        <p:nvCxnSpPr>
          <p:cNvPr id="12" name="Straight Connector 11"/>
          <p:cNvCxnSpPr>
            <a:endCxn id="11" idx="3"/>
          </p:cNvCxnSpPr>
          <p:nvPr/>
        </p:nvCxnSpPr>
        <p:spPr>
          <a:xfrm flipH="1">
            <a:off x="5312898" y="4333875"/>
            <a:ext cx="235416" cy="4128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1"/>
          </p:cNvCxnSpPr>
          <p:nvPr/>
        </p:nvCxnSpPr>
        <p:spPr>
          <a:xfrm flipH="1">
            <a:off x="4343402" y="4746736"/>
            <a:ext cx="472482" cy="26860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61FC-472A-2049-84BD-E7011125BFE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63092"/>
            <a:ext cx="10972800" cy="452726"/>
          </a:xfrm>
        </p:spPr>
        <p:txBody>
          <a:bodyPr>
            <a:normAutofit/>
          </a:bodyPr>
          <a:lstStyle/>
          <a:p>
            <a:r>
              <a:rPr lang="en-US" sz="1800" dirty="0"/>
              <a:t>Problem</a:t>
            </a:r>
            <a:r>
              <a:rPr lang="en-US" sz="2000" dirty="0"/>
              <a:t>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9987" y="2768025"/>
            <a:ext cx="1368350" cy="21359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Item</a:t>
            </a:r>
          </a:p>
        </p:txBody>
      </p:sp>
      <p:sp>
        <p:nvSpPr>
          <p:cNvPr id="7" name="Oval 6"/>
          <p:cNvSpPr/>
          <p:nvPr/>
        </p:nvSpPr>
        <p:spPr>
          <a:xfrm>
            <a:off x="1498348" y="2224805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94707" y="2198893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>
                <a:latin typeface="Times New Roman"/>
                <a:cs typeface="Times New Roman"/>
              </a:rPr>
              <a:t>ItemID</a:t>
            </a:r>
            <a:endParaRPr lang="en-US" sz="1100" u="sng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6242" y="2744999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price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243" y="246588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242" y="30076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21" name="Oval 20"/>
          <p:cNvSpPr/>
          <p:nvPr/>
        </p:nvSpPr>
        <p:spPr>
          <a:xfrm>
            <a:off x="8832707" y="2204083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914808" y="2178171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err="1">
                <a:latin typeface="Times New Roman"/>
                <a:cs typeface="Times New Roman"/>
              </a:rPr>
              <a:t>CustID</a:t>
            </a:r>
            <a:endParaRPr lang="en-US" sz="1100" u="sng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92616" y="274990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85072" y="243059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813018" y="2509401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7332" y="2770911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3018" y="3033564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6" idx="0"/>
            <a:endCxn id="7" idx="4"/>
          </p:cNvCxnSpPr>
          <p:nvPr/>
        </p:nvCxnSpPr>
        <p:spPr>
          <a:xfrm flipH="1" flipV="1">
            <a:off x="2120944" y="2395100"/>
            <a:ext cx="1003218" cy="37292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6"/>
          </p:cNvCxnSpPr>
          <p:nvPr/>
        </p:nvCxnSpPr>
        <p:spPr>
          <a:xfrm flipH="1" flipV="1">
            <a:off x="2058210" y="2594549"/>
            <a:ext cx="685330" cy="17347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1"/>
            <a:endCxn id="26" idx="6"/>
          </p:cNvCxnSpPr>
          <p:nvPr/>
        </p:nvCxnSpPr>
        <p:spPr>
          <a:xfrm flipH="1" flipV="1">
            <a:off x="2052526" y="2856059"/>
            <a:ext cx="387461" cy="18761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7" idx="6"/>
          </p:cNvCxnSpPr>
          <p:nvPr/>
        </p:nvCxnSpPr>
        <p:spPr>
          <a:xfrm flipH="1">
            <a:off x="2058211" y="2981615"/>
            <a:ext cx="381776" cy="13709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43269" y="2749264"/>
            <a:ext cx="1530969" cy="21359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Customer</a:t>
            </a:r>
          </a:p>
        </p:txBody>
      </p:sp>
      <p:sp>
        <p:nvSpPr>
          <p:cNvPr id="40" name="Oval 39"/>
          <p:cNvSpPr/>
          <p:nvPr/>
        </p:nvSpPr>
        <p:spPr>
          <a:xfrm>
            <a:off x="10496831" y="2789672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593508" y="2453405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21" idx="4"/>
          </p:cNvCxnSpPr>
          <p:nvPr/>
        </p:nvCxnSpPr>
        <p:spPr>
          <a:xfrm flipV="1">
            <a:off x="8908754" y="2374379"/>
            <a:ext cx="546549" cy="37488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3"/>
          </p:cNvCxnSpPr>
          <p:nvPr/>
        </p:nvCxnSpPr>
        <p:spPr>
          <a:xfrm flipV="1">
            <a:off x="9243892" y="2598761"/>
            <a:ext cx="531970" cy="150503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40" idx="2"/>
          </p:cNvCxnSpPr>
          <p:nvPr/>
        </p:nvCxnSpPr>
        <p:spPr>
          <a:xfrm>
            <a:off x="9674238" y="2856059"/>
            <a:ext cx="822592" cy="18761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502352" y="3842329"/>
            <a:ext cx="1777273" cy="21359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Transaction</a:t>
            </a:r>
          </a:p>
        </p:txBody>
      </p:sp>
      <p:sp>
        <p:nvSpPr>
          <p:cNvPr id="54" name="Diamond 53"/>
          <p:cNvSpPr/>
          <p:nvPr/>
        </p:nvSpPr>
        <p:spPr>
          <a:xfrm>
            <a:off x="3811117" y="3932658"/>
            <a:ext cx="1190466" cy="396581"/>
          </a:xfrm>
          <a:prstGeom prst="diamond">
            <a:avLst/>
          </a:prstGeom>
          <a:noFill/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103" idx="0"/>
          </p:cNvCxnSpPr>
          <p:nvPr/>
        </p:nvCxnSpPr>
        <p:spPr>
          <a:xfrm flipV="1">
            <a:off x="2867492" y="2984561"/>
            <a:ext cx="270356" cy="330723"/>
          </a:xfrm>
          <a:prstGeom prst="line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1"/>
          </p:cNvCxnSpPr>
          <p:nvPr/>
        </p:nvCxnSpPr>
        <p:spPr>
          <a:xfrm flipH="1">
            <a:off x="4696975" y="3949123"/>
            <a:ext cx="805378" cy="85148"/>
          </a:xfrm>
          <a:prstGeom prst="line">
            <a:avLst/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7491043" y="3198364"/>
            <a:ext cx="1190466" cy="396581"/>
          </a:xfrm>
          <a:prstGeom prst="diamon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endCxn id="39" idx="2"/>
          </p:cNvCxnSpPr>
          <p:nvPr/>
        </p:nvCxnSpPr>
        <p:spPr>
          <a:xfrm flipV="1">
            <a:off x="8380470" y="2962855"/>
            <a:ext cx="528284" cy="333374"/>
          </a:xfrm>
          <a:prstGeom prst="line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882804" y="3486729"/>
            <a:ext cx="889428" cy="355599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4868" y="3593535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Quantity</a:t>
            </a:r>
          </a:p>
        </p:txBody>
      </p:sp>
      <p:sp>
        <p:nvSpPr>
          <p:cNvPr id="71" name="Oval 70"/>
          <p:cNvSpPr/>
          <p:nvPr/>
        </p:nvSpPr>
        <p:spPr>
          <a:xfrm>
            <a:off x="8621295" y="3863976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0764" y="3606491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1" idx="2"/>
          </p:cNvCxnSpPr>
          <p:nvPr/>
        </p:nvCxnSpPr>
        <p:spPr>
          <a:xfrm>
            <a:off x="7279626" y="3897169"/>
            <a:ext cx="1341669" cy="5195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2" idx="4"/>
          </p:cNvCxnSpPr>
          <p:nvPr/>
        </p:nvCxnSpPr>
        <p:spPr>
          <a:xfrm flipH="1" flipV="1">
            <a:off x="1193360" y="3776786"/>
            <a:ext cx="687932" cy="7859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83923" y="4021377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contain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4887" y="3843836"/>
            <a:ext cx="149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Total price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76564" y="4066115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date</a:t>
            </a:r>
          </a:p>
        </p:txBody>
      </p:sp>
      <p:sp>
        <p:nvSpPr>
          <p:cNvPr id="78" name="Oval 77"/>
          <p:cNvSpPr/>
          <p:nvPr/>
        </p:nvSpPr>
        <p:spPr>
          <a:xfrm>
            <a:off x="7693340" y="4092027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53" idx="3"/>
            <a:endCxn id="78" idx="2"/>
          </p:cNvCxnSpPr>
          <p:nvPr/>
        </p:nvCxnSpPr>
        <p:spPr>
          <a:xfrm>
            <a:off x="7279625" y="3949124"/>
            <a:ext cx="413714" cy="2280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31822" y="4256017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latin typeface="Times New Roman"/>
                <a:cs typeface="Times New Roman"/>
              </a:rPr>
              <a:t>ID</a:t>
            </a:r>
          </a:p>
        </p:txBody>
      </p:sp>
      <p:sp>
        <p:nvSpPr>
          <p:cNvPr id="90" name="Oval 89"/>
          <p:cNvSpPr/>
          <p:nvPr/>
        </p:nvSpPr>
        <p:spPr>
          <a:xfrm>
            <a:off x="6848598" y="4281929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865911" y="4055919"/>
            <a:ext cx="413714" cy="2280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35572" y="328560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make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978855" y="4963515"/>
            <a:ext cx="1777273" cy="21359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Return Trans</a:t>
            </a:r>
          </a:p>
        </p:txBody>
      </p:sp>
      <p:sp>
        <p:nvSpPr>
          <p:cNvPr id="94" name="Oval 93"/>
          <p:cNvSpPr/>
          <p:nvPr/>
        </p:nvSpPr>
        <p:spPr>
          <a:xfrm>
            <a:off x="2120945" y="5443484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2"/>
          </p:cNvCxnSpPr>
          <p:nvPr/>
        </p:nvCxnSpPr>
        <p:spPr>
          <a:xfrm flipH="1">
            <a:off x="2781379" y="5177105"/>
            <a:ext cx="86114" cy="266379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7664" y="541269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77" y="460759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Times New Roman"/>
                <a:cs typeface="Times New Roman"/>
              </a:rPr>
              <a:t>ReturnQty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53155" y="4637262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101" idx="2"/>
          </p:cNvCxnSpPr>
          <p:nvPr/>
        </p:nvCxnSpPr>
        <p:spPr>
          <a:xfrm flipH="1">
            <a:off x="2111985" y="4082425"/>
            <a:ext cx="319045" cy="30903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42393" y="3868836"/>
            <a:ext cx="1777273" cy="213590"/>
          </a:xfrm>
          <a:prstGeom prst="rect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Trans-Lines</a:t>
            </a:r>
          </a:p>
        </p:txBody>
      </p:sp>
      <p:sp>
        <p:nvSpPr>
          <p:cNvPr id="103" name="Diamond 102"/>
          <p:cNvSpPr/>
          <p:nvPr/>
        </p:nvSpPr>
        <p:spPr>
          <a:xfrm>
            <a:off x="2272259" y="3315284"/>
            <a:ext cx="1190466" cy="396581"/>
          </a:xfrm>
          <a:prstGeom prst="diamond">
            <a:avLst/>
          </a:prstGeom>
          <a:noFill/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66356" y="339033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in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94724" y="3615401"/>
            <a:ext cx="270356" cy="24857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319666" y="3923676"/>
            <a:ext cx="870875" cy="7543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35099" y="538052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latin typeface="Times New Roman"/>
                <a:cs typeface="Times New Roman"/>
              </a:rPr>
              <a:t>ID</a:t>
            </a:r>
          </a:p>
        </p:txBody>
      </p:sp>
      <p:sp>
        <p:nvSpPr>
          <p:cNvPr id="118" name="Oval 117"/>
          <p:cNvSpPr/>
          <p:nvPr/>
        </p:nvSpPr>
        <p:spPr>
          <a:xfrm>
            <a:off x="3651875" y="5406433"/>
            <a:ext cx="1245193" cy="1702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3669187" y="5180423"/>
            <a:ext cx="413714" cy="2280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Diamond 120"/>
          <p:cNvSpPr/>
          <p:nvPr/>
        </p:nvSpPr>
        <p:spPr>
          <a:xfrm>
            <a:off x="1285933" y="4302739"/>
            <a:ext cx="1190466" cy="396581"/>
          </a:xfrm>
          <a:prstGeom prst="diamond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413473" y="4391457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return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2217524" y="4587665"/>
            <a:ext cx="595234" cy="37585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75751" y="4547255"/>
            <a:ext cx="537721" cy="9601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82235" y="842819"/>
            <a:ext cx="105014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100" dirty="0"/>
              <a:t>The design is straightforward except for the “Return Transactions”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We assumed each transaction has a unique ID (Primary 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The relationship between Transaction and Items, i.e., “Trans-Lines” could have been modeled as many-to-many relationship. Yet, this will make it hard to model the “Return Transaction”.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In the Return Transaction, we need to capture the original transaction, the customer, and the item to be returned. All this information are in “Trans-Lines” entity set. Therefore, the best design is to link “Return Trans” to “Trans-Lines”. In this case, we avoid any redundant relationships. </a:t>
            </a:r>
          </a:p>
          <a:p>
            <a:pPr marL="285750" indent="-285750">
              <a:buFont typeface="Arial"/>
              <a:buChar char="•"/>
            </a:pPr>
            <a:r>
              <a:rPr lang="en-US" sz="1100" i="1" dirty="0">
                <a:solidFill>
                  <a:srgbClr val="0000FF"/>
                </a:solidFill>
              </a:rPr>
              <a:t>Again: Other designs are possible, but hopefully they do not contain redundancy...</a:t>
            </a:r>
          </a:p>
        </p:txBody>
      </p:sp>
    </p:spTree>
    <p:extLst>
      <p:ext uri="{BB962C8B-B14F-4D97-AF65-F5344CB8AC3E}">
        <p14:creationId xmlns:p14="http://schemas.microsoft.com/office/powerpoint/2010/main" val="322516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CS542 Fall 2023 Solution of Homework 1</vt:lpstr>
      <vt:lpstr>Problem 1</vt:lpstr>
      <vt:lpstr>Problem 2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CS542 Fall 2018 Solution of Homework 1</dc:title>
  <dc:creator>rodica</dc:creator>
  <cp:lastModifiedBy>Rushabh Kheni</cp:lastModifiedBy>
  <cp:revision>9</cp:revision>
  <dcterms:created xsi:type="dcterms:W3CDTF">2018-08-23T14:48:11Z</dcterms:created>
  <dcterms:modified xsi:type="dcterms:W3CDTF">2023-08-15T17:29:15Z</dcterms:modified>
</cp:coreProperties>
</file>