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70"/>
  </p:notesMasterIdLst>
  <p:sldIdLst>
    <p:sldId id="258" r:id="rId2"/>
    <p:sldId id="325" r:id="rId3"/>
    <p:sldId id="382" r:id="rId4"/>
    <p:sldId id="326" r:id="rId5"/>
    <p:sldId id="327" r:id="rId6"/>
    <p:sldId id="349" r:id="rId7"/>
    <p:sldId id="350" r:id="rId8"/>
    <p:sldId id="351" r:id="rId9"/>
    <p:sldId id="356" r:id="rId10"/>
    <p:sldId id="357" r:id="rId11"/>
    <p:sldId id="261" r:id="rId12"/>
    <p:sldId id="358" r:id="rId13"/>
    <p:sldId id="322" r:id="rId14"/>
    <p:sldId id="352" r:id="rId15"/>
    <p:sldId id="353" r:id="rId16"/>
    <p:sldId id="324" r:id="rId17"/>
    <p:sldId id="331" r:id="rId18"/>
    <p:sldId id="332" r:id="rId19"/>
    <p:sldId id="323" r:id="rId20"/>
    <p:sldId id="262" r:id="rId21"/>
    <p:sldId id="279" r:id="rId22"/>
    <p:sldId id="329" r:id="rId23"/>
    <p:sldId id="330" r:id="rId24"/>
    <p:sldId id="282" r:id="rId25"/>
    <p:sldId id="375" r:id="rId26"/>
    <p:sldId id="334" r:id="rId27"/>
    <p:sldId id="333" r:id="rId28"/>
    <p:sldId id="286" r:id="rId29"/>
    <p:sldId id="376" r:id="rId30"/>
    <p:sldId id="287" r:id="rId31"/>
    <p:sldId id="336" r:id="rId32"/>
    <p:sldId id="297" r:id="rId33"/>
    <p:sldId id="365" r:id="rId34"/>
    <p:sldId id="366" r:id="rId35"/>
    <p:sldId id="337" r:id="rId36"/>
    <p:sldId id="338" r:id="rId37"/>
    <p:sldId id="300" r:id="rId38"/>
    <p:sldId id="377" r:id="rId39"/>
    <p:sldId id="339" r:id="rId40"/>
    <p:sldId id="341" r:id="rId41"/>
    <p:sldId id="304" r:id="rId42"/>
    <p:sldId id="367" r:id="rId43"/>
    <p:sldId id="343" r:id="rId44"/>
    <p:sldId id="342" r:id="rId45"/>
    <p:sldId id="308" r:id="rId46"/>
    <p:sldId id="378" r:id="rId47"/>
    <p:sldId id="344" r:id="rId48"/>
    <p:sldId id="364" r:id="rId49"/>
    <p:sldId id="310" r:id="rId50"/>
    <p:sldId id="362" r:id="rId51"/>
    <p:sldId id="379" r:id="rId52"/>
    <p:sldId id="363" r:id="rId53"/>
    <p:sldId id="311" r:id="rId54"/>
    <p:sldId id="312" r:id="rId55"/>
    <p:sldId id="313" r:id="rId56"/>
    <p:sldId id="314" r:id="rId57"/>
    <p:sldId id="385" r:id="rId58"/>
    <p:sldId id="384" r:id="rId59"/>
    <p:sldId id="317" r:id="rId60"/>
    <p:sldId id="319" r:id="rId61"/>
    <p:sldId id="381" r:id="rId62"/>
    <p:sldId id="345" r:id="rId63"/>
    <p:sldId id="318" r:id="rId64"/>
    <p:sldId id="370" r:id="rId65"/>
    <p:sldId id="320" r:id="rId66"/>
    <p:sldId id="321" r:id="rId67"/>
    <p:sldId id="347" r:id="rId68"/>
    <p:sldId id="271"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0">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2" autoAdjust="0"/>
    <p:restoredTop sz="86377" autoAdjust="0"/>
  </p:normalViewPr>
  <p:slideViewPr>
    <p:cSldViewPr>
      <p:cViewPr varScale="1">
        <p:scale>
          <a:sx n="130" d="100"/>
          <a:sy n="130" d="100"/>
        </p:scale>
        <p:origin x="896" y="176"/>
      </p:cViewPr>
      <p:guideLst>
        <p:guide orient="horz" pos="2700"/>
        <p:guide pos="5184"/>
      </p:guideLst>
    </p:cSldViewPr>
  </p:slideViewPr>
  <p:outlineViewPr>
    <p:cViewPr>
      <p:scale>
        <a:sx n="33" d="100"/>
        <a:sy n="33" d="100"/>
      </p:scale>
      <p:origin x="0" y="-42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t>11/14/21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t>‹#›</a:t>
            </a:fld>
            <a:endParaRPr lang="en-US"/>
          </a:p>
        </p:txBody>
      </p:sp>
    </p:spTree>
    <p:extLst>
      <p:ext uri="{BB962C8B-B14F-4D97-AF65-F5344CB8AC3E}">
        <p14:creationId xmlns:p14="http://schemas.microsoft.com/office/powerpoint/2010/main" val="15986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a:t>
            </a:fld>
            <a:endParaRPr lang="en-US"/>
          </a:p>
        </p:txBody>
      </p:sp>
    </p:spTree>
    <p:extLst>
      <p:ext uri="{BB962C8B-B14F-4D97-AF65-F5344CB8AC3E}">
        <p14:creationId xmlns:p14="http://schemas.microsoft.com/office/powerpoint/2010/main" val="993191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1271079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573094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3692278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242939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16</a:t>
            </a:fld>
            <a:endParaRPr lang="en-US"/>
          </a:p>
        </p:txBody>
      </p:sp>
    </p:spTree>
    <p:extLst>
      <p:ext uri="{BB962C8B-B14F-4D97-AF65-F5344CB8AC3E}">
        <p14:creationId xmlns:p14="http://schemas.microsoft.com/office/powerpoint/2010/main" val="3083273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17</a:t>
            </a:fld>
            <a:endParaRPr lang="en-US"/>
          </a:p>
        </p:txBody>
      </p:sp>
    </p:spTree>
    <p:extLst>
      <p:ext uri="{BB962C8B-B14F-4D97-AF65-F5344CB8AC3E}">
        <p14:creationId xmlns:p14="http://schemas.microsoft.com/office/powerpoint/2010/main" val="3806918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10</a:t>
            </a:r>
          </a:p>
        </p:txBody>
      </p:sp>
      <p:sp>
        <p:nvSpPr>
          <p:cNvPr id="6451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64517" name="Rectangle 6"/>
          <p:cNvSpPr>
            <a:spLocks noGrp="1" noRot="1" noChangeAspect="1" noChangeArrowheads="1" noTextEdit="1"/>
          </p:cNvSpPr>
          <p:nvPr>
            <p:ph type="sldImg"/>
          </p:nvPr>
        </p:nvSpPr>
        <p:spPr>
          <a:ln cap="flat"/>
        </p:spPr>
      </p:sp>
      <p:sp>
        <p:nvSpPr>
          <p:cNvPr id="6451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2116030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9698"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3</a:t>
            </a:r>
          </a:p>
        </p:txBody>
      </p:sp>
      <p:sp>
        <p:nvSpPr>
          <p:cNvPr id="29699"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9700"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9701" name="Rectangle 6"/>
          <p:cNvSpPr>
            <a:spLocks noGrp="1" noRot="1" noChangeAspect="1" noChangeArrowheads="1" noTextEdit="1"/>
          </p:cNvSpPr>
          <p:nvPr>
            <p:ph type="sldImg"/>
          </p:nvPr>
        </p:nvSpPr>
        <p:spPr>
          <a:ln cap="flat"/>
        </p:spPr>
      </p:sp>
      <p:sp>
        <p:nvSpPr>
          <p:cNvPr id="2970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3311993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6"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31747"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8"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9" name="Rectangle 6"/>
          <p:cNvSpPr>
            <a:spLocks noGrp="1" noRot="1" noChangeAspect="1" noChangeArrowheads="1" noTextEdit="1"/>
          </p:cNvSpPr>
          <p:nvPr>
            <p:ph type="sldImg"/>
          </p:nvPr>
        </p:nvSpPr>
        <p:spPr>
          <a:ln cap="flat"/>
        </p:spPr>
      </p:sp>
      <p:sp>
        <p:nvSpPr>
          <p:cNvPr id="3175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a:p>
        </p:txBody>
      </p:sp>
    </p:spTree>
    <p:extLst>
      <p:ext uri="{BB962C8B-B14F-4D97-AF65-F5344CB8AC3E}">
        <p14:creationId xmlns:p14="http://schemas.microsoft.com/office/powerpoint/2010/main" val="1517077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6"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31747"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8"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9" name="Rectangle 6"/>
          <p:cNvSpPr>
            <a:spLocks noGrp="1" noRot="1" noChangeAspect="1" noChangeArrowheads="1" noTextEdit="1"/>
          </p:cNvSpPr>
          <p:nvPr>
            <p:ph type="sldImg"/>
          </p:nvPr>
        </p:nvSpPr>
        <p:spPr>
          <a:ln cap="flat"/>
        </p:spPr>
      </p:sp>
      <p:sp>
        <p:nvSpPr>
          <p:cNvPr id="3175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65769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CBDC78-7E38-40A1-BA4E-B0A1F110EDAD}" type="slidenum">
              <a:rPr lang="en-US" smtClean="0"/>
              <a:t>2</a:t>
            </a:fld>
            <a:endParaRPr lang="en-US" dirty="0"/>
          </a:p>
        </p:txBody>
      </p:sp>
    </p:spTree>
    <p:extLst>
      <p:ext uri="{BB962C8B-B14F-4D97-AF65-F5344CB8AC3E}">
        <p14:creationId xmlns:p14="http://schemas.microsoft.com/office/powerpoint/2010/main" val="3146996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6"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31747"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8"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1749" name="Rectangle 6"/>
          <p:cNvSpPr>
            <a:spLocks noGrp="1" noRot="1" noChangeAspect="1" noChangeArrowheads="1" noTextEdit="1"/>
          </p:cNvSpPr>
          <p:nvPr>
            <p:ph type="sldImg"/>
          </p:nvPr>
        </p:nvSpPr>
        <p:spPr>
          <a:ln cap="flat"/>
        </p:spPr>
      </p:sp>
      <p:sp>
        <p:nvSpPr>
          <p:cNvPr id="31750"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a:p>
        </p:txBody>
      </p:sp>
    </p:spTree>
    <p:extLst>
      <p:ext uri="{BB962C8B-B14F-4D97-AF65-F5344CB8AC3E}">
        <p14:creationId xmlns:p14="http://schemas.microsoft.com/office/powerpoint/2010/main" val="1149975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087424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7674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26</a:t>
            </a:fld>
            <a:endParaRPr lang="en-US"/>
          </a:p>
        </p:txBody>
      </p:sp>
    </p:spTree>
    <p:extLst>
      <p:ext uri="{BB962C8B-B14F-4D97-AF65-F5344CB8AC3E}">
        <p14:creationId xmlns:p14="http://schemas.microsoft.com/office/powerpoint/2010/main" val="3798025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4097147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868150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046459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314190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760802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34944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 similar in problem definition and algorithm to many </a:t>
            </a:r>
            <a:r>
              <a:rPr lang="en-US" baseline="0" dirty="0"/>
              <a:t> </a:t>
            </a:r>
            <a:r>
              <a:rPr lang="en-US" dirty="0"/>
              <a:t>cutting-edge AI Software Synthesis efforts today</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a:t>- as in most AI problems, it’s a giant optimization problem</a:t>
            </a:r>
            <a:r>
              <a:rPr lang="en-US" baseline="0" dirty="0"/>
              <a:t> </a:t>
            </a:r>
            <a:r>
              <a:rPr lang="en-US" dirty="0"/>
              <a:t>that we tackle by introducing some heuristic pruning</a:t>
            </a:r>
          </a:p>
          <a:p>
            <a:endParaRPr lang="en-US" dirty="0"/>
          </a:p>
        </p:txBody>
      </p:sp>
      <p:sp>
        <p:nvSpPr>
          <p:cNvPr id="4" name="Slide Number Placeholder 3"/>
          <p:cNvSpPr>
            <a:spLocks noGrp="1"/>
          </p:cNvSpPr>
          <p:nvPr>
            <p:ph type="sldNum" sz="quarter" idx="10"/>
          </p:nvPr>
        </p:nvSpPr>
        <p:spPr/>
        <p:txBody>
          <a:bodyPr/>
          <a:lstStyle/>
          <a:p>
            <a:fld id="{95DA6495-08A5-4780-AF01-64577BB694EC}" type="slidenum">
              <a:rPr lang="en-US" smtClean="0"/>
              <a:t>3</a:t>
            </a:fld>
            <a:endParaRPr lang="en-US"/>
          </a:p>
        </p:txBody>
      </p:sp>
    </p:spTree>
    <p:extLst>
      <p:ext uri="{BB962C8B-B14F-4D97-AF65-F5344CB8AC3E}">
        <p14:creationId xmlns:p14="http://schemas.microsoft.com/office/powerpoint/2010/main" val="1975699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270003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729566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314087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5748589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4114023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endParaRPr lang="x-none" altLang="x-none" dirty="0"/>
          </a:p>
        </p:txBody>
      </p:sp>
    </p:spTree>
    <p:extLst>
      <p:ext uri="{BB962C8B-B14F-4D97-AF65-F5344CB8AC3E}">
        <p14:creationId xmlns:p14="http://schemas.microsoft.com/office/powerpoint/2010/main" val="356919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x-none" sz="1200" dirty="0"/>
          </a:p>
        </p:txBody>
      </p:sp>
    </p:spTree>
    <p:extLst>
      <p:ext uri="{BB962C8B-B14F-4D97-AF65-F5344CB8AC3E}">
        <p14:creationId xmlns:p14="http://schemas.microsoft.com/office/powerpoint/2010/main" val="31580618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t>1000 + 500+ 250 + (10 * 250)</a:t>
            </a:r>
          </a:p>
        </p:txBody>
      </p:sp>
    </p:spTree>
    <p:extLst>
      <p:ext uri="{BB962C8B-B14F-4D97-AF65-F5344CB8AC3E}">
        <p14:creationId xmlns:p14="http://schemas.microsoft.com/office/powerpoint/2010/main" val="2185858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t>1000 + 500+ 250 + (10 * 250)</a:t>
            </a:r>
          </a:p>
        </p:txBody>
      </p:sp>
    </p:spTree>
    <p:extLst>
      <p:ext uri="{BB962C8B-B14F-4D97-AF65-F5344CB8AC3E}">
        <p14:creationId xmlns:p14="http://schemas.microsoft.com/office/powerpoint/2010/main" val="11408047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t>1000 + 500+ 250 + (10 * 250)</a:t>
            </a:r>
          </a:p>
        </p:txBody>
      </p:sp>
    </p:spTree>
    <p:extLst>
      <p:ext uri="{BB962C8B-B14F-4D97-AF65-F5344CB8AC3E}">
        <p14:creationId xmlns:p14="http://schemas.microsoft.com/office/powerpoint/2010/main" val="86920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10951803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endParaRPr lang="en-US" altLang="x-none" sz="1200" dirty="0"/>
          </a:p>
        </p:txBody>
      </p:sp>
    </p:spTree>
    <p:extLst>
      <p:ext uri="{BB962C8B-B14F-4D97-AF65-F5344CB8AC3E}">
        <p14:creationId xmlns:p14="http://schemas.microsoft.com/office/powerpoint/2010/main" val="3592426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3854784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21432218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2728840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r>
              <a:rPr lang="en-US" altLang="x-none" sz="1200" baseline="0" dirty="0">
                <a:solidFill>
                  <a:schemeClr val="bg2">
                    <a:lumMod val="10000"/>
                  </a:schemeClr>
                </a:solidFill>
              </a:rPr>
              <a:t>2 passes for reserves (pass 0 = 10 to write, pass 1 = 2*10 to read/write)</a:t>
            </a:r>
          </a:p>
          <a:p>
            <a:pPr>
              <a:lnSpc>
                <a:spcPct val="90000"/>
              </a:lnSpc>
            </a:pPr>
            <a:r>
              <a:rPr lang="en-US" altLang="x-none" sz="1200" dirty="0">
                <a:solidFill>
                  <a:schemeClr val="bg2">
                    <a:lumMod val="10000"/>
                  </a:schemeClr>
                </a:solidFill>
              </a:rPr>
              <a:t>4 passes for sailors (pass 0 = 250 to write,</a:t>
            </a:r>
            <a:r>
              <a:rPr lang="en-US" altLang="x-none" sz="1200" baseline="0" dirty="0">
                <a:solidFill>
                  <a:schemeClr val="bg2">
                    <a:lumMod val="10000"/>
                  </a:schemeClr>
                </a:solidFill>
              </a:rPr>
              <a:t> pass 1,2,3 = 2*250 to read/write)</a:t>
            </a: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1000 + 500 + sort reserves(10 + 2*10) + sort sailors (250 + 3*2*250) + merge (10+250) = 3540</a:t>
            </a: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27787481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3909044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33626805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r>
              <a:rPr lang="en-US" altLang="x-none" sz="1200" baseline="0" dirty="0">
                <a:solidFill>
                  <a:schemeClr val="bg2">
                    <a:lumMod val="10000"/>
                  </a:schemeClr>
                </a:solidFill>
              </a:rPr>
              <a:t>2 passes for reserves (2*2*10 to read/write)</a:t>
            </a:r>
          </a:p>
          <a:p>
            <a:pPr>
              <a:lnSpc>
                <a:spcPct val="90000"/>
              </a:lnSpc>
            </a:pPr>
            <a:r>
              <a:rPr lang="en-US" altLang="x-none" sz="1200" dirty="0">
                <a:solidFill>
                  <a:schemeClr val="bg2">
                    <a:lumMod val="10000"/>
                  </a:schemeClr>
                </a:solidFill>
              </a:rPr>
              <a:t>4 passes for sailors (</a:t>
            </a:r>
            <a:r>
              <a:rPr lang="en-US" altLang="x-none" sz="1200" baseline="0" dirty="0">
                <a:solidFill>
                  <a:schemeClr val="bg2">
                    <a:lumMod val="10000"/>
                  </a:schemeClr>
                </a:solidFill>
              </a:rPr>
              <a:t>4*2*250 to read/write)</a:t>
            </a: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1000 + 10 + 500 + 250 + 2*2*10 + 4*2*250 + merge (10+250) = 4060</a:t>
            </a: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6101663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r>
              <a:rPr lang="en-US" altLang="x-none" sz="1200" baseline="0" dirty="0">
                <a:solidFill>
                  <a:schemeClr val="bg2">
                    <a:lumMod val="10000"/>
                  </a:schemeClr>
                </a:solidFill>
              </a:rPr>
              <a:t>2 passes for reserves (2*2*10 to read/write)</a:t>
            </a:r>
          </a:p>
          <a:p>
            <a:pPr>
              <a:lnSpc>
                <a:spcPct val="90000"/>
              </a:lnSpc>
            </a:pPr>
            <a:r>
              <a:rPr lang="en-US" altLang="x-none" sz="1200" dirty="0">
                <a:solidFill>
                  <a:schemeClr val="bg2">
                    <a:lumMod val="10000"/>
                  </a:schemeClr>
                </a:solidFill>
              </a:rPr>
              <a:t>4 passes for sailors (</a:t>
            </a:r>
            <a:r>
              <a:rPr lang="en-US" altLang="x-none" sz="1200" baseline="0" dirty="0">
                <a:solidFill>
                  <a:schemeClr val="bg2">
                    <a:lumMod val="10000"/>
                  </a:schemeClr>
                </a:solidFill>
              </a:rPr>
              <a:t>4*2*250 to read/write)</a:t>
            </a: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1000 + 10 + 500 + 250 + 2*2*10 + 4*2*250 + merge (10+250) = 4060</a:t>
            </a: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26803621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nSpc>
                <a:spcPct val="90000"/>
              </a:lnSpc>
            </a:pPr>
            <a:endParaRPr lang="en-US" altLang="x-none" sz="1200" dirty="0">
              <a:solidFill>
                <a:schemeClr val="bg2">
                  <a:lumMod val="10000"/>
                </a:schemeClr>
              </a:solidFill>
            </a:endParaRPr>
          </a:p>
          <a:p>
            <a:pPr>
              <a:lnSpc>
                <a:spcPct val="90000"/>
              </a:lnSpc>
            </a:pPr>
            <a:endParaRPr lang="en-US" altLang="x-none" sz="1200" dirty="0">
              <a:solidFill>
                <a:schemeClr val="bg2">
                  <a:lumMod val="10000"/>
                </a:schemeClr>
              </a:solidFill>
            </a:endParaRPr>
          </a:p>
          <a:p>
            <a:pPr>
              <a:lnSpc>
                <a:spcPct val="90000"/>
              </a:lnSpc>
            </a:pPr>
            <a:r>
              <a:rPr lang="en-US" altLang="x-none" sz="1200" dirty="0">
                <a:solidFill>
                  <a:schemeClr val="bg2">
                    <a:lumMod val="10000"/>
                  </a:schemeClr>
                </a:solidFill>
              </a:rPr>
              <a:t>Q:</a:t>
            </a:r>
            <a:r>
              <a:rPr lang="en-US" altLang="x-none" sz="1200" baseline="0" dirty="0">
                <a:solidFill>
                  <a:schemeClr val="bg2">
                    <a:lumMod val="10000"/>
                  </a:schemeClr>
                </a:solidFill>
              </a:rPr>
              <a:t> </a:t>
            </a:r>
            <a:r>
              <a:rPr lang="en-US" altLang="x-none" sz="1200" dirty="0">
                <a:solidFill>
                  <a:schemeClr val="bg2">
                    <a:lumMod val="10000"/>
                  </a:schemeClr>
                </a:solidFill>
              </a:rPr>
              <a:t>What about the “important optimization” to save writing</a:t>
            </a:r>
            <a:r>
              <a:rPr lang="en-US" altLang="x-none" sz="1200" baseline="0" dirty="0">
                <a:solidFill>
                  <a:schemeClr val="bg2">
                    <a:lumMod val="10000"/>
                  </a:schemeClr>
                </a:solidFill>
              </a:rPr>
              <a:t> the last pass </a:t>
            </a:r>
            <a:r>
              <a:rPr lang="en-US" altLang="x-none" sz="1200" dirty="0">
                <a:solidFill>
                  <a:schemeClr val="bg2">
                    <a:lumMod val="10000"/>
                  </a:schemeClr>
                </a:solidFill>
              </a:rPr>
              <a:t>each sort, and merge while joining?</a:t>
            </a:r>
            <a:br>
              <a:rPr lang="en-US" altLang="x-none" sz="1200" dirty="0">
                <a:solidFill>
                  <a:schemeClr val="bg2">
                    <a:lumMod val="10000"/>
                  </a:schemeClr>
                </a:solidFill>
              </a:rPr>
            </a:br>
            <a:r>
              <a:rPr lang="en-US" altLang="x-none" sz="1200" dirty="0">
                <a:solidFill>
                  <a:schemeClr val="bg2">
                    <a:lumMod val="10000"/>
                  </a:schemeClr>
                </a:solidFill>
              </a:rPr>
              <a:t>A:</a:t>
            </a:r>
            <a:r>
              <a:rPr lang="en-US" altLang="x-none" sz="1200" baseline="0" dirty="0">
                <a:solidFill>
                  <a:schemeClr val="bg2">
                    <a:lumMod val="10000"/>
                  </a:schemeClr>
                </a:solidFill>
              </a:rPr>
              <a:t> We don’t have enough buffers. Last pass of reserves is 2 runs (each of 5 pages). Last pass of sailors is 4 runs. Would need 6 buffers to merge on the fly.</a:t>
            </a:r>
            <a:endParaRPr lang="en-US" altLang="x-none" sz="1200" dirty="0">
              <a:solidFill>
                <a:schemeClr val="bg2">
                  <a:lumMod val="10000"/>
                </a:schemeClr>
              </a:solidFill>
            </a:endParaRPr>
          </a:p>
        </p:txBody>
      </p:sp>
    </p:spTree>
    <p:extLst>
      <p:ext uri="{BB962C8B-B14F-4D97-AF65-F5344CB8AC3E}">
        <p14:creationId xmlns:p14="http://schemas.microsoft.com/office/powerpoint/2010/main" val="4065770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7</a:t>
            </a:fld>
            <a:endParaRPr lang="en-US"/>
          </a:p>
        </p:txBody>
      </p:sp>
    </p:spTree>
    <p:extLst>
      <p:ext uri="{BB962C8B-B14F-4D97-AF65-F5344CB8AC3E}">
        <p14:creationId xmlns:p14="http://schemas.microsoft.com/office/powerpoint/2010/main" val="2552966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42478369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4716878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+(ceil(250/3) *10) = 500 + 1000 +10 +(83 *10) = </a:t>
            </a:r>
          </a:p>
        </p:txBody>
      </p:sp>
    </p:spTree>
    <p:extLst>
      <p:ext uri="{BB962C8B-B14F-4D97-AF65-F5344CB8AC3E}">
        <p14:creationId xmlns:p14="http://schemas.microsoft.com/office/powerpoint/2010/main" val="935306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26079898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5185415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998435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500 + 1000 +10 +(250 *10)</a:t>
            </a:r>
          </a:p>
        </p:txBody>
      </p:sp>
    </p:spTree>
    <p:extLst>
      <p:ext uri="{BB962C8B-B14F-4D97-AF65-F5344CB8AC3E}">
        <p14:creationId xmlns:p14="http://schemas.microsoft.com/office/powerpoint/2010/main" val="1938333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lvl="1">
              <a:lnSpc>
                <a:spcPct val="90000"/>
              </a:lnSpc>
              <a:buSzPct val="75000"/>
            </a:pPr>
            <a:r>
              <a:rPr lang="en-US" altLang="x-none" dirty="0"/>
              <a:t>T1 fits in 3 </a:t>
            </a:r>
            <a:r>
              <a:rPr lang="en-US" altLang="x-none" dirty="0" err="1"/>
              <a:t>pgs</a:t>
            </a:r>
            <a:r>
              <a:rPr lang="en-US" altLang="x-none" dirty="0"/>
              <a:t>, cost of Chunk NL under 250 </a:t>
            </a:r>
            <a:r>
              <a:rPr lang="en-US" altLang="x-none" dirty="0" err="1"/>
              <a:t>pgs</a:t>
            </a:r>
            <a:r>
              <a:rPr lang="en-US" altLang="x-none" dirty="0"/>
              <a:t>, </a:t>
            </a:r>
            <a:br>
              <a:rPr lang="en-US" altLang="x-none" dirty="0"/>
            </a:br>
            <a:r>
              <a:rPr lang="en-US" altLang="x-none" dirty="0">
                <a:solidFill>
                  <a:schemeClr val="accent2"/>
                </a:solidFill>
              </a:rPr>
              <a:t>total &lt; 2000.</a:t>
            </a:r>
          </a:p>
        </p:txBody>
      </p:sp>
    </p:spTree>
    <p:extLst>
      <p:ext uri="{BB962C8B-B14F-4D97-AF65-F5344CB8AC3E}">
        <p14:creationId xmlns:p14="http://schemas.microsoft.com/office/powerpoint/2010/main" val="2507875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lvl="1">
              <a:lnSpc>
                <a:spcPct val="90000"/>
              </a:lnSpc>
              <a:buSzPct val="75000"/>
            </a:pPr>
            <a:r>
              <a:rPr lang="en-US" altLang="x-none" dirty="0"/>
              <a:t>T1 fits in 3 </a:t>
            </a:r>
            <a:r>
              <a:rPr lang="en-US" altLang="x-none" dirty="0" err="1"/>
              <a:t>pgs</a:t>
            </a:r>
            <a:r>
              <a:rPr lang="en-US" altLang="x-none" dirty="0"/>
              <a:t>, cost of Chunk NL under 250 </a:t>
            </a:r>
            <a:r>
              <a:rPr lang="en-US" altLang="x-none" dirty="0" err="1"/>
              <a:t>pgs</a:t>
            </a:r>
            <a:r>
              <a:rPr lang="en-US" altLang="x-none" dirty="0"/>
              <a:t>, </a:t>
            </a:r>
            <a:br>
              <a:rPr lang="en-US" altLang="x-none" dirty="0"/>
            </a:br>
            <a:r>
              <a:rPr lang="en-US" altLang="x-none" dirty="0">
                <a:solidFill>
                  <a:schemeClr val="accent2"/>
                </a:solidFill>
              </a:rPr>
              <a:t>total &lt; 2000.</a:t>
            </a:r>
          </a:p>
        </p:txBody>
      </p:sp>
    </p:spTree>
    <p:extLst>
      <p:ext uri="{BB962C8B-B14F-4D97-AF65-F5344CB8AC3E}">
        <p14:creationId xmlns:p14="http://schemas.microsoft.com/office/powerpoint/2010/main" val="7004069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algn="l"/>
            <a:r>
              <a:rPr lang="en-US" altLang="x-none" sz="1200" dirty="0"/>
              <a:t>(1000/100)/10 = 1!</a:t>
            </a:r>
          </a:p>
        </p:txBody>
      </p:sp>
    </p:spTree>
    <p:extLst>
      <p:ext uri="{BB962C8B-B14F-4D97-AF65-F5344CB8AC3E}">
        <p14:creationId xmlns:p14="http://schemas.microsoft.com/office/powerpoint/2010/main" val="154118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2530"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4</a:t>
            </a:r>
          </a:p>
        </p:txBody>
      </p:sp>
      <p:sp>
        <p:nvSpPr>
          <p:cNvPr id="22531"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2532"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2533" name="Rectangle 6"/>
          <p:cNvSpPr>
            <a:spLocks noGrp="1" noRot="1" noChangeAspect="1" noChangeArrowheads="1" noTextEdit="1"/>
          </p:cNvSpPr>
          <p:nvPr>
            <p:ph type="sldImg"/>
          </p:nvPr>
        </p:nvSpPr>
        <p:spPr>
          <a:ln cap="flat"/>
        </p:spPr>
      </p:sp>
      <p:sp>
        <p:nvSpPr>
          <p:cNvPr id="22534"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36453975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4"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2" tIns="0" rIns="19422"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5</a:t>
            </a:r>
          </a:p>
        </p:txBody>
      </p:sp>
      <p:sp>
        <p:nvSpPr>
          <p:cNvPr id="33795"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6"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33797" name="Rectangle 6"/>
          <p:cNvSpPr>
            <a:spLocks noGrp="1" noRot="1" noChangeAspect="1" noChangeArrowheads="1" noTextEdit="1"/>
          </p:cNvSpPr>
          <p:nvPr>
            <p:ph type="sldImg"/>
          </p:nvPr>
        </p:nvSpPr>
        <p:spPr>
          <a:ln cap="flat"/>
        </p:spPr>
      </p:sp>
      <p:sp>
        <p:nvSpPr>
          <p:cNvPr id="33798"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261" tIns="45322" rIns="92261" bIns="45322"/>
          <a:lstStyle/>
          <a:p>
            <a:pPr lvl="1">
              <a:lnSpc>
                <a:spcPct val="90000"/>
              </a:lnSpc>
              <a:buSzPct val="75000"/>
            </a:pPr>
            <a:r>
              <a:rPr lang="en-US" altLang="x-none" dirty="0"/>
              <a:t>T1 fits in 3 </a:t>
            </a:r>
            <a:r>
              <a:rPr lang="en-US" altLang="x-none" dirty="0" err="1"/>
              <a:t>pgs</a:t>
            </a:r>
            <a:r>
              <a:rPr lang="en-US" altLang="x-none" dirty="0"/>
              <a:t>, cost of Chunk NL under 250 </a:t>
            </a:r>
            <a:r>
              <a:rPr lang="en-US" altLang="x-none" dirty="0" err="1"/>
              <a:t>pgs</a:t>
            </a:r>
            <a:r>
              <a:rPr lang="en-US" altLang="x-none" dirty="0"/>
              <a:t>, </a:t>
            </a:r>
            <a:br>
              <a:rPr lang="en-US" altLang="x-none" dirty="0"/>
            </a:br>
            <a:r>
              <a:rPr lang="en-US" altLang="x-none" dirty="0">
                <a:solidFill>
                  <a:schemeClr val="accent2"/>
                </a:solidFill>
              </a:rPr>
              <a:t>total &lt; 2000.</a:t>
            </a:r>
          </a:p>
        </p:txBody>
      </p:sp>
    </p:spTree>
    <p:extLst>
      <p:ext uri="{BB962C8B-B14F-4D97-AF65-F5344CB8AC3E}">
        <p14:creationId xmlns:p14="http://schemas.microsoft.com/office/powerpoint/2010/main" val="4760928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bg2">
                    <a:lumMod val="25000"/>
                  </a:schemeClr>
                </a:solidFill>
              </a:rPr>
              <a:t>Cost:  Selection of Reserves tuples (10 I/</a:t>
            </a:r>
            <a:r>
              <a:rPr lang="en-US" sz="1200" dirty="0" err="1">
                <a:solidFill>
                  <a:schemeClr val="bg2">
                    <a:lumMod val="25000"/>
                  </a:schemeClr>
                </a:solidFill>
              </a:rPr>
              <a:t>Os</a:t>
            </a:r>
            <a:r>
              <a:rPr lang="en-US" sz="1200" dirty="0">
                <a:solidFill>
                  <a:schemeClr val="bg2">
                    <a:lumMod val="25000"/>
                  </a:schemeClr>
                </a:solidFill>
              </a:rPr>
              <a:t>);  then, for each, must get matching Sailors tuple (1000); total 1010 I/</a:t>
            </a:r>
            <a:r>
              <a:rPr lang="en-US" sz="1200" dirty="0" err="1">
                <a:solidFill>
                  <a:schemeClr val="bg2">
                    <a:lumMod val="25000"/>
                  </a:schemeClr>
                </a:solidFill>
              </a:rPr>
              <a:t>Os</a:t>
            </a:r>
            <a:r>
              <a:rPr lang="en-US" sz="1200" dirty="0">
                <a:solidFill>
                  <a:schemeClr val="bg2">
                    <a:lumMod val="25000"/>
                  </a:schemeClr>
                </a:solidFill>
              </a:rPr>
              <a:t>.</a:t>
            </a:r>
          </a:p>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66</a:t>
            </a:fld>
            <a:endParaRPr lang="en-US" dirty="0"/>
          </a:p>
        </p:txBody>
      </p:sp>
    </p:spTree>
    <p:extLst>
      <p:ext uri="{BB962C8B-B14F-4D97-AF65-F5344CB8AC3E}">
        <p14:creationId xmlns:p14="http://schemas.microsoft.com/office/powerpoint/2010/main" val="863673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19BCC6B-5E9B-304F-981F-FAC9971AEC67}" type="slidenum">
              <a:rPr lang="en-US" smtClean="0"/>
              <a:pPr>
                <a:defRPr/>
              </a:pPr>
              <a:t>67</a:t>
            </a:fld>
            <a:endParaRPr lang="en-US" dirty="0"/>
          </a:p>
        </p:txBody>
      </p:sp>
    </p:spTree>
    <p:extLst>
      <p:ext uri="{BB962C8B-B14F-4D97-AF65-F5344CB8AC3E}">
        <p14:creationId xmlns:p14="http://schemas.microsoft.com/office/powerpoint/2010/main" val="39110444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68</a:t>
            </a:fld>
            <a:endParaRPr lang="en-US"/>
          </a:p>
        </p:txBody>
      </p:sp>
    </p:spTree>
    <p:extLst>
      <p:ext uri="{BB962C8B-B14F-4D97-AF65-F5344CB8AC3E}">
        <p14:creationId xmlns:p14="http://schemas.microsoft.com/office/powerpoint/2010/main" val="95968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78"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2</a:t>
            </a:r>
          </a:p>
        </p:txBody>
      </p:sp>
      <p:sp>
        <p:nvSpPr>
          <p:cNvPr id="24579"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0"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1" name="Rectangle 6"/>
          <p:cNvSpPr>
            <a:spLocks noGrp="1" noRot="1" noChangeAspect="1" noChangeArrowheads="1" noTextEdit="1"/>
          </p:cNvSpPr>
          <p:nvPr>
            <p:ph type="sldImg"/>
          </p:nvPr>
        </p:nvSpPr>
        <p:spPr>
          <a:ln cap="flat"/>
        </p:spPr>
      </p:sp>
      <p:sp>
        <p:nvSpPr>
          <p:cNvPr id="2458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1423768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3914775"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78" name="Rectangle 3"/>
          <p:cNvSpPr>
            <a:spLocks noChangeArrowheads="1"/>
          </p:cNvSpPr>
          <p:nvPr/>
        </p:nvSpPr>
        <p:spPr bwMode="auto">
          <a:xfrm>
            <a:off x="3914775"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425" tIns="0" rIns="19425" bIns="0" anchor="b"/>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r"/>
            <a:r>
              <a:rPr lang="en-US" altLang="x-none" sz="1000" i="1">
                <a:solidFill>
                  <a:schemeClr val="tx1"/>
                </a:solidFill>
                <a:latin typeface="Times New Roman" charset="0"/>
              </a:rPr>
              <a:t>2</a:t>
            </a:r>
          </a:p>
        </p:txBody>
      </p:sp>
      <p:sp>
        <p:nvSpPr>
          <p:cNvPr id="24579" name="Rectangle 4"/>
          <p:cNvSpPr>
            <a:spLocks noChangeArrowheads="1"/>
          </p:cNvSpPr>
          <p:nvPr/>
        </p:nvSpPr>
        <p:spPr bwMode="auto">
          <a:xfrm>
            <a:off x="0" y="894080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0" name="Rectangle 5"/>
          <p:cNvSpPr>
            <a:spLocks noChangeArrowheads="1"/>
          </p:cNvSpPr>
          <p:nvPr/>
        </p:nvSpPr>
        <p:spPr bwMode="auto">
          <a:xfrm>
            <a:off x="0" y="0"/>
            <a:ext cx="29940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3251" tIns="46625" rIns="93251" bIns="46625"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a:p>
        </p:txBody>
      </p:sp>
      <p:sp>
        <p:nvSpPr>
          <p:cNvPr id="24581" name="Rectangle 6"/>
          <p:cNvSpPr>
            <a:spLocks noGrp="1" noRot="1" noChangeAspect="1" noChangeArrowheads="1" noTextEdit="1"/>
          </p:cNvSpPr>
          <p:nvPr>
            <p:ph type="sldImg"/>
          </p:nvPr>
        </p:nvSpPr>
        <p:spPr>
          <a:ln cap="flat"/>
        </p:spPr>
      </p:sp>
      <p:sp>
        <p:nvSpPr>
          <p:cNvPr id="24582"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p>
        </p:txBody>
      </p:sp>
    </p:spTree>
    <p:extLst>
      <p:ext uri="{BB962C8B-B14F-4D97-AF65-F5344CB8AC3E}">
        <p14:creationId xmlns:p14="http://schemas.microsoft.com/office/powerpoint/2010/main" val="2292663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t>11</a:t>
            </a:fld>
            <a:endParaRPr lang="en-US"/>
          </a:p>
        </p:txBody>
      </p:sp>
    </p:spTree>
    <p:extLst>
      <p:ext uri="{BB962C8B-B14F-4D97-AF65-F5344CB8AC3E}">
        <p14:creationId xmlns:p14="http://schemas.microsoft.com/office/powerpoint/2010/main" val="63196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F783B0-C189-9248-9374-C3851D12A000}"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4412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06548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60979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783B0-C189-9248-9374-C3851D12A000}"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76967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783B0-C189-9248-9374-C3851D12A000}" type="datetimeFigureOut">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59928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783B0-C189-9248-9374-C3851D12A000}"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2012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F783B0-C189-9248-9374-C3851D12A000}" type="datetimeFigureOut">
              <a:rPr lang="en-US" smtClean="0"/>
              <a:t>11/14/21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26877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F783B0-C189-9248-9374-C3851D12A000}" type="datetimeFigureOut">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10393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t>11/14/21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75050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9262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783B0-C189-9248-9374-C3851D12A000}" type="datetimeFigureOut">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t>‹#›</a:t>
            </a:fld>
            <a:endParaRPr lang="en-US"/>
          </a:p>
        </p:txBody>
      </p:sp>
    </p:spTree>
    <p:extLst>
      <p:ext uri="{BB962C8B-B14F-4D97-AF65-F5344CB8AC3E}">
        <p14:creationId xmlns:p14="http://schemas.microsoft.com/office/powerpoint/2010/main" val="126801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t>11/14/21</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t>‹#›</a:t>
            </a:fld>
            <a:endParaRPr lang="en-US"/>
          </a:p>
        </p:txBody>
      </p:sp>
    </p:spTree>
    <p:extLst>
      <p:ext uri="{BB962C8B-B14F-4D97-AF65-F5344CB8AC3E}">
        <p14:creationId xmlns:p14="http://schemas.microsoft.com/office/powerpoint/2010/main" val="7575697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0013"/>
            <a:ext cx="7886700" cy="993775"/>
          </a:xfrm>
        </p:spPr>
        <p:txBody>
          <a:bodyPr>
            <a:normAutofit/>
          </a:bodyPr>
          <a:lstStyle/>
          <a:p>
            <a:r>
              <a:rPr lang="en-US" dirty="0"/>
              <a:t>Relational Query Optimization I:</a:t>
            </a:r>
            <a:br>
              <a:rPr lang="en-US" dirty="0"/>
            </a:br>
            <a:r>
              <a:rPr lang="en-US" dirty="0"/>
              <a:t>The Plan Space</a:t>
            </a:r>
          </a:p>
        </p:txBody>
      </p:sp>
      <p:sp>
        <p:nvSpPr>
          <p:cNvPr id="3" name="Subtitle 2"/>
          <p:cNvSpPr>
            <a:spLocks noGrp="1"/>
          </p:cNvSpPr>
          <p:nvPr>
            <p:ph idx="1"/>
          </p:nvPr>
        </p:nvSpPr>
        <p:spPr/>
        <p:txBody>
          <a:bodyPr/>
          <a:lstStyle/>
          <a:p>
            <a:endParaRPr lang="en-US" dirty="0"/>
          </a:p>
        </p:txBody>
      </p:sp>
    </p:spTree>
    <p:extLst>
      <p:ext uri="{BB962C8B-B14F-4D97-AF65-F5344CB8AC3E}">
        <p14:creationId xmlns:p14="http://schemas.microsoft.com/office/powerpoint/2010/main" val="908060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x-none" dirty="0"/>
              <a:t>Query Optimization: The Goal</a:t>
            </a:r>
          </a:p>
        </p:txBody>
      </p:sp>
      <p:sp>
        <p:nvSpPr>
          <p:cNvPr id="23557" name="Rectangle 5"/>
          <p:cNvSpPr>
            <a:spLocks noGrp="1" noChangeArrowheads="1"/>
          </p:cNvSpPr>
          <p:nvPr>
            <p:ph idx="1"/>
          </p:nvPr>
        </p:nvSpPr>
        <p:spPr/>
        <p:txBody>
          <a:bodyPr/>
          <a:lstStyle/>
          <a:p>
            <a:r>
              <a:rPr lang="en-US" altLang="x-none" dirty="0"/>
              <a:t>Optimization goal:</a:t>
            </a:r>
          </a:p>
          <a:p>
            <a:pPr lvl="1"/>
            <a:r>
              <a:rPr lang="en-US" altLang="x-none" dirty="0"/>
              <a:t>Ideally: Find the plan with least actual cost.</a:t>
            </a:r>
          </a:p>
          <a:p>
            <a:pPr lvl="1"/>
            <a:r>
              <a:rPr lang="en-US" altLang="x-none" dirty="0"/>
              <a:t>Reality: Find the plan with least estimated cost.</a:t>
            </a:r>
          </a:p>
          <a:p>
            <a:pPr lvl="2"/>
            <a:r>
              <a:rPr lang="en-US" altLang="x-none" dirty="0"/>
              <a:t>And try to avoid really bad actual plans!</a:t>
            </a:r>
          </a:p>
        </p:txBody>
      </p:sp>
    </p:spTree>
    <p:extLst>
      <p:ext uri="{BB962C8B-B14F-4D97-AF65-F5344CB8AC3E}">
        <p14:creationId xmlns:p14="http://schemas.microsoft.com/office/powerpoint/2010/main" val="1227767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x-none"/>
              <a:t>Today</a:t>
            </a:r>
            <a:endParaRPr lang="en-US" altLang="x-none" dirty="0"/>
          </a:p>
        </p:txBody>
      </p:sp>
      <p:sp>
        <p:nvSpPr>
          <p:cNvPr id="27650" name="Content Placeholder 2"/>
          <p:cNvSpPr>
            <a:spLocks noGrp="1"/>
          </p:cNvSpPr>
          <p:nvPr>
            <p:ph idx="1"/>
          </p:nvPr>
        </p:nvSpPr>
        <p:spPr/>
        <p:txBody>
          <a:bodyPr/>
          <a:lstStyle/>
          <a:p>
            <a:r>
              <a:rPr lang="en-US" altLang="x-none" dirty="0"/>
              <a:t>We will get a feel for the plan space</a:t>
            </a:r>
          </a:p>
          <a:p>
            <a:r>
              <a:rPr lang="en-US" altLang="x-none" dirty="0"/>
              <a:t>Explore one simple example query</a:t>
            </a:r>
          </a:p>
        </p:txBody>
      </p:sp>
    </p:spTree>
    <p:extLst>
      <p:ext uri="{BB962C8B-B14F-4D97-AF65-F5344CB8AC3E}">
        <p14:creationId xmlns:p14="http://schemas.microsoft.com/office/powerpoint/2010/main" val="66903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lstStyle/>
          <a:p>
            <a:r>
              <a:rPr lang="en-US" altLang="x-none" dirty="0"/>
              <a:t>Relational Algebra Equivalences: Selections</a:t>
            </a:r>
          </a:p>
        </p:txBody>
      </p:sp>
      <p:sp>
        <p:nvSpPr>
          <p:cNvPr id="63490" name="Rectangle 2"/>
          <p:cNvSpPr>
            <a:spLocks noGrp="1" noChangeArrowheads="1"/>
          </p:cNvSpPr>
          <p:nvPr>
            <p:ph idx="1"/>
          </p:nvPr>
        </p:nvSpPr>
        <p:spPr/>
        <p:txBody>
          <a:bodyPr/>
          <a:lstStyle/>
          <a:p>
            <a:r>
              <a:rPr lang="en-US" altLang="x-none" dirty="0"/>
              <a:t>Selections:</a:t>
            </a:r>
          </a:p>
          <a:p>
            <a:pPr lvl="1"/>
            <a:r>
              <a:rPr lang="en-US" altLang="x-none" dirty="0">
                <a:sym typeface="Symbol" charset="2"/>
              </a:rPr>
              <a:t></a:t>
            </a:r>
            <a:r>
              <a:rPr lang="en-US" altLang="x-none" baseline="-25000" dirty="0"/>
              <a:t>c1</a:t>
            </a:r>
            <a:r>
              <a:rPr lang="en-US" altLang="x-none" baseline="-25000" dirty="0">
                <a:sym typeface="Symbol" charset="2"/>
              </a:rPr>
              <a:t>…</a:t>
            </a:r>
            <a:r>
              <a:rPr lang="en-US" altLang="x-none" baseline="-25000" dirty="0" err="1">
                <a:sym typeface="Symbol" charset="2"/>
              </a:rPr>
              <a:t>cn</a:t>
            </a:r>
            <a:r>
              <a:rPr lang="en-US" altLang="x-none" dirty="0">
                <a:sym typeface="Symbol" charset="2"/>
              </a:rPr>
              <a:t>(R)  </a:t>
            </a:r>
            <a:r>
              <a:rPr lang="en-US" altLang="x-none" baseline="-25000" dirty="0">
                <a:sym typeface="Symbol" charset="2"/>
              </a:rPr>
              <a:t>c1</a:t>
            </a:r>
            <a:r>
              <a:rPr lang="en-US" altLang="x-none" dirty="0">
                <a:sym typeface="Symbol" charset="2"/>
              </a:rPr>
              <a:t>(…(</a:t>
            </a:r>
            <a:r>
              <a:rPr lang="en-US" altLang="x-none" baseline="-25000" dirty="0" err="1">
                <a:sym typeface="Symbol" charset="2"/>
              </a:rPr>
              <a:t>cn</a:t>
            </a:r>
            <a:r>
              <a:rPr lang="en-US" altLang="x-none" dirty="0">
                <a:sym typeface="Symbol" charset="2"/>
              </a:rPr>
              <a:t>(R))…)   (cascade)</a:t>
            </a:r>
            <a:endParaRPr lang="en-US" altLang="x-none" dirty="0"/>
          </a:p>
          <a:p>
            <a:pPr lvl="1"/>
            <a:r>
              <a:rPr lang="en-US" altLang="x-none" dirty="0">
                <a:sym typeface="Symbol" charset="2"/>
              </a:rPr>
              <a:t></a:t>
            </a:r>
            <a:r>
              <a:rPr lang="en-US" altLang="x-none" baseline="-25000" dirty="0">
                <a:sym typeface="Symbol" charset="2"/>
              </a:rPr>
              <a:t>c1</a:t>
            </a:r>
            <a:r>
              <a:rPr lang="en-US" altLang="x-none" dirty="0">
                <a:sym typeface="Symbol" charset="2"/>
              </a:rPr>
              <a:t>(</a:t>
            </a:r>
            <a:r>
              <a:rPr lang="en-US" altLang="x-none" baseline="-25000" dirty="0">
                <a:sym typeface="Symbol" charset="2"/>
              </a:rPr>
              <a:t>c2</a:t>
            </a:r>
            <a:r>
              <a:rPr lang="en-US" altLang="x-none" dirty="0">
                <a:sym typeface="Symbol" charset="2"/>
              </a:rPr>
              <a:t>(R))  </a:t>
            </a:r>
            <a:r>
              <a:rPr lang="en-US" altLang="x-none" baseline="-25000" dirty="0">
                <a:sym typeface="Symbol" charset="2"/>
              </a:rPr>
              <a:t>c2</a:t>
            </a:r>
            <a:r>
              <a:rPr lang="en-US" altLang="x-none" dirty="0">
                <a:sym typeface="Symbol" charset="2"/>
              </a:rPr>
              <a:t>(</a:t>
            </a:r>
            <a:r>
              <a:rPr lang="en-US" altLang="x-none" baseline="-25000" dirty="0">
                <a:sym typeface="Symbol" charset="2"/>
              </a:rPr>
              <a:t>c1</a:t>
            </a:r>
            <a:r>
              <a:rPr lang="en-US" altLang="x-none" dirty="0">
                <a:sym typeface="Symbol" charset="2"/>
              </a:rPr>
              <a:t>(R))         (commute)</a:t>
            </a:r>
          </a:p>
        </p:txBody>
      </p:sp>
    </p:spTree>
    <p:extLst>
      <p:ext uri="{BB962C8B-B14F-4D97-AF65-F5344CB8AC3E}">
        <p14:creationId xmlns:p14="http://schemas.microsoft.com/office/powerpoint/2010/main" val="1837112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normAutofit/>
          </a:bodyPr>
          <a:lstStyle/>
          <a:p>
            <a:r>
              <a:rPr lang="en-US" altLang="x-none" dirty="0"/>
              <a:t>Relational Algebra Equivalences: Projections</a:t>
            </a:r>
          </a:p>
        </p:txBody>
      </p:sp>
      <p:sp>
        <p:nvSpPr>
          <p:cNvPr id="63490" name="Rectangle 2"/>
          <p:cNvSpPr>
            <a:spLocks noGrp="1" noChangeArrowheads="1"/>
          </p:cNvSpPr>
          <p:nvPr>
            <p:ph idx="1"/>
          </p:nvPr>
        </p:nvSpPr>
        <p:spPr/>
        <p:txBody>
          <a:bodyPr/>
          <a:lstStyle/>
          <a:p>
            <a:r>
              <a:rPr lang="en-US" altLang="x-none" dirty="0"/>
              <a:t>Selections:</a:t>
            </a:r>
          </a:p>
          <a:p>
            <a:pPr lvl="1"/>
            <a:r>
              <a:rPr lang="en-US" altLang="x-none" dirty="0">
                <a:sym typeface="Symbol" charset="2"/>
              </a:rPr>
              <a:t></a:t>
            </a:r>
            <a:r>
              <a:rPr lang="en-US" altLang="x-none" baseline="-25000" dirty="0"/>
              <a:t>c1</a:t>
            </a:r>
            <a:r>
              <a:rPr lang="en-US" altLang="x-none" baseline="-25000" dirty="0">
                <a:sym typeface="Symbol" charset="2"/>
              </a:rPr>
              <a:t>…</a:t>
            </a:r>
            <a:r>
              <a:rPr lang="en-US" altLang="x-none" baseline="-25000" dirty="0" err="1">
                <a:sym typeface="Symbol" charset="2"/>
              </a:rPr>
              <a:t>cn</a:t>
            </a:r>
            <a:r>
              <a:rPr lang="en-US" altLang="x-none" dirty="0">
                <a:sym typeface="Symbol" charset="2"/>
              </a:rPr>
              <a:t>(R)  </a:t>
            </a:r>
            <a:r>
              <a:rPr lang="en-US" altLang="x-none" baseline="-25000" dirty="0">
                <a:sym typeface="Symbol" charset="2"/>
              </a:rPr>
              <a:t>c1</a:t>
            </a:r>
            <a:r>
              <a:rPr lang="en-US" altLang="x-none" dirty="0">
                <a:sym typeface="Symbol" charset="2"/>
              </a:rPr>
              <a:t>(…(</a:t>
            </a:r>
            <a:r>
              <a:rPr lang="en-US" altLang="x-none" baseline="-25000" dirty="0" err="1">
                <a:sym typeface="Symbol" charset="2"/>
              </a:rPr>
              <a:t>cn</a:t>
            </a:r>
            <a:r>
              <a:rPr lang="en-US" altLang="x-none" dirty="0">
                <a:sym typeface="Symbol" charset="2"/>
              </a:rPr>
              <a:t>(R))…)   (cascade)</a:t>
            </a:r>
            <a:endParaRPr lang="en-US" altLang="x-none" dirty="0"/>
          </a:p>
          <a:p>
            <a:pPr lvl="1"/>
            <a:r>
              <a:rPr lang="en-US" altLang="x-none" dirty="0">
                <a:sym typeface="Symbol" charset="2"/>
              </a:rPr>
              <a:t></a:t>
            </a:r>
            <a:r>
              <a:rPr lang="en-US" altLang="x-none" baseline="-25000" dirty="0">
                <a:sym typeface="Symbol" charset="2"/>
              </a:rPr>
              <a:t>c1</a:t>
            </a:r>
            <a:r>
              <a:rPr lang="en-US" altLang="x-none" dirty="0">
                <a:sym typeface="Symbol" charset="2"/>
              </a:rPr>
              <a:t>(</a:t>
            </a:r>
            <a:r>
              <a:rPr lang="en-US" altLang="x-none" baseline="-25000" dirty="0">
                <a:sym typeface="Symbol" charset="2"/>
              </a:rPr>
              <a:t>c2</a:t>
            </a:r>
            <a:r>
              <a:rPr lang="en-US" altLang="x-none" dirty="0">
                <a:sym typeface="Symbol" charset="2"/>
              </a:rPr>
              <a:t>(R))  </a:t>
            </a:r>
            <a:r>
              <a:rPr lang="en-US" altLang="x-none" baseline="-25000" dirty="0">
                <a:sym typeface="Symbol" charset="2"/>
              </a:rPr>
              <a:t>c2</a:t>
            </a:r>
            <a:r>
              <a:rPr lang="en-US" altLang="x-none" dirty="0">
                <a:sym typeface="Symbol" charset="2"/>
              </a:rPr>
              <a:t>(</a:t>
            </a:r>
            <a:r>
              <a:rPr lang="en-US" altLang="x-none" baseline="-25000" dirty="0">
                <a:sym typeface="Symbol" charset="2"/>
              </a:rPr>
              <a:t>c1</a:t>
            </a:r>
            <a:r>
              <a:rPr lang="en-US" altLang="x-none" dirty="0">
                <a:sym typeface="Symbol" charset="2"/>
              </a:rPr>
              <a:t>(R))         (commute)</a:t>
            </a:r>
          </a:p>
          <a:p>
            <a:r>
              <a:rPr lang="en-US" altLang="x-none" dirty="0"/>
              <a:t>Projections:</a:t>
            </a:r>
          </a:p>
          <a:p>
            <a:pPr lvl="1"/>
            <a:r>
              <a:rPr lang="en-US" altLang="x-none" dirty="0">
                <a:sym typeface="Symbol" charset="2"/>
              </a:rPr>
              <a:t></a:t>
            </a:r>
            <a:r>
              <a:rPr lang="en-US" altLang="x-none" baseline="-25000" dirty="0"/>
              <a:t>a1</a:t>
            </a:r>
            <a:r>
              <a:rPr lang="en-US" altLang="x-none" dirty="0">
                <a:sym typeface="Symbol" charset="2"/>
              </a:rPr>
              <a:t>(R)  </a:t>
            </a:r>
            <a:r>
              <a:rPr lang="en-US" altLang="x-none" baseline="-25000" dirty="0">
                <a:sym typeface="Symbol" charset="2"/>
              </a:rPr>
              <a:t>a1</a:t>
            </a:r>
            <a:r>
              <a:rPr lang="en-US" altLang="x-none" dirty="0">
                <a:sym typeface="Symbol" charset="2"/>
              </a:rPr>
              <a:t>(…(</a:t>
            </a:r>
            <a:r>
              <a:rPr lang="en-US" altLang="x-none" baseline="-25000" dirty="0">
                <a:sym typeface="Symbol" charset="2"/>
              </a:rPr>
              <a:t>a1, …, an-1</a:t>
            </a:r>
            <a:r>
              <a:rPr lang="en-US" altLang="x-none" dirty="0">
                <a:sym typeface="Symbol" charset="2"/>
              </a:rPr>
              <a:t>(R))…)  (cascade)</a:t>
            </a:r>
            <a:endParaRPr lang="en-US" altLang="x-none" dirty="0"/>
          </a:p>
        </p:txBody>
      </p:sp>
    </p:spTree>
    <p:extLst>
      <p:ext uri="{BB962C8B-B14F-4D97-AF65-F5344CB8AC3E}">
        <p14:creationId xmlns:p14="http://schemas.microsoft.com/office/powerpoint/2010/main" val="124331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normAutofit/>
          </a:bodyPr>
          <a:lstStyle/>
          <a:p>
            <a:r>
              <a:rPr lang="en-US" altLang="x-none" sz="2400" dirty="0"/>
              <a:t>Relational Algebra Equivalences: Cartesian Product</a:t>
            </a:r>
          </a:p>
        </p:txBody>
      </p:sp>
      <p:sp>
        <p:nvSpPr>
          <p:cNvPr id="63490" name="Rectangle 2"/>
          <p:cNvSpPr>
            <a:spLocks noGrp="1" noChangeArrowheads="1"/>
          </p:cNvSpPr>
          <p:nvPr>
            <p:ph idx="1"/>
          </p:nvPr>
        </p:nvSpPr>
        <p:spPr/>
        <p:txBody>
          <a:bodyPr>
            <a:normAutofit lnSpcReduction="10000"/>
          </a:bodyPr>
          <a:lstStyle/>
          <a:p>
            <a:r>
              <a:rPr lang="en-US" altLang="x-none" dirty="0"/>
              <a:t>Selections:</a:t>
            </a:r>
          </a:p>
          <a:p>
            <a:pPr lvl="1"/>
            <a:r>
              <a:rPr lang="en-US" altLang="x-none" dirty="0">
                <a:sym typeface="Symbol" charset="2"/>
              </a:rPr>
              <a:t></a:t>
            </a:r>
            <a:r>
              <a:rPr lang="en-US" altLang="x-none" baseline="-25000" dirty="0"/>
              <a:t>c1</a:t>
            </a:r>
            <a:r>
              <a:rPr lang="en-US" altLang="x-none" baseline="-25000" dirty="0">
                <a:sym typeface="Symbol" charset="2"/>
              </a:rPr>
              <a:t>…</a:t>
            </a:r>
            <a:r>
              <a:rPr lang="en-US" altLang="x-none" baseline="-25000" dirty="0" err="1">
                <a:sym typeface="Symbol" charset="2"/>
              </a:rPr>
              <a:t>cn</a:t>
            </a:r>
            <a:r>
              <a:rPr lang="en-US" altLang="x-none" dirty="0">
                <a:sym typeface="Symbol" charset="2"/>
              </a:rPr>
              <a:t>(R)  </a:t>
            </a:r>
            <a:r>
              <a:rPr lang="en-US" altLang="x-none" baseline="-25000" dirty="0">
                <a:sym typeface="Symbol" charset="2"/>
              </a:rPr>
              <a:t>c1</a:t>
            </a:r>
            <a:r>
              <a:rPr lang="en-US" altLang="x-none" dirty="0">
                <a:sym typeface="Symbol" charset="2"/>
              </a:rPr>
              <a:t>(…(</a:t>
            </a:r>
            <a:r>
              <a:rPr lang="en-US" altLang="x-none" baseline="-25000" dirty="0" err="1">
                <a:sym typeface="Symbol" charset="2"/>
              </a:rPr>
              <a:t>cn</a:t>
            </a:r>
            <a:r>
              <a:rPr lang="en-US" altLang="x-none" dirty="0">
                <a:sym typeface="Symbol" charset="2"/>
              </a:rPr>
              <a:t>(R))…)   (cascade)</a:t>
            </a:r>
            <a:endParaRPr lang="en-US" altLang="x-none" dirty="0"/>
          </a:p>
          <a:p>
            <a:pPr lvl="1"/>
            <a:r>
              <a:rPr lang="en-US" altLang="x-none" dirty="0">
                <a:sym typeface="Symbol" charset="2"/>
              </a:rPr>
              <a:t></a:t>
            </a:r>
            <a:r>
              <a:rPr lang="en-US" altLang="x-none" baseline="-25000" dirty="0">
                <a:sym typeface="Symbol" charset="2"/>
              </a:rPr>
              <a:t>c1</a:t>
            </a:r>
            <a:r>
              <a:rPr lang="en-US" altLang="x-none" dirty="0">
                <a:sym typeface="Symbol" charset="2"/>
              </a:rPr>
              <a:t>(</a:t>
            </a:r>
            <a:r>
              <a:rPr lang="en-US" altLang="x-none" baseline="-25000" dirty="0">
                <a:sym typeface="Symbol" charset="2"/>
              </a:rPr>
              <a:t>c2</a:t>
            </a:r>
            <a:r>
              <a:rPr lang="en-US" altLang="x-none" dirty="0">
                <a:sym typeface="Symbol" charset="2"/>
              </a:rPr>
              <a:t>(R))  </a:t>
            </a:r>
            <a:r>
              <a:rPr lang="en-US" altLang="x-none" baseline="-25000" dirty="0">
                <a:sym typeface="Symbol" charset="2"/>
              </a:rPr>
              <a:t>c2</a:t>
            </a:r>
            <a:r>
              <a:rPr lang="en-US" altLang="x-none" dirty="0">
                <a:sym typeface="Symbol" charset="2"/>
              </a:rPr>
              <a:t>(</a:t>
            </a:r>
            <a:r>
              <a:rPr lang="en-US" altLang="x-none" baseline="-25000" dirty="0">
                <a:sym typeface="Symbol" charset="2"/>
              </a:rPr>
              <a:t>c1</a:t>
            </a:r>
            <a:r>
              <a:rPr lang="en-US" altLang="x-none" dirty="0">
                <a:sym typeface="Symbol" charset="2"/>
              </a:rPr>
              <a:t>(R))         (commute)</a:t>
            </a:r>
          </a:p>
          <a:p>
            <a:r>
              <a:rPr lang="en-US" altLang="x-none" dirty="0"/>
              <a:t>Projections:</a:t>
            </a:r>
          </a:p>
          <a:p>
            <a:pPr lvl="1"/>
            <a:r>
              <a:rPr lang="en-US" altLang="x-none" dirty="0">
                <a:sym typeface="Symbol" charset="2"/>
              </a:rPr>
              <a:t></a:t>
            </a:r>
            <a:r>
              <a:rPr lang="en-US" altLang="x-none" baseline="-25000" dirty="0"/>
              <a:t>a1</a:t>
            </a:r>
            <a:r>
              <a:rPr lang="en-US" altLang="x-none" dirty="0">
                <a:sym typeface="Symbol" charset="2"/>
              </a:rPr>
              <a:t>(R)  </a:t>
            </a:r>
            <a:r>
              <a:rPr lang="en-US" altLang="x-none" baseline="-25000" dirty="0">
                <a:sym typeface="Symbol" charset="2"/>
              </a:rPr>
              <a:t>a1</a:t>
            </a:r>
            <a:r>
              <a:rPr lang="en-US" altLang="x-none" dirty="0">
                <a:sym typeface="Symbol" charset="2"/>
              </a:rPr>
              <a:t>(…(</a:t>
            </a:r>
            <a:r>
              <a:rPr lang="en-US" altLang="x-none" baseline="-25000" dirty="0">
                <a:sym typeface="Symbol" charset="2"/>
              </a:rPr>
              <a:t>a1, …, an-1</a:t>
            </a:r>
            <a:r>
              <a:rPr lang="en-US" altLang="x-none" dirty="0">
                <a:sym typeface="Symbol" charset="2"/>
              </a:rPr>
              <a:t>(R))…)  (cascade)</a:t>
            </a:r>
            <a:endParaRPr lang="en-US" altLang="x-none" dirty="0"/>
          </a:p>
          <a:p>
            <a:r>
              <a:rPr lang="en-US" altLang="x-none" dirty="0"/>
              <a:t>Cartesian Product</a:t>
            </a:r>
          </a:p>
          <a:p>
            <a:pPr lvl="1"/>
            <a:r>
              <a:rPr lang="en-US" altLang="x-none" dirty="0"/>
              <a:t>R </a:t>
            </a:r>
            <a:r>
              <a:rPr lang="en-US" altLang="x-none" dirty="0">
                <a:sym typeface="Symbol" charset="2"/>
              </a:rPr>
              <a:t> (S  T)  </a:t>
            </a:r>
            <a:r>
              <a:rPr lang="en-US" altLang="x-none" dirty="0"/>
              <a:t>(R </a:t>
            </a:r>
            <a:r>
              <a:rPr lang="en-US" altLang="x-none" dirty="0">
                <a:sym typeface="Symbol" charset="2"/>
              </a:rPr>
              <a:t> S)  T     (associative)  </a:t>
            </a:r>
          </a:p>
          <a:p>
            <a:pPr lvl="1"/>
            <a:r>
              <a:rPr lang="en-US" altLang="x-none" dirty="0"/>
              <a:t>R </a:t>
            </a:r>
            <a:r>
              <a:rPr lang="en-US" altLang="x-none" dirty="0">
                <a:sym typeface="Symbol" charset="2"/>
              </a:rPr>
              <a:t> S  </a:t>
            </a:r>
            <a:r>
              <a:rPr lang="en-US" altLang="x-none" dirty="0"/>
              <a:t>S </a:t>
            </a:r>
            <a:r>
              <a:rPr lang="en-US" altLang="x-none" dirty="0">
                <a:sym typeface="Symbol" charset="2"/>
              </a:rPr>
              <a:t> R                   (commutative)</a:t>
            </a:r>
          </a:p>
        </p:txBody>
      </p:sp>
    </p:spTree>
    <p:extLst>
      <p:ext uri="{BB962C8B-B14F-4D97-AF65-F5344CB8AC3E}">
        <p14:creationId xmlns:p14="http://schemas.microsoft.com/office/powerpoint/2010/main" val="134559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lstStyle/>
          <a:p>
            <a:r>
              <a:rPr lang="en-US" altLang="x-none" dirty="0"/>
              <a:t>Are Joins Associative and Commutative?</a:t>
            </a:r>
          </a:p>
        </p:txBody>
      </p:sp>
      <p:sp>
        <p:nvSpPr>
          <p:cNvPr id="63490" name="Rectangle 2"/>
          <p:cNvSpPr>
            <a:spLocks noGrp="1" noChangeArrowheads="1"/>
          </p:cNvSpPr>
          <p:nvPr>
            <p:ph idx="1"/>
          </p:nvPr>
        </p:nvSpPr>
        <p:spPr/>
        <p:txBody>
          <a:bodyPr>
            <a:normAutofit/>
          </a:bodyPr>
          <a:lstStyle/>
          <a:p>
            <a:pPr lvl="1"/>
            <a:r>
              <a:rPr lang="en-US" altLang="x-none" sz="2000" dirty="0"/>
              <a:t>After all, just Cartesian Products with Selections</a:t>
            </a:r>
          </a:p>
          <a:p>
            <a:pPr lvl="1"/>
            <a:r>
              <a:rPr lang="en-US" altLang="x-none" sz="2000" dirty="0"/>
              <a:t>You can think of them as associative and commutative</a:t>
            </a:r>
            <a:r>
              <a:rPr lang="mr-IN" altLang="x-none" sz="2000" dirty="0"/>
              <a:t>…</a:t>
            </a:r>
            <a:endParaRPr lang="en-US" altLang="x-none" sz="2000" dirty="0"/>
          </a:p>
        </p:txBody>
      </p:sp>
    </p:spTree>
    <p:extLst>
      <p:ext uri="{BB962C8B-B14F-4D97-AF65-F5344CB8AC3E}">
        <p14:creationId xmlns:p14="http://schemas.microsoft.com/office/powerpoint/2010/main" val="11194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Heuristics: Selections</a:t>
            </a:r>
          </a:p>
        </p:txBody>
      </p:sp>
      <p:sp>
        <p:nvSpPr>
          <p:cNvPr id="3" name="Content Placeholder 2"/>
          <p:cNvSpPr>
            <a:spLocks noGrp="1"/>
          </p:cNvSpPr>
          <p:nvPr>
            <p:ph idx="1"/>
          </p:nvPr>
        </p:nvSpPr>
        <p:spPr/>
        <p:txBody>
          <a:bodyPr/>
          <a:lstStyle/>
          <a:p>
            <a:r>
              <a:rPr lang="en-US" dirty="0"/>
              <a:t>Selection cascade and pushdown</a:t>
            </a:r>
          </a:p>
          <a:p>
            <a:pPr lvl="1"/>
            <a:r>
              <a:rPr lang="en-US" dirty="0"/>
              <a:t>Apply selections as soon as you have the relevant columns</a:t>
            </a:r>
          </a:p>
          <a:p>
            <a:pPr lvl="1"/>
            <a:r>
              <a:rPr lang="en-US" dirty="0"/>
              <a:t>Ex:</a:t>
            </a:r>
          </a:p>
          <a:p>
            <a:pPr lvl="2"/>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(bid=100  rating &gt; 5)</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 </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Sailors))</a:t>
            </a:r>
          </a:p>
          <a:p>
            <a:pPr lvl="2"/>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bid=100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 </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rating &gt; 5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(Sailors))</a:t>
            </a:r>
            <a:endParaRPr lang="en-US" altLang="x-none" sz="18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2326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Common Heuristics: Projections</a:t>
            </a:r>
          </a:p>
        </p:txBody>
      </p:sp>
      <p:sp>
        <p:nvSpPr>
          <p:cNvPr id="3" name="Content Placeholder 2"/>
          <p:cNvSpPr>
            <a:spLocks noGrp="1"/>
          </p:cNvSpPr>
          <p:nvPr>
            <p:ph idx="1"/>
          </p:nvPr>
        </p:nvSpPr>
        <p:spPr/>
        <p:txBody>
          <a:bodyPr/>
          <a:lstStyle/>
          <a:p>
            <a:r>
              <a:rPr lang="en-US" dirty="0"/>
              <a:t>Projection cascade and pushdown</a:t>
            </a:r>
          </a:p>
          <a:p>
            <a:pPr lvl="1"/>
            <a:r>
              <a:rPr lang="en-US" dirty="0"/>
              <a:t>Keep only the columns you need to evaluate downstream operators</a:t>
            </a:r>
          </a:p>
          <a:p>
            <a:pPr lvl="1"/>
            <a:r>
              <a:rPr lang="en-US" dirty="0"/>
              <a:t>Ex:</a:t>
            </a:r>
          </a:p>
          <a:p>
            <a:pPr lvl="2"/>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Symbol" charset="2"/>
              </a:rPr>
              <a:t>(bid=100  rating &gt; 5)</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 </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Sailors)</a:t>
            </a:r>
          </a:p>
          <a:p>
            <a:pPr lvl="2"/>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sname</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sid</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Symbol" charset="2"/>
              </a:rPr>
              <a:t>bid=100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(Reserves))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MT Extra" charset="2"/>
              </a:rPr>
              <a:t>=</a:t>
            </a:r>
            <a:r>
              <a:rPr lang="en-US" altLang="x-none" sz="1800" baseline="-25000" dirty="0" err="1">
                <a:latin typeface="Helvetica Neue" panose="02000503000000020004" pitchFamily="2" charset="0"/>
                <a:ea typeface="Helvetica Neue" panose="02000503000000020004" pitchFamily="2" charset="0"/>
                <a:cs typeface="Helvetica Neue" panose="02000503000000020004" pitchFamily="2" charset="0"/>
                <a:sym typeface="MT Extra" charset="2"/>
              </a:rPr>
              <a:t>sid</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err="1">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sname,sid</a:t>
            </a:r>
            <a:r>
              <a:rPr lang="en-US" altLang="x-none" sz="1800" baseline="-25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sym typeface="Symbol" charset="2"/>
              </a:rPr>
              <a:t>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a:t>
            </a:r>
            <a:r>
              <a:rPr lang="en-US" altLang="x-none" sz="1800" baseline="-25000" dirty="0">
                <a:latin typeface="Helvetica Neue" panose="02000503000000020004" pitchFamily="2" charset="0"/>
                <a:ea typeface="Helvetica Neue" panose="02000503000000020004" pitchFamily="2" charset="0"/>
                <a:cs typeface="Helvetica Neue" panose="02000503000000020004" pitchFamily="2" charset="0"/>
                <a:sym typeface="Symbol" charset="2"/>
              </a:rPr>
              <a:t> rating &gt; 5 </a:t>
            </a:r>
            <a:r>
              <a:rPr lang="en-US" altLang="x-none" sz="1800" dirty="0">
                <a:latin typeface="Helvetica Neue" panose="02000503000000020004" pitchFamily="2" charset="0"/>
                <a:ea typeface="Helvetica Neue" panose="02000503000000020004" pitchFamily="2" charset="0"/>
                <a:cs typeface="Helvetica Neue" panose="02000503000000020004" pitchFamily="2" charset="0"/>
                <a:sym typeface="Symbol" charset="2"/>
              </a:rPr>
              <a:t>(Sailors)))</a:t>
            </a:r>
            <a:endParaRPr lang="en-US" altLang="x-none" sz="18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80629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Common Heuristics</a:t>
            </a:r>
            <a:endParaRPr lang="en-US" dirty="0"/>
          </a:p>
        </p:txBody>
      </p:sp>
      <p:sp>
        <p:nvSpPr>
          <p:cNvPr id="3" name="Content Placeholder 2"/>
          <p:cNvSpPr>
            <a:spLocks noGrp="1"/>
          </p:cNvSpPr>
          <p:nvPr>
            <p:ph idx="1"/>
          </p:nvPr>
        </p:nvSpPr>
        <p:spPr/>
        <p:txBody>
          <a:bodyPr/>
          <a:lstStyle/>
          <a:p>
            <a:r>
              <a:rPr lang="en-US" dirty="0"/>
              <a:t>Avoid Cartesian products</a:t>
            </a:r>
          </a:p>
          <a:p>
            <a:pPr lvl="1"/>
            <a:r>
              <a:rPr lang="en-US" dirty="0"/>
              <a:t>Given a choice, do theta-joins rather than cross-products</a:t>
            </a:r>
          </a:p>
          <a:p>
            <a:pPr lvl="1"/>
            <a:r>
              <a:rPr lang="en-US" altLang="x-none" dirty="0"/>
              <a:t>Consider R(</a:t>
            </a:r>
            <a:r>
              <a:rPr lang="en-US" altLang="x-none" dirty="0" err="1"/>
              <a:t>a,b</a:t>
            </a:r>
            <a:r>
              <a:rPr lang="en-US" altLang="x-none" dirty="0"/>
              <a:t>), S(</a:t>
            </a:r>
            <a:r>
              <a:rPr lang="en-US" altLang="x-none" dirty="0" err="1"/>
              <a:t>b,c</a:t>
            </a:r>
            <a:r>
              <a:rPr lang="en-US" altLang="x-none" dirty="0"/>
              <a:t>), T(</a:t>
            </a:r>
            <a:r>
              <a:rPr lang="en-US" altLang="x-none" dirty="0" err="1"/>
              <a:t>c,d</a:t>
            </a:r>
            <a:r>
              <a:rPr lang="en-US" altLang="x-none" dirty="0"/>
              <a:t>)</a:t>
            </a:r>
          </a:p>
          <a:p>
            <a:pPr lvl="1"/>
            <a:r>
              <a:rPr lang="en-US" altLang="x-none" dirty="0"/>
              <a:t>Favor (R </a:t>
            </a:r>
            <a:r>
              <a:rPr lang="en-US" altLang="x-none" dirty="0">
                <a:sym typeface="Symbol" charset="2"/>
              </a:rPr>
              <a:t>⋈ S) ⋈ T over </a:t>
            </a:r>
            <a:r>
              <a:rPr lang="en-US" altLang="x-none" dirty="0"/>
              <a:t>(R </a:t>
            </a:r>
            <a:r>
              <a:rPr lang="en-US" altLang="x-none" dirty="0">
                <a:sym typeface="Symbol" charset="2"/>
              </a:rPr>
              <a:t> T) ⋈ S</a:t>
            </a:r>
            <a:endParaRPr lang="en-US" altLang="x-none" dirty="0"/>
          </a:p>
        </p:txBody>
      </p:sp>
      <p:grpSp>
        <p:nvGrpSpPr>
          <p:cNvPr id="44" name="Group 43" descr="(R X T) ⋈ a=a ∧ b=b S&#10;" title="Plan Tree 4">
            <a:extLst>
              <a:ext uri="{FF2B5EF4-FFF2-40B4-BE49-F238E27FC236}">
                <a16:creationId xmlns:a16="http://schemas.microsoft.com/office/drawing/2014/main" id="{686FFEBA-781E-DB47-950F-6DBC466C2136}"/>
              </a:ext>
            </a:extLst>
          </p:cNvPr>
          <p:cNvGrpSpPr/>
          <p:nvPr/>
        </p:nvGrpSpPr>
        <p:grpSpPr>
          <a:xfrm>
            <a:off x="3558557" y="3112644"/>
            <a:ext cx="1221295" cy="962806"/>
            <a:chOff x="6170296" y="5178496"/>
            <a:chExt cx="1853411" cy="1461134"/>
          </a:xfrm>
        </p:grpSpPr>
        <p:sp>
          <p:nvSpPr>
            <p:cNvPr id="45" name="Oval 44">
              <a:extLst>
                <a:ext uri="{FF2B5EF4-FFF2-40B4-BE49-F238E27FC236}">
                  <a16:creationId xmlns:a16="http://schemas.microsoft.com/office/drawing/2014/main" id="{878F0BC4-5AAB-904E-9363-776D617FB3BD}"/>
                </a:ext>
              </a:extLst>
            </p:cNvPr>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46" name="Oval 45">
              <a:extLst>
                <a:ext uri="{FF2B5EF4-FFF2-40B4-BE49-F238E27FC236}">
                  <a16:creationId xmlns:a16="http://schemas.microsoft.com/office/drawing/2014/main" id="{2E63A14F-28EB-044E-A976-2BDC15D97E9C}"/>
                </a:ext>
              </a:extLst>
            </p:cNvPr>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grpSp>
          <p:nvGrpSpPr>
            <p:cNvPr id="47" name="Group 46">
              <a:extLst>
                <a:ext uri="{FF2B5EF4-FFF2-40B4-BE49-F238E27FC236}">
                  <a16:creationId xmlns:a16="http://schemas.microsoft.com/office/drawing/2014/main" id="{273DE791-6ADC-F246-99C5-CA8C2C34293C}"/>
                </a:ext>
              </a:extLst>
            </p:cNvPr>
            <p:cNvGrpSpPr/>
            <p:nvPr/>
          </p:nvGrpSpPr>
          <p:grpSpPr>
            <a:xfrm>
              <a:off x="6170296" y="5734593"/>
              <a:ext cx="1443762" cy="905037"/>
              <a:chOff x="6170296" y="5734593"/>
              <a:chExt cx="1443762" cy="905037"/>
            </a:xfrm>
          </p:grpSpPr>
          <p:sp>
            <p:nvSpPr>
              <p:cNvPr id="50" name="Oval 49">
                <a:extLst>
                  <a:ext uri="{FF2B5EF4-FFF2-40B4-BE49-F238E27FC236}">
                    <a16:creationId xmlns:a16="http://schemas.microsoft.com/office/drawing/2014/main" id="{6B4C3FAA-AA07-E947-BD5D-DF9D7F8E9D8F}"/>
                  </a:ext>
                </a:extLst>
              </p:cNvPr>
              <p:cNvSpPr/>
              <p:nvPr/>
            </p:nvSpPr>
            <p:spPr bwMode="auto">
              <a:xfrm>
                <a:off x="6512085" y="5734593"/>
                <a:ext cx="723899" cy="414009"/>
              </a:xfrm>
              <a:prstGeom prst="ellipse">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altLang="x-none" sz="1500" dirty="0">
                    <a:solidFill>
                      <a:srgbClr val="C00000"/>
                    </a:solidFill>
                    <a:sym typeface="Symbol" charset="2"/>
                  </a:rPr>
                  <a:t></a:t>
                </a:r>
                <a:endParaRPr lang="en-US" sz="1350" cap="small" dirty="0">
                  <a:solidFill>
                    <a:srgbClr val="C00000"/>
                  </a:solidFill>
                </a:endParaRPr>
              </a:p>
            </p:txBody>
          </p:sp>
          <p:sp>
            <p:nvSpPr>
              <p:cNvPr id="51" name="Oval 50">
                <a:extLst>
                  <a:ext uri="{FF2B5EF4-FFF2-40B4-BE49-F238E27FC236}">
                    <a16:creationId xmlns:a16="http://schemas.microsoft.com/office/drawing/2014/main" id="{F12FC331-FA0A-EA44-B3F7-2BB656EBBCF9}"/>
                  </a:ext>
                </a:extLst>
              </p:cNvPr>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sp>
            <p:nvSpPr>
              <p:cNvPr id="52" name="Oval 51">
                <a:extLst>
                  <a:ext uri="{FF2B5EF4-FFF2-40B4-BE49-F238E27FC236}">
                    <a16:creationId xmlns:a16="http://schemas.microsoft.com/office/drawing/2014/main" id="{827DDE5F-A976-7F4D-BE9B-D4E74C793264}"/>
                  </a:ext>
                </a:extLst>
              </p:cNvPr>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cxnSp>
            <p:nvCxnSpPr>
              <p:cNvPr id="53" name="Straight Arrow Connector 52">
                <a:extLst>
                  <a:ext uri="{FF2B5EF4-FFF2-40B4-BE49-F238E27FC236}">
                    <a16:creationId xmlns:a16="http://schemas.microsoft.com/office/drawing/2014/main" id="{2FFA4565-E23A-BE43-A2D0-AB3051F6E32F}"/>
                  </a:ext>
                </a:extLst>
              </p:cNvPr>
              <p:cNvCxnSpPr>
                <a:stCxn id="50" idx="0"/>
                <a:endCxn id="49" idx="3"/>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2792F334-7177-984D-8E48-C7AFEB9774DD}"/>
                  </a:ext>
                </a:extLst>
              </p:cNvPr>
              <p:cNvCxnSpPr>
                <a:stCxn id="51" idx="0"/>
                <a:endCxn id="49" idx="5"/>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48" name="Straight Arrow Connector 47">
              <a:extLst>
                <a:ext uri="{FF2B5EF4-FFF2-40B4-BE49-F238E27FC236}">
                  <a16:creationId xmlns:a16="http://schemas.microsoft.com/office/drawing/2014/main" id="{1F89DCD8-8B80-4143-80F3-9CDD8F43A48E}"/>
                </a:ext>
              </a:extLst>
            </p:cNvPr>
            <p:cNvCxnSpPr>
              <a:stCxn id="49" idx="0"/>
              <a:endCxn id="52" idx="3"/>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E28A3E2A-9ED6-5D4C-AD53-C4BA9B535BCE}"/>
                </a:ext>
              </a:extLst>
            </p:cNvPr>
            <p:cNvCxnSpPr>
              <a:stCxn id="53" idx="0"/>
              <a:endCxn id="52" idx="5"/>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55" name="Group 54" descr="(R ⋈ a=a S) ⋈ b=b T" title="Plan Tree 1">
            <a:extLst>
              <a:ext uri="{FF2B5EF4-FFF2-40B4-BE49-F238E27FC236}">
                <a16:creationId xmlns:a16="http://schemas.microsoft.com/office/drawing/2014/main" id="{203C0EA6-BADB-AC46-B57F-10983288F1F4}"/>
              </a:ext>
            </a:extLst>
          </p:cNvPr>
          <p:cNvGrpSpPr/>
          <p:nvPr/>
        </p:nvGrpSpPr>
        <p:grpSpPr>
          <a:xfrm>
            <a:off x="1131065" y="3110591"/>
            <a:ext cx="1221295" cy="962806"/>
            <a:chOff x="6170296" y="5178496"/>
            <a:chExt cx="1853411" cy="1461134"/>
          </a:xfrm>
        </p:grpSpPr>
        <p:sp>
          <p:nvSpPr>
            <p:cNvPr id="56" name="Oval 55">
              <a:extLst>
                <a:ext uri="{FF2B5EF4-FFF2-40B4-BE49-F238E27FC236}">
                  <a16:creationId xmlns:a16="http://schemas.microsoft.com/office/drawing/2014/main" id="{A37CE27A-03C7-054D-A6FD-1920832450A7}"/>
                </a:ext>
              </a:extLst>
            </p:cNvPr>
            <p:cNvSpPr/>
            <p:nvPr/>
          </p:nvSpPr>
          <p:spPr bwMode="auto">
            <a:xfrm>
              <a:off x="6934155" y="5178496"/>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57" name="Oval 56">
              <a:extLst>
                <a:ext uri="{FF2B5EF4-FFF2-40B4-BE49-F238E27FC236}">
                  <a16:creationId xmlns:a16="http://schemas.microsoft.com/office/drawing/2014/main" id="{28E7C585-4B68-2D4F-9905-E4E40640896E}"/>
                </a:ext>
              </a:extLst>
            </p:cNvPr>
            <p:cNvSpPr/>
            <p:nvPr/>
          </p:nvSpPr>
          <p:spPr bwMode="auto">
            <a:xfrm>
              <a:off x="7387802" y="5739999"/>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T</a:t>
              </a:r>
              <a:endParaRPr lang="en-US" sz="900" cap="small" dirty="0">
                <a:solidFill>
                  <a:schemeClr val="bg2">
                    <a:lumMod val="10000"/>
                  </a:schemeClr>
                </a:solidFill>
              </a:endParaRPr>
            </a:p>
          </p:txBody>
        </p:sp>
        <p:grpSp>
          <p:nvGrpSpPr>
            <p:cNvPr id="58" name="Group 57">
              <a:extLst>
                <a:ext uri="{FF2B5EF4-FFF2-40B4-BE49-F238E27FC236}">
                  <a16:creationId xmlns:a16="http://schemas.microsoft.com/office/drawing/2014/main" id="{46C683A4-4C13-AC44-8635-BD4D30012DCD}"/>
                </a:ext>
              </a:extLst>
            </p:cNvPr>
            <p:cNvGrpSpPr/>
            <p:nvPr/>
          </p:nvGrpSpPr>
          <p:grpSpPr>
            <a:xfrm>
              <a:off x="6170296" y="5734593"/>
              <a:ext cx="1443762" cy="905037"/>
              <a:chOff x="6170296" y="5734593"/>
              <a:chExt cx="1443762" cy="905037"/>
            </a:xfrm>
          </p:grpSpPr>
          <p:sp>
            <p:nvSpPr>
              <p:cNvPr id="61" name="Oval 60">
                <a:extLst>
                  <a:ext uri="{FF2B5EF4-FFF2-40B4-BE49-F238E27FC236}">
                    <a16:creationId xmlns:a16="http://schemas.microsoft.com/office/drawing/2014/main" id="{FD661D45-4C79-F64A-AB20-100AB87F3FF8}"/>
                  </a:ext>
                </a:extLst>
              </p:cNvPr>
              <p:cNvSpPr/>
              <p:nvPr/>
            </p:nvSpPr>
            <p:spPr bwMode="auto">
              <a:xfrm>
                <a:off x="6512085" y="5734593"/>
                <a:ext cx="723899" cy="41400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latin typeface="Symbol" charset="2"/>
                    <a:ea typeface="Symbol" charset="2"/>
                    <a:cs typeface="Symbol" charset="2"/>
                  </a:rPr>
                  <a:t>⨝</a:t>
                </a:r>
                <a:endParaRPr lang="en-US" sz="1350" cap="small" dirty="0">
                  <a:solidFill>
                    <a:srgbClr val="000000"/>
                  </a:solidFill>
                </a:endParaRPr>
              </a:p>
            </p:txBody>
          </p:sp>
          <p:sp>
            <p:nvSpPr>
              <p:cNvPr id="62" name="Oval 61">
                <a:extLst>
                  <a:ext uri="{FF2B5EF4-FFF2-40B4-BE49-F238E27FC236}">
                    <a16:creationId xmlns:a16="http://schemas.microsoft.com/office/drawing/2014/main" id="{FF9DCAE7-B761-B84B-A337-4D3D1BCF14F7}"/>
                  </a:ext>
                </a:extLst>
              </p:cNvPr>
              <p:cNvSpPr/>
              <p:nvPr/>
            </p:nvSpPr>
            <p:spPr bwMode="auto">
              <a:xfrm>
                <a:off x="6170296" y="6288450"/>
                <a:ext cx="599620" cy="351179"/>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R</a:t>
                </a:r>
                <a:endParaRPr lang="en-US" sz="900" cap="small" dirty="0">
                  <a:solidFill>
                    <a:schemeClr val="bg2">
                      <a:lumMod val="10000"/>
                    </a:schemeClr>
                  </a:solidFill>
                </a:endParaRPr>
              </a:p>
            </p:txBody>
          </p:sp>
          <p:sp>
            <p:nvSpPr>
              <p:cNvPr id="63" name="Oval 62">
                <a:extLst>
                  <a:ext uri="{FF2B5EF4-FFF2-40B4-BE49-F238E27FC236}">
                    <a16:creationId xmlns:a16="http://schemas.microsoft.com/office/drawing/2014/main" id="{616BCFAC-EF8F-2D4D-AB64-5BB9149EB3C0}"/>
                  </a:ext>
                </a:extLst>
              </p:cNvPr>
              <p:cNvSpPr/>
              <p:nvPr/>
            </p:nvSpPr>
            <p:spPr bwMode="auto">
              <a:xfrm>
                <a:off x="6978153" y="6288450"/>
                <a:ext cx="635905" cy="351180"/>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bg2">
                        <a:lumMod val="10000"/>
                      </a:schemeClr>
                    </a:solidFill>
                  </a:rPr>
                  <a:t>S</a:t>
                </a:r>
                <a:endParaRPr lang="en-US" sz="900" cap="small" dirty="0">
                  <a:solidFill>
                    <a:schemeClr val="bg2">
                      <a:lumMod val="10000"/>
                    </a:schemeClr>
                  </a:solidFill>
                </a:endParaRPr>
              </a:p>
            </p:txBody>
          </p:sp>
          <p:cxnSp>
            <p:nvCxnSpPr>
              <p:cNvPr id="64" name="Straight Arrow Connector 63">
                <a:extLst>
                  <a:ext uri="{FF2B5EF4-FFF2-40B4-BE49-F238E27FC236}">
                    <a16:creationId xmlns:a16="http://schemas.microsoft.com/office/drawing/2014/main" id="{00987884-A2F1-0D4E-B5C2-97677BB7FBD8}"/>
                  </a:ext>
                </a:extLst>
              </p:cNvPr>
              <p:cNvCxnSpPr>
                <a:stCxn id="65" idx="0"/>
                <a:endCxn id="64" idx="3"/>
              </p:cNvCxnSpPr>
              <p:nvPr/>
            </p:nvCxnSpPr>
            <p:spPr bwMode="auto">
              <a:xfrm flipV="1">
                <a:off x="6470106" y="6087972"/>
                <a:ext cx="147992"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a:extLst>
                  <a:ext uri="{FF2B5EF4-FFF2-40B4-BE49-F238E27FC236}">
                    <a16:creationId xmlns:a16="http://schemas.microsoft.com/office/drawing/2014/main" id="{AFBCFAB3-0767-D641-82FF-9A16F81E830C}"/>
                  </a:ext>
                </a:extLst>
              </p:cNvPr>
              <p:cNvCxnSpPr>
                <a:endCxn id="64" idx="5"/>
              </p:cNvCxnSpPr>
              <p:nvPr/>
            </p:nvCxnSpPr>
            <p:spPr bwMode="auto">
              <a:xfrm flipH="1" flipV="1">
                <a:off x="7129971" y="6087972"/>
                <a:ext cx="166135" cy="2004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cxnSp>
          <p:nvCxnSpPr>
            <p:cNvPr id="59" name="Straight Arrow Connector 58">
              <a:extLst>
                <a:ext uri="{FF2B5EF4-FFF2-40B4-BE49-F238E27FC236}">
                  <a16:creationId xmlns:a16="http://schemas.microsoft.com/office/drawing/2014/main" id="{4326E744-E4B6-2B49-800E-36677521DA07}"/>
                </a:ext>
              </a:extLst>
            </p:cNvPr>
            <p:cNvCxnSpPr>
              <a:stCxn id="64" idx="0"/>
            </p:cNvCxnSpPr>
            <p:nvPr/>
          </p:nvCxnSpPr>
          <p:spPr bwMode="auto">
            <a:xfrm flipV="1">
              <a:off x="6874035" y="5531875"/>
              <a:ext cx="166133" cy="20271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0" name="Straight Arrow Connector 59">
              <a:extLst>
                <a:ext uri="{FF2B5EF4-FFF2-40B4-BE49-F238E27FC236}">
                  <a16:creationId xmlns:a16="http://schemas.microsoft.com/office/drawing/2014/main" id="{AB17F90C-6653-CF47-90FC-5E064B6ABDA7}"/>
                </a:ext>
              </a:extLst>
            </p:cNvPr>
            <p:cNvCxnSpPr/>
            <p:nvPr/>
          </p:nvCxnSpPr>
          <p:spPr bwMode="auto">
            <a:xfrm flipH="1" flipV="1">
              <a:off x="7552041" y="5531875"/>
              <a:ext cx="153714" cy="20812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1597483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title"/>
          </p:nvPr>
        </p:nvSpPr>
        <p:spPr/>
        <p:txBody>
          <a:bodyPr/>
          <a:lstStyle/>
          <a:p>
            <a:r>
              <a:rPr lang="en-US" altLang="x-none"/>
              <a:t>Physical Equivalences</a:t>
            </a:r>
            <a:endParaRPr lang="en-US" altLang="x-none" dirty="0"/>
          </a:p>
        </p:txBody>
      </p:sp>
      <p:sp>
        <p:nvSpPr>
          <p:cNvPr id="63490" name="Rectangle 2"/>
          <p:cNvSpPr>
            <a:spLocks noGrp="1" noChangeArrowheads="1"/>
          </p:cNvSpPr>
          <p:nvPr>
            <p:ph idx="1"/>
          </p:nvPr>
        </p:nvSpPr>
        <p:spPr/>
        <p:txBody>
          <a:bodyPr>
            <a:normAutofit fontScale="70000" lnSpcReduction="20000"/>
          </a:bodyPr>
          <a:lstStyle/>
          <a:p>
            <a:r>
              <a:rPr lang="en-US" altLang="x-none" dirty="0"/>
              <a:t>Base table access, </a:t>
            </a:r>
            <a:br>
              <a:rPr lang="en-US" altLang="x-none" dirty="0"/>
            </a:br>
            <a:r>
              <a:rPr lang="en-US" altLang="x-none" dirty="0"/>
              <a:t>with single-table selections and projections</a:t>
            </a:r>
          </a:p>
          <a:p>
            <a:pPr lvl="1"/>
            <a:r>
              <a:rPr lang="en-US" altLang="x-none" dirty="0"/>
              <a:t>Heap scan </a:t>
            </a:r>
          </a:p>
          <a:p>
            <a:pPr lvl="1"/>
            <a:r>
              <a:rPr lang="en-US" altLang="x-none" dirty="0"/>
              <a:t>Index scan (if available on referenced columns)</a:t>
            </a:r>
          </a:p>
          <a:p>
            <a:pPr>
              <a:spcBef>
                <a:spcPts val="2000"/>
              </a:spcBef>
            </a:pPr>
            <a:r>
              <a:rPr lang="en-US" altLang="x-none" dirty="0">
                <a:sym typeface="Symbol" charset="2"/>
              </a:rPr>
              <a:t>Equijoins</a:t>
            </a:r>
          </a:p>
          <a:p>
            <a:pPr lvl="1"/>
            <a:r>
              <a:rPr lang="en-US" altLang="x-none" dirty="0">
                <a:sym typeface="Symbol" charset="2"/>
              </a:rPr>
              <a:t>Block (Chunk) Nested Loop: </a:t>
            </a:r>
            <a:r>
              <a:rPr lang="en-US" altLang="x-none" dirty="0"/>
              <a:t>simple, exploits extra memory</a:t>
            </a:r>
            <a:endParaRPr lang="en-US" altLang="x-none" dirty="0">
              <a:sym typeface="Symbol" charset="2"/>
            </a:endParaRPr>
          </a:p>
          <a:p>
            <a:pPr lvl="1"/>
            <a:r>
              <a:rPr lang="en-US" altLang="x-none" dirty="0">
                <a:sym typeface="Symbol" charset="2"/>
              </a:rPr>
              <a:t>Index Nested Loop: often good if 1 </a:t>
            </a:r>
            <a:r>
              <a:rPr lang="en-US" altLang="x-none" dirty="0" err="1">
                <a:sym typeface="Symbol" charset="2"/>
              </a:rPr>
              <a:t>rel</a:t>
            </a:r>
            <a:r>
              <a:rPr lang="en-US" altLang="x-none" dirty="0">
                <a:sym typeface="Symbol" charset="2"/>
              </a:rPr>
              <a:t> small and the other indexed properly</a:t>
            </a:r>
          </a:p>
          <a:p>
            <a:pPr lvl="1"/>
            <a:r>
              <a:rPr lang="en-US" altLang="x-none" dirty="0">
                <a:sym typeface="Symbol" charset="2"/>
              </a:rPr>
              <a:t>Sort-Merge Join: good with small memory, equal-size tables</a:t>
            </a:r>
          </a:p>
          <a:p>
            <a:pPr lvl="1"/>
            <a:r>
              <a:rPr lang="en-US" altLang="x-none" dirty="0">
                <a:sym typeface="Symbol" charset="2"/>
              </a:rPr>
              <a:t>Hash Join: even better than sort with 1 small table</a:t>
            </a:r>
          </a:p>
          <a:p>
            <a:pPr>
              <a:spcBef>
                <a:spcPts val="2000"/>
              </a:spcBef>
            </a:pPr>
            <a:r>
              <a:rPr lang="en-US" altLang="x-none" dirty="0">
                <a:sym typeface="Symbol" charset="2"/>
              </a:rPr>
              <a:t>Non-Equijoins</a:t>
            </a:r>
          </a:p>
          <a:p>
            <a:pPr lvl="1"/>
            <a:r>
              <a:rPr lang="en-US" altLang="x-none" dirty="0">
                <a:sym typeface="Symbol" charset="2"/>
              </a:rPr>
              <a:t>Block Nested Loop</a:t>
            </a:r>
            <a:endParaRPr lang="en-US" altLang="x-none" dirty="0"/>
          </a:p>
        </p:txBody>
      </p:sp>
    </p:spTree>
    <p:extLst>
      <p:ext uri="{BB962C8B-B14F-4D97-AF65-F5344CB8AC3E}">
        <p14:creationId xmlns:p14="http://schemas.microsoft.com/office/powerpoint/2010/main" val="1401296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p:txBody>
          <a:bodyPr/>
          <a:lstStyle/>
          <a:p>
            <a:r>
              <a:rPr lang="en-US"/>
              <a:t>Architecture of a DBMS</a:t>
            </a:r>
            <a:endParaRPr lang="en-US" dirty="0"/>
          </a:p>
        </p:txBody>
      </p:sp>
      <p:sp>
        <p:nvSpPr>
          <p:cNvPr id="6" name="Content Placeholder 5">
            <a:extLst>
              <a:ext uri="{FF2B5EF4-FFF2-40B4-BE49-F238E27FC236}">
                <a16:creationId xmlns:a16="http://schemas.microsoft.com/office/drawing/2014/main" id="{9C880AEB-0AEC-8543-B1FF-33ABF656E85D}"/>
              </a:ext>
            </a:extLst>
          </p:cNvPr>
          <p:cNvSpPr>
            <a:spLocks noGrp="1"/>
          </p:cNvSpPr>
          <p:nvPr>
            <p:ph idx="1"/>
          </p:nvPr>
        </p:nvSpPr>
        <p:spPr/>
        <p:txBody>
          <a:bodyPr/>
          <a:lstStyle/>
          <a:p>
            <a:r>
              <a:rPr lang="en-US" dirty="0"/>
              <a:t>Completed</a:t>
            </a:r>
          </a:p>
          <a:p>
            <a:pPr>
              <a:spcBef>
                <a:spcPts val="2000"/>
              </a:spcBef>
            </a:pPr>
            <a:r>
              <a:rPr lang="en-US" dirty="0"/>
              <a:t>You are here</a:t>
            </a:r>
          </a:p>
          <a:p>
            <a:pPr>
              <a:spcBef>
                <a:spcPts val="1000"/>
              </a:spcBef>
            </a:pPr>
            <a:r>
              <a:rPr lang="en-US" dirty="0"/>
              <a:t>Completed</a:t>
            </a:r>
          </a:p>
          <a:p>
            <a:pPr>
              <a:spcBef>
                <a:spcPts val="1000"/>
              </a:spcBef>
            </a:pPr>
            <a:r>
              <a:rPr lang="en-US" dirty="0"/>
              <a:t>Completed</a:t>
            </a:r>
          </a:p>
          <a:p>
            <a:pPr>
              <a:spcBef>
                <a:spcPts val="1000"/>
              </a:spcBef>
            </a:pPr>
            <a:r>
              <a:rPr lang="en-US" dirty="0"/>
              <a:t>Completed</a:t>
            </a:r>
          </a:p>
          <a:p>
            <a:pPr>
              <a:spcBef>
                <a:spcPts val="1000"/>
              </a:spcBef>
            </a:pPr>
            <a:r>
              <a:rPr lang="en-US" dirty="0"/>
              <a:t>Completed</a:t>
            </a:r>
          </a:p>
        </p:txBody>
      </p:sp>
      <p:sp>
        <p:nvSpPr>
          <p:cNvPr id="53" name="Left Arrow 52" descr="We will start to learn about Query Parsing and Optimizatino" title="You are here">
            <a:extLst>
              <a:ext uri="{FF2B5EF4-FFF2-40B4-BE49-F238E27FC236}">
                <a16:creationId xmlns:a16="http://schemas.microsoft.com/office/drawing/2014/main" id="{3A35EFE8-C53A-324D-8D17-24C3AAE7F18E}"/>
              </a:ext>
            </a:extLst>
          </p:cNvPr>
          <p:cNvSpPr/>
          <p:nvPr/>
        </p:nvSpPr>
        <p:spPr>
          <a:xfrm flipH="1">
            <a:off x="2861388" y="2038350"/>
            <a:ext cx="299852" cy="2976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54" name="Left Arrow 53" descr="You have completed learning about the SQL Client" title="Completed">
            <a:extLst>
              <a:ext uri="{FF2B5EF4-FFF2-40B4-BE49-F238E27FC236}">
                <a16:creationId xmlns:a16="http://schemas.microsoft.com/office/drawing/2014/main" id="{A4B9A344-9D4B-5444-A848-CD8C2E2C1AE8}"/>
              </a:ext>
            </a:extLst>
          </p:cNvPr>
          <p:cNvSpPr/>
          <p:nvPr/>
        </p:nvSpPr>
        <p:spPr>
          <a:xfrm flipH="1">
            <a:off x="2907569" y="1442427"/>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grpSp>
        <p:nvGrpSpPr>
          <p:cNvPr id="55" name="Group 54" descr="Large system under SQL client that contains databases " title="DBMS">
            <a:extLst>
              <a:ext uri="{FF2B5EF4-FFF2-40B4-BE49-F238E27FC236}">
                <a16:creationId xmlns:a16="http://schemas.microsoft.com/office/drawing/2014/main" id="{638CB29E-5855-C949-BD8A-03C2AE640908}"/>
              </a:ext>
            </a:extLst>
          </p:cNvPr>
          <p:cNvGrpSpPr/>
          <p:nvPr/>
        </p:nvGrpSpPr>
        <p:grpSpPr>
          <a:xfrm>
            <a:off x="3227019" y="1652826"/>
            <a:ext cx="2686050" cy="3394153"/>
            <a:chOff x="3304624" y="1625956"/>
            <a:chExt cx="2686050" cy="3394153"/>
          </a:xfrm>
        </p:grpSpPr>
        <p:sp>
          <p:nvSpPr>
            <p:cNvPr id="56" name="Rectangle 55" descr="Large system under SQL client that contains databases " title="DBMS">
              <a:extLst>
                <a:ext uri="{FF2B5EF4-FFF2-40B4-BE49-F238E27FC236}">
                  <a16:creationId xmlns:a16="http://schemas.microsoft.com/office/drawing/2014/main" id="{129D8063-731B-2D43-BF74-01D458EA6F22}"/>
                </a:ext>
              </a:extLst>
            </p:cNvPr>
            <p:cNvSpPr/>
            <p:nvPr/>
          </p:nvSpPr>
          <p:spPr bwMode="auto">
            <a:xfrm>
              <a:off x="3304624" y="1625956"/>
              <a:ext cx="2686050" cy="3394153"/>
            </a:xfrm>
            <a:prstGeom prst="rect">
              <a:avLst/>
            </a:prstGeom>
            <a:gradFill rotWithShape="1">
              <a:gsLst>
                <a:gs pos="0">
                  <a:srgbClr val="15405B">
                    <a:tint val="50000"/>
                    <a:satMod val="300000"/>
                  </a:srgbClr>
                </a:gs>
                <a:gs pos="35000">
                  <a:srgbClr val="15405B">
                    <a:tint val="37000"/>
                    <a:satMod val="300000"/>
                  </a:srgbClr>
                </a:gs>
                <a:gs pos="100000">
                  <a:srgbClr val="15405B">
                    <a:tint val="15000"/>
                    <a:satMod val="350000"/>
                  </a:srgbClr>
                </a:gs>
              </a:gsLst>
              <a:lin ang="16200000" scaled="1"/>
            </a:gradFill>
            <a:ln w="9525" cap="flat" cmpd="sng" algn="ctr">
              <a:solidFill>
                <a:srgbClr val="15405B">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Database Management</a:t>
              </a:r>
            </a:p>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2100" kern="0" dirty="0">
                  <a:solidFill>
                    <a:srgbClr val="14405C"/>
                  </a:solidFill>
                  <a:latin typeface="Helvetica Neue" charset="0"/>
                  <a:ea typeface="Helvetica Neue" charset="0"/>
                  <a:cs typeface="Helvetica Neue" charset="0"/>
                </a:rPr>
                <a:t>System</a:t>
              </a:r>
            </a:p>
          </p:txBody>
        </p:sp>
        <p:sp>
          <p:nvSpPr>
            <p:cNvPr id="57" name="Can 56" descr="A database lies inside the DBMS" title="Database">
              <a:extLst>
                <a:ext uri="{FF2B5EF4-FFF2-40B4-BE49-F238E27FC236}">
                  <a16:creationId xmlns:a16="http://schemas.microsoft.com/office/drawing/2014/main" id="{DDD8ADCE-A4E4-9247-A9FC-CE6EE8EAE4BD}"/>
                </a:ext>
              </a:extLst>
            </p:cNvPr>
            <p:cNvSpPr/>
            <p:nvPr/>
          </p:nvSpPr>
          <p:spPr bwMode="auto">
            <a:xfrm>
              <a:off x="3666545" y="4242328"/>
              <a:ext cx="1742140" cy="777781"/>
            </a:xfrm>
            <a:prstGeom prst="can">
              <a:avLst>
                <a:gd name="adj" fmla="val 41129"/>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Database</a:t>
              </a:r>
            </a:p>
          </p:txBody>
        </p:sp>
      </p:grpSp>
      <p:sp>
        <p:nvSpPr>
          <p:cNvPr id="58" name="Rectangle 57" descr="Query Parsing and Optimization is the top layer of a DBMS" title="Query Parsing">
            <a:extLst>
              <a:ext uri="{FF2B5EF4-FFF2-40B4-BE49-F238E27FC236}">
                <a16:creationId xmlns:a16="http://schemas.microsoft.com/office/drawing/2014/main" id="{93571C2A-4932-704D-82B0-E95DB4A0CD7A}"/>
              </a:ext>
            </a:extLst>
          </p:cNvPr>
          <p:cNvSpPr/>
          <p:nvPr/>
        </p:nvSpPr>
        <p:spPr bwMode="auto">
          <a:xfrm>
            <a:off x="3358578" y="1894537"/>
            <a:ext cx="2430685" cy="479795"/>
          </a:xfrm>
          <a:prstGeom prst="rect">
            <a:avLst/>
          </a:prstGeom>
          <a:gradFill rotWithShape="1">
            <a:gsLst>
              <a:gs pos="0">
                <a:srgbClr val="15405B">
                  <a:shade val="51000"/>
                  <a:satMod val="130000"/>
                </a:srgbClr>
              </a:gs>
              <a:gs pos="80000">
                <a:srgbClr val="15405B">
                  <a:shade val="93000"/>
                  <a:satMod val="130000"/>
                </a:srgbClr>
              </a:gs>
              <a:gs pos="100000">
                <a:srgbClr val="15405B">
                  <a:shade val="94000"/>
                  <a:satMod val="135000"/>
                </a:srgbClr>
              </a:gs>
            </a:gsLst>
            <a:lin ang="16200000" scaled="0"/>
          </a:gradFill>
          <a:ln w="9525" cap="flat" cmpd="sng" algn="ctr">
            <a:solidFill>
              <a:srgbClr val="15405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Query Parsing</a:t>
            </a:r>
            <a:br>
              <a:rPr lang="en-US" sz="1350" kern="0" dirty="0">
                <a:solidFill>
                  <a:prstClr val="white"/>
                </a:solidFill>
                <a:latin typeface="Helvetica Neue" charset="0"/>
                <a:ea typeface="Helvetica Neue" charset="0"/>
                <a:cs typeface="Helvetica Neue" charset="0"/>
              </a:rPr>
            </a:br>
            <a:r>
              <a:rPr lang="en-US" sz="1350" kern="0" dirty="0">
                <a:solidFill>
                  <a:prstClr val="white"/>
                </a:solidFill>
                <a:latin typeface="Helvetica Neue" charset="0"/>
                <a:ea typeface="Helvetica Neue" charset="0"/>
                <a:cs typeface="Helvetica Neue" charset="0"/>
              </a:rPr>
              <a:t>&amp; Optimization</a:t>
            </a:r>
          </a:p>
        </p:txBody>
      </p:sp>
      <p:sp>
        <p:nvSpPr>
          <p:cNvPr id="59" name="Rectangle 58" descr="Relational Operators are the next level of the DBMs below parsing and optimization" title="Relational Operators">
            <a:extLst>
              <a:ext uri="{FF2B5EF4-FFF2-40B4-BE49-F238E27FC236}">
                <a16:creationId xmlns:a16="http://schemas.microsoft.com/office/drawing/2014/main" id="{927A78CF-F654-3044-94FD-05098BF401FE}"/>
              </a:ext>
            </a:extLst>
          </p:cNvPr>
          <p:cNvSpPr/>
          <p:nvPr/>
        </p:nvSpPr>
        <p:spPr bwMode="auto">
          <a:xfrm>
            <a:off x="3358578" y="2386866"/>
            <a:ext cx="2430685" cy="477488"/>
          </a:xfrm>
          <a:prstGeom prst="rect">
            <a:avLst/>
          </a:prstGeom>
          <a:gradFill rotWithShape="1">
            <a:gsLst>
              <a:gs pos="0">
                <a:srgbClr val="2A80B7">
                  <a:shade val="51000"/>
                  <a:satMod val="130000"/>
                </a:srgbClr>
              </a:gs>
              <a:gs pos="80000">
                <a:srgbClr val="2A80B7">
                  <a:shade val="93000"/>
                  <a:satMod val="130000"/>
                </a:srgbClr>
              </a:gs>
              <a:gs pos="100000">
                <a:srgbClr val="2A80B7">
                  <a:shade val="94000"/>
                  <a:satMod val="135000"/>
                </a:srgbClr>
              </a:gs>
            </a:gsLst>
            <a:lin ang="16200000" scaled="0"/>
          </a:gradFill>
          <a:ln w="9525" cap="flat" cmpd="sng" algn="ctr">
            <a:solidFill>
              <a:srgbClr val="2A80B7">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Relational Operators</a:t>
            </a:r>
          </a:p>
        </p:txBody>
      </p:sp>
      <p:sp>
        <p:nvSpPr>
          <p:cNvPr id="60" name="Rectangle 59" descr="Files and index management are the next level in the DBMS below Relational Operators" title="Files and Index Management">
            <a:extLst>
              <a:ext uri="{FF2B5EF4-FFF2-40B4-BE49-F238E27FC236}">
                <a16:creationId xmlns:a16="http://schemas.microsoft.com/office/drawing/2014/main" id="{CFBC64F0-84C1-E547-8641-5FB484D9D40D}"/>
              </a:ext>
            </a:extLst>
          </p:cNvPr>
          <p:cNvSpPr/>
          <p:nvPr/>
        </p:nvSpPr>
        <p:spPr bwMode="auto">
          <a:xfrm>
            <a:off x="3354702" y="2881620"/>
            <a:ext cx="2430685" cy="468283"/>
          </a:xfrm>
          <a:prstGeom prst="rect">
            <a:avLst/>
          </a:prstGeom>
          <a:gradFill rotWithShape="1">
            <a:gsLst>
              <a:gs pos="0">
                <a:srgbClr val="74B5DE">
                  <a:shade val="51000"/>
                  <a:satMod val="130000"/>
                </a:srgbClr>
              </a:gs>
              <a:gs pos="80000">
                <a:srgbClr val="74B5DE">
                  <a:shade val="93000"/>
                  <a:satMod val="130000"/>
                </a:srgbClr>
              </a:gs>
              <a:gs pos="100000">
                <a:srgbClr val="74B5DE">
                  <a:shade val="94000"/>
                  <a:satMod val="135000"/>
                </a:srgbClr>
              </a:gs>
            </a:gsLst>
            <a:lin ang="16200000" scaled="0"/>
          </a:gradFill>
          <a:ln w="9525" cap="flat" cmpd="sng" algn="ctr">
            <a:solidFill>
              <a:srgbClr val="74B5DE">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Files and Index Management</a:t>
            </a:r>
          </a:p>
        </p:txBody>
      </p:sp>
      <p:sp>
        <p:nvSpPr>
          <p:cNvPr id="61" name="Rectangle 60" descr="Buffer Management is the next layer below Files and index mangement in a DBMS" title="Buffer Management">
            <a:extLst>
              <a:ext uri="{FF2B5EF4-FFF2-40B4-BE49-F238E27FC236}">
                <a16:creationId xmlns:a16="http://schemas.microsoft.com/office/drawing/2014/main" id="{69730601-0DA8-064F-9706-47FF1BBB5827}"/>
              </a:ext>
            </a:extLst>
          </p:cNvPr>
          <p:cNvSpPr/>
          <p:nvPr/>
        </p:nvSpPr>
        <p:spPr bwMode="auto">
          <a:xfrm>
            <a:off x="3354702" y="3353319"/>
            <a:ext cx="2430685" cy="459331"/>
          </a:xfrm>
          <a:prstGeom prst="rect">
            <a:avLst/>
          </a:prstGeom>
          <a:gradFill rotWithShape="1">
            <a:gsLst>
              <a:gs pos="0">
                <a:srgbClr val="ABD2EB">
                  <a:shade val="51000"/>
                  <a:satMod val="130000"/>
                </a:srgbClr>
              </a:gs>
              <a:gs pos="80000">
                <a:srgbClr val="ABD2EB">
                  <a:shade val="93000"/>
                  <a:satMod val="130000"/>
                </a:srgbClr>
              </a:gs>
              <a:gs pos="100000">
                <a:srgbClr val="ABD2EB">
                  <a:shade val="94000"/>
                  <a:satMod val="135000"/>
                </a:srgbClr>
              </a:gs>
            </a:gsLst>
            <a:lin ang="16200000" scaled="0"/>
          </a:gradFill>
          <a:ln w="9525" cap="flat" cmpd="sng" algn="ctr">
            <a:solidFill>
              <a:srgbClr val="ABD2EB">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Buffer Management</a:t>
            </a:r>
          </a:p>
        </p:txBody>
      </p:sp>
      <p:sp>
        <p:nvSpPr>
          <p:cNvPr id="62" name="Rectangle 61" descr="Disk space management is the lowest level of a DBMS" title="Disk Space Management">
            <a:extLst>
              <a:ext uri="{FF2B5EF4-FFF2-40B4-BE49-F238E27FC236}">
                <a16:creationId xmlns:a16="http://schemas.microsoft.com/office/drawing/2014/main" id="{3D88929C-E151-CD40-B09D-58FA5F508563}"/>
              </a:ext>
            </a:extLst>
          </p:cNvPr>
          <p:cNvSpPr/>
          <p:nvPr/>
        </p:nvSpPr>
        <p:spPr bwMode="auto">
          <a:xfrm>
            <a:off x="3358578" y="3812650"/>
            <a:ext cx="2430685" cy="459331"/>
          </a:xfrm>
          <a:prstGeom prst="rect">
            <a:avLst/>
          </a:prstGeom>
          <a:gradFill rotWithShape="1">
            <a:gsLst>
              <a:gs pos="0">
                <a:srgbClr val="0070C0">
                  <a:shade val="51000"/>
                  <a:satMod val="130000"/>
                </a:srgbClr>
              </a:gs>
              <a:gs pos="80000">
                <a:srgbClr val="0070C0">
                  <a:shade val="93000"/>
                  <a:satMod val="130000"/>
                </a:srgbClr>
              </a:gs>
              <a:gs pos="100000">
                <a:srgbClr val="0070C0">
                  <a:shade val="94000"/>
                  <a:satMod val="135000"/>
                </a:srgbClr>
              </a:gs>
            </a:gsLst>
            <a:lin ang="16200000" scaled="0"/>
          </a:gradFill>
          <a:ln w="9525" cap="flat" cmpd="sng" algn="ctr">
            <a:solidFill>
              <a:srgbClr val="0070C0">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Disk Space Management</a:t>
            </a:r>
          </a:p>
        </p:txBody>
      </p:sp>
      <p:sp>
        <p:nvSpPr>
          <p:cNvPr id="63" name="Rectangle 62" descr="The SQL Client lies on top of the database Management System" title="SQL Client">
            <a:extLst>
              <a:ext uri="{FF2B5EF4-FFF2-40B4-BE49-F238E27FC236}">
                <a16:creationId xmlns:a16="http://schemas.microsoft.com/office/drawing/2014/main" id="{EBA63A97-AD41-6646-9A1B-C769EB39FA66}"/>
              </a:ext>
            </a:extLst>
          </p:cNvPr>
          <p:cNvSpPr/>
          <p:nvPr/>
        </p:nvSpPr>
        <p:spPr bwMode="auto">
          <a:xfrm>
            <a:off x="3354702" y="1276350"/>
            <a:ext cx="2430685" cy="514065"/>
          </a:xfrm>
          <a:prstGeom prst="rect">
            <a:avLst/>
          </a:prstGeom>
          <a:gradFill rotWithShape="1">
            <a:gsLst>
              <a:gs pos="0">
                <a:srgbClr val="2980B9">
                  <a:shade val="51000"/>
                  <a:satMod val="130000"/>
                </a:srgbClr>
              </a:gs>
              <a:gs pos="80000">
                <a:srgbClr val="2980B9">
                  <a:shade val="93000"/>
                  <a:satMod val="130000"/>
                </a:srgbClr>
              </a:gs>
              <a:gs pos="100000">
                <a:srgbClr val="2980B9">
                  <a:shade val="94000"/>
                  <a:satMod val="135000"/>
                </a:srgbClr>
              </a:gs>
            </a:gsLst>
            <a:lin ang="16200000" scaled="0"/>
          </a:gradFill>
          <a:ln w="9525" cap="flat" cmpd="sng" algn="ctr">
            <a:solidFill>
              <a:srgbClr val="2980B9">
                <a:shade val="95000"/>
                <a:satMod val="105000"/>
              </a:srgbClr>
            </a:solidFill>
            <a:prstDash val="solid"/>
            <a:headEnd type="none" w="med" len="med"/>
            <a:tailEnd type="none" w="med" len="med"/>
          </a:ln>
          <a:effectLst>
            <a:outerShdw blurRad="40000" dist="23000" dir="5400000" rotWithShape="0">
              <a:srgbClr val="000000">
                <a:alpha val="35000"/>
              </a:srgbClr>
            </a:outerShdw>
          </a:effectLst>
        </p:spPr>
        <p:txBody>
          <a:bodyPr vert="horz" wrap="square" lIns="68580" tIns="34290" rIns="68580" bIns="34290" numCol="1" rtlCol="0" anchor="ctr" anchorCtr="0" compatLnSpc="1">
            <a:prstTxWarp prst="textNoShape">
              <a:avLst/>
            </a:prstTxWarp>
          </a:bodyPr>
          <a:lstStyle/>
          <a:p>
            <a:pPr algn="ctr" defTabSz="685800">
              <a:tabLst>
                <a:tab pos="266700" algn="l"/>
                <a:tab pos="533400" algn="l"/>
                <a:tab pos="800100" algn="l"/>
                <a:tab pos="1066800" algn="l"/>
                <a:tab pos="1333500" algn="l"/>
                <a:tab pos="1600200" algn="l"/>
                <a:tab pos="1866900" algn="l"/>
                <a:tab pos="2133600" algn="l"/>
                <a:tab pos="2400300" algn="l"/>
                <a:tab pos="2667000" algn="l"/>
                <a:tab pos="2933700" algn="l"/>
                <a:tab pos="3200400" algn="l"/>
              </a:tabLst>
              <a:defRPr/>
            </a:pPr>
            <a:r>
              <a:rPr lang="en-US" sz="1350" kern="0" dirty="0">
                <a:solidFill>
                  <a:prstClr val="white"/>
                </a:solidFill>
                <a:latin typeface="Helvetica Neue" charset="0"/>
                <a:ea typeface="Helvetica Neue" charset="0"/>
                <a:cs typeface="Helvetica Neue" charset="0"/>
              </a:rPr>
              <a:t>SQL Client</a:t>
            </a:r>
            <a:endParaRPr lang="en-US" sz="1350" kern="0" dirty="0">
              <a:solidFill>
                <a:srgbClr val="000000"/>
              </a:solidFill>
              <a:latin typeface="Helvetica Neue" charset="0"/>
              <a:ea typeface="Helvetica Neue" charset="0"/>
              <a:cs typeface="Helvetica Neue" charset="0"/>
            </a:endParaRPr>
          </a:p>
        </p:txBody>
      </p:sp>
      <p:sp>
        <p:nvSpPr>
          <p:cNvPr id="64" name="Left Arrow 63" descr="You have completed learning about relational operators" title="Completed">
            <a:extLst>
              <a:ext uri="{FF2B5EF4-FFF2-40B4-BE49-F238E27FC236}">
                <a16:creationId xmlns:a16="http://schemas.microsoft.com/office/drawing/2014/main" id="{3048E87F-C905-5747-99C9-C1209D91CB80}"/>
              </a:ext>
            </a:extLst>
          </p:cNvPr>
          <p:cNvSpPr/>
          <p:nvPr/>
        </p:nvSpPr>
        <p:spPr>
          <a:xfrm flipH="1">
            <a:off x="2843021" y="2495550"/>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5" name="Left Arrow 64" descr="You have completed learning about files and index management" title="Completed">
            <a:extLst>
              <a:ext uri="{FF2B5EF4-FFF2-40B4-BE49-F238E27FC236}">
                <a16:creationId xmlns:a16="http://schemas.microsoft.com/office/drawing/2014/main" id="{8F516E77-8EFA-6141-820C-F2460DD08C9A}"/>
              </a:ext>
            </a:extLst>
          </p:cNvPr>
          <p:cNvSpPr/>
          <p:nvPr/>
        </p:nvSpPr>
        <p:spPr>
          <a:xfrm flipH="1">
            <a:off x="2841083" y="3036136"/>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6" name="Left Arrow 65" descr="You have completed learning about buffer management" title="Completed">
            <a:extLst>
              <a:ext uri="{FF2B5EF4-FFF2-40B4-BE49-F238E27FC236}">
                <a16:creationId xmlns:a16="http://schemas.microsoft.com/office/drawing/2014/main" id="{8A223529-F5F4-C545-B986-FAE1797F61D1}"/>
              </a:ext>
            </a:extLst>
          </p:cNvPr>
          <p:cNvSpPr/>
          <p:nvPr/>
        </p:nvSpPr>
        <p:spPr>
          <a:xfrm flipH="1">
            <a:off x="2819400" y="3493336"/>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
        <p:nvSpPr>
          <p:cNvPr id="67" name="Left Arrow 66" descr="You have completed learning about disk space management" title="Completed">
            <a:extLst>
              <a:ext uri="{FF2B5EF4-FFF2-40B4-BE49-F238E27FC236}">
                <a16:creationId xmlns:a16="http://schemas.microsoft.com/office/drawing/2014/main" id="{24EA8333-25A8-824F-B284-89958CF00E05}"/>
              </a:ext>
            </a:extLst>
          </p:cNvPr>
          <p:cNvSpPr/>
          <p:nvPr/>
        </p:nvSpPr>
        <p:spPr>
          <a:xfrm flipH="1">
            <a:off x="2841083" y="4102936"/>
            <a:ext cx="299852" cy="297614"/>
          </a:xfrm>
          <a:prstGeom prst="lef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Helvetica Neue" charset="0"/>
              <a:ea typeface="Helvetica Neue" charset="0"/>
              <a:cs typeface="Helvetica Neue" charset="0"/>
            </a:endParaRPr>
          </a:p>
        </p:txBody>
      </p:sp>
    </p:spTree>
    <p:extLst>
      <p:ext uri="{BB962C8B-B14F-4D97-AF65-F5344CB8AC3E}">
        <p14:creationId xmlns:p14="http://schemas.microsoft.com/office/powerpoint/2010/main" val="1345565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r>
              <a:rPr lang="en-US" altLang="x-none"/>
              <a:t>Schema for Examples</a:t>
            </a:r>
          </a:p>
        </p:txBody>
      </p:sp>
      <p:sp>
        <p:nvSpPr>
          <p:cNvPr id="28677" name="Rectangle 5"/>
          <p:cNvSpPr>
            <a:spLocks noGrp="1" noChangeArrowheads="1"/>
          </p:cNvSpPr>
          <p:nvPr>
            <p:ph idx="1"/>
          </p:nvPr>
        </p:nvSpPr>
        <p:spPr/>
        <p:txBody>
          <a:bodyPr>
            <a:normAutofit fontScale="92500" lnSpcReduction="20000"/>
          </a:bodyPr>
          <a:lstStyle/>
          <a:p>
            <a:pPr marL="0" indent="0">
              <a:buNone/>
            </a:pPr>
            <a:r>
              <a:rPr lang="en-US" altLang="x-none" sz="1600" dirty="0">
                <a:latin typeface="Courier New" charset="0"/>
                <a:ea typeface="Courier New" charset="0"/>
                <a:cs typeface="Courier New" charset="0"/>
              </a:rPr>
              <a:t>Sailors  (</a:t>
            </a:r>
            <a:r>
              <a:rPr lang="en-US" altLang="x-none" sz="1600" i="1" u="sng" dirty="0" err="1">
                <a:latin typeface="Courier New" charset="0"/>
                <a:ea typeface="Courier New" charset="0"/>
                <a:cs typeface="Courier New" charset="0"/>
              </a:rPr>
              <a:t>sid</a:t>
            </a:r>
            <a:r>
              <a:rPr lang="en-US" altLang="x-none" sz="1600" u="sng" dirty="0">
                <a:latin typeface="Courier New" charset="0"/>
                <a:ea typeface="Courier New" charset="0"/>
                <a:cs typeface="Courier New" charset="0"/>
              </a:rPr>
              <a:t>: integer</a:t>
            </a:r>
            <a:r>
              <a:rPr lang="en-US" altLang="x-none" sz="1600" dirty="0">
                <a:latin typeface="Courier New" charset="0"/>
                <a:ea typeface="Courier New" charset="0"/>
                <a:cs typeface="Courier New" charset="0"/>
              </a:rPr>
              <a:t>, </a:t>
            </a:r>
            <a:r>
              <a:rPr lang="en-US" altLang="x-none" sz="1600" i="1" dirty="0" err="1">
                <a:latin typeface="Courier New" charset="0"/>
                <a:ea typeface="Courier New" charset="0"/>
                <a:cs typeface="Courier New" charset="0"/>
              </a:rPr>
              <a:t>sname</a:t>
            </a:r>
            <a:r>
              <a:rPr lang="en-US" altLang="x-none" sz="1600" dirty="0">
                <a:latin typeface="Courier New" charset="0"/>
                <a:ea typeface="Courier New" charset="0"/>
                <a:cs typeface="Courier New" charset="0"/>
              </a:rPr>
              <a:t>: text, </a:t>
            </a:r>
            <a:r>
              <a:rPr lang="en-US" altLang="x-none" sz="1600" i="1" dirty="0">
                <a:latin typeface="Courier New" charset="0"/>
                <a:ea typeface="Courier New" charset="0"/>
                <a:cs typeface="Courier New" charset="0"/>
              </a:rPr>
              <a:t>rating</a:t>
            </a:r>
            <a:r>
              <a:rPr lang="en-US" altLang="x-none" sz="1600" dirty="0">
                <a:latin typeface="Courier New" charset="0"/>
                <a:ea typeface="Courier New" charset="0"/>
                <a:cs typeface="Courier New" charset="0"/>
              </a:rPr>
              <a:t>: integer, </a:t>
            </a:r>
            <a:r>
              <a:rPr lang="en-US" altLang="x-none" sz="1600" i="1" dirty="0">
                <a:latin typeface="Courier New" charset="0"/>
                <a:ea typeface="Courier New" charset="0"/>
                <a:cs typeface="Courier New" charset="0"/>
              </a:rPr>
              <a:t>age</a:t>
            </a:r>
            <a:r>
              <a:rPr lang="en-US" altLang="x-none" sz="1600" dirty="0">
                <a:latin typeface="Courier New" charset="0"/>
                <a:ea typeface="Courier New" charset="0"/>
                <a:cs typeface="Courier New" charset="0"/>
              </a:rPr>
              <a:t>: real)</a:t>
            </a:r>
          </a:p>
          <a:p>
            <a:pPr marL="0" indent="0">
              <a:buNone/>
            </a:pPr>
            <a:r>
              <a:rPr lang="en-US" altLang="x-none" sz="1600" dirty="0">
                <a:latin typeface="Courier New" charset="0"/>
                <a:ea typeface="Courier New" charset="0"/>
                <a:cs typeface="Courier New" charset="0"/>
              </a:rPr>
              <a:t>Reserves (</a:t>
            </a:r>
            <a:r>
              <a:rPr lang="en-US" altLang="x-none" sz="1600" i="1" u="sng" dirty="0" err="1">
                <a:latin typeface="Courier New" charset="0"/>
                <a:ea typeface="Courier New" charset="0"/>
                <a:cs typeface="Courier New" charset="0"/>
              </a:rPr>
              <a:t>sid</a:t>
            </a:r>
            <a:r>
              <a:rPr lang="en-US" altLang="x-none" sz="1600" u="sng" dirty="0">
                <a:latin typeface="Courier New" charset="0"/>
                <a:ea typeface="Courier New" charset="0"/>
                <a:cs typeface="Courier New" charset="0"/>
              </a:rPr>
              <a:t>: integer, </a:t>
            </a:r>
            <a:r>
              <a:rPr lang="en-US" altLang="x-none" sz="1600" i="1" u="sng" dirty="0">
                <a:latin typeface="Courier New" charset="0"/>
                <a:ea typeface="Courier New" charset="0"/>
                <a:cs typeface="Courier New" charset="0"/>
              </a:rPr>
              <a:t>bid</a:t>
            </a:r>
            <a:r>
              <a:rPr lang="en-US" altLang="x-none" sz="1600" u="sng" dirty="0">
                <a:latin typeface="Courier New" charset="0"/>
                <a:ea typeface="Courier New" charset="0"/>
                <a:cs typeface="Courier New" charset="0"/>
              </a:rPr>
              <a:t>: integer, </a:t>
            </a:r>
            <a:r>
              <a:rPr lang="en-US" altLang="x-none" sz="1600" i="1" u="sng" dirty="0">
                <a:latin typeface="Courier New" charset="0"/>
                <a:ea typeface="Courier New" charset="0"/>
                <a:cs typeface="Courier New" charset="0"/>
              </a:rPr>
              <a:t>day</a:t>
            </a:r>
            <a:r>
              <a:rPr lang="en-US" altLang="x-none" sz="1600" u="sng" dirty="0">
                <a:latin typeface="Courier New" charset="0"/>
                <a:ea typeface="Courier New" charset="0"/>
                <a:cs typeface="Courier New" charset="0"/>
              </a:rPr>
              <a:t>: date</a:t>
            </a:r>
            <a:r>
              <a:rPr lang="en-US" altLang="x-none" sz="1600" dirty="0">
                <a:latin typeface="Courier New" charset="0"/>
                <a:ea typeface="Courier New" charset="0"/>
                <a:cs typeface="Courier New" charset="0"/>
              </a:rPr>
              <a:t>, </a:t>
            </a:r>
            <a:r>
              <a:rPr lang="en-US" altLang="x-none" sz="1600" i="1" dirty="0" err="1">
                <a:latin typeface="Courier New" charset="0"/>
                <a:ea typeface="Courier New" charset="0"/>
                <a:cs typeface="Courier New" charset="0"/>
              </a:rPr>
              <a:t>rname</a:t>
            </a:r>
            <a:r>
              <a:rPr lang="en-US" altLang="x-none" sz="1600" dirty="0">
                <a:latin typeface="Courier New" charset="0"/>
                <a:ea typeface="Courier New" charset="0"/>
                <a:cs typeface="Courier New" charset="0"/>
              </a:rPr>
              <a:t>: text)</a:t>
            </a:r>
            <a:endParaRPr lang="en-US" altLang="x-none" sz="1600" dirty="0"/>
          </a:p>
          <a:p>
            <a:pPr>
              <a:spcBef>
                <a:spcPts val="1500"/>
              </a:spcBef>
            </a:pPr>
            <a:r>
              <a:rPr lang="en-US" altLang="x-none" dirty="0"/>
              <a:t>Reserves:</a:t>
            </a:r>
          </a:p>
          <a:p>
            <a:pPr lvl="1"/>
            <a:r>
              <a:rPr lang="en-US" altLang="x-none" dirty="0"/>
              <a:t>Each tuple is 40 bytes long,  100 tuples per page, 1000 pages.</a:t>
            </a:r>
          </a:p>
          <a:p>
            <a:pPr lvl="1"/>
            <a:r>
              <a:rPr lang="en-US" altLang="x-none" dirty="0"/>
              <a:t>Assume there are 100 boats</a:t>
            </a:r>
          </a:p>
          <a:p>
            <a:r>
              <a:rPr lang="en-US" altLang="x-none" dirty="0"/>
              <a:t>Sailors:</a:t>
            </a:r>
          </a:p>
          <a:p>
            <a:pPr lvl="1"/>
            <a:r>
              <a:rPr lang="en-US" altLang="x-none" dirty="0"/>
              <a:t>Each tuple is 50 bytes long,  80 tuples per page, 500 pages.</a:t>
            </a:r>
          </a:p>
          <a:p>
            <a:pPr lvl="1"/>
            <a:r>
              <a:rPr lang="en-US" altLang="x-none" dirty="0"/>
              <a:t>Assume there are 10 different ratings </a:t>
            </a:r>
          </a:p>
          <a:p>
            <a:pPr>
              <a:spcBef>
                <a:spcPts val="2000"/>
              </a:spcBef>
            </a:pPr>
            <a:r>
              <a:rPr lang="en-US" altLang="x-none" dirty="0"/>
              <a:t>Assume we have 5 pages to use for joins.</a:t>
            </a:r>
          </a:p>
        </p:txBody>
      </p:sp>
    </p:spTree>
    <p:extLst>
      <p:ext uri="{BB962C8B-B14F-4D97-AF65-F5344CB8AC3E}">
        <p14:creationId xmlns:p14="http://schemas.microsoft.com/office/powerpoint/2010/main" val="185859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ltLang="x-none" dirty="0"/>
              <a:t>Motivating Example: Plan 1</a:t>
            </a:r>
          </a:p>
        </p:txBody>
      </p:sp>
      <p:sp>
        <p:nvSpPr>
          <p:cNvPr id="30725" name="Rectangle 5"/>
          <p:cNvSpPr>
            <a:spLocks noGrp="1" noChangeArrowheads="1"/>
          </p:cNvSpPr>
          <p:nvPr>
            <p:ph idx="1"/>
          </p:nvPr>
        </p:nvSpPr>
        <p:spPr>
          <a:xfrm>
            <a:off x="628650" y="1128712"/>
            <a:ext cx="7886700" cy="3503613"/>
          </a:xfrm>
        </p:spPr>
        <p:txBody>
          <a:bodyPr>
            <a:normAutofit/>
          </a:bodyPr>
          <a:lstStyle/>
          <a:p>
            <a:r>
              <a:rPr lang="en-US" altLang="x-none" sz="1800" dirty="0"/>
              <a:t>Here</a:t>
            </a:r>
            <a:r>
              <a:rPr lang="mr-IN" altLang="x-none" sz="1800" dirty="0"/>
              <a:t>’</a:t>
            </a:r>
            <a:r>
              <a:rPr lang="en-US" altLang="x-none" sz="1800" dirty="0"/>
              <a:t>s a reasonable query plan:</a:t>
            </a:r>
          </a:p>
        </p:txBody>
      </p:sp>
      <p:sp>
        <p:nvSpPr>
          <p:cNvPr id="14" name="Content Placeholder 13">
            <a:extLst>
              <a:ext uri="{FF2B5EF4-FFF2-40B4-BE49-F238E27FC236}">
                <a16:creationId xmlns:a16="http://schemas.microsoft.com/office/drawing/2014/main" id="{6C2416A4-31CB-FB4A-B46A-F474BD466465}"/>
              </a:ext>
            </a:extLst>
          </p:cNvPr>
          <p:cNvSpPr>
            <a:spLocks noGrp="1"/>
          </p:cNvSpPr>
          <p:nvPr>
            <p:ph sz="half" idx="4294967295"/>
          </p:nvPr>
        </p:nvSpPr>
        <p:spPr>
          <a:xfrm>
            <a:off x="4919663" y="1381125"/>
            <a:ext cx="4224337" cy="2633663"/>
          </a:xfrm>
        </p:spPr>
        <p:txBody>
          <a:bodyPr>
            <a:normAutofit/>
          </a:bodyPr>
          <a:lstStyle/>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SELECT </a:t>
            </a:r>
            <a:r>
              <a:rPr lang="en-US" altLang="x-none" sz="1600" dirty="0" err="1">
                <a:latin typeface="Menlo" panose="020B0609030804020204" pitchFamily="49" charset="0"/>
                <a:ea typeface="Menlo" panose="020B0609030804020204" pitchFamily="49" charset="0"/>
                <a:cs typeface="Menlo" panose="020B0609030804020204" pitchFamily="49" charset="0"/>
              </a:rPr>
              <a:t>S.sname</a:t>
            </a:r>
            <a:endParaRPr lang="en-US" altLang="x-none"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FROM Reserves R, Sailors S</a:t>
            </a: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WHERE </a:t>
            </a:r>
            <a:r>
              <a:rPr lang="en-US" altLang="x-none" sz="1600" dirty="0" err="1">
                <a:latin typeface="Menlo" panose="020B0609030804020204" pitchFamily="49" charset="0"/>
                <a:ea typeface="Menlo" panose="020B0609030804020204" pitchFamily="49" charset="0"/>
                <a:cs typeface="Menlo" panose="020B0609030804020204" pitchFamily="49" charset="0"/>
              </a:rPr>
              <a:t>R.sid</a:t>
            </a:r>
            <a:r>
              <a:rPr lang="en-US" altLang="x-none" sz="1600" dirty="0">
                <a:latin typeface="Menlo" panose="020B0609030804020204" pitchFamily="49" charset="0"/>
                <a:ea typeface="Menlo" panose="020B0609030804020204" pitchFamily="49" charset="0"/>
                <a:cs typeface="Menlo" panose="020B0609030804020204" pitchFamily="49" charset="0"/>
              </a:rPr>
              <a:t>=</a:t>
            </a:r>
            <a:r>
              <a:rPr lang="en-US" altLang="x-none" sz="1600" dirty="0" err="1">
                <a:latin typeface="Menlo" panose="020B0609030804020204" pitchFamily="49" charset="0"/>
                <a:ea typeface="Menlo" panose="020B0609030804020204" pitchFamily="49" charset="0"/>
                <a:cs typeface="Menlo" panose="020B0609030804020204" pitchFamily="49" charset="0"/>
              </a:rPr>
              <a:t>S.sid</a:t>
            </a:r>
            <a:r>
              <a:rPr lang="en-US" altLang="x-none" sz="1600" dirty="0">
                <a:latin typeface="Menlo" panose="020B0609030804020204" pitchFamily="49" charset="0"/>
                <a:ea typeface="Menlo" panose="020B0609030804020204" pitchFamily="49" charset="0"/>
                <a:cs typeface="Menlo" panose="020B0609030804020204" pitchFamily="49" charset="0"/>
              </a:rPr>
              <a:t> </a:t>
            </a: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AND </a:t>
            </a:r>
            <a:r>
              <a:rPr lang="en-US" altLang="x-none" sz="1600" dirty="0" err="1">
                <a:latin typeface="Menlo" panose="020B0609030804020204" pitchFamily="49" charset="0"/>
                <a:ea typeface="Menlo" panose="020B0609030804020204" pitchFamily="49" charset="0"/>
                <a:cs typeface="Menlo" panose="020B0609030804020204" pitchFamily="49" charset="0"/>
              </a:rPr>
              <a:t>R.bid</a:t>
            </a:r>
            <a:r>
              <a:rPr lang="en-US" altLang="x-none" sz="1600" dirty="0">
                <a:latin typeface="Menlo" panose="020B0609030804020204" pitchFamily="49" charset="0"/>
                <a:ea typeface="Menlo" panose="020B0609030804020204" pitchFamily="49" charset="0"/>
                <a:cs typeface="Menlo" panose="020B0609030804020204" pitchFamily="49" charset="0"/>
              </a:rPr>
              <a:t>=100 </a:t>
            </a:r>
          </a:p>
          <a:p>
            <a:pPr marL="0" indent="0">
              <a:buNone/>
            </a:pPr>
            <a:r>
              <a:rPr lang="en-US" altLang="x-none" sz="1600" dirty="0">
                <a:latin typeface="Menlo" panose="020B0609030804020204" pitchFamily="49" charset="0"/>
                <a:ea typeface="Menlo" panose="020B0609030804020204" pitchFamily="49" charset="0"/>
                <a:cs typeface="Menlo" panose="020B0609030804020204" pitchFamily="49" charset="0"/>
              </a:rPr>
              <a:t>   AND </a:t>
            </a:r>
            <a:r>
              <a:rPr lang="en-US" altLang="x-none" sz="1600" dirty="0" err="1">
                <a:latin typeface="Menlo" panose="020B0609030804020204" pitchFamily="49" charset="0"/>
                <a:ea typeface="Menlo" panose="020B0609030804020204" pitchFamily="49" charset="0"/>
                <a:cs typeface="Menlo" panose="020B0609030804020204" pitchFamily="49" charset="0"/>
              </a:rPr>
              <a:t>S.rating</a:t>
            </a:r>
            <a:r>
              <a:rPr lang="en-US" altLang="x-none" sz="1600" dirty="0">
                <a:latin typeface="Menlo" panose="020B0609030804020204" pitchFamily="49" charset="0"/>
                <a:ea typeface="Menlo" panose="020B0609030804020204" pitchFamily="49" charset="0"/>
                <a:cs typeface="Menlo" panose="020B0609030804020204" pitchFamily="49" charset="0"/>
              </a:rPr>
              <a:t>&gt;5</a:t>
            </a:r>
          </a:p>
        </p:txBody>
      </p:sp>
      <p:grpSp>
        <p:nvGrpSpPr>
          <p:cNvPr id="51" name="Group 50"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a:extLst>
              <a:ext uri="{FF2B5EF4-FFF2-40B4-BE49-F238E27FC236}">
                <a16:creationId xmlns:a16="http://schemas.microsoft.com/office/drawing/2014/main" id="{681BD25B-6FE0-0B48-A602-D6B7E7A76F56}"/>
              </a:ext>
            </a:extLst>
          </p:cNvPr>
          <p:cNvGrpSpPr/>
          <p:nvPr/>
        </p:nvGrpSpPr>
        <p:grpSpPr>
          <a:xfrm>
            <a:off x="762000" y="1630086"/>
            <a:ext cx="2782195" cy="2676207"/>
            <a:chOff x="5525414" y="883012"/>
            <a:chExt cx="2782195" cy="2676207"/>
          </a:xfrm>
        </p:grpSpPr>
        <p:pic>
          <p:nvPicPr>
            <p:cNvPr id="52" name="Picture 51"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965A4039-6ACC-D840-B14D-64772DDF1119}"/>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4" name="Rectangle 49">
              <a:extLst>
                <a:ext uri="{FF2B5EF4-FFF2-40B4-BE49-F238E27FC236}">
                  <a16:creationId xmlns:a16="http://schemas.microsoft.com/office/drawing/2014/main" id="{516963E1-F62D-A847-B5E0-9A86DF6A8E71}"/>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5" name="Rectangle 49">
              <a:extLst>
                <a:ext uri="{FF2B5EF4-FFF2-40B4-BE49-F238E27FC236}">
                  <a16:creationId xmlns:a16="http://schemas.microsoft.com/office/drawing/2014/main" id="{69913C40-0D0B-144D-B62A-72EFEDBF0E74}"/>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6" name="Rectangle 49">
              <a:extLst>
                <a:ext uri="{FF2B5EF4-FFF2-40B4-BE49-F238E27FC236}">
                  <a16:creationId xmlns:a16="http://schemas.microsoft.com/office/drawing/2014/main" id="{83D1AB57-40B9-754D-981E-BDE49CAC4DFB}"/>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1275347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ltLang="x-none" dirty="0"/>
              <a:t>Motivating Example: Plan 1 Cost</a:t>
            </a:r>
          </a:p>
        </p:txBody>
      </p:sp>
      <p:sp>
        <p:nvSpPr>
          <p:cNvPr id="30725" name="Rectangle 5"/>
          <p:cNvSpPr>
            <a:spLocks noGrp="1" noChangeArrowheads="1"/>
          </p:cNvSpPr>
          <p:nvPr>
            <p:ph idx="1"/>
          </p:nvPr>
        </p:nvSpPr>
        <p:spPr>
          <a:xfrm>
            <a:off x="4381500" y="1370013"/>
            <a:ext cx="7886700" cy="3262312"/>
          </a:xfrm>
        </p:spPr>
        <p:txBody>
          <a:bodyPr/>
          <a:lstStyle/>
          <a:p>
            <a:r>
              <a:rPr lang="en-US" altLang="x-none" dirty="0"/>
              <a:t>Let’s estimate the cost:</a:t>
            </a:r>
          </a:p>
          <a:p>
            <a:r>
              <a:rPr lang="en-US" altLang="x-none" dirty="0"/>
              <a:t>Scan Sailors (500 IOs) </a:t>
            </a:r>
          </a:p>
          <a:p>
            <a:r>
              <a:rPr lang="en-US" altLang="x-none" dirty="0"/>
              <a:t>For each page of Sailors, </a:t>
            </a:r>
            <a:br>
              <a:rPr lang="en-US" altLang="x-none" dirty="0"/>
            </a:br>
            <a:r>
              <a:rPr lang="en-US" altLang="x-none" dirty="0"/>
              <a:t>     Scan Reserves (1000 IOs)</a:t>
            </a:r>
          </a:p>
          <a:p>
            <a:pPr>
              <a:spcBef>
                <a:spcPts val="1000"/>
              </a:spcBef>
            </a:pPr>
            <a:r>
              <a:rPr lang="en-US" altLang="x-none" dirty="0"/>
              <a:t>Total: 500 + 500*1000</a:t>
            </a:r>
          </a:p>
          <a:p>
            <a:pPr lvl="1"/>
            <a:r>
              <a:rPr lang="en-US" altLang="x-none" dirty="0">
                <a:solidFill>
                  <a:srgbClr val="FF0000"/>
                </a:solidFill>
              </a:rPr>
              <a:t>500,500 IOs</a:t>
            </a:r>
            <a:endParaRPr lang="en-US" dirty="0">
              <a:solidFill>
                <a:srgbClr val="FF0000"/>
              </a:solidFill>
            </a:endParaRPr>
          </a:p>
        </p:txBody>
      </p:sp>
      <p:grpSp>
        <p:nvGrpSpPr>
          <p:cNvPr id="42" name="Group 41"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a:extLst>
              <a:ext uri="{FF2B5EF4-FFF2-40B4-BE49-F238E27FC236}">
                <a16:creationId xmlns:a16="http://schemas.microsoft.com/office/drawing/2014/main" id="{9E90C754-4EFD-0843-AB2A-E3EB66C82ED3}"/>
              </a:ext>
            </a:extLst>
          </p:cNvPr>
          <p:cNvGrpSpPr/>
          <p:nvPr/>
        </p:nvGrpSpPr>
        <p:grpSpPr>
          <a:xfrm>
            <a:off x="570605" y="1433671"/>
            <a:ext cx="2782195" cy="2676207"/>
            <a:chOff x="5525414" y="883012"/>
            <a:chExt cx="2782195" cy="2676207"/>
          </a:xfrm>
        </p:grpSpPr>
        <p:pic>
          <p:nvPicPr>
            <p:cNvPr id="43" name="Picture 42"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E52E3660-9191-434A-BD54-0A0DAF11EA89}"/>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45" name="Rectangle 49">
              <a:extLst>
                <a:ext uri="{FF2B5EF4-FFF2-40B4-BE49-F238E27FC236}">
                  <a16:creationId xmlns:a16="http://schemas.microsoft.com/office/drawing/2014/main" id="{91E361D9-8908-E648-9E50-B565A875A149}"/>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49" name="Rectangle 49">
              <a:extLst>
                <a:ext uri="{FF2B5EF4-FFF2-40B4-BE49-F238E27FC236}">
                  <a16:creationId xmlns:a16="http://schemas.microsoft.com/office/drawing/2014/main" id="{CBCAF5B3-CDB4-FA4E-BD87-509B1BF20F3F}"/>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1" name="Rectangle 49">
              <a:extLst>
                <a:ext uri="{FF2B5EF4-FFF2-40B4-BE49-F238E27FC236}">
                  <a16:creationId xmlns:a16="http://schemas.microsoft.com/office/drawing/2014/main" id="{E60D8EEE-915C-D941-BD36-94B800C30227}"/>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2810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0725">
                                            <p:txEl>
                                              <p:pRg st="4" end="4"/>
                                            </p:txEl>
                                          </p:spTgt>
                                        </p:tgtEl>
                                        <p:attrNameLst>
                                          <p:attrName>style.visibility</p:attrName>
                                        </p:attrNameLst>
                                      </p:cBhvr>
                                      <p:to>
                                        <p:strVal val="visible"/>
                                      </p:to>
                                    </p:set>
                                    <p:animEffect transition="in" filter="dissolve">
                                      <p:cBhvr>
                                        <p:cTn id="19" dur="500"/>
                                        <p:tgtEl>
                                          <p:spTgt spid="307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US" altLang="x-none" dirty="0"/>
              <a:t>Motivating Example: Plan 1 Cost Analysis</a:t>
            </a:r>
          </a:p>
        </p:txBody>
      </p:sp>
      <p:sp>
        <p:nvSpPr>
          <p:cNvPr id="10" name="Content Placeholder 9">
            <a:extLst>
              <a:ext uri="{FF2B5EF4-FFF2-40B4-BE49-F238E27FC236}">
                <a16:creationId xmlns:a16="http://schemas.microsoft.com/office/drawing/2014/main" id="{FC835130-2DC1-074F-BE47-E7C44990FD29}"/>
              </a:ext>
            </a:extLst>
          </p:cNvPr>
          <p:cNvSpPr>
            <a:spLocks noGrp="1"/>
          </p:cNvSpPr>
          <p:nvPr>
            <p:ph idx="1"/>
          </p:nvPr>
        </p:nvSpPr>
        <p:spPr>
          <a:xfrm>
            <a:off x="4457700" y="1370013"/>
            <a:ext cx="7886700" cy="3262312"/>
          </a:xfrm>
        </p:spPr>
        <p:txBody>
          <a:bodyPr/>
          <a:lstStyle/>
          <a:p>
            <a:r>
              <a:rPr lang="en-US" altLang="x-none" sz="1600" dirty="0"/>
              <a:t>Cost:  </a:t>
            </a:r>
            <a:r>
              <a:rPr lang="en-US" altLang="x-none" sz="1600" dirty="0">
                <a:solidFill>
                  <a:srgbClr val="FF0000"/>
                </a:solidFill>
              </a:rPr>
              <a:t>500+500*1000 I/</a:t>
            </a:r>
            <a:r>
              <a:rPr lang="en-US" altLang="x-none" sz="1600" dirty="0" err="1">
                <a:solidFill>
                  <a:srgbClr val="FF0000"/>
                </a:solidFill>
              </a:rPr>
              <a:t>Os</a:t>
            </a:r>
            <a:endParaRPr lang="en-US" altLang="x-none" sz="1600" dirty="0">
              <a:solidFill>
                <a:srgbClr val="FF0000"/>
              </a:solidFill>
            </a:endParaRPr>
          </a:p>
          <a:p>
            <a:r>
              <a:rPr lang="en-US" altLang="x-none" sz="1600" dirty="0"/>
              <a:t>By no means the worst plan! </a:t>
            </a:r>
          </a:p>
          <a:p>
            <a:r>
              <a:rPr lang="en-US" altLang="x-none" sz="1600" dirty="0"/>
              <a:t>Misses several opportunities:</a:t>
            </a:r>
          </a:p>
          <a:p>
            <a:pPr lvl="1"/>
            <a:r>
              <a:rPr lang="en-US" altLang="x-none" sz="1600" dirty="0"/>
              <a:t>selections could be </a:t>
            </a:r>
            <a:r>
              <a:rPr lang="en-US" altLang="en-US" sz="1600" dirty="0"/>
              <a:t>‘</a:t>
            </a:r>
            <a:r>
              <a:rPr lang="en-US" altLang="x-none" sz="1600" dirty="0"/>
              <a:t>pushed</a:t>
            </a:r>
            <a:r>
              <a:rPr lang="en-US" altLang="ja-JP" sz="1600" dirty="0"/>
              <a:t>’ down</a:t>
            </a:r>
          </a:p>
          <a:p>
            <a:pPr lvl="1"/>
            <a:r>
              <a:rPr lang="en-US" altLang="x-none" sz="1600" dirty="0"/>
              <a:t>no use made of indexes</a:t>
            </a:r>
          </a:p>
          <a:p>
            <a:r>
              <a:rPr lang="en-US" altLang="x-none" sz="1600" dirty="0"/>
              <a:t>Goal of optimization: </a:t>
            </a:r>
          </a:p>
          <a:p>
            <a:pPr lvl="1"/>
            <a:r>
              <a:rPr lang="en-US" altLang="x-none" sz="1400" dirty="0"/>
              <a:t> Find faster plans that compute the same answer. </a:t>
            </a:r>
          </a:p>
          <a:p>
            <a:endParaRPr lang="en-US" dirty="0"/>
          </a:p>
        </p:txBody>
      </p:sp>
      <p:grpSp>
        <p:nvGrpSpPr>
          <p:cNvPr id="33" name="Group 32"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a:extLst>
              <a:ext uri="{FF2B5EF4-FFF2-40B4-BE49-F238E27FC236}">
                <a16:creationId xmlns:a16="http://schemas.microsoft.com/office/drawing/2014/main" id="{67A6202C-A1EF-2D40-A20D-6DBC69AEA45F}"/>
              </a:ext>
            </a:extLst>
          </p:cNvPr>
          <p:cNvGrpSpPr/>
          <p:nvPr/>
        </p:nvGrpSpPr>
        <p:grpSpPr>
          <a:xfrm>
            <a:off x="799205" y="1504950"/>
            <a:ext cx="2782195" cy="2676207"/>
            <a:chOff x="5525414" y="883012"/>
            <a:chExt cx="2782195" cy="2676207"/>
          </a:xfrm>
        </p:grpSpPr>
        <p:pic>
          <p:nvPicPr>
            <p:cNvPr id="34" name="Picture 33"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383412A4-A119-6846-9548-C6A6DDB3325E}"/>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35" name="Rectangle 49">
              <a:extLst>
                <a:ext uri="{FF2B5EF4-FFF2-40B4-BE49-F238E27FC236}">
                  <a16:creationId xmlns:a16="http://schemas.microsoft.com/office/drawing/2014/main" id="{4486F978-8150-8B4D-B653-3F8B3B9B5D55}"/>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36" name="Rectangle 49">
              <a:extLst>
                <a:ext uri="{FF2B5EF4-FFF2-40B4-BE49-F238E27FC236}">
                  <a16:creationId xmlns:a16="http://schemas.microsoft.com/office/drawing/2014/main" id="{2AA0A14C-663E-B54A-B359-A6C7B0ACAE32}"/>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37" name="Rectangle 49">
              <a:extLst>
                <a:ext uri="{FF2B5EF4-FFF2-40B4-BE49-F238E27FC236}">
                  <a16:creationId xmlns:a16="http://schemas.microsoft.com/office/drawing/2014/main" id="{D2CF869B-235B-C24B-AC13-50FABA33D687}"/>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2124077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Selection </a:t>
            </a:r>
            <a:r>
              <a:rPr lang="en-US" altLang="x-none" sz="2700" dirty="0">
                <a:solidFill>
                  <a:srgbClr val="C00000"/>
                </a:solidFill>
              </a:rPr>
              <a:t>Pushdown</a:t>
            </a:r>
          </a:p>
        </p:txBody>
      </p:sp>
      <p:sp>
        <p:nvSpPr>
          <p:cNvPr id="2" name="Content Placeholder 1">
            <a:extLst>
              <a:ext uri="{FF2B5EF4-FFF2-40B4-BE49-F238E27FC236}">
                <a16:creationId xmlns:a16="http://schemas.microsoft.com/office/drawing/2014/main" id="{32A500C9-8B1F-BF44-A4F7-7DF0E672D79F}"/>
              </a:ext>
            </a:extLst>
          </p:cNvPr>
          <p:cNvSpPr>
            <a:spLocks noGrp="1"/>
          </p:cNvSpPr>
          <p:nvPr>
            <p:ph idx="1"/>
          </p:nvPr>
        </p:nvSpPr>
        <p:spPr/>
        <p:txBody>
          <a:bodyPr/>
          <a:lstStyle/>
          <a:p>
            <a:endParaRPr lang="en-US"/>
          </a:p>
        </p:txBody>
      </p:sp>
      <p:sp>
        <p:nvSpPr>
          <p:cNvPr id="64" name="Rectangle 2" descr="500,500 IOs" title="Cost Plan 1 "/>
          <p:cNvSpPr>
            <a:spLocks noChangeArrowheads="1"/>
          </p:cNvSpPr>
          <p:nvPr/>
        </p:nvSpPr>
        <p:spPr bwMode="auto">
          <a:xfrm>
            <a:off x="1217391" y="430123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500,500 IOs</a:t>
            </a:r>
          </a:p>
        </p:txBody>
      </p:sp>
      <p:sp>
        <p:nvSpPr>
          <p:cNvPr id="272" name="Oval 271"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553302" y="100668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273" name="Oval 272"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553302" y="151647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274" name="Oval 273"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529410" y="2157479"/>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75" name="Oval 274"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SpPr/>
          <p:nvPr/>
        </p:nvSpPr>
        <p:spPr bwMode="auto">
          <a:xfrm>
            <a:off x="4295066" y="2776681"/>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276" name="Group 275"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GrpSpPr/>
          <p:nvPr/>
        </p:nvGrpSpPr>
        <p:grpSpPr>
          <a:xfrm>
            <a:off x="3835414" y="3557110"/>
            <a:ext cx="2499630" cy="347354"/>
            <a:chOff x="5204281" y="6011520"/>
            <a:chExt cx="3332840" cy="463138"/>
          </a:xfrm>
        </p:grpSpPr>
        <p:sp>
          <p:nvSpPr>
            <p:cNvPr id="285" name="Oval 284"/>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286" name="Oval 285"/>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277" name="Straight Arrow Connector 276"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a:stCxn id="285" idx="0"/>
            <a:endCxn id="275" idx="3"/>
          </p:cNvCxnSpPr>
          <p:nvPr/>
        </p:nvCxnSpPr>
        <p:spPr bwMode="auto">
          <a:xfrm flipV="1">
            <a:off x="4389224" y="3223305"/>
            <a:ext cx="140186" cy="33380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8" name="Straight Arrow Connector 277"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a:stCxn id="286" idx="0"/>
            <a:endCxn id="275" idx="5"/>
          </p:cNvCxnSpPr>
          <p:nvPr/>
        </p:nvCxnSpPr>
        <p:spPr bwMode="auto">
          <a:xfrm flipH="1" flipV="1">
            <a:off x="5660922" y="3223305"/>
            <a:ext cx="120312" cy="33380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9" name="Straight Arrow Connector 278"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a:stCxn id="274" idx="0"/>
            <a:endCxn id="273" idx="4"/>
          </p:cNvCxnSpPr>
          <p:nvPr/>
        </p:nvCxnSpPr>
        <p:spPr bwMode="auto">
          <a:xfrm flipV="1">
            <a:off x="5083220" y="1863825"/>
            <a:ext cx="23892" cy="2936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0" name="Straight Arrow Connector 279"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a:cxnSpLocks/>
          </p:cNvCxnSpPr>
          <p:nvPr/>
        </p:nvCxnSpPr>
        <p:spPr bwMode="auto">
          <a:xfrm flipV="1">
            <a:off x="5085229" y="2506853"/>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1" name="Straight Arrow Connector 280"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2"/>
          <p:cNvCxnSpPr/>
          <p:nvPr/>
        </p:nvCxnSpPr>
        <p:spPr bwMode="auto">
          <a:xfrm flipV="1">
            <a:off x="5107112" y="135404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nvGrpSpPr>
          <p:cNvPr id="49" name="Group 48"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1">
            <a:extLst>
              <a:ext uri="{FF2B5EF4-FFF2-40B4-BE49-F238E27FC236}">
                <a16:creationId xmlns:a16="http://schemas.microsoft.com/office/drawing/2014/main" id="{672E902F-E73C-B144-BC25-9C88678D1230}"/>
              </a:ext>
            </a:extLst>
          </p:cNvPr>
          <p:cNvGrpSpPr/>
          <p:nvPr/>
        </p:nvGrpSpPr>
        <p:grpSpPr>
          <a:xfrm>
            <a:off x="703955" y="1433671"/>
            <a:ext cx="2782195" cy="2676207"/>
            <a:chOff x="5525414" y="883012"/>
            <a:chExt cx="2782195" cy="2676207"/>
          </a:xfrm>
        </p:grpSpPr>
        <p:pic>
          <p:nvPicPr>
            <p:cNvPr id="50" name="Picture 49"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5F0799B2-5DE5-A548-9657-2B7E42161DFF}"/>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1" name="Rectangle 49">
              <a:extLst>
                <a:ext uri="{FF2B5EF4-FFF2-40B4-BE49-F238E27FC236}">
                  <a16:creationId xmlns:a16="http://schemas.microsoft.com/office/drawing/2014/main" id="{8862EEC9-4156-3F4D-844B-B5324966528C}"/>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2" name="Rectangle 49">
              <a:extLst>
                <a:ext uri="{FF2B5EF4-FFF2-40B4-BE49-F238E27FC236}">
                  <a16:creationId xmlns:a16="http://schemas.microsoft.com/office/drawing/2014/main" id="{5AAC1CEE-6599-E448-8B3C-0201E23BEBF0}"/>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3" name="Rectangle 49">
              <a:extLst>
                <a:ext uri="{FF2B5EF4-FFF2-40B4-BE49-F238E27FC236}">
                  <a16:creationId xmlns:a16="http://schemas.microsoft.com/office/drawing/2014/main" id="{84AD794E-97F8-EE47-BCFC-21709967A06B}"/>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Tree>
    <p:extLst>
      <p:ext uri="{BB962C8B-B14F-4D97-AF65-F5344CB8AC3E}">
        <p14:creationId xmlns:p14="http://schemas.microsoft.com/office/powerpoint/2010/main" val="1381641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dissolve">
                                      <p:cBhvr>
                                        <p:cTn id="7" dur="500"/>
                                        <p:tgtEl>
                                          <p:spTgt spid="27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3"/>
                                        </p:tgtEl>
                                        <p:attrNameLst>
                                          <p:attrName>style.visibility</p:attrName>
                                        </p:attrNameLst>
                                      </p:cBhvr>
                                      <p:to>
                                        <p:strVal val="visible"/>
                                      </p:to>
                                    </p:set>
                                    <p:animEffect transition="in" filter="dissolve">
                                      <p:cBhvr>
                                        <p:cTn id="10" dur="500"/>
                                        <p:tgtEl>
                                          <p:spTgt spid="27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4"/>
                                        </p:tgtEl>
                                        <p:attrNameLst>
                                          <p:attrName>style.visibility</p:attrName>
                                        </p:attrNameLst>
                                      </p:cBhvr>
                                      <p:to>
                                        <p:strVal val="visible"/>
                                      </p:to>
                                    </p:set>
                                    <p:animEffect transition="in" filter="dissolve">
                                      <p:cBhvr>
                                        <p:cTn id="13" dur="500"/>
                                        <p:tgtEl>
                                          <p:spTgt spid="27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5"/>
                                        </p:tgtEl>
                                        <p:attrNameLst>
                                          <p:attrName>style.visibility</p:attrName>
                                        </p:attrNameLst>
                                      </p:cBhvr>
                                      <p:to>
                                        <p:strVal val="visible"/>
                                      </p:to>
                                    </p:set>
                                    <p:animEffect transition="in" filter="dissolve">
                                      <p:cBhvr>
                                        <p:cTn id="16" dur="500"/>
                                        <p:tgtEl>
                                          <p:spTgt spid="275"/>
                                        </p:tgtEl>
                                      </p:cBhvr>
                                    </p:animEffect>
                                  </p:childTnLst>
                                </p:cTn>
                              </p:par>
                              <p:par>
                                <p:cTn id="17" presetID="9" presetClass="entr" presetSubtype="0" fill="hold" nodeType="withEffect">
                                  <p:stCondLst>
                                    <p:cond delay="0"/>
                                  </p:stCondLst>
                                  <p:childTnLst>
                                    <p:set>
                                      <p:cBhvr>
                                        <p:cTn id="18" dur="1" fill="hold">
                                          <p:stCondLst>
                                            <p:cond delay="0"/>
                                          </p:stCondLst>
                                        </p:cTn>
                                        <p:tgtEl>
                                          <p:spTgt spid="276"/>
                                        </p:tgtEl>
                                        <p:attrNameLst>
                                          <p:attrName>style.visibility</p:attrName>
                                        </p:attrNameLst>
                                      </p:cBhvr>
                                      <p:to>
                                        <p:strVal val="visible"/>
                                      </p:to>
                                    </p:set>
                                    <p:animEffect transition="in" filter="dissolve">
                                      <p:cBhvr>
                                        <p:cTn id="19" dur="500"/>
                                        <p:tgtEl>
                                          <p:spTgt spid="276"/>
                                        </p:tgtEl>
                                      </p:cBhvr>
                                    </p:animEffect>
                                  </p:childTnLst>
                                </p:cTn>
                              </p:par>
                              <p:par>
                                <p:cTn id="20" presetID="9" presetClass="entr" presetSubtype="0" fill="hold" nodeType="withEffect">
                                  <p:stCondLst>
                                    <p:cond delay="0"/>
                                  </p:stCondLst>
                                  <p:childTnLst>
                                    <p:set>
                                      <p:cBhvr>
                                        <p:cTn id="21" dur="1" fill="hold">
                                          <p:stCondLst>
                                            <p:cond delay="0"/>
                                          </p:stCondLst>
                                        </p:cTn>
                                        <p:tgtEl>
                                          <p:spTgt spid="277"/>
                                        </p:tgtEl>
                                        <p:attrNameLst>
                                          <p:attrName>style.visibility</p:attrName>
                                        </p:attrNameLst>
                                      </p:cBhvr>
                                      <p:to>
                                        <p:strVal val="visible"/>
                                      </p:to>
                                    </p:set>
                                    <p:animEffect transition="in" filter="dissolve">
                                      <p:cBhvr>
                                        <p:cTn id="22" dur="500"/>
                                        <p:tgtEl>
                                          <p:spTgt spid="277"/>
                                        </p:tgtEl>
                                      </p:cBhvr>
                                    </p:animEffect>
                                  </p:childTnLst>
                                </p:cTn>
                              </p:par>
                              <p:par>
                                <p:cTn id="23" presetID="9" presetClass="entr" presetSubtype="0" fill="hold" nodeType="withEffect">
                                  <p:stCondLst>
                                    <p:cond delay="0"/>
                                  </p:stCondLst>
                                  <p:childTnLst>
                                    <p:set>
                                      <p:cBhvr>
                                        <p:cTn id="24" dur="1" fill="hold">
                                          <p:stCondLst>
                                            <p:cond delay="0"/>
                                          </p:stCondLst>
                                        </p:cTn>
                                        <p:tgtEl>
                                          <p:spTgt spid="278"/>
                                        </p:tgtEl>
                                        <p:attrNameLst>
                                          <p:attrName>style.visibility</p:attrName>
                                        </p:attrNameLst>
                                      </p:cBhvr>
                                      <p:to>
                                        <p:strVal val="visible"/>
                                      </p:to>
                                    </p:set>
                                    <p:animEffect transition="in" filter="dissolve">
                                      <p:cBhvr>
                                        <p:cTn id="25" dur="500"/>
                                        <p:tgtEl>
                                          <p:spTgt spid="278"/>
                                        </p:tgtEl>
                                      </p:cBhvr>
                                    </p:animEffect>
                                  </p:childTnLst>
                                </p:cTn>
                              </p:par>
                              <p:par>
                                <p:cTn id="26" presetID="9" presetClass="entr" presetSubtype="0" fill="hold" nodeType="withEffect">
                                  <p:stCondLst>
                                    <p:cond delay="0"/>
                                  </p:stCondLst>
                                  <p:childTnLst>
                                    <p:set>
                                      <p:cBhvr>
                                        <p:cTn id="27" dur="1" fill="hold">
                                          <p:stCondLst>
                                            <p:cond delay="0"/>
                                          </p:stCondLst>
                                        </p:cTn>
                                        <p:tgtEl>
                                          <p:spTgt spid="279"/>
                                        </p:tgtEl>
                                        <p:attrNameLst>
                                          <p:attrName>style.visibility</p:attrName>
                                        </p:attrNameLst>
                                      </p:cBhvr>
                                      <p:to>
                                        <p:strVal val="visible"/>
                                      </p:to>
                                    </p:set>
                                    <p:animEffect transition="in" filter="dissolve">
                                      <p:cBhvr>
                                        <p:cTn id="28" dur="500"/>
                                        <p:tgtEl>
                                          <p:spTgt spid="279"/>
                                        </p:tgtEl>
                                      </p:cBhvr>
                                    </p:animEffect>
                                  </p:childTnLst>
                                </p:cTn>
                              </p:par>
                              <p:par>
                                <p:cTn id="29" presetID="9" presetClass="entr" presetSubtype="0" fill="hold" nodeType="withEffect">
                                  <p:stCondLst>
                                    <p:cond delay="0"/>
                                  </p:stCondLst>
                                  <p:childTnLst>
                                    <p:set>
                                      <p:cBhvr>
                                        <p:cTn id="30" dur="1" fill="hold">
                                          <p:stCondLst>
                                            <p:cond delay="0"/>
                                          </p:stCondLst>
                                        </p:cTn>
                                        <p:tgtEl>
                                          <p:spTgt spid="280"/>
                                        </p:tgtEl>
                                        <p:attrNameLst>
                                          <p:attrName>style.visibility</p:attrName>
                                        </p:attrNameLst>
                                      </p:cBhvr>
                                      <p:to>
                                        <p:strVal val="visible"/>
                                      </p:to>
                                    </p:set>
                                    <p:animEffect transition="in" filter="dissolve">
                                      <p:cBhvr>
                                        <p:cTn id="31" dur="500"/>
                                        <p:tgtEl>
                                          <p:spTgt spid="280"/>
                                        </p:tgtEl>
                                      </p:cBhvr>
                                    </p:animEffect>
                                  </p:childTnLst>
                                </p:cTn>
                              </p:par>
                              <p:par>
                                <p:cTn id="32" presetID="9" presetClass="entr" presetSubtype="0" fill="hold" nodeType="withEffect">
                                  <p:stCondLst>
                                    <p:cond delay="0"/>
                                  </p:stCondLst>
                                  <p:childTnLst>
                                    <p:set>
                                      <p:cBhvr>
                                        <p:cTn id="33" dur="1" fill="hold">
                                          <p:stCondLst>
                                            <p:cond delay="0"/>
                                          </p:stCondLst>
                                        </p:cTn>
                                        <p:tgtEl>
                                          <p:spTgt spid="281"/>
                                        </p:tgtEl>
                                        <p:attrNameLst>
                                          <p:attrName>style.visibility</p:attrName>
                                        </p:attrNameLst>
                                      </p:cBhvr>
                                      <p:to>
                                        <p:strVal val="visible"/>
                                      </p:to>
                                    </p:set>
                                    <p:animEffect transition="in" filter="dissolve">
                                      <p:cBhvr>
                                        <p:cTn id="34"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 grpId="0" animBg="1"/>
      <p:bldP spid="273" grpId="0" animBg="1"/>
      <p:bldP spid="274" grpId="0" animBg="1"/>
      <p:bldP spid="27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Selection </a:t>
            </a:r>
            <a:r>
              <a:rPr lang="en-US" altLang="x-none" sz="2700" dirty="0">
                <a:solidFill>
                  <a:srgbClr val="C00000"/>
                </a:solidFill>
              </a:rPr>
              <a:t>Pushdown, </a:t>
            </a:r>
            <a:r>
              <a:rPr lang="en-US" altLang="x-none" sz="2700" dirty="0" err="1">
                <a:solidFill>
                  <a:srgbClr val="C00000"/>
                </a:solidFill>
              </a:rPr>
              <a:t>cont</a:t>
            </a:r>
            <a:endParaRPr lang="en-US" altLang="x-none" sz="2700" dirty="0">
              <a:solidFill>
                <a:srgbClr val="C00000"/>
              </a:solidFill>
            </a:endParaRPr>
          </a:p>
        </p:txBody>
      </p:sp>
      <p:sp>
        <p:nvSpPr>
          <p:cNvPr id="2" name="Content Placeholder 1">
            <a:extLst>
              <a:ext uri="{FF2B5EF4-FFF2-40B4-BE49-F238E27FC236}">
                <a16:creationId xmlns:a16="http://schemas.microsoft.com/office/drawing/2014/main" id="{A4ADA7CC-4ABD-C842-9307-F7BCB9B43420}"/>
              </a:ext>
            </a:extLst>
          </p:cNvPr>
          <p:cNvSpPr>
            <a:spLocks noGrp="1"/>
          </p:cNvSpPr>
          <p:nvPr>
            <p:ph idx="1"/>
          </p:nvPr>
        </p:nvSpPr>
        <p:spPr/>
        <p:txBody>
          <a:bodyPr/>
          <a:lstStyle/>
          <a:p>
            <a:endParaRPr lang="en-US"/>
          </a:p>
        </p:txBody>
      </p:sp>
      <p:sp>
        <p:nvSpPr>
          <p:cNvPr id="64" name="Rectangle 2" descr="500,500 IOs" title="Cost Plan 1 "/>
          <p:cNvSpPr>
            <a:spLocks noChangeArrowheads="1"/>
          </p:cNvSpPr>
          <p:nvPr/>
        </p:nvSpPr>
        <p:spPr bwMode="auto">
          <a:xfrm>
            <a:off x="1217391" y="430123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500,500 IOs</a:t>
            </a:r>
          </a:p>
        </p:txBody>
      </p:sp>
      <p:sp>
        <p:nvSpPr>
          <p:cNvPr id="46" name="Rectangle 59" descr="???" title="Cost of Plan 2"/>
          <p:cNvSpPr>
            <a:spLocks noChangeArrowheads="1"/>
          </p:cNvSpPr>
          <p:nvPr/>
        </p:nvSpPr>
        <p:spPr bwMode="auto">
          <a:xfrm>
            <a:off x="4285129" y="417429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grpSp>
        <p:nvGrpSpPr>
          <p:cNvPr id="49" name="Group 48"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1">
            <a:extLst>
              <a:ext uri="{FF2B5EF4-FFF2-40B4-BE49-F238E27FC236}">
                <a16:creationId xmlns:a16="http://schemas.microsoft.com/office/drawing/2014/main" id="{672E902F-E73C-B144-BC25-9C88678D1230}"/>
              </a:ext>
            </a:extLst>
          </p:cNvPr>
          <p:cNvGrpSpPr/>
          <p:nvPr/>
        </p:nvGrpSpPr>
        <p:grpSpPr>
          <a:xfrm>
            <a:off x="703955" y="1433671"/>
            <a:ext cx="2782195" cy="2676207"/>
            <a:chOff x="5525414" y="883012"/>
            <a:chExt cx="2782195" cy="2676207"/>
          </a:xfrm>
        </p:grpSpPr>
        <p:pic>
          <p:nvPicPr>
            <p:cNvPr id="50" name="Picture 49"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5F0799B2-5DE5-A548-9657-2B7E42161DFF}"/>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1" name="Rectangle 49">
              <a:extLst>
                <a:ext uri="{FF2B5EF4-FFF2-40B4-BE49-F238E27FC236}">
                  <a16:creationId xmlns:a16="http://schemas.microsoft.com/office/drawing/2014/main" id="{8862EEC9-4156-3F4D-844B-B5324966528C}"/>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2" name="Rectangle 49">
              <a:extLst>
                <a:ext uri="{FF2B5EF4-FFF2-40B4-BE49-F238E27FC236}">
                  <a16:creationId xmlns:a16="http://schemas.microsoft.com/office/drawing/2014/main" id="{5AAC1CEE-6599-E448-8B3C-0201E23BEBF0}"/>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3" name="Rectangle 49">
              <a:extLst>
                <a:ext uri="{FF2B5EF4-FFF2-40B4-BE49-F238E27FC236}">
                  <a16:creationId xmlns:a16="http://schemas.microsoft.com/office/drawing/2014/main" id="{84AD794E-97F8-EE47-BCFC-21709967A06B}"/>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
        <p:nvSpPr>
          <p:cNvPr id="47" name="Oval 4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78633480-0FBF-8543-8A2A-54838AE39F72}"/>
              </a:ext>
            </a:extLst>
          </p:cNvPr>
          <p:cNvSpPr/>
          <p:nvPr/>
        </p:nvSpPr>
        <p:spPr bwMode="auto">
          <a:xfrm>
            <a:off x="4553302" y="100668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8" name="Oval 4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63DE115C-54E6-2F49-88BD-940478F67822}"/>
              </a:ext>
            </a:extLst>
          </p:cNvPr>
          <p:cNvSpPr/>
          <p:nvPr/>
        </p:nvSpPr>
        <p:spPr bwMode="auto">
          <a:xfrm>
            <a:off x="4553302" y="151647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4" name="Oval 5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E35079FA-9521-E940-9565-3BD579F14741}"/>
              </a:ext>
            </a:extLst>
          </p:cNvPr>
          <p:cNvSpPr/>
          <p:nvPr/>
        </p:nvSpPr>
        <p:spPr bwMode="auto">
          <a:xfrm>
            <a:off x="4014757" y="290703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5" name="Oval 5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4112B2E-EF2C-BE49-94BA-39E9EEA7D0D6}"/>
              </a:ext>
            </a:extLst>
          </p:cNvPr>
          <p:cNvSpPr/>
          <p:nvPr/>
        </p:nvSpPr>
        <p:spPr bwMode="auto">
          <a:xfrm>
            <a:off x="4285129" y="219395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6" name="Group 55"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224EF48-FE48-9A44-BD22-C97FD1DE0CA2}"/>
              </a:ext>
            </a:extLst>
          </p:cNvPr>
          <p:cNvGrpSpPr/>
          <p:nvPr/>
        </p:nvGrpSpPr>
        <p:grpSpPr>
          <a:xfrm>
            <a:off x="3835414" y="3557110"/>
            <a:ext cx="2499630" cy="347354"/>
            <a:chOff x="5204281" y="6011520"/>
            <a:chExt cx="3332840" cy="463138"/>
          </a:xfrm>
        </p:grpSpPr>
        <p:sp>
          <p:nvSpPr>
            <p:cNvPr id="57" name="Oval 56">
              <a:extLst>
                <a:ext uri="{FF2B5EF4-FFF2-40B4-BE49-F238E27FC236}">
                  <a16:creationId xmlns:a16="http://schemas.microsoft.com/office/drawing/2014/main" id="{CFFD6FF2-B60C-1844-AB20-093C004D1127}"/>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8" name="Oval 57">
              <a:extLst>
                <a:ext uri="{FF2B5EF4-FFF2-40B4-BE49-F238E27FC236}">
                  <a16:creationId xmlns:a16="http://schemas.microsoft.com/office/drawing/2014/main" id="{4714DDA7-E1C2-2441-887D-BD40556443FF}"/>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9" name="Straight Arrow Connector 5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12B4D8D-7E61-C144-A8F0-B0ED9BEF896B}"/>
              </a:ext>
            </a:extLst>
          </p:cNvPr>
          <p:cNvCxnSpPr>
            <a:cxnSpLocks/>
            <a:stCxn id="57" idx="0"/>
          </p:cNvCxnSpPr>
          <p:nvPr/>
        </p:nvCxnSpPr>
        <p:spPr bwMode="auto">
          <a:xfrm flipV="1">
            <a:off x="4389224" y="3254389"/>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0" name="Straight Arrow Connector 5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D66597FD-9852-2D49-9CE9-89FA6369448D}"/>
              </a:ext>
            </a:extLst>
          </p:cNvPr>
          <p:cNvCxnSpPr>
            <a:cxnSpLocks/>
            <a:stCxn id="58" idx="0"/>
            <a:endCxn id="55" idx="5"/>
          </p:cNvCxnSpPr>
          <p:nvPr/>
        </p:nvCxnSpPr>
        <p:spPr bwMode="auto">
          <a:xfrm flipH="1" flipV="1">
            <a:off x="5650985" y="2640574"/>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1" name="Straight Arrow Connector 6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3B18E48-B8D9-7B4F-BF2B-5FE38A7ECDDB}"/>
              </a:ext>
            </a:extLst>
          </p:cNvPr>
          <p:cNvCxnSpPr>
            <a:cxnSpLocks/>
            <a:stCxn id="54" idx="0"/>
          </p:cNvCxnSpPr>
          <p:nvPr/>
        </p:nvCxnSpPr>
        <p:spPr bwMode="auto">
          <a:xfrm flipV="1">
            <a:off x="4568567" y="2703733"/>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2" name="Straight Arrow Connector 6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34A6E31-D4AF-C748-8C92-FEA0C097A0F1}"/>
              </a:ext>
            </a:extLst>
          </p:cNvPr>
          <p:cNvCxnSpPr>
            <a:cxnSpLocks/>
          </p:cNvCxnSpPr>
          <p:nvPr/>
        </p:nvCxnSpPr>
        <p:spPr bwMode="auto">
          <a:xfrm flipV="1">
            <a:off x="5085229" y="1885950"/>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3" name="Straight Arrow Connector 6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18AE287-343D-2546-BE5F-B4821976C484}"/>
              </a:ext>
            </a:extLst>
          </p:cNvPr>
          <p:cNvCxnSpPr/>
          <p:nvPr/>
        </p:nvCxnSpPr>
        <p:spPr bwMode="auto">
          <a:xfrm flipV="1">
            <a:off x="5107112" y="135404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194171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Plan 2 Cost</a:t>
            </a:r>
            <a:endParaRPr lang="en-US" dirty="0"/>
          </a:p>
        </p:txBody>
      </p:sp>
      <p:sp>
        <p:nvSpPr>
          <p:cNvPr id="4" name="Content Placeholder 3">
            <a:extLst>
              <a:ext uri="{FF2B5EF4-FFF2-40B4-BE49-F238E27FC236}">
                <a16:creationId xmlns:a16="http://schemas.microsoft.com/office/drawing/2014/main" id="{4A5AE952-E7E9-9047-95B1-CDCBC58826A1}"/>
              </a:ext>
            </a:extLst>
          </p:cNvPr>
          <p:cNvSpPr>
            <a:spLocks noGrp="1"/>
          </p:cNvSpPr>
          <p:nvPr>
            <p:ph idx="1"/>
          </p:nvPr>
        </p:nvSpPr>
        <p:spPr/>
        <p:txBody>
          <a:bodyPr/>
          <a:lstStyle/>
          <a:p>
            <a:r>
              <a:rPr lang="en-US" altLang="x-none" dirty="0"/>
              <a:t>Let’s estimate the cost:</a:t>
            </a:r>
          </a:p>
          <a:p>
            <a:r>
              <a:rPr lang="en-US" altLang="x-none" dirty="0"/>
              <a:t>Scan Sailors (500 IOs) </a:t>
            </a:r>
          </a:p>
          <a:p>
            <a:r>
              <a:rPr lang="en-US" altLang="x-none" dirty="0"/>
              <a:t>For each </a:t>
            </a:r>
            <a:r>
              <a:rPr lang="en-US" altLang="x-none" dirty="0" err="1"/>
              <a:t>pageful</a:t>
            </a:r>
            <a:r>
              <a:rPr lang="en-US" altLang="x-none" dirty="0"/>
              <a:t> of high-rated Sailors, </a:t>
            </a:r>
            <a:br>
              <a:rPr lang="en-US" altLang="x-none" dirty="0"/>
            </a:br>
            <a:r>
              <a:rPr lang="en-US" altLang="x-none" dirty="0"/>
              <a:t>     Scan Reserves (1000 IOs)</a:t>
            </a:r>
          </a:p>
          <a:p>
            <a:pPr>
              <a:spcBef>
                <a:spcPts val="2000"/>
              </a:spcBef>
            </a:pPr>
            <a:r>
              <a:rPr lang="en-US" altLang="x-none" dirty="0"/>
              <a:t>Total: 500 + ???*1000</a:t>
            </a:r>
          </a:p>
          <a:p>
            <a:pPr>
              <a:spcBef>
                <a:spcPts val="2000"/>
              </a:spcBef>
            </a:pPr>
            <a:r>
              <a:rPr lang="en-US" altLang="x-none" dirty="0">
                <a:solidFill>
                  <a:srgbClr val="FF0000"/>
                </a:solidFill>
              </a:rPr>
              <a:t>Total: 500 + 250*1000</a:t>
            </a:r>
          </a:p>
        </p:txBody>
      </p:sp>
      <p:sp>
        <p:nvSpPr>
          <p:cNvPr id="17" name="Oval 1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473FCF3-6E37-3C48-BD0E-0320328E2C3F}"/>
              </a:ext>
            </a:extLst>
          </p:cNvPr>
          <p:cNvSpPr/>
          <p:nvPr/>
        </p:nvSpPr>
        <p:spPr bwMode="auto">
          <a:xfrm>
            <a:off x="6973773" y="39388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18" name="Oval 1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5592ACB-3C30-9C4E-B2A0-15BFDFE8EE4E}"/>
              </a:ext>
            </a:extLst>
          </p:cNvPr>
          <p:cNvSpPr/>
          <p:nvPr/>
        </p:nvSpPr>
        <p:spPr bwMode="auto">
          <a:xfrm>
            <a:off x="6973773" y="90367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19" name="Oval 1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1A8F79F-84F0-4944-9C4B-33CC040BC7B1}"/>
              </a:ext>
            </a:extLst>
          </p:cNvPr>
          <p:cNvSpPr/>
          <p:nvPr/>
        </p:nvSpPr>
        <p:spPr bwMode="auto">
          <a:xfrm>
            <a:off x="6435228" y="229423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0" name="Oval 1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7C283E0-7044-4947-A2F0-6A52B58F962C}"/>
              </a:ext>
            </a:extLst>
          </p:cNvPr>
          <p:cNvSpPr/>
          <p:nvPr/>
        </p:nvSpPr>
        <p:spPr bwMode="auto">
          <a:xfrm>
            <a:off x="6705600" y="158115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21" name="Group 2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7444B135-A0BF-974F-A0AE-DE2564F3E054}"/>
              </a:ext>
            </a:extLst>
          </p:cNvPr>
          <p:cNvGrpSpPr/>
          <p:nvPr/>
        </p:nvGrpSpPr>
        <p:grpSpPr>
          <a:xfrm>
            <a:off x="6255885" y="2944310"/>
            <a:ext cx="2499630" cy="347354"/>
            <a:chOff x="5204281" y="6011520"/>
            <a:chExt cx="3332840" cy="463138"/>
          </a:xfrm>
        </p:grpSpPr>
        <p:sp>
          <p:nvSpPr>
            <p:cNvPr id="22" name="Oval 21">
              <a:extLst>
                <a:ext uri="{FF2B5EF4-FFF2-40B4-BE49-F238E27FC236}">
                  <a16:creationId xmlns:a16="http://schemas.microsoft.com/office/drawing/2014/main" id="{45A8762E-B452-ED4C-AC8A-BA8DCF734BE7}"/>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23" name="Oval 22">
              <a:extLst>
                <a:ext uri="{FF2B5EF4-FFF2-40B4-BE49-F238E27FC236}">
                  <a16:creationId xmlns:a16="http://schemas.microsoft.com/office/drawing/2014/main" id="{711AF4BC-A620-4548-9892-7CF3162F7EBE}"/>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24" name="Straight Arrow Connector 2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006DF7B-F8FA-4048-B78B-E842F9CA37A2}"/>
              </a:ext>
            </a:extLst>
          </p:cNvPr>
          <p:cNvCxnSpPr>
            <a:cxnSpLocks/>
            <a:stCxn id="22" idx="0"/>
          </p:cNvCxnSpPr>
          <p:nvPr/>
        </p:nvCxnSpPr>
        <p:spPr bwMode="auto">
          <a:xfrm flipV="1">
            <a:off x="6809695" y="2641589"/>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5" name="Straight Arrow Connector 2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FFA5436-F1AF-E74E-AE15-F57C0C5727B2}"/>
              </a:ext>
            </a:extLst>
          </p:cNvPr>
          <p:cNvCxnSpPr>
            <a:cxnSpLocks/>
            <a:stCxn id="23" idx="0"/>
            <a:endCxn id="20" idx="5"/>
          </p:cNvCxnSpPr>
          <p:nvPr/>
        </p:nvCxnSpPr>
        <p:spPr bwMode="auto">
          <a:xfrm flipH="1" flipV="1">
            <a:off x="8071456" y="2027774"/>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6" name="Straight Arrow Connector 25"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38C672F-91E5-4341-BC06-C76D3C4632E9}"/>
              </a:ext>
            </a:extLst>
          </p:cNvPr>
          <p:cNvCxnSpPr>
            <a:cxnSpLocks/>
            <a:stCxn id="19" idx="0"/>
          </p:cNvCxnSpPr>
          <p:nvPr/>
        </p:nvCxnSpPr>
        <p:spPr bwMode="auto">
          <a:xfrm flipV="1">
            <a:off x="6989038" y="2090933"/>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8809A66-4268-7741-83D9-768E960B8694}"/>
              </a:ext>
            </a:extLst>
          </p:cNvPr>
          <p:cNvCxnSpPr>
            <a:cxnSpLocks/>
          </p:cNvCxnSpPr>
          <p:nvPr/>
        </p:nvCxnSpPr>
        <p:spPr bwMode="auto">
          <a:xfrm flipV="1">
            <a:off x="7505700" y="1273150"/>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 name="Straight Arrow Connector 2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B311BD13-659D-0943-9702-8CB216F73DFE}"/>
              </a:ext>
            </a:extLst>
          </p:cNvPr>
          <p:cNvCxnSpPr/>
          <p:nvPr/>
        </p:nvCxnSpPr>
        <p:spPr bwMode="auto">
          <a:xfrm flipV="1">
            <a:off x="7527583" y="74124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296350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3" end="3"/>
                                            </p:txEl>
                                          </p:spTgt>
                                        </p:tgtEl>
                                      </p:cBhvr>
                                    </p:animEffect>
                                    <p:set>
                                      <p:cBhvr>
                                        <p:cTn id="7" dur="1" fill="hold">
                                          <p:stCondLst>
                                            <p:cond delay="499"/>
                                          </p:stCondLst>
                                        </p:cTn>
                                        <p:tgtEl>
                                          <p:spTgt spid="4">
                                            <p:txEl>
                                              <p:pRg st="3" end="3"/>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dissolve">
                                      <p:cBhvr>
                                        <p:cTn id="1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a:t>
            </a:r>
          </a:p>
        </p:txBody>
      </p:sp>
      <p:sp>
        <p:nvSpPr>
          <p:cNvPr id="2" name="Content Placeholder 1">
            <a:extLst>
              <a:ext uri="{FF2B5EF4-FFF2-40B4-BE49-F238E27FC236}">
                <a16:creationId xmlns:a16="http://schemas.microsoft.com/office/drawing/2014/main" id="{CC50B184-4F8B-924D-85AC-D335FCAED025}"/>
              </a:ext>
            </a:extLst>
          </p:cNvPr>
          <p:cNvSpPr>
            <a:spLocks noGrp="1"/>
          </p:cNvSpPr>
          <p:nvPr>
            <p:ph idx="1"/>
          </p:nvPr>
        </p:nvSpPr>
        <p:spPr/>
        <p:txBody>
          <a:bodyPr/>
          <a:lstStyle/>
          <a:p>
            <a:endParaRPr lang="en-US"/>
          </a:p>
        </p:txBody>
      </p:sp>
      <p:sp>
        <p:nvSpPr>
          <p:cNvPr id="36" name="Rectangle 2" descr="500,500 IOs" title="Cost Plan 1 ">
            <a:extLst>
              <a:ext uri="{FF2B5EF4-FFF2-40B4-BE49-F238E27FC236}">
                <a16:creationId xmlns:a16="http://schemas.microsoft.com/office/drawing/2014/main" id="{20EAD8D4-9900-944F-A751-C9B56459723B}"/>
              </a:ext>
            </a:extLst>
          </p:cNvPr>
          <p:cNvSpPr>
            <a:spLocks noChangeArrowheads="1"/>
          </p:cNvSpPr>
          <p:nvPr/>
        </p:nvSpPr>
        <p:spPr bwMode="auto">
          <a:xfrm>
            <a:off x="1217391" y="430123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500,500 IOs</a:t>
            </a:r>
          </a:p>
        </p:txBody>
      </p:sp>
      <p:sp>
        <p:nvSpPr>
          <p:cNvPr id="51" name="Rectangle 59" descr="250,500 IOs" title="Cost of Plan 2">
            <a:extLst>
              <a:ext uri="{FF2B5EF4-FFF2-40B4-BE49-F238E27FC236}">
                <a16:creationId xmlns:a16="http://schemas.microsoft.com/office/drawing/2014/main" id="{973F4CED-14B6-9742-90D9-1FC22120A731}"/>
              </a:ext>
            </a:extLst>
          </p:cNvPr>
          <p:cNvSpPr>
            <a:spLocks noChangeArrowheads="1"/>
          </p:cNvSpPr>
          <p:nvPr/>
        </p:nvSpPr>
        <p:spPr bwMode="auto">
          <a:xfrm>
            <a:off x="4285129" y="417429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grpSp>
        <p:nvGrpSpPr>
          <p:cNvPr id="52" name="Group 51" descr="Sailors and reserves are scanned and page nested loop joined ( S ⨝ R) .. The result of the join is selected for rating &gt; 5. The result of that is selected for bid = 100. The result of that is projected for sname. Both selections and the projection is done on the fly" title="Query Plan 1">
            <a:extLst>
              <a:ext uri="{FF2B5EF4-FFF2-40B4-BE49-F238E27FC236}">
                <a16:creationId xmlns:a16="http://schemas.microsoft.com/office/drawing/2014/main" id="{E9EDE98C-6E98-A74C-B220-B075CAD7F16B}"/>
              </a:ext>
            </a:extLst>
          </p:cNvPr>
          <p:cNvGrpSpPr/>
          <p:nvPr/>
        </p:nvGrpSpPr>
        <p:grpSpPr>
          <a:xfrm>
            <a:off x="700156" y="1485996"/>
            <a:ext cx="2782195" cy="2676207"/>
            <a:chOff x="5525414" y="883012"/>
            <a:chExt cx="2782195" cy="2676207"/>
          </a:xfrm>
        </p:grpSpPr>
        <p:pic>
          <p:nvPicPr>
            <p:cNvPr id="53" name="Picture 52" descr="Sailors and reserves are scanned and page nested loop joined. The result of the join is selected for rating &gt; 5. The result of that is selected for bid = 100. The result of that is projected for sname. " title="Query Plan">
              <a:extLst>
                <a:ext uri="{FF2B5EF4-FFF2-40B4-BE49-F238E27FC236}">
                  <a16:creationId xmlns:a16="http://schemas.microsoft.com/office/drawing/2014/main" id="{1CAD1CC8-FF94-6E4A-9152-36540865C408}"/>
                </a:ext>
              </a:extLst>
            </p:cNvPr>
            <p:cNvPicPr>
              <a:picLocks noChangeAspect="1"/>
            </p:cNvPicPr>
            <p:nvPr/>
          </p:nvPicPr>
          <p:blipFill>
            <a:blip r:embed="rId3"/>
            <a:stretch>
              <a:fillRect/>
            </a:stretch>
          </p:blipFill>
          <p:spPr>
            <a:xfrm>
              <a:off x="5525414" y="883012"/>
              <a:ext cx="2782195" cy="2676207"/>
            </a:xfrm>
            <a:prstGeom prst="rect">
              <a:avLst/>
            </a:prstGeom>
          </p:spPr>
        </p:pic>
        <p:sp>
          <p:nvSpPr>
            <p:cNvPr id="54" name="Rectangle 49">
              <a:extLst>
                <a:ext uri="{FF2B5EF4-FFF2-40B4-BE49-F238E27FC236}">
                  <a16:creationId xmlns:a16="http://schemas.microsoft.com/office/drawing/2014/main" id="{AC79408F-788B-CA48-8B19-BABD67B6D755}"/>
                </a:ext>
              </a:extLst>
            </p:cNvPr>
            <p:cNvSpPr>
              <a:spLocks noChangeArrowheads="1"/>
            </p:cNvSpPr>
            <p:nvPr/>
          </p:nvSpPr>
          <p:spPr bwMode="auto">
            <a:xfrm>
              <a:off x="7467600" y="1079868"/>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5" name="Rectangle 49">
              <a:extLst>
                <a:ext uri="{FF2B5EF4-FFF2-40B4-BE49-F238E27FC236}">
                  <a16:creationId xmlns:a16="http://schemas.microsoft.com/office/drawing/2014/main" id="{0C0A26F6-8311-8246-9CBC-7AE9C239AF02}"/>
                </a:ext>
              </a:extLst>
            </p:cNvPr>
            <p:cNvSpPr>
              <a:spLocks noChangeArrowheads="1"/>
            </p:cNvSpPr>
            <p:nvPr/>
          </p:nvSpPr>
          <p:spPr bwMode="auto">
            <a:xfrm>
              <a:off x="7395576" y="2040881"/>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sp>
          <p:nvSpPr>
            <p:cNvPr id="56" name="Rectangle 49">
              <a:extLst>
                <a:ext uri="{FF2B5EF4-FFF2-40B4-BE49-F238E27FC236}">
                  <a16:creationId xmlns:a16="http://schemas.microsoft.com/office/drawing/2014/main" id="{8B98FC84-515A-AB4D-A99F-1F47D68C9963}"/>
                </a:ext>
              </a:extLst>
            </p:cNvPr>
            <p:cNvSpPr>
              <a:spLocks noChangeArrowheads="1"/>
            </p:cNvSpPr>
            <p:nvPr/>
          </p:nvSpPr>
          <p:spPr bwMode="auto">
            <a:xfrm>
              <a:off x="7421843" y="1569435"/>
              <a:ext cx="696506"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050" dirty="0">
                  <a:solidFill>
                    <a:srgbClr val="C00000"/>
                  </a:solidFill>
                  <a:latin typeface="+mn-lt"/>
                </a:rPr>
                <a:t>On-the-fly</a:t>
              </a:r>
            </a:p>
          </p:txBody>
        </p:sp>
      </p:grpSp>
      <p:sp>
        <p:nvSpPr>
          <p:cNvPr id="37" name="Oval 3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95BBABC-48BA-6242-84EE-993601E22A0C}"/>
              </a:ext>
            </a:extLst>
          </p:cNvPr>
          <p:cNvSpPr/>
          <p:nvPr/>
        </p:nvSpPr>
        <p:spPr bwMode="auto">
          <a:xfrm>
            <a:off x="4527888" y="115082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8" name="Oval 3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AFFB3D0-BF39-BF48-B47E-69BCCC38164B}"/>
              </a:ext>
            </a:extLst>
          </p:cNvPr>
          <p:cNvSpPr/>
          <p:nvPr/>
        </p:nvSpPr>
        <p:spPr bwMode="auto">
          <a:xfrm>
            <a:off x="4527888" y="166060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9" name="Oval 3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252361C-6D31-D64E-8860-1CA43BD410FF}"/>
              </a:ext>
            </a:extLst>
          </p:cNvPr>
          <p:cNvSpPr/>
          <p:nvPr/>
        </p:nvSpPr>
        <p:spPr bwMode="auto">
          <a:xfrm>
            <a:off x="3989343" y="305117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0" name="Oval 3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7215360-DDDF-7748-8584-7B9843D70EC8}"/>
              </a:ext>
            </a:extLst>
          </p:cNvPr>
          <p:cNvSpPr/>
          <p:nvPr/>
        </p:nvSpPr>
        <p:spPr bwMode="auto">
          <a:xfrm>
            <a:off x="4259715" y="233808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41" name="Group 4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D810B0B9-FF9E-7943-BB49-56D7A75DA50C}"/>
              </a:ext>
            </a:extLst>
          </p:cNvPr>
          <p:cNvGrpSpPr/>
          <p:nvPr/>
        </p:nvGrpSpPr>
        <p:grpSpPr>
          <a:xfrm>
            <a:off x="3810000" y="3701244"/>
            <a:ext cx="2499630" cy="347354"/>
            <a:chOff x="5204281" y="6011520"/>
            <a:chExt cx="3332840" cy="463138"/>
          </a:xfrm>
        </p:grpSpPr>
        <p:sp>
          <p:nvSpPr>
            <p:cNvPr id="42" name="Oval 41">
              <a:extLst>
                <a:ext uri="{FF2B5EF4-FFF2-40B4-BE49-F238E27FC236}">
                  <a16:creationId xmlns:a16="http://schemas.microsoft.com/office/drawing/2014/main" id="{904A8EFB-2A83-5148-AB7C-7F16EB1E6217}"/>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3" name="Oval 42">
              <a:extLst>
                <a:ext uri="{FF2B5EF4-FFF2-40B4-BE49-F238E27FC236}">
                  <a16:creationId xmlns:a16="http://schemas.microsoft.com/office/drawing/2014/main" id="{CBBD5CD2-E346-BD43-81D7-9801BA0DD532}"/>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44" name="Straight Arrow Connector 4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26FBB99-C32B-4E40-A4BB-C214E32C499D}"/>
              </a:ext>
            </a:extLst>
          </p:cNvPr>
          <p:cNvCxnSpPr>
            <a:cxnSpLocks/>
            <a:stCxn id="42" idx="0"/>
          </p:cNvCxnSpPr>
          <p:nvPr/>
        </p:nvCxnSpPr>
        <p:spPr bwMode="auto">
          <a:xfrm flipV="1">
            <a:off x="4363810" y="339852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30F7BDDB-FDE4-E749-B920-F6375F7D0505}"/>
              </a:ext>
            </a:extLst>
          </p:cNvPr>
          <p:cNvCxnSpPr>
            <a:cxnSpLocks/>
            <a:stCxn id="43" idx="0"/>
            <a:endCxn id="40" idx="5"/>
          </p:cNvCxnSpPr>
          <p:nvPr/>
        </p:nvCxnSpPr>
        <p:spPr bwMode="auto">
          <a:xfrm flipH="1" flipV="1">
            <a:off x="5625571" y="2784708"/>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1B7B32F7-9819-B440-98F5-B528A79B98CE}"/>
              </a:ext>
            </a:extLst>
          </p:cNvPr>
          <p:cNvCxnSpPr>
            <a:cxnSpLocks/>
            <a:stCxn id="39" idx="0"/>
          </p:cNvCxnSpPr>
          <p:nvPr/>
        </p:nvCxnSpPr>
        <p:spPr bwMode="auto">
          <a:xfrm flipV="1">
            <a:off x="4543153" y="284786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8D0920C3-0272-6747-835F-80CA2E323A86}"/>
              </a:ext>
            </a:extLst>
          </p:cNvPr>
          <p:cNvCxnSpPr>
            <a:cxnSpLocks/>
          </p:cNvCxnSpPr>
          <p:nvPr/>
        </p:nvCxnSpPr>
        <p:spPr bwMode="auto">
          <a:xfrm flipV="1">
            <a:off x="5059815" y="2030084"/>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0B94FBB3-FC90-F144-BEDB-23F5FD2FF565}"/>
              </a:ext>
            </a:extLst>
          </p:cNvPr>
          <p:cNvCxnSpPr/>
          <p:nvPr/>
        </p:nvCxnSpPr>
        <p:spPr bwMode="auto">
          <a:xfrm flipV="1">
            <a:off x="5081698" y="14981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64035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6"/>
                                        </p:tgtEl>
                                      </p:cBhvr>
                                    </p:animEffect>
                                    <p:set>
                                      <p:cBhvr>
                                        <p:cTn id="12" dur="1" fill="hold">
                                          <p:stCondLst>
                                            <p:cond delay="499"/>
                                          </p:stCondLst>
                                        </p:cTn>
                                        <p:tgtEl>
                                          <p:spTgt spid="3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2"/>
                                        </p:tgtEl>
                                      </p:cBhvr>
                                    </p:animEffect>
                                    <p:set>
                                      <p:cBhvr>
                                        <p:cTn id="15"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More Selection Pushdown</a:t>
            </a:r>
          </a:p>
        </p:txBody>
      </p:sp>
      <p:sp>
        <p:nvSpPr>
          <p:cNvPr id="2" name="Content Placeholder 1">
            <a:extLst>
              <a:ext uri="{FF2B5EF4-FFF2-40B4-BE49-F238E27FC236}">
                <a16:creationId xmlns:a16="http://schemas.microsoft.com/office/drawing/2014/main" id="{D9150203-F250-1049-93A0-F44FF390A67E}"/>
              </a:ext>
            </a:extLst>
          </p:cNvPr>
          <p:cNvSpPr>
            <a:spLocks noGrp="1"/>
          </p:cNvSpPr>
          <p:nvPr>
            <p:ph idx="1"/>
          </p:nvPr>
        </p:nvSpPr>
        <p:spPr/>
        <p:txBody>
          <a:bodyPr/>
          <a:lstStyle/>
          <a:p>
            <a:endParaRPr lang="en-US"/>
          </a:p>
        </p:txBody>
      </p:sp>
      <p:sp>
        <p:nvSpPr>
          <p:cNvPr id="75" name="Rectangle 59" descr="250,500 IOs" title="Cost of Plan 2">
            <a:extLst>
              <a:ext uri="{FF2B5EF4-FFF2-40B4-BE49-F238E27FC236}">
                <a16:creationId xmlns:a16="http://schemas.microsoft.com/office/drawing/2014/main" id="{77DF05B6-3951-CC40-9EC6-88CBC43C1E54}"/>
              </a:ext>
            </a:extLst>
          </p:cNvPr>
          <p:cNvSpPr>
            <a:spLocks noChangeArrowheads="1"/>
          </p:cNvSpPr>
          <p:nvPr/>
        </p:nvSpPr>
        <p:spPr bwMode="auto">
          <a:xfrm>
            <a:off x="984634" y="45060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9125406-DDF7-024D-B85D-1DA443DF0F1E}"/>
              </a:ext>
            </a:extLst>
          </p:cNvPr>
          <p:cNvSpPr/>
          <p:nvPr/>
        </p:nvSpPr>
        <p:spPr bwMode="auto">
          <a:xfrm>
            <a:off x="1010364" y="13036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F50CEC34-2762-5345-B86F-17D269BDADC3}"/>
              </a:ext>
            </a:extLst>
          </p:cNvPr>
          <p:cNvSpPr/>
          <p:nvPr/>
        </p:nvSpPr>
        <p:spPr bwMode="auto">
          <a:xfrm>
            <a:off x="1010364" y="1813408"/>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8C177A8C-98C0-0440-A69C-1BDBC5338D34}"/>
              </a:ext>
            </a:extLst>
          </p:cNvPr>
          <p:cNvSpPr/>
          <p:nvPr/>
        </p:nvSpPr>
        <p:spPr bwMode="auto">
          <a:xfrm>
            <a:off x="471819" y="320397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4" name="Oval 4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17718077-2506-4544-AB58-43684594710D}"/>
              </a:ext>
            </a:extLst>
          </p:cNvPr>
          <p:cNvSpPr/>
          <p:nvPr/>
        </p:nvSpPr>
        <p:spPr bwMode="auto">
          <a:xfrm>
            <a:off x="742191" y="2490886"/>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45" name="Group 4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4FD7A81-E30F-CD4E-8BE9-1D232573F225}"/>
              </a:ext>
            </a:extLst>
          </p:cNvPr>
          <p:cNvGrpSpPr/>
          <p:nvPr/>
        </p:nvGrpSpPr>
        <p:grpSpPr>
          <a:xfrm>
            <a:off x="292476" y="3854046"/>
            <a:ext cx="2499630" cy="347354"/>
            <a:chOff x="5204281" y="6011520"/>
            <a:chExt cx="3332840" cy="463138"/>
          </a:xfrm>
        </p:grpSpPr>
        <p:sp>
          <p:nvSpPr>
            <p:cNvPr id="47" name="Oval 46">
              <a:extLst>
                <a:ext uri="{FF2B5EF4-FFF2-40B4-BE49-F238E27FC236}">
                  <a16:creationId xmlns:a16="http://schemas.microsoft.com/office/drawing/2014/main" id="{A386CA72-44F9-2846-A419-E51F9F476E15}"/>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9" name="Oval 48">
              <a:extLst>
                <a:ext uri="{FF2B5EF4-FFF2-40B4-BE49-F238E27FC236}">
                  <a16:creationId xmlns:a16="http://schemas.microsoft.com/office/drawing/2014/main" id="{A1A9A262-C9DA-FD40-9012-2CDCD06B8778}"/>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0" name="Straight Arrow Connector 4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847465A-8E70-F84C-BD2C-EE2C815B8FED}"/>
              </a:ext>
            </a:extLst>
          </p:cNvPr>
          <p:cNvCxnSpPr>
            <a:cxnSpLocks/>
            <a:stCxn id="47" idx="0"/>
          </p:cNvCxnSpPr>
          <p:nvPr/>
        </p:nvCxnSpPr>
        <p:spPr bwMode="auto">
          <a:xfrm flipV="1">
            <a:off x="846286" y="3551325"/>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5574F2E-757C-5A45-8DBC-8D76B6142D39}"/>
              </a:ext>
            </a:extLst>
          </p:cNvPr>
          <p:cNvCxnSpPr>
            <a:cxnSpLocks/>
            <a:stCxn id="49" idx="0"/>
            <a:endCxn id="44" idx="5"/>
          </p:cNvCxnSpPr>
          <p:nvPr/>
        </p:nvCxnSpPr>
        <p:spPr bwMode="auto">
          <a:xfrm flipH="1" flipV="1">
            <a:off x="2108047" y="2937510"/>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C61BC280-D692-1349-9FC6-DFE7DF98FFD3}"/>
              </a:ext>
            </a:extLst>
          </p:cNvPr>
          <p:cNvCxnSpPr>
            <a:cxnSpLocks/>
            <a:stCxn id="34" idx="0"/>
          </p:cNvCxnSpPr>
          <p:nvPr/>
        </p:nvCxnSpPr>
        <p:spPr bwMode="auto">
          <a:xfrm flipV="1">
            <a:off x="1025629" y="3000669"/>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668F3B2-D011-F44D-87F7-3398C404A84F}"/>
              </a:ext>
            </a:extLst>
          </p:cNvPr>
          <p:cNvCxnSpPr>
            <a:cxnSpLocks/>
          </p:cNvCxnSpPr>
          <p:nvPr/>
        </p:nvCxnSpPr>
        <p:spPr bwMode="auto">
          <a:xfrm flipV="1">
            <a:off x="1542291" y="2182886"/>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E92D3C76-1552-604E-851C-318C8DECD370}"/>
              </a:ext>
            </a:extLst>
          </p:cNvPr>
          <p:cNvCxnSpPr/>
          <p:nvPr/>
        </p:nvCxnSpPr>
        <p:spPr bwMode="auto">
          <a:xfrm flipV="1">
            <a:off x="1564174" y="165097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5" name="Oval 5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0D6B465-70A8-104A-8210-679B7A2D457A}"/>
              </a:ext>
            </a:extLst>
          </p:cNvPr>
          <p:cNvSpPr/>
          <p:nvPr/>
        </p:nvSpPr>
        <p:spPr bwMode="auto">
          <a:xfrm>
            <a:off x="4372334" y="126545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6" name="Oval 5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9A74E5D-245A-AC45-BC9D-C0F5422C7937}"/>
              </a:ext>
            </a:extLst>
          </p:cNvPr>
          <p:cNvSpPr/>
          <p:nvPr/>
        </p:nvSpPr>
        <p:spPr bwMode="auto">
          <a:xfrm>
            <a:off x="4372334" y="177523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7" name="Oval 5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530D764-ED6E-D344-B1F4-CB4ACF48FDAD}"/>
              </a:ext>
            </a:extLst>
          </p:cNvPr>
          <p:cNvSpPr/>
          <p:nvPr/>
        </p:nvSpPr>
        <p:spPr bwMode="auto">
          <a:xfrm>
            <a:off x="3833789" y="316580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8" name="Oval 5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D72B59C-D472-FC42-9DD6-F974B4055619}"/>
              </a:ext>
            </a:extLst>
          </p:cNvPr>
          <p:cNvSpPr/>
          <p:nvPr/>
        </p:nvSpPr>
        <p:spPr bwMode="auto">
          <a:xfrm>
            <a:off x="4104161" y="245271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9" name="Group 5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50F1D54-C9B1-C546-A5EA-51CC651AA954}"/>
              </a:ext>
            </a:extLst>
          </p:cNvPr>
          <p:cNvGrpSpPr/>
          <p:nvPr/>
        </p:nvGrpSpPr>
        <p:grpSpPr>
          <a:xfrm>
            <a:off x="3654446" y="3815874"/>
            <a:ext cx="2499630" cy="347354"/>
            <a:chOff x="5204281" y="6011520"/>
            <a:chExt cx="3332840" cy="463138"/>
          </a:xfrm>
        </p:grpSpPr>
        <p:sp>
          <p:nvSpPr>
            <p:cNvPr id="77" name="Oval 76">
              <a:extLst>
                <a:ext uri="{FF2B5EF4-FFF2-40B4-BE49-F238E27FC236}">
                  <a16:creationId xmlns:a16="http://schemas.microsoft.com/office/drawing/2014/main" id="{CC7EF3AB-6E4B-6F42-B4FF-FF7E6C60F48E}"/>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78" name="Oval 77">
              <a:extLst>
                <a:ext uri="{FF2B5EF4-FFF2-40B4-BE49-F238E27FC236}">
                  <a16:creationId xmlns:a16="http://schemas.microsoft.com/office/drawing/2014/main" id="{B296220A-ADAF-1B41-9A9F-FD2564852113}"/>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79" name="Straight Arrow Connector 7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F05F42F-E0B4-6647-873E-67B6B27414EB}"/>
              </a:ext>
            </a:extLst>
          </p:cNvPr>
          <p:cNvCxnSpPr>
            <a:cxnSpLocks/>
            <a:stCxn id="77" idx="0"/>
          </p:cNvCxnSpPr>
          <p:nvPr/>
        </p:nvCxnSpPr>
        <p:spPr bwMode="auto">
          <a:xfrm flipV="1">
            <a:off x="4208256" y="351315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0" name="Straight Arrow Connector 7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2FDAF27-87D1-5F49-A7B8-EEE2C9E4D1F6}"/>
              </a:ext>
            </a:extLst>
          </p:cNvPr>
          <p:cNvCxnSpPr>
            <a:cxnSpLocks/>
            <a:stCxn id="78" idx="0"/>
            <a:endCxn id="58" idx="5"/>
          </p:cNvCxnSpPr>
          <p:nvPr/>
        </p:nvCxnSpPr>
        <p:spPr bwMode="auto">
          <a:xfrm flipH="1" flipV="1">
            <a:off x="5470017" y="2899338"/>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1" name="Straight Arrow Connector 8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3D71F73-FA4C-C34B-AFE1-69EB1554E7DD}"/>
              </a:ext>
            </a:extLst>
          </p:cNvPr>
          <p:cNvCxnSpPr>
            <a:cxnSpLocks/>
            <a:stCxn id="57" idx="0"/>
          </p:cNvCxnSpPr>
          <p:nvPr/>
        </p:nvCxnSpPr>
        <p:spPr bwMode="auto">
          <a:xfrm flipV="1">
            <a:off x="4387599" y="296249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2" name="Straight Arrow Connector 8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5CB6EE0-FBC3-8945-918D-251CA3126A3E}"/>
              </a:ext>
            </a:extLst>
          </p:cNvPr>
          <p:cNvCxnSpPr>
            <a:cxnSpLocks/>
          </p:cNvCxnSpPr>
          <p:nvPr/>
        </p:nvCxnSpPr>
        <p:spPr bwMode="auto">
          <a:xfrm flipV="1">
            <a:off x="4904261" y="2144714"/>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3" name="Straight Arrow Connector 8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E8E91EF-A2AD-0043-A0E7-70A5387FB2DC}"/>
              </a:ext>
            </a:extLst>
          </p:cNvPr>
          <p:cNvCxnSpPr/>
          <p:nvPr/>
        </p:nvCxnSpPr>
        <p:spPr bwMode="auto">
          <a:xfrm flipV="1">
            <a:off x="4926144" y="161280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47082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500"/>
                                        <p:tgtEl>
                                          <p:spTgt spid="5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dissolve">
                                      <p:cBhvr>
                                        <p:cTn id="13" dur="500"/>
                                        <p:tgtEl>
                                          <p:spTgt spid="5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dissolve">
                                      <p:cBhvr>
                                        <p:cTn id="16" dur="500"/>
                                        <p:tgtEl>
                                          <p:spTgt spid="58"/>
                                        </p:tgtEl>
                                      </p:cBhvr>
                                    </p:animEffect>
                                  </p:childTnLst>
                                </p:cTn>
                              </p:par>
                              <p:par>
                                <p:cTn id="17" presetID="9"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par>
                                <p:cTn id="20" presetID="9" presetClass="entr" presetSubtype="0"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nodeType="with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dissolve">
                                      <p:cBhvr>
                                        <p:cTn id="3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More Selection Pushdown, </a:t>
            </a:r>
            <a:r>
              <a:rPr lang="en-US" altLang="x-none" sz="2700" dirty="0" err="1"/>
              <a:t>cont</a:t>
            </a:r>
            <a:endParaRPr lang="en-US" altLang="x-none" sz="2700" dirty="0"/>
          </a:p>
        </p:txBody>
      </p:sp>
      <p:sp>
        <p:nvSpPr>
          <p:cNvPr id="2" name="Content Placeholder 1">
            <a:extLst>
              <a:ext uri="{FF2B5EF4-FFF2-40B4-BE49-F238E27FC236}">
                <a16:creationId xmlns:a16="http://schemas.microsoft.com/office/drawing/2014/main" id="{9CC8164E-65FE-4743-BBB1-3898A7C7D328}"/>
              </a:ext>
            </a:extLst>
          </p:cNvPr>
          <p:cNvSpPr>
            <a:spLocks noGrp="1"/>
          </p:cNvSpPr>
          <p:nvPr>
            <p:ph idx="1"/>
          </p:nvPr>
        </p:nvSpPr>
        <p:spPr/>
        <p:txBody>
          <a:bodyPr/>
          <a:lstStyle/>
          <a:p>
            <a:endParaRPr lang="en-US"/>
          </a:p>
        </p:txBody>
      </p:sp>
      <p:sp>
        <p:nvSpPr>
          <p:cNvPr id="73" name="Rectangle 59">
            <a:extLst>
              <a:ext uri="{FF2B5EF4-FFF2-40B4-BE49-F238E27FC236}">
                <a16:creationId xmlns:a16="http://schemas.microsoft.com/office/drawing/2014/main" id="{9A1090CE-FF2E-2747-A536-7D72290B0D2B}"/>
              </a:ext>
            </a:extLst>
          </p:cNvPr>
          <p:cNvSpPr>
            <a:spLocks noChangeArrowheads="1"/>
          </p:cNvSpPr>
          <p:nvPr/>
        </p:nvSpPr>
        <p:spPr bwMode="auto">
          <a:xfrm>
            <a:off x="4165140" y="437523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75" name="Rectangle 59" descr="250,500 IOs" title="Cost of Plan 2">
            <a:extLst>
              <a:ext uri="{FF2B5EF4-FFF2-40B4-BE49-F238E27FC236}">
                <a16:creationId xmlns:a16="http://schemas.microsoft.com/office/drawing/2014/main" id="{77DF05B6-3951-CC40-9EC6-88CBC43C1E54}"/>
              </a:ext>
            </a:extLst>
          </p:cNvPr>
          <p:cNvSpPr>
            <a:spLocks noChangeArrowheads="1"/>
          </p:cNvSpPr>
          <p:nvPr/>
        </p:nvSpPr>
        <p:spPr bwMode="auto">
          <a:xfrm>
            <a:off x="984634" y="45060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9125406-DDF7-024D-B85D-1DA443DF0F1E}"/>
              </a:ext>
            </a:extLst>
          </p:cNvPr>
          <p:cNvSpPr/>
          <p:nvPr/>
        </p:nvSpPr>
        <p:spPr bwMode="auto">
          <a:xfrm>
            <a:off x="1010364" y="13036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F50CEC34-2762-5345-B86F-17D269BDADC3}"/>
              </a:ext>
            </a:extLst>
          </p:cNvPr>
          <p:cNvSpPr/>
          <p:nvPr/>
        </p:nvSpPr>
        <p:spPr bwMode="auto">
          <a:xfrm>
            <a:off x="1010364" y="1813408"/>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8C177A8C-98C0-0440-A69C-1BDBC5338D34}"/>
              </a:ext>
            </a:extLst>
          </p:cNvPr>
          <p:cNvSpPr/>
          <p:nvPr/>
        </p:nvSpPr>
        <p:spPr bwMode="auto">
          <a:xfrm>
            <a:off x="471819" y="320397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4" name="Oval 4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17718077-2506-4544-AB58-43684594710D}"/>
              </a:ext>
            </a:extLst>
          </p:cNvPr>
          <p:cNvSpPr/>
          <p:nvPr/>
        </p:nvSpPr>
        <p:spPr bwMode="auto">
          <a:xfrm>
            <a:off x="742191" y="2490886"/>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45" name="Group 44"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4FD7A81-E30F-CD4E-8BE9-1D232573F225}"/>
              </a:ext>
            </a:extLst>
          </p:cNvPr>
          <p:cNvGrpSpPr/>
          <p:nvPr/>
        </p:nvGrpSpPr>
        <p:grpSpPr>
          <a:xfrm>
            <a:off x="292476" y="3854046"/>
            <a:ext cx="2499630" cy="347354"/>
            <a:chOff x="5204281" y="6011520"/>
            <a:chExt cx="3332840" cy="463138"/>
          </a:xfrm>
        </p:grpSpPr>
        <p:sp>
          <p:nvSpPr>
            <p:cNvPr id="47" name="Oval 46">
              <a:extLst>
                <a:ext uri="{FF2B5EF4-FFF2-40B4-BE49-F238E27FC236}">
                  <a16:creationId xmlns:a16="http://schemas.microsoft.com/office/drawing/2014/main" id="{A386CA72-44F9-2846-A419-E51F9F476E15}"/>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9" name="Oval 48">
              <a:extLst>
                <a:ext uri="{FF2B5EF4-FFF2-40B4-BE49-F238E27FC236}">
                  <a16:creationId xmlns:a16="http://schemas.microsoft.com/office/drawing/2014/main" id="{A1A9A262-C9DA-FD40-9012-2CDCD06B8778}"/>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0" name="Straight Arrow Connector 49"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2847465A-8E70-F84C-BD2C-EE2C815B8FED}"/>
              </a:ext>
            </a:extLst>
          </p:cNvPr>
          <p:cNvCxnSpPr>
            <a:cxnSpLocks/>
            <a:stCxn id="47" idx="0"/>
          </p:cNvCxnSpPr>
          <p:nvPr/>
        </p:nvCxnSpPr>
        <p:spPr bwMode="auto">
          <a:xfrm flipV="1">
            <a:off x="846286" y="3551325"/>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55574F2E-757C-5A45-8DBC-8D76B6142D39}"/>
              </a:ext>
            </a:extLst>
          </p:cNvPr>
          <p:cNvCxnSpPr>
            <a:cxnSpLocks/>
            <a:stCxn id="49" idx="0"/>
            <a:endCxn id="44" idx="5"/>
          </p:cNvCxnSpPr>
          <p:nvPr/>
        </p:nvCxnSpPr>
        <p:spPr bwMode="auto">
          <a:xfrm flipH="1" flipV="1">
            <a:off x="2108047" y="2937510"/>
            <a:ext cx="130249" cy="91653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C61BC280-D692-1349-9FC6-DFE7DF98FFD3}"/>
              </a:ext>
            </a:extLst>
          </p:cNvPr>
          <p:cNvCxnSpPr>
            <a:cxnSpLocks/>
            <a:stCxn id="34" idx="0"/>
          </p:cNvCxnSpPr>
          <p:nvPr/>
        </p:nvCxnSpPr>
        <p:spPr bwMode="auto">
          <a:xfrm flipV="1">
            <a:off x="1025629" y="3000669"/>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9668F3B2-D011-F44D-87F7-3398C404A84F}"/>
              </a:ext>
            </a:extLst>
          </p:cNvPr>
          <p:cNvCxnSpPr>
            <a:cxnSpLocks/>
          </p:cNvCxnSpPr>
          <p:nvPr/>
        </p:nvCxnSpPr>
        <p:spPr bwMode="auto">
          <a:xfrm flipV="1">
            <a:off x="1542291" y="2182886"/>
            <a:ext cx="0" cy="2698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Sailors is scanned and then selected for rating &gt; 5. Reserves is scanned and page nested loop joined with the result of the selection on Sailors ( S ⨝ R) .. The result of that is selected for bid = 100. Finally, the sname is projected from the result" title="Query Plan 2">
            <a:extLst>
              <a:ext uri="{FF2B5EF4-FFF2-40B4-BE49-F238E27FC236}">
                <a16:creationId xmlns:a16="http://schemas.microsoft.com/office/drawing/2014/main" id="{E92D3C76-1552-604E-851C-318C8DECD370}"/>
              </a:ext>
            </a:extLst>
          </p:cNvPr>
          <p:cNvCxnSpPr/>
          <p:nvPr/>
        </p:nvCxnSpPr>
        <p:spPr bwMode="auto">
          <a:xfrm flipV="1">
            <a:off x="1564174" y="165097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8" name="Oval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5B01BD9-0786-8549-91DE-A9C9F5832CB4}"/>
              </a:ext>
            </a:extLst>
          </p:cNvPr>
          <p:cNvSpPr/>
          <p:nvPr/>
        </p:nvSpPr>
        <p:spPr bwMode="auto">
          <a:xfrm>
            <a:off x="4325705" y="181340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5" name="Oval 5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F0642E8-3948-B14E-8CC4-AF9E5C08DCE9}"/>
              </a:ext>
            </a:extLst>
          </p:cNvPr>
          <p:cNvSpPr/>
          <p:nvPr/>
        </p:nvSpPr>
        <p:spPr bwMode="auto">
          <a:xfrm>
            <a:off x="5040080" y="316503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6" name="Oval 5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36FE93B-5C76-694E-B430-4DDB462C69E1}"/>
              </a:ext>
            </a:extLst>
          </p:cNvPr>
          <p:cNvSpPr/>
          <p:nvPr/>
        </p:nvSpPr>
        <p:spPr bwMode="auto">
          <a:xfrm>
            <a:off x="3833789" y="316580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7" name="Oval 5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7FE21A6-B5E0-8440-B304-36B191C8E00E}"/>
              </a:ext>
            </a:extLst>
          </p:cNvPr>
          <p:cNvSpPr/>
          <p:nvPr/>
        </p:nvSpPr>
        <p:spPr bwMode="auto">
          <a:xfrm>
            <a:off x="4104161" y="245271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8" name="Group 5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9ABCDB0-C3AB-8442-98F6-9EF8C3E87E8F}"/>
              </a:ext>
            </a:extLst>
          </p:cNvPr>
          <p:cNvGrpSpPr/>
          <p:nvPr/>
        </p:nvGrpSpPr>
        <p:grpSpPr>
          <a:xfrm>
            <a:off x="3654446" y="3815874"/>
            <a:ext cx="2499630" cy="347354"/>
            <a:chOff x="5204281" y="6011520"/>
            <a:chExt cx="3332840" cy="463138"/>
          </a:xfrm>
        </p:grpSpPr>
        <p:sp>
          <p:nvSpPr>
            <p:cNvPr id="59" name="Oval 58">
              <a:extLst>
                <a:ext uri="{FF2B5EF4-FFF2-40B4-BE49-F238E27FC236}">
                  <a16:creationId xmlns:a16="http://schemas.microsoft.com/office/drawing/2014/main" id="{74762ED0-C489-5946-AAD7-BDA77C8C5973}"/>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0" name="Oval 59">
              <a:extLst>
                <a:ext uri="{FF2B5EF4-FFF2-40B4-BE49-F238E27FC236}">
                  <a16:creationId xmlns:a16="http://schemas.microsoft.com/office/drawing/2014/main" id="{2309CC27-2D32-8B47-B766-ECE67C4DD286}"/>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74" name="Straight Arrow Connector 7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D25C5DB-4079-E645-8051-0AF60E0403FD}"/>
              </a:ext>
            </a:extLst>
          </p:cNvPr>
          <p:cNvCxnSpPr>
            <a:cxnSpLocks/>
            <a:stCxn id="59" idx="0"/>
          </p:cNvCxnSpPr>
          <p:nvPr/>
        </p:nvCxnSpPr>
        <p:spPr bwMode="auto">
          <a:xfrm flipV="1">
            <a:off x="4208256" y="351315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6" name="Straight Arrow Connector 7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20BAE38-AD41-DF46-B307-B6297C2183E0}"/>
              </a:ext>
            </a:extLst>
          </p:cNvPr>
          <p:cNvCxnSpPr>
            <a:cxnSpLocks/>
            <a:stCxn id="60" idx="0"/>
            <a:endCxn id="55" idx="4"/>
          </p:cNvCxnSpPr>
          <p:nvPr/>
        </p:nvCxnSpPr>
        <p:spPr bwMode="auto">
          <a:xfrm flipH="1" flipV="1">
            <a:off x="5593890" y="3512391"/>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7" name="Straight Arrow Connector 7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97BC347-E971-654E-9336-7FD2E967AF1F}"/>
              </a:ext>
            </a:extLst>
          </p:cNvPr>
          <p:cNvCxnSpPr>
            <a:cxnSpLocks/>
            <a:stCxn id="56" idx="0"/>
          </p:cNvCxnSpPr>
          <p:nvPr/>
        </p:nvCxnSpPr>
        <p:spPr bwMode="auto">
          <a:xfrm flipV="1">
            <a:off x="4387599" y="296249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8" name="Straight Arrow Connector 7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3493601-B14B-F443-AE50-4C462A21582C}"/>
              </a:ext>
            </a:extLst>
          </p:cNvPr>
          <p:cNvCxnSpPr>
            <a:cxnSpLocks/>
            <a:endCxn id="57" idx="5"/>
          </p:cNvCxnSpPr>
          <p:nvPr/>
        </p:nvCxnSpPr>
        <p:spPr bwMode="auto">
          <a:xfrm flipH="1" flipV="1">
            <a:off x="5470017" y="2899338"/>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9" name="Straight Arrow Connector 7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48EEF22-59A0-564D-93E1-260337A10178}"/>
              </a:ext>
            </a:extLst>
          </p:cNvPr>
          <p:cNvCxnSpPr>
            <a:cxnSpLocks/>
            <a:endCxn id="48" idx="4"/>
          </p:cNvCxnSpPr>
          <p:nvPr/>
        </p:nvCxnSpPr>
        <p:spPr bwMode="auto">
          <a:xfrm flipV="1">
            <a:off x="4879515" y="2160761"/>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31615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 is Magic</a:t>
            </a:r>
          </a:p>
        </p:txBody>
      </p:sp>
      <p:sp>
        <p:nvSpPr>
          <p:cNvPr id="3" name="Content Placeholder 2"/>
          <p:cNvSpPr>
            <a:spLocks noGrp="1"/>
          </p:cNvSpPr>
          <p:nvPr>
            <p:ph idx="1"/>
          </p:nvPr>
        </p:nvSpPr>
        <p:spPr/>
        <p:txBody>
          <a:bodyPr>
            <a:normAutofit fontScale="77500" lnSpcReduction="20000"/>
          </a:bodyPr>
          <a:lstStyle/>
          <a:p>
            <a:r>
              <a:rPr lang="en-US" dirty="0"/>
              <a:t>The bridge between a </a:t>
            </a:r>
            <a:r>
              <a:rPr lang="en-US" i="1" dirty="0"/>
              <a:t>declarative</a:t>
            </a:r>
            <a:r>
              <a:rPr lang="en-US" dirty="0"/>
              <a:t> domain-specific language</a:t>
            </a:r>
            <a:r>
              <a:rPr lang="mr-IN" dirty="0"/>
              <a:t>…</a:t>
            </a:r>
            <a:endParaRPr lang="en-US" dirty="0"/>
          </a:p>
          <a:p>
            <a:pPr lvl="1"/>
            <a:r>
              <a:rPr lang="en-US" dirty="0"/>
              <a:t>“What” you want as an answer</a:t>
            </a:r>
          </a:p>
          <a:p>
            <a:r>
              <a:rPr lang="mr-IN" dirty="0"/>
              <a:t>…</a:t>
            </a:r>
            <a:r>
              <a:rPr lang="en-US" dirty="0"/>
              <a:t> and custom </a:t>
            </a:r>
            <a:r>
              <a:rPr lang="en-US" i="1" dirty="0"/>
              <a:t>imperative</a:t>
            </a:r>
            <a:r>
              <a:rPr lang="en-US" dirty="0"/>
              <a:t> computer programs</a:t>
            </a:r>
          </a:p>
          <a:p>
            <a:pPr lvl="1"/>
            <a:r>
              <a:rPr lang="en-US" dirty="0"/>
              <a:t>“How” to compute the answer</a:t>
            </a:r>
          </a:p>
          <a:p>
            <a:r>
              <a:rPr lang="en-US" dirty="0"/>
              <a:t>In 2021 terms:</a:t>
            </a:r>
          </a:p>
          <a:p>
            <a:pPr lvl="1"/>
            <a:r>
              <a:rPr lang="en-US" dirty="0"/>
              <a:t>This is AI-driven Software Synthesis</a:t>
            </a:r>
          </a:p>
          <a:p>
            <a:pPr lvl="1"/>
            <a:r>
              <a:rPr lang="en-US" dirty="0"/>
              <a:t>That’s not just marketing!</a:t>
            </a:r>
          </a:p>
          <a:p>
            <a:pPr lvl="2"/>
            <a:r>
              <a:rPr lang="en-US" dirty="0"/>
              <a:t>Similar to cutting edge AI work today</a:t>
            </a:r>
          </a:p>
          <a:p>
            <a:pPr lvl="2"/>
            <a:r>
              <a:rPr lang="en-US" dirty="0"/>
              <a:t>Optimization + heuristic pruning</a:t>
            </a:r>
          </a:p>
          <a:p>
            <a:pPr lvl="2"/>
            <a:r>
              <a:rPr lang="en-US" dirty="0"/>
              <a:t>Research exploring the use of modern</a:t>
            </a:r>
            <a:br>
              <a:rPr lang="en-US" dirty="0"/>
            </a:br>
            <a:r>
              <a:rPr lang="en-US" dirty="0"/>
              <a:t>AI techniques to improve that pruning </a:t>
            </a:r>
            <a:br>
              <a:rPr lang="en-US" dirty="0"/>
            </a:br>
            <a:r>
              <a:rPr lang="en-US" dirty="0"/>
              <a:t>(e.g. Deep Reinforcement Learning)</a:t>
            </a:r>
          </a:p>
          <a:p>
            <a:pPr lvl="1"/>
            <a:endParaRPr lang="en-US" dirty="0"/>
          </a:p>
        </p:txBody>
      </p:sp>
    </p:spTree>
    <p:extLst>
      <p:ext uri="{BB962C8B-B14F-4D97-AF65-F5344CB8AC3E}">
        <p14:creationId xmlns:p14="http://schemas.microsoft.com/office/powerpoint/2010/main" val="818822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a:t>Query Plan 3 Cost Analysis</a:t>
            </a:r>
            <a:endParaRPr lang="en-US" altLang="x-none" dirty="0"/>
          </a:p>
        </p:txBody>
      </p:sp>
      <p:sp>
        <p:nvSpPr>
          <p:cNvPr id="6" name="Content Placeholder 5">
            <a:extLst>
              <a:ext uri="{FF2B5EF4-FFF2-40B4-BE49-F238E27FC236}">
                <a16:creationId xmlns:a16="http://schemas.microsoft.com/office/drawing/2014/main" id="{441022AF-62CF-8F46-8663-4463F7B16D47}"/>
              </a:ext>
            </a:extLst>
          </p:cNvPr>
          <p:cNvSpPr>
            <a:spLocks noGrp="1"/>
          </p:cNvSpPr>
          <p:nvPr>
            <p:ph idx="1"/>
          </p:nvPr>
        </p:nvSpPr>
        <p:spPr/>
        <p:txBody>
          <a:bodyPr/>
          <a:lstStyle/>
          <a:p>
            <a:pPr marL="0" indent="0">
              <a:lnSpc>
                <a:spcPct val="90000"/>
              </a:lnSpc>
              <a:buNone/>
            </a:pPr>
            <a:r>
              <a:rPr lang="en-US" altLang="x-none" kern="0" dirty="0"/>
              <a:t>Let’s estimate the cost:</a:t>
            </a:r>
          </a:p>
          <a:p>
            <a:pPr>
              <a:lnSpc>
                <a:spcPct val="90000"/>
              </a:lnSpc>
            </a:pPr>
            <a:r>
              <a:rPr lang="en-US" altLang="x-none" kern="0" dirty="0"/>
              <a:t>Scan Sailors (500 IOs) </a:t>
            </a:r>
          </a:p>
          <a:p>
            <a:pPr>
              <a:lnSpc>
                <a:spcPct val="90000"/>
              </a:lnSpc>
            </a:pPr>
            <a:r>
              <a:rPr lang="en-US" altLang="x-none" kern="0" dirty="0"/>
              <a:t>For each </a:t>
            </a:r>
            <a:r>
              <a:rPr lang="en-US" altLang="x-none" kern="0" dirty="0" err="1"/>
              <a:t>pageful</a:t>
            </a:r>
            <a:r>
              <a:rPr lang="en-US" altLang="x-none" kern="0" dirty="0"/>
              <a:t> of high-rated Sailors, </a:t>
            </a:r>
            <a:br>
              <a:rPr lang="en-US" altLang="x-none" kern="0" dirty="0"/>
            </a:br>
            <a:r>
              <a:rPr lang="en-US" altLang="x-none" kern="0" dirty="0"/>
              <a:t>     Do what? (??? IOs)</a:t>
            </a:r>
          </a:p>
          <a:p>
            <a:pPr>
              <a:lnSpc>
                <a:spcPct val="90000"/>
              </a:lnSpc>
              <a:spcBef>
                <a:spcPts val="2000"/>
              </a:spcBef>
            </a:pPr>
            <a:r>
              <a:rPr lang="en-US" altLang="x-none" kern="0" dirty="0"/>
              <a:t>Total: 500 + 250*???</a:t>
            </a:r>
          </a:p>
          <a:p>
            <a:pPr>
              <a:lnSpc>
                <a:spcPct val="90000"/>
              </a:lnSpc>
              <a:spcBef>
                <a:spcPts val="2000"/>
              </a:spcBef>
            </a:pPr>
            <a:r>
              <a:rPr lang="en-US" altLang="x-none" kern="0" dirty="0"/>
              <a:t>Total: 500 + 250*1000!</a:t>
            </a:r>
          </a:p>
        </p:txBody>
      </p:sp>
      <p:sp>
        <p:nvSpPr>
          <p:cNvPr id="17" name="Oval 1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BAAA17B-6859-BD4E-AD59-F7B5E87F215C}"/>
              </a:ext>
            </a:extLst>
          </p:cNvPr>
          <p:cNvSpPr/>
          <p:nvPr/>
        </p:nvSpPr>
        <p:spPr bwMode="auto">
          <a:xfrm>
            <a:off x="6829854" y="79788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18" name="Oval 1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3A123BF-15B0-9145-A025-25D1E870259F}"/>
              </a:ext>
            </a:extLst>
          </p:cNvPr>
          <p:cNvSpPr/>
          <p:nvPr/>
        </p:nvSpPr>
        <p:spPr bwMode="auto">
          <a:xfrm>
            <a:off x="7544229" y="2149514"/>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19" name="Oval 1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6F5AFA5-186F-C042-8CAC-87F397563C67}"/>
              </a:ext>
            </a:extLst>
          </p:cNvPr>
          <p:cNvSpPr/>
          <p:nvPr/>
        </p:nvSpPr>
        <p:spPr bwMode="auto">
          <a:xfrm>
            <a:off x="6337938" y="2150276"/>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0" name="Oval 1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FFBD4EF-64A6-1542-95E2-33949974E5E0}"/>
              </a:ext>
            </a:extLst>
          </p:cNvPr>
          <p:cNvSpPr/>
          <p:nvPr/>
        </p:nvSpPr>
        <p:spPr bwMode="auto">
          <a:xfrm>
            <a:off x="6608310" y="143719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21" name="Group 2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2BDC8E2-9A06-3D41-8A20-BA05CEAD7A74}"/>
              </a:ext>
            </a:extLst>
          </p:cNvPr>
          <p:cNvGrpSpPr/>
          <p:nvPr/>
        </p:nvGrpSpPr>
        <p:grpSpPr>
          <a:xfrm>
            <a:off x="6158595" y="2800350"/>
            <a:ext cx="2499630" cy="347354"/>
            <a:chOff x="5204281" y="6011520"/>
            <a:chExt cx="3332840" cy="463138"/>
          </a:xfrm>
        </p:grpSpPr>
        <p:sp>
          <p:nvSpPr>
            <p:cNvPr id="22" name="Oval 21">
              <a:extLst>
                <a:ext uri="{FF2B5EF4-FFF2-40B4-BE49-F238E27FC236}">
                  <a16:creationId xmlns:a16="http://schemas.microsoft.com/office/drawing/2014/main" id="{67B7C3A9-4783-254F-A1D4-747B6D0B4A42}"/>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23" name="Oval 22">
              <a:extLst>
                <a:ext uri="{FF2B5EF4-FFF2-40B4-BE49-F238E27FC236}">
                  <a16:creationId xmlns:a16="http://schemas.microsoft.com/office/drawing/2014/main" id="{2B2D2458-09A8-6641-BF80-B5F75E71B548}"/>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24" name="Straight Arrow Connector 2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794E65D-8C28-004B-8C6A-33FE4954506D}"/>
              </a:ext>
            </a:extLst>
          </p:cNvPr>
          <p:cNvCxnSpPr>
            <a:cxnSpLocks/>
            <a:stCxn id="22" idx="0"/>
          </p:cNvCxnSpPr>
          <p:nvPr/>
        </p:nvCxnSpPr>
        <p:spPr bwMode="auto">
          <a:xfrm flipV="1">
            <a:off x="6712405" y="2497629"/>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5" name="Straight Arrow Connector 2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2271C41-DC0F-B34C-9385-54F8B9BF091B}"/>
              </a:ext>
            </a:extLst>
          </p:cNvPr>
          <p:cNvCxnSpPr>
            <a:cxnSpLocks/>
            <a:stCxn id="23" idx="0"/>
            <a:endCxn id="18" idx="4"/>
          </p:cNvCxnSpPr>
          <p:nvPr/>
        </p:nvCxnSpPr>
        <p:spPr bwMode="auto">
          <a:xfrm flipH="1" flipV="1">
            <a:off x="8098039" y="2496867"/>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6" name="Straight Arrow Connector 2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E9D5176-E6A9-744D-85FE-DBD6B222A8AE}"/>
              </a:ext>
            </a:extLst>
          </p:cNvPr>
          <p:cNvCxnSpPr>
            <a:cxnSpLocks/>
            <a:stCxn id="19" idx="0"/>
          </p:cNvCxnSpPr>
          <p:nvPr/>
        </p:nvCxnSpPr>
        <p:spPr bwMode="auto">
          <a:xfrm flipV="1">
            <a:off x="6891748" y="1946973"/>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6D8AC6B-0B49-9A47-BC2C-DBBE3CD53874}"/>
              </a:ext>
            </a:extLst>
          </p:cNvPr>
          <p:cNvCxnSpPr>
            <a:cxnSpLocks/>
            <a:endCxn id="20" idx="5"/>
          </p:cNvCxnSpPr>
          <p:nvPr/>
        </p:nvCxnSpPr>
        <p:spPr bwMode="auto">
          <a:xfrm flipH="1" flipV="1">
            <a:off x="7974166" y="1883814"/>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8" name="Straight Arrow Connector 2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9AAFB8D-E708-5049-9C22-D1F63AC0C15B}"/>
              </a:ext>
            </a:extLst>
          </p:cNvPr>
          <p:cNvCxnSpPr>
            <a:cxnSpLocks/>
            <a:endCxn id="17" idx="4"/>
          </p:cNvCxnSpPr>
          <p:nvPr/>
        </p:nvCxnSpPr>
        <p:spPr bwMode="auto">
          <a:xfrm flipV="1">
            <a:off x="7383664" y="1145237"/>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253908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3" end="3"/>
                                            </p:txEl>
                                          </p:spTgt>
                                        </p:tgtEl>
                                      </p:cBhvr>
                                    </p:animEffect>
                                    <p:set>
                                      <p:cBhvr>
                                        <p:cTn id="7" dur="1" fill="hold">
                                          <p:stCondLst>
                                            <p:cond delay="499"/>
                                          </p:stCondLst>
                                        </p:cTn>
                                        <p:tgtEl>
                                          <p:spTgt spid="6">
                                            <p:txEl>
                                              <p:pRg st="3" end="3"/>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dissolve">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More Selection Pushdown Analysis</a:t>
            </a:r>
          </a:p>
        </p:txBody>
      </p:sp>
      <p:sp>
        <p:nvSpPr>
          <p:cNvPr id="2" name="Content Placeholder 1">
            <a:extLst>
              <a:ext uri="{FF2B5EF4-FFF2-40B4-BE49-F238E27FC236}">
                <a16:creationId xmlns:a16="http://schemas.microsoft.com/office/drawing/2014/main" id="{8C7AA042-24B8-9945-8DE4-445798B610EA}"/>
              </a:ext>
            </a:extLst>
          </p:cNvPr>
          <p:cNvSpPr>
            <a:spLocks noGrp="1"/>
          </p:cNvSpPr>
          <p:nvPr>
            <p:ph idx="1"/>
          </p:nvPr>
        </p:nvSpPr>
        <p:spPr/>
        <p:txBody>
          <a:bodyPr/>
          <a:lstStyle/>
          <a:p>
            <a:endParaRPr lang="en-US"/>
          </a:p>
        </p:txBody>
      </p:sp>
      <p:sp>
        <p:nvSpPr>
          <p:cNvPr id="3" name="Line Callout 2 2" descr="Pushing a selection into the inner loop of a nested loop join doesn’t save I/Os!  Essentially equivalent to having the selection above.&#10;" title="Important Note about pushing selection down:"/>
          <p:cNvSpPr/>
          <p:nvPr/>
        </p:nvSpPr>
        <p:spPr bwMode="auto">
          <a:xfrm flipH="1">
            <a:off x="6248400" y="1183993"/>
            <a:ext cx="1924050" cy="605411"/>
          </a:xfrm>
          <a:prstGeom prst="borderCallout2">
            <a:avLst>
              <a:gd name="adj1" fmla="val 105320"/>
              <a:gd name="adj2" fmla="val 64114"/>
              <a:gd name="adj3" fmla="val 188207"/>
              <a:gd name="adj4" fmla="val 84757"/>
              <a:gd name="adj5" fmla="val 306900"/>
              <a:gd name="adj6" fmla="val 105639"/>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000000"/>
                </a:solidFill>
                <a:latin typeface="Helvetica Neue" charset="0"/>
              </a:rPr>
              <a:t>Pushing a selection into the inner loop of a nested loop join doesn’t save I/</a:t>
            </a:r>
            <a:r>
              <a:rPr lang="en-US" sz="900" dirty="0" err="1">
                <a:solidFill>
                  <a:srgbClr val="000000"/>
                </a:solidFill>
                <a:latin typeface="Helvetica Neue" charset="0"/>
              </a:rPr>
              <a:t>Os</a:t>
            </a:r>
            <a:r>
              <a:rPr lang="en-US" sz="900" dirty="0">
                <a:solidFill>
                  <a:srgbClr val="000000"/>
                </a:solidFill>
                <a:latin typeface="Helvetica Neue" charset="0"/>
              </a:rPr>
              <a:t>!  Essentially equivalent to having the selection above.</a:t>
            </a:r>
          </a:p>
        </p:txBody>
      </p:sp>
      <p:grpSp>
        <p:nvGrpSpPr>
          <p:cNvPr id="47" name="Group 46" descr="Sailors is scanned and then selected for rating &gt; 5. Reserves is scanned and page nested loop joined with the result of the selection on Sailors ( S ⨝ R) .. The result of that is selected for bid = 100. Finally, the sname is projected from the result" title="Query Plan2">
            <a:extLst>
              <a:ext uri="{FF2B5EF4-FFF2-40B4-BE49-F238E27FC236}">
                <a16:creationId xmlns:a16="http://schemas.microsoft.com/office/drawing/2014/main" id="{FB70DD29-08DF-FD4D-8F6F-4E9BC31BC849}"/>
              </a:ext>
            </a:extLst>
          </p:cNvPr>
          <p:cNvGrpSpPr/>
          <p:nvPr/>
        </p:nvGrpSpPr>
        <p:grpSpPr>
          <a:xfrm>
            <a:off x="609600" y="1615729"/>
            <a:ext cx="2499630" cy="2562386"/>
            <a:chOff x="609600" y="1615729"/>
            <a:chExt cx="2499630" cy="2562386"/>
          </a:xfrm>
        </p:grpSpPr>
        <p:sp>
          <p:nvSpPr>
            <p:cNvPr id="48" name="Oval 47">
              <a:extLst>
                <a:ext uri="{FF2B5EF4-FFF2-40B4-BE49-F238E27FC236}">
                  <a16:creationId xmlns:a16="http://schemas.microsoft.com/office/drawing/2014/main" id="{E2A7D451-9B25-4E47-891E-EDBCFE0FE28B}"/>
                </a:ext>
              </a:extLst>
            </p:cNvPr>
            <p:cNvSpPr/>
            <p:nvPr/>
          </p:nvSpPr>
          <p:spPr bwMode="auto">
            <a:xfrm>
              <a:off x="611492" y="32366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grpSp>
          <p:nvGrpSpPr>
            <p:cNvPr id="49" name="Group 48" descr="Sailors is scanned and then selected for rating &gt; 5. Reserves is scanned and page nested loop joined with the result of the selection on Sailors. The result of that is selected for bid = 100. Finally, the sname is projected from the result" title="Query Plan 2">
              <a:extLst>
                <a:ext uri="{FF2B5EF4-FFF2-40B4-BE49-F238E27FC236}">
                  <a16:creationId xmlns:a16="http://schemas.microsoft.com/office/drawing/2014/main" id="{F0E6DAF5-2281-E249-92BB-7B23BAE9DDA7}"/>
                </a:ext>
              </a:extLst>
            </p:cNvPr>
            <p:cNvGrpSpPr/>
            <p:nvPr/>
          </p:nvGrpSpPr>
          <p:grpSpPr>
            <a:xfrm>
              <a:off x="609600" y="1615729"/>
              <a:ext cx="2499630" cy="2562386"/>
              <a:chOff x="3835414" y="1342078"/>
              <a:chExt cx="2499630" cy="2562386"/>
            </a:xfrm>
          </p:grpSpPr>
          <p:sp>
            <p:nvSpPr>
              <p:cNvPr id="50" name="Oval 49">
                <a:extLst>
                  <a:ext uri="{FF2B5EF4-FFF2-40B4-BE49-F238E27FC236}">
                    <a16:creationId xmlns:a16="http://schemas.microsoft.com/office/drawing/2014/main" id="{0DE1C706-E625-074D-AACD-618F92473ABA}"/>
                  </a:ext>
                </a:extLst>
              </p:cNvPr>
              <p:cNvSpPr/>
              <p:nvPr/>
            </p:nvSpPr>
            <p:spPr bwMode="auto">
              <a:xfrm>
                <a:off x="4531419" y="1342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1" name="Oval 50">
                <a:extLst>
                  <a:ext uri="{FF2B5EF4-FFF2-40B4-BE49-F238E27FC236}">
                    <a16:creationId xmlns:a16="http://schemas.microsoft.com/office/drawing/2014/main" id="{FA736120-01F7-C44E-9D7D-C3D6368E80E1}"/>
                  </a:ext>
                </a:extLst>
              </p:cNvPr>
              <p:cNvSpPr/>
              <p:nvPr/>
            </p:nvSpPr>
            <p:spPr bwMode="auto">
              <a:xfrm>
                <a:off x="4531419" y="185186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2" name="Oval 51">
                <a:extLst>
                  <a:ext uri="{FF2B5EF4-FFF2-40B4-BE49-F238E27FC236}">
                    <a16:creationId xmlns:a16="http://schemas.microsoft.com/office/drawing/2014/main" id="{BDEBFB20-1A8C-B044-84AF-3F367E2B7AD7}"/>
                  </a:ext>
                </a:extLst>
              </p:cNvPr>
              <p:cNvSpPr/>
              <p:nvPr/>
            </p:nvSpPr>
            <p:spPr bwMode="auto">
              <a:xfrm>
                <a:off x="4285129" y="2377477"/>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3" name="Group 52">
                <a:extLst>
                  <a:ext uri="{FF2B5EF4-FFF2-40B4-BE49-F238E27FC236}">
                    <a16:creationId xmlns:a16="http://schemas.microsoft.com/office/drawing/2014/main" id="{13BABC64-7CC5-6D4C-B8C4-165B5775B7BC}"/>
                  </a:ext>
                </a:extLst>
              </p:cNvPr>
              <p:cNvGrpSpPr/>
              <p:nvPr/>
            </p:nvGrpSpPr>
            <p:grpSpPr>
              <a:xfrm>
                <a:off x="3835414" y="3557110"/>
                <a:ext cx="2499630" cy="347354"/>
                <a:chOff x="5204281" y="6011520"/>
                <a:chExt cx="3332840" cy="463138"/>
              </a:xfrm>
            </p:grpSpPr>
            <p:sp>
              <p:nvSpPr>
                <p:cNvPr id="59" name="Oval 58">
                  <a:extLst>
                    <a:ext uri="{FF2B5EF4-FFF2-40B4-BE49-F238E27FC236}">
                      <a16:creationId xmlns:a16="http://schemas.microsoft.com/office/drawing/2014/main" id="{F1CD3DF1-87B8-934C-B7AF-525065C9765A}"/>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0" name="Oval 59">
                  <a:extLst>
                    <a:ext uri="{FF2B5EF4-FFF2-40B4-BE49-F238E27FC236}">
                      <a16:creationId xmlns:a16="http://schemas.microsoft.com/office/drawing/2014/main" id="{597A27CE-EB51-F345-B064-D2367FE97353}"/>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4" name="Straight Arrow Connector 53">
                <a:extLst>
                  <a:ext uri="{FF2B5EF4-FFF2-40B4-BE49-F238E27FC236}">
                    <a16:creationId xmlns:a16="http://schemas.microsoft.com/office/drawing/2014/main" id="{E325CB8E-1362-0341-802A-9F8FBDE19497}"/>
                  </a:ext>
                </a:extLst>
              </p:cNvPr>
              <p:cNvCxnSpPr>
                <a:cxnSpLocks/>
                <a:stCxn id="59" idx="0"/>
              </p:cNvCxnSpPr>
              <p:nvPr/>
            </p:nvCxnSpPr>
            <p:spPr bwMode="auto">
              <a:xfrm flipH="1" flipV="1">
                <a:off x="4389224" y="3315951"/>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D6475D90-01F7-654E-9AE8-DE3642DDA70F}"/>
                  </a:ext>
                </a:extLst>
              </p:cNvPr>
              <p:cNvCxnSpPr>
                <a:endCxn id="52" idx="5"/>
              </p:cNvCxnSpPr>
              <p:nvPr/>
            </p:nvCxnSpPr>
            <p:spPr bwMode="auto">
              <a:xfrm flipH="1" flipV="1">
                <a:off x="5650985" y="2824101"/>
                <a:ext cx="130250" cy="73301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02EBD0BE-C538-7F4B-AE67-37A08D970C05}"/>
                  </a:ext>
                </a:extLst>
              </p:cNvPr>
              <p:cNvCxnSpPr>
                <a:cxnSpLocks/>
                <a:endCxn id="52" idx="3"/>
              </p:cNvCxnSpPr>
              <p:nvPr/>
            </p:nvCxnSpPr>
            <p:spPr bwMode="auto">
              <a:xfrm flipV="1">
                <a:off x="4389224" y="2824100"/>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C154D3D2-5643-6243-861B-AF0E2140BB35}"/>
                  </a:ext>
                </a:extLst>
              </p:cNvPr>
              <p:cNvCxnSpPr>
                <a:stCxn id="52" idx="0"/>
                <a:endCxn id="51" idx="4"/>
              </p:cNvCxnSpPr>
              <p:nvPr/>
            </p:nvCxnSpPr>
            <p:spPr bwMode="auto">
              <a:xfrm flipV="1">
                <a:off x="5085229" y="2199214"/>
                <a:ext cx="0" cy="17826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B7F1B65A-87AC-4845-B4B6-C462DAF591A7}"/>
                  </a:ext>
                </a:extLst>
              </p:cNvPr>
              <p:cNvCxnSpPr/>
              <p:nvPr/>
            </p:nvCxnSpPr>
            <p:spPr bwMode="auto">
              <a:xfrm flipV="1">
                <a:off x="5085229" y="1689430"/>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61" name="Rectangle 59" descr="250,500 IOs" title="Cost of Plan 2">
            <a:extLst>
              <a:ext uri="{FF2B5EF4-FFF2-40B4-BE49-F238E27FC236}">
                <a16:creationId xmlns:a16="http://schemas.microsoft.com/office/drawing/2014/main" id="{5C124C3D-7A2A-6A46-BCBC-3129860626E4}"/>
              </a:ext>
            </a:extLst>
          </p:cNvPr>
          <p:cNvSpPr>
            <a:spLocks noChangeArrowheads="1"/>
          </p:cNvSpPr>
          <p:nvPr/>
        </p:nvSpPr>
        <p:spPr bwMode="auto">
          <a:xfrm>
            <a:off x="1059315" y="444794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77" name="Rectangle 59" descr="250,500 IOs" title="Cost of Plan 3">
            <a:extLst>
              <a:ext uri="{FF2B5EF4-FFF2-40B4-BE49-F238E27FC236}">
                <a16:creationId xmlns:a16="http://schemas.microsoft.com/office/drawing/2014/main" id="{1723B1A2-EE28-D840-9D0B-F296F63BE006}"/>
              </a:ext>
            </a:extLst>
          </p:cNvPr>
          <p:cNvSpPr>
            <a:spLocks noChangeArrowheads="1"/>
          </p:cNvSpPr>
          <p:nvPr/>
        </p:nvSpPr>
        <p:spPr bwMode="auto">
          <a:xfrm>
            <a:off x="42306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3AB4AE8-B11E-284F-BE98-86617ED6FD4E}"/>
              </a:ext>
            </a:extLst>
          </p:cNvPr>
          <p:cNvSpPr/>
          <p:nvPr/>
        </p:nvSpPr>
        <p:spPr bwMode="auto">
          <a:xfrm>
            <a:off x="4471811" y="16546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6" name="Oval 3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EBBA5B39-82D7-2949-B6D9-368E72F2770C}"/>
              </a:ext>
            </a:extLst>
          </p:cNvPr>
          <p:cNvSpPr/>
          <p:nvPr/>
        </p:nvSpPr>
        <p:spPr bwMode="auto">
          <a:xfrm>
            <a:off x="5186186" y="300624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7" name="Oval 3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3D91A32-FB45-C045-A459-300CB9685841}"/>
              </a:ext>
            </a:extLst>
          </p:cNvPr>
          <p:cNvSpPr/>
          <p:nvPr/>
        </p:nvSpPr>
        <p:spPr bwMode="auto">
          <a:xfrm>
            <a:off x="3979895" y="300701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64415BF-C9C9-1541-9709-49E9F7E8B587}"/>
              </a:ext>
            </a:extLst>
          </p:cNvPr>
          <p:cNvSpPr/>
          <p:nvPr/>
        </p:nvSpPr>
        <p:spPr bwMode="auto">
          <a:xfrm>
            <a:off x="4250267" y="229392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39" name="Group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07F5970-6441-3246-B8B0-43A900E6552B}"/>
              </a:ext>
            </a:extLst>
          </p:cNvPr>
          <p:cNvGrpSpPr/>
          <p:nvPr/>
        </p:nvGrpSpPr>
        <p:grpSpPr>
          <a:xfrm>
            <a:off x="3800552" y="3657084"/>
            <a:ext cx="2499630" cy="347354"/>
            <a:chOff x="5204281" y="6011520"/>
            <a:chExt cx="3332840" cy="463138"/>
          </a:xfrm>
        </p:grpSpPr>
        <p:sp>
          <p:nvSpPr>
            <p:cNvPr id="40" name="Oval 39">
              <a:extLst>
                <a:ext uri="{FF2B5EF4-FFF2-40B4-BE49-F238E27FC236}">
                  <a16:creationId xmlns:a16="http://schemas.microsoft.com/office/drawing/2014/main" id="{1D60ADCF-2181-BC4D-A570-223C9966CEE2}"/>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1" name="Oval 40">
              <a:extLst>
                <a:ext uri="{FF2B5EF4-FFF2-40B4-BE49-F238E27FC236}">
                  <a16:creationId xmlns:a16="http://schemas.microsoft.com/office/drawing/2014/main" id="{7C2A9D15-EE63-6C48-B94B-175FE74DC5FE}"/>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614526B-2C02-4E48-8E0E-AA494B0ADF59}"/>
              </a:ext>
            </a:extLst>
          </p:cNvPr>
          <p:cNvCxnSpPr>
            <a:cxnSpLocks/>
            <a:stCxn id="40" idx="0"/>
          </p:cNvCxnSpPr>
          <p:nvPr/>
        </p:nvCxnSpPr>
        <p:spPr bwMode="auto">
          <a:xfrm flipV="1">
            <a:off x="4354362" y="335436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F2B1300-CFC5-E549-A4FB-1B007536010E}"/>
              </a:ext>
            </a:extLst>
          </p:cNvPr>
          <p:cNvCxnSpPr>
            <a:cxnSpLocks/>
            <a:stCxn id="41" idx="0"/>
            <a:endCxn id="36" idx="4"/>
          </p:cNvCxnSpPr>
          <p:nvPr/>
        </p:nvCxnSpPr>
        <p:spPr bwMode="auto">
          <a:xfrm flipH="1" flipV="1">
            <a:off x="5739996" y="3353601"/>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B741D6A-9EEE-8144-A04E-A25130F63E57}"/>
              </a:ext>
            </a:extLst>
          </p:cNvPr>
          <p:cNvCxnSpPr>
            <a:cxnSpLocks/>
            <a:stCxn id="37" idx="0"/>
          </p:cNvCxnSpPr>
          <p:nvPr/>
        </p:nvCxnSpPr>
        <p:spPr bwMode="auto">
          <a:xfrm flipV="1">
            <a:off x="4533705" y="280370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218747C-BA30-724E-ABE4-57C2F4840069}"/>
              </a:ext>
            </a:extLst>
          </p:cNvPr>
          <p:cNvCxnSpPr>
            <a:cxnSpLocks/>
            <a:endCxn id="38" idx="5"/>
          </p:cNvCxnSpPr>
          <p:nvPr/>
        </p:nvCxnSpPr>
        <p:spPr bwMode="auto">
          <a:xfrm flipH="1" flipV="1">
            <a:off x="5616123" y="2740548"/>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8D34381-701F-5644-BF2D-B99120597FEF}"/>
              </a:ext>
            </a:extLst>
          </p:cNvPr>
          <p:cNvCxnSpPr>
            <a:cxnSpLocks/>
            <a:endCxn id="35" idx="4"/>
          </p:cNvCxnSpPr>
          <p:nvPr/>
        </p:nvCxnSpPr>
        <p:spPr bwMode="auto">
          <a:xfrm flipV="1">
            <a:off x="5025621" y="2001971"/>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5711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2</a:t>
            </a:r>
          </a:p>
        </p:txBody>
      </p:sp>
      <p:sp>
        <p:nvSpPr>
          <p:cNvPr id="3" name="Content Placeholder 2">
            <a:extLst>
              <a:ext uri="{FF2B5EF4-FFF2-40B4-BE49-F238E27FC236}">
                <a16:creationId xmlns:a16="http://schemas.microsoft.com/office/drawing/2014/main" id="{524B7B43-42F7-D640-B98A-67A4BD8FBDF8}"/>
              </a:ext>
            </a:extLst>
          </p:cNvPr>
          <p:cNvSpPr>
            <a:spLocks noGrp="1"/>
          </p:cNvSpPr>
          <p:nvPr>
            <p:ph idx="1"/>
          </p:nvPr>
        </p:nvSpPr>
        <p:spPr/>
        <p:txBody>
          <a:bodyPr/>
          <a:lstStyle/>
          <a:p>
            <a:endParaRPr lang="en-US"/>
          </a:p>
        </p:txBody>
      </p:sp>
      <p:grpSp>
        <p:nvGrpSpPr>
          <p:cNvPr id="36" name="Group 35" descr="Sailors is scanned and then selected for rating &gt; 5. Reserves is scanned and page nested loop joined with the result of the selection on Sailors. ( S ⨝ R) . The result of that is selected for bid = 100. Finally, the sname is projected from the result" title="Query Plan2">
            <a:extLst>
              <a:ext uri="{FF2B5EF4-FFF2-40B4-BE49-F238E27FC236}">
                <a16:creationId xmlns:a16="http://schemas.microsoft.com/office/drawing/2014/main" id="{A6440AC2-9642-0F45-936F-B233FED0145C}"/>
              </a:ext>
            </a:extLst>
          </p:cNvPr>
          <p:cNvGrpSpPr/>
          <p:nvPr/>
        </p:nvGrpSpPr>
        <p:grpSpPr>
          <a:xfrm>
            <a:off x="609600" y="1615729"/>
            <a:ext cx="2499630" cy="2562386"/>
            <a:chOff x="609600" y="1615729"/>
            <a:chExt cx="2499630" cy="2562386"/>
          </a:xfrm>
        </p:grpSpPr>
        <p:sp>
          <p:nvSpPr>
            <p:cNvPr id="45" name="Oval 44">
              <a:extLst>
                <a:ext uri="{FF2B5EF4-FFF2-40B4-BE49-F238E27FC236}">
                  <a16:creationId xmlns:a16="http://schemas.microsoft.com/office/drawing/2014/main" id="{B9B7B93D-3253-D840-B8DF-3595D27B8B69}"/>
                </a:ext>
              </a:extLst>
            </p:cNvPr>
            <p:cNvSpPr/>
            <p:nvPr/>
          </p:nvSpPr>
          <p:spPr bwMode="auto">
            <a:xfrm>
              <a:off x="611492" y="32366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grpSp>
          <p:nvGrpSpPr>
            <p:cNvPr id="46" name="Group 45" descr="Sailors is scanned and then selected for rating &gt; 5. Reserves is scanned and page nested loop joined with the result of the selection on Sailors. The result of that is selected for bid = 100. Finally, the sname is projected from the result" title="Query Plan 2">
              <a:extLst>
                <a:ext uri="{FF2B5EF4-FFF2-40B4-BE49-F238E27FC236}">
                  <a16:creationId xmlns:a16="http://schemas.microsoft.com/office/drawing/2014/main" id="{4898A133-E850-AA42-9BF1-BBC2EADE4E9B}"/>
                </a:ext>
              </a:extLst>
            </p:cNvPr>
            <p:cNvGrpSpPr/>
            <p:nvPr/>
          </p:nvGrpSpPr>
          <p:grpSpPr>
            <a:xfrm>
              <a:off x="609600" y="1615729"/>
              <a:ext cx="2499630" cy="2562386"/>
              <a:chOff x="3835414" y="1342078"/>
              <a:chExt cx="2499630" cy="2562386"/>
            </a:xfrm>
          </p:grpSpPr>
          <p:sp>
            <p:nvSpPr>
              <p:cNvPr id="47" name="Oval 46">
                <a:extLst>
                  <a:ext uri="{FF2B5EF4-FFF2-40B4-BE49-F238E27FC236}">
                    <a16:creationId xmlns:a16="http://schemas.microsoft.com/office/drawing/2014/main" id="{301D00E6-028B-1342-B40E-0C0F87B94CEE}"/>
                  </a:ext>
                </a:extLst>
              </p:cNvPr>
              <p:cNvSpPr/>
              <p:nvPr/>
            </p:nvSpPr>
            <p:spPr bwMode="auto">
              <a:xfrm>
                <a:off x="4531419" y="1342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8" name="Oval 47">
                <a:extLst>
                  <a:ext uri="{FF2B5EF4-FFF2-40B4-BE49-F238E27FC236}">
                    <a16:creationId xmlns:a16="http://schemas.microsoft.com/office/drawing/2014/main" id="{857BF358-50FB-2345-89D4-69450A7FF81C}"/>
                  </a:ext>
                </a:extLst>
              </p:cNvPr>
              <p:cNvSpPr/>
              <p:nvPr/>
            </p:nvSpPr>
            <p:spPr bwMode="auto">
              <a:xfrm>
                <a:off x="4531419" y="185186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9" name="Oval 48">
                <a:extLst>
                  <a:ext uri="{FF2B5EF4-FFF2-40B4-BE49-F238E27FC236}">
                    <a16:creationId xmlns:a16="http://schemas.microsoft.com/office/drawing/2014/main" id="{811AC44B-3E24-1F4B-A7CC-ED78999F32D5}"/>
                  </a:ext>
                </a:extLst>
              </p:cNvPr>
              <p:cNvSpPr/>
              <p:nvPr/>
            </p:nvSpPr>
            <p:spPr bwMode="auto">
              <a:xfrm>
                <a:off x="4285129" y="2377477"/>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50" name="Group 49">
                <a:extLst>
                  <a:ext uri="{FF2B5EF4-FFF2-40B4-BE49-F238E27FC236}">
                    <a16:creationId xmlns:a16="http://schemas.microsoft.com/office/drawing/2014/main" id="{A651892B-21C7-EF4A-B887-C354829461B1}"/>
                  </a:ext>
                </a:extLst>
              </p:cNvPr>
              <p:cNvGrpSpPr/>
              <p:nvPr/>
            </p:nvGrpSpPr>
            <p:grpSpPr>
              <a:xfrm>
                <a:off x="3835414" y="3557110"/>
                <a:ext cx="2499630" cy="347354"/>
                <a:chOff x="5204281" y="6011520"/>
                <a:chExt cx="3332840" cy="463138"/>
              </a:xfrm>
            </p:grpSpPr>
            <p:sp>
              <p:nvSpPr>
                <p:cNvPr id="56" name="Oval 55">
                  <a:extLst>
                    <a:ext uri="{FF2B5EF4-FFF2-40B4-BE49-F238E27FC236}">
                      <a16:creationId xmlns:a16="http://schemas.microsoft.com/office/drawing/2014/main" id="{79E9CD21-B398-904F-924A-E6B3E4037904}"/>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7" name="Oval 56">
                  <a:extLst>
                    <a:ext uri="{FF2B5EF4-FFF2-40B4-BE49-F238E27FC236}">
                      <a16:creationId xmlns:a16="http://schemas.microsoft.com/office/drawing/2014/main" id="{5DF0E0C5-DE02-2846-8937-77A444809A53}"/>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51" name="Straight Arrow Connector 50">
                <a:extLst>
                  <a:ext uri="{FF2B5EF4-FFF2-40B4-BE49-F238E27FC236}">
                    <a16:creationId xmlns:a16="http://schemas.microsoft.com/office/drawing/2014/main" id="{7014352A-CABB-9340-8972-C18B2BF71A29}"/>
                  </a:ext>
                </a:extLst>
              </p:cNvPr>
              <p:cNvCxnSpPr>
                <a:cxnSpLocks/>
                <a:stCxn id="56" idx="0"/>
              </p:cNvCxnSpPr>
              <p:nvPr/>
            </p:nvCxnSpPr>
            <p:spPr bwMode="auto">
              <a:xfrm flipH="1" flipV="1">
                <a:off x="4389224" y="3315951"/>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7371A81A-5612-DF47-90DA-3AC1F79EADAC}"/>
                  </a:ext>
                </a:extLst>
              </p:cNvPr>
              <p:cNvCxnSpPr>
                <a:endCxn id="49" idx="5"/>
              </p:cNvCxnSpPr>
              <p:nvPr/>
            </p:nvCxnSpPr>
            <p:spPr bwMode="auto">
              <a:xfrm flipH="1" flipV="1">
                <a:off x="5650985" y="2824101"/>
                <a:ext cx="130250" cy="73301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F5CDA9CD-7F24-FF4B-A25F-DD176A1C356F}"/>
                  </a:ext>
                </a:extLst>
              </p:cNvPr>
              <p:cNvCxnSpPr>
                <a:cxnSpLocks/>
                <a:endCxn id="49" idx="3"/>
              </p:cNvCxnSpPr>
              <p:nvPr/>
            </p:nvCxnSpPr>
            <p:spPr bwMode="auto">
              <a:xfrm flipV="1">
                <a:off x="4389224" y="2824100"/>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7CE62213-5361-3243-A6D3-96E0E7A03793}"/>
                  </a:ext>
                </a:extLst>
              </p:cNvPr>
              <p:cNvCxnSpPr>
                <a:stCxn id="49" idx="0"/>
                <a:endCxn id="48" idx="4"/>
              </p:cNvCxnSpPr>
              <p:nvPr/>
            </p:nvCxnSpPr>
            <p:spPr bwMode="auto">
              <a:xfrm flipV="1">
                <a:off x="5085229" y="2199214"/>
                <a:ext cx="0" cy="17826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DBD7EF24-B9C8-D344-B2C9-B9F55E545F97}"/>
                  </a:ext>
                </a:extLst>
              </p:cNvPr>
              <p:cNvCxnSpPr/>
              <p:nvPr/>
            </p:nvCxnSpPr>
            <p:spPr bwMode="auto">
              <a:xfrm flipV="1">
                <a:off x="5085229" y="1689430"/>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sp>
        <p:nvSpPr>
          <p:cNvPr id="58" name="Rectangle 59" descr="250,500 IOs" title="Cost of Plan 2">
            <a:extLst>
              <a:ext uri="{FF2B5EF4-FFF2-40B4-BE49-F238E27FC236}">
                <a16:creationId xmlns:a16="http://schemas.microsoft.com/office/drawing/2014/main" id="{8C891E90-55FF-4C4E-9B9B-F4682BC0189E}"/>
              </a:ext>
            </a:extLst>
          </p:cNvPr>
          <p:cNvSpPr>
            <a:spLocks noChangeArrowheads="1"/>
          </p:cNvSpPr>
          <p:nvPr/>
        </p:nvSpPr>
        <p:spPr bwMode="auto">
          <a:xfrm>
            <a:off x="1059315" y="444794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73" name="Rectangle 59" descr="250,500 IOs" title="Cost of Plan 3">
            <a:extLst>
              <a:ext uri="{FF2B5EF4-FFF2-40B4-BE49-F238E27FC236}">
                <a16:creationId xmlns:a16="http://schemas.microsoft.com/office/drawing/2014/main" id="{16961466-553F-3640-853B-9F43D0A951A3}"/>
              </a:ext>
            </a:extLst>
          </p:cNvPr>
          <p:cNvSpPr>
            <a:spLocks noChangeArrowheads="1"/>
          </p:cNvSpPr>
          <p:nvPr/>
        </p:nvSpPr>
        <p:spPr bwMode="auto">
          <a:xfrm>
            <a:off x="42306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34E2ECD-D0AA-ED49-988D-9E13E554AF55}"/>
              </a:ext>
            </a:extLst>
          </p:cNvPr>
          <p:cNvSpPr/>
          <p:nvPr/>
        </p:nvSpPr>
        <p:spPr bwMode="auto">
          <a:xfrm>
            <a:off x="4471811" y="16546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E577A19-4B36-CD44-8E4B-4E9919CB4CFE}"/>
              </a:ext>
            </a:extLst>
          </p:cNvPr>
          <p:cNvSpPr/>
          <p:nvPr/>
        </p:nvSpPr>
        <p:spPr bwMode="auto">
          <a:xfrm>
            <a:off x="5186186" y="300624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8039D49-A389-B44E-9019-A227BA35662B}"/>
              </a:ext>
            </a:extLst>
          </p:cNvPr>
          <p:cNvSpPr/>
          <p:nvPr/>
        </p:nvSpPr>
        <p:spPr bwMode="auto">
          <a:xfrm>
            <a:off x="3979895" y="300701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46F294E-4A23-2442-A66B-CEE93C9AB56B}"/>
              </a:ext>
            </a:extLst>
          </p:cNvPr>
          <p:cNvSpPr/>
          <p:nvPr/>
        </p:nvSpPr>
        <p:spPr bwMode="auto">
          <a:xfrm>
            <a:off x="4250267" y="229392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grpSp>
        <p:nvGrpSpPr>
          <p:cNvPr id="37" name="Group 3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2BF4DD0-D9B8-FE4B-8229-F39C14B17096}"/>
              </a:ext>
            </a:extLst>
          </p:cNvPr>
          <p:cNvGrpSpPr/>
          <p:nvPr/>
        </p:nvGrpSpPr>
        <p:grpSpPr>
          <a:xfrm>
            <a:off x="3800552" y="3657084"/>
            <a:ext cx="2499630" cy="347354"/>
            <a:chOff x="5204281" y="6011520"/>
            <a:chExt cx="3332840" cy="463138"/>
          </a:xfrm>
        </p:grpSpPr>
        <p:sp>
          <p:nvSpPr>
            <p:cNvPr id="38" name="Oval 37">
              <a:extLst>
                <a:ext uri="{FF2B5EF4-FFF2-40B4-BE49-F238E27FC236}">
                  <a16:creationId xmlns:a16="http://schemas.microsoft.com/office/drawing/2014/main" id="{20411BAB-9923-BB49-B3F0-C85D3618AC0D}"/>
                </a:ext>
              </a:extLst>
            </p:cNvPr>
            <p:cNvSpPr/>
            <p:nvPr/>
          </p:nvSpPr>
          <p:spPr bwMode="auto">
            <a:xfrm>
              <a:off x="5204281" y="6011521"/>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9" name="Oval 38">
              <a:extLst>
                <a:ext uri="{FF2B5EF4-FFF2-40B4-BE49-F238E27FC236}">
                  <a16:creationId xmlns:a16="http://schemas.microsoft.com/office/drawing/2014/main" id="{0698DAEC-69E9-1E4D-8084-D8E29B274421}"/>
                </a:ext>
              </a:extLst>
            </p:cNvPr>
            <p:cNvSpPr/>
            <p:nvPr/>
          </p:nvSpPr>
          <p:spPr bwMode="auto">
            <a:xfrm>
              <a:off x="7060294" y="6011520"/>
              <a:ext cx="1476827" cy="463137"/>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grpSp>
      <p:cxnSp>
        <p:nvCxnSpPr>
          <p:cNvPr id="40" name="Straight Arrow Connector 3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20C0370-2ADF-C444-8BF7-704350A76E0A}"/>
              </a:ext>
            </a:extLst>
          </p:cNvPr>
          <p:cNvCxnSpPr>
            <a:cxnSpLocks/>
            <a:stCxn id="38" idx="0"/>
          </p:cNvCxnSpPr>
          <p:nvPr/>
        </p:nvCxnSpPr>
        <p:spPr bwMode="auto">
          <a:xfrm flipV="1">
            <a:off x="4354362" y="3354363"/>
            <a:ext cx="0" cy="30272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3681B6F-6E2C-7443-BB60-96918655DF7A}"/>
              </a:ext>
            </a:extLst>
          </p:cNvPr>
          <p:cNvCxnSpPr>
            <a:cxnSpLocks/>
            <a:stCxn id="39" idx="0"/>
            <a:endCxn id="33" idx="4"/>
          </p:cNvCxnSpPr>
          <p:nvPr/>
        </p:nvCxnSpPr>
        <p:spPr bwMode="auto">
          <a:xfrm flipH="1" flipV="1">
            <a:off x="5739996" y="3353601"/>
            <a:ext cx="6376" cy="3034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B5A40EB-96BF-9C49-8E6C-C6D69D9E2DCA}"/>
              </a:ext>
            </a:extLst>
          </p:cNvPr>
          <p:cNvCxnSpPr>
            <a:cxnSpLocks/>
            <a:stCxn id="34" idx="0"/>
          </p:cNvCxnSpPr>
          <p:nvPr/>
        </p:nvCxnSpPr>
        <p:spPr bwMode="auto">
          <a:xfrm flipV="1">
            <a:off x="4533705" y="2803707"/>
            <a:ext cx="179343" cy="20330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82B431B-DC8E-334D-A7D2-86B7803A02EB}"/>
              </a:ext>
            </a:extLst>
          </p:cNvPr>
          <p:cNvCxnSpPr>
            <a:cxnSpLocks/>
            <a:endCxn id="35" idx="5"/>
          </p:cNvCxnSpPr>
          <p:nvPr/>
        </p:nvCxnSpPr>
        <p:spPr bwMode="auto">
          <a:xfrm flipH="1" flipV="1">
            <a:off x="5616123" y="2740548"/>
            <a:ext cx="234344" cy="26570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7AEA4B2-800E-1245-82BA-962F2FDD2949}"/>
              </a:ext>
            </a:extLst>
          </p:cNvPr>
          <p:cNvCxnSpPr>
            <a:cxnSpLocks/>
            <a:endCxn id="32" idx="4"/>
          </p:cNvCxnSpPr>
          <p:nvPr/>
        </p:nvCxnSpPr>
        <p:spPr bwMode="auto">
          <a:xfrm flipV="1">
            <a:off x="5025621" y="2001971"/>
            <a:ext cx="0" cy="29195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94125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8"/>
                                        </p:tgtEl>
                                      </p:cBhvr>
                                    </p:animEffect>
                                    <p:set>
                                      <p:cBhvr>
                                        <p:cTn id="10"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a:t>
            </a:r>
          </a:p>
        </p:txBody>
      </p:sp>
      <p:sp>
        <p:nvSpPr>
          <p:cNvPr id="2" name="Content Placeholder 1">
            <a:extLst>
              <a:ext uri="{FF2B5EF4-FFF2-40B4-BE49-F238E27FC236}">
                <a16:creationId xmlns:a16="http://schemas.microsoft.com/office/drawing/2014/main" id="{E7BD58E3-02DB-9948-854C-01D9C38351BC}"/>
              </a:ext>
            </a:extLst>
          </p:cNvPr>
          <p:cNvSpPr>
            <a:spLocks noGrp="1"/>
          </p:cNvSpPr>
          <p:nvPr>
            <p:ph idx="1"/>
          </p:nvPr>
        </p:nvSpPr>
        <p:spPr/>
        <p:txBody>
          <a:bodyPr/>
          <a:lstStyle/>
          <a:p>
            <a:endParaRPr lang="en-US"/>
          </a:p>
        </p:txBody>
      </p:sp>
      <p:sp>
        <p:nvSpPr>
          <p:cNvPr id="118" name="Rectangle 59" descr="250,500 IOs" title="Cost of Plan 3">
            <a:extLst>
              <a:ext uri="{FF2B5EF4-FFF2-40B4-BE49-F238E27FC236}">
                <a16:creationId xmlns:a16="http://schemas.microsoft.com/office/drawing/2014/main" id="{A8D3FB1D-0868-4B4D-881D-97E6371E668D}"/>
              </a:ext>
            </a:extLst>
          </p:cNvPr>
          <p:cNvSpPr>
            <a:spLocks noChangeArrowheads="1"/>
          </p:cNvSpPr>
          <p:nvPr/>
        </p:nvSpPr>
        <p:spPr bwMode="auto">
          <a:xfrm>
            <a:off x="10302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0DDC9BD-E500-4246-BB01-734BE12D604D}"/>
              </a:ext>
            </a:extLst>
          </p:cNvPr>
          <p:cNvSpPr/>
          <p:nvPr/>
        </p:nvSpPr>
        <p:spPr bwMode="auto">
          <a:xfrm>
            <a:off x="4359839"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356611D-06A0-C54F-9802-1F9901F7810D}"/>
              </a:ext>
            </a:extLst>
          </p:cNvPr>
          <p:cNvSpPr/>
          <p:nvPr/>
        </p:nvSpPr>
        <p:spPr bwMode="auto">
          <a:xfrm>
            <a:off x="5055844" y="2894571"/>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19D361A-467C-A645-ADD2-6DDC427F105C}"/>
              </a:ext>
            </a:extLst>
          </p:cNvPr>
          <p:cNvSpPr/>
          <p:nvPr/>
        </p:nvSpPr>
        <p:spPr bwMode="auto">
          <a:xfrm>
            <a:off x="3663834" y="28906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B34F67B-0CE8-A84B-810F-88828FA90D93}"/>
              </a:ext>
            </a:extLst>
          </p:cNvPr>
          <p:cNvSpPr/>
          <p:nvPr/>
        </p:nvSpPr>
        <p:spPr bwMode="auto">
          <a:xfrm>
            <a:off x="4113549" y="22995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37" name="Oval 36">
            <a:extLst>
              <a:ext uri="{FF2B5EF4-FFF2-40B4-BE49-F238E27FC236}">
                <a16:creationId xmlns:a16="http://schemas.microsoft.com/office/drawing/2014/main" id="{541B6ABF-B8FD-414E-A54D-D5CADA4CA273}"/>
              </a:ext>
            </a:extLst>
          </p:cNvPr>
          <p:cNvSpPr/>
          <p:nvPr/>
        </p:nvSpPr>
        <p:spPr bwMode="auto">
          <a:xfrm>
            <a:off x="3663834" y="34791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8" name="Oval 37">
            <a:extLst>
              <a:ext uri="{FF2B5EF4-FFF2-40B4-BE49-F238E27FC236}">
                <a16:creationId xmlns:a16="http://schemas.microsoft.com/office/drawing/2014/main" id="{EB8B6BF6-25E1-A64A-94BD-846D18FF6027}"/>
              </a:ext>
            </a:extLst>
          </p:cNvPr>
          <p:cNvSpPr/>
          <p:nvPr/>
        </p:nvSpPr>
        <p:spPr bwMode="auto">
          <a:xfrm>
            <a:off x="5055844" y="34791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9" name="Straight Arrow Connector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7134998-5BE9-9141-B0CB-29CF13D3F1D1}"/>
              </a:ext>
            </a:extLst>
          </p:cNvPr>
          <p:cNvCxnSpPr/>
          <p:nvPr/>
        </p:nvCxnSpPr>
        <p:spPr bwMode="auto">
          <a:xfrm flipH="1" flipV="1">
            <a:off x="4217644" y="3238032"/>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0" name="Straight Arrow Connector 3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2FC5F14-0860-2D49-8376-211DEF7530C4}"/>
              </a:ext>
            </a:extLst>
          </p:cNvPr>
          <p:cNvCxnSpPr>
            <a:stCxn id="38" idx="0"/>
            <a:endCxn id="33" idx="4"/>
          </p:cNvCxnSpPr>
          <p:nvPr/>
        </p:nvCxnSpPr>
        <p:spPr bwMode="auto">
          <a:xfrm flipH="1" flipV="1">
            <a:off x="5609654"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0180EFF-5A17-FE4C-AA8F-EBC1BEF8B88A}"/>
              </a:ext>
            </a:extLst>
          </p:cNvPr>
          <p:cNvCxnSpPr/>
          <p:nvPr/>
        </p:nvCxnSpPr>
        <p:spPr bwMode="auto">
          <a:xfrm flipV="1">
            <a:off x="4217644" y="2746181"/>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EDE773C-799A-2940-BD25-AFDB183544A7}"/>
              </a:ext>
            </a:extLst>
          </p:cNvPr>
          <p:cNvCxnSpPr>
            <a:stCxn id="33" idx="0"/>
            <a:endCxn id="35" idx="5"/>
          </p:cNvCxnSpPr>
          <p:nvPr/>
        </p:nvCxnSpPr>
        <p:spPr bwMode="auto">
          <a:xfrm flipH="1" flipV="1">
            <a:off x="5479406" y="2746182"/>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C228916-B76F-D64A-B547-694D183418B8}"/>
              </a:ext>
            </a:extLst>
          </p:cNvPr>
          <p:cNvCxnSpPr/>
          <p:nvPr/>
        </p:nvCxnSpPr>
        <p:spPr bwMode="auto">
          <a:xfrm flipV="1">
            <a:off x="4913649"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9" name="Oval 2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96CD501-FE51-0E48-8CE2-CD3B30D678B3}"/>
              </a:ext>
            </a:extLst>
          </p:cNvPr>
          <p:cNvSpPr/>
          <p:nvPr/>
        </p:nvSpPr>
        <p:spPr bwMode="auto">
          <a:xfrm>
            <a:off x="1153205"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0" name="Oval 2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FF994E4-B118-C44C-88C3-9DF176A3A835}"/>
              </a:ext>
            </a:extLst>
          </p:cNvPr>
          <p:cNvSpPr/>
          <p:nvPr/>
        </p:nvSpPr>
        <p:spPr bwMode="auto">
          <a:xfrm>
            <a:off x="1849210" y="2894571"/>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6" name="Oval 3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D6426B7-A41E-4548-B5FC-67B4226E2585}"/>
              </a:ext>
            </a:extLst>
          </p:cNvPr>
          <p:cNvSpPr/>
          <p:nvPr/>
        </p:nvSpPr>
        <p:spPr bwMode="auto">
          <a:xfrm>
            <a:off x="457200" y="28906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4" name="Oval 4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C614C6C-DEC8-614A-BA31-8CA316ECEE7C}"/>
              </a:ext>
            </a:extLst>
          </p:cNvPr>
          <p:cNvSpPr/>
          <p:nvPr/>
        </p:nvSpPr>
        <p:spPr bwMode="auto">
          <a:xfrm>
            <a:off x="906915" y="22995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5" name="Oval 44">
            <a:extLst>
              <a:ext uri="{FF2B5EF4-FFF2-40B4-BE49-F238E27FC236}">
                <a16:creationId xmlns:a16="http://schemas.microsoft.com/office/drawing/2014/main" id="{D4CAF212-AAEA-0944-B271-EAFA9D63A8A5}"/>
              </a:ext>
            </a:extLst>
          </p:cNvPr>
          <p:cNvSpPr/>
          <p:nvPr/>
        </p:nvSpPr>
        <p:spPr bwMode="auto">
          <a:xfrm>
            <a:off x="457200" y="34791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6" name="Oval 45">
            <a:extLst>
              <a:ext uri="{FF2B5EF4-FFF2-40B4-BE49-F238E27FC236}">
                <a16:creationId xmlns:a16="http://schemas.microsoft.com/office/drawing/2014/main" id="{8FC6F6C1-7374-774A-9666-BFB62721CE67}"/>
              </a:ext>
            </a:extLst>
          </p:cNvPr>
          <p:cNvSpPr/>
          <p:nvPr/>
        </p:nvSpPr>
        <p:spPr bwMode="auto">
          <a:xfrm>
            <a:off x="1849210" y="34791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47" name="Straight Arrow Connector 4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22FB37C-681A-DD4B-B351-7C07B8D22937}"/>
              </a:ext>
            </a:extLst>
          </p:cNvPr>
          <p:cNvCxnSpPr/>
          <p:nvPr/>
        </p:nvCxnSpPr>
        <p:spPr bwMode="auto">
          <a:xfrm flipH="1" flipV="1">
            <a:off x="1011010" y="3238032"/>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E17C7BA-05CE-4449-A85F-1D2B71CC03F3}"/>
              </a:ext>
            </a:extLst>
          </p:cNvPr>
          <p:cNvCxnSpPr>
            <a:stCxn id="46" idx="0"/>
            <a:endCxn id="30" idx="4"/>
          </p:cNvCxnSpPr>
          <p:nvPr/>
        </p:nvCxnSpPr>
        <p:spPr bwMode="auto">
          <a:xfrm flipH="1" flipV="1">
            <a:off x="2403020"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356CCFC-1375-2F46-862B-8C653246BBD9}"/>
              </a:ext>
            </a:extLst>
          </p:cNvPr>
          <p:cNvCxnSpPr/>
          <p:nvPr/>
        </p:nvCxnSpPr>
        <p:spPr bwMode="auto">
          <a:xfrm flipV="1">
            <a:off x="1011010" y="2746181"/>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0" name="Straight Arrow Connector 4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843EE6E-D3B9-C04F-B43A-9434D6EF20F9}"/>
              </a:ext>
            </a:extLst>
          </p:cNvPr>
          <p:cNvCxnSpPr>
            <a:stCxn id="30" idx="0"/>
            <a:endCxn id="44" idx="5"/>
          </p:cNvCxnSpPr>
          <p:nvPr/>
        </p:nvCxnSpPr>
        <p:spPr bwMode="auto">
          <a:xfrm flipH="1" flipV="1">
            <a:off x="2272772" y="2746182"/>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E621D5A-6FA4-3247-ADA5-F00A0BE3EF2F}"/>
              </a:ext>
            </a:extLst>
          </p:cNvPr>
          <p:cNvCxnSpPr/>
          <p:nvPr/>
        </p:nvCxnSpPr>
        <p:spPr bwMode="auto">
          <a:xfrm flipV="1">
            <a:off x="1707015"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88463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dissolve">
                                      <p:cBhvr>
                                        <p:cTn id="19" dur="500"/>
                                        <p:tgtEl>
                                          <p:spTgt spid="3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dissolve">
                                      <p:cBhvr>
                                        <p:cTn id="22" dur="500"/>
                                        <p:tgtEl>
                                          <p:spTgt spid="38"/>
                                        </p:tgtEl>
                                      </p:cBhvr>
                                    </p:animEffect>
                                  </p:childTnLst>
                                </p:cTn>
                              </p:par>
                              <p:par>
                                <p:cTn id="23" presetID="9"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dissolve">
                                      <p:cBhvr>
                                        <p:cTn id="25" dur="500"/>
                                        <p:tgtEl>
                                          <p:spTgt spid="39"/>
                                        </p:tgtEl>
                                      </p:cBhvr>
                                    </p:animEffect>
                                  </p:childTnLst>
                                </p:cTn>
                              </p:par>
                              <p:par>
                                <p:cTn id="26" presetID="9"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dissolve">
                                      <p:cBhvr>
                                        <p:cTn id="28" dur="500"/>
                                        <p:tgtEl>
                                          <p:spTgt spid="40"/>
                                        </p:tgtEl>
                                      </p:cBhvr>
                                    </p:animEffect>
                                  </p:childTnLst>
                                </p:cTn>
                              </p:par>
                              <p:par>
                                <p:cTn id="29" presetID="9"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dissolve">
                                      <p:cBhvr>
                                        <p:cTn id="31" dur="500"/>
                                        <p:tgtEl>
                                          <p:spTgt spid="41"/>
                                        </p:tgtEl>
                                      </p:cBhvr>
                                    </p:animEffect>
                                  </p:childTnLst>
                                </p:cTn>
                              </p:par>
                              <p:par>
                                <p:cTn id="32" presetID="9"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dissolve">
                                      <p:cBhvr>
                                        <p:cTn id="34" dur="500"/>
                                        <p:tgtEl>
                                          <p:spTgt spid="42"/>
                                        </p:tgtEl>
                                      </p:cBhvr>
                                    </p:animEffect>
                                  </p:childTnLst>
                                </p:cTn>
                              </p:par>
                              <p:par>
                                <p:cTn id="35" presetID="9"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dissolve">
                                      <p:cBhvr>
                                        <p:cTn id="3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7" grpId="0" animBg="1"/>
      <p:bldP spid="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 </a:t>
            </a:r>
            <a:r>
              <a:rPr lang="en-US" altLang="x-none" sz="2700" dirty="0" err="1"/>
              <a:t>cont</a:t>
            </a:r>
            <a:endParaRPr lang="en-US" altLang="x-none" sz="2700" dirty="0"/>
          </a:p>
        </p:txBody>
      </p:sp>
      <p:sp>
        <p:nvSpPr>
          <p:cNvPr id="2" name="Content Placeholder 1">
            <a:extLst>
              <a:ext uri="{FF2B5EF4-FFF2-40B4-BE49-F238E27FC236}">
                <a16:creationId xmlns:a16="http://schemas.microsoft.com/office/drawing/2014/main" id="{6D826A95-E0DC-1648-8FD5-3D817154D42C}"/>
              </a:ext>
            </a:extLst>
          </p:cNvPr>
          <p:cNvSpPr>
            <a:spLocks noGrp="1"/>
          </p:cNvSpPr>
          <p:nvPr>
            <p:ph idx="1"/>
          </p:nvPr>
        </p:nvSpPr>
        <p:spPr/>
        <p:txBody>
          <a:bodyPr/>
          <a:lstStyle/>
          <a:p>
            <a:endParaRPr lang="en-US"/>
          </a:p>
        </p:txBody>
      </p:sp>
      <p:sp>
        <p:nvSpPr>
          <p:cNvPr id="118" name="Rectangle 59" descr="250,500 IOs" title="Cost of Plan 3">
            <a:extLst>
              <a:ext uri="{FF2B5EF4-FFF2-40B4-BE49-F238E27FC236}">
                <a16:creationId xmlns:a16="http://schemas.microsoft.com/office/drawing/2014/main" id="{A8D3FB1D-0868-4B4D-881D-97E6371E668D}"/>
              </a:ext>
            </a:extLst>
          </p:cNvPr>
          <p:cNvSpPr>
            <a:spLocks noChangeArrowheads="1"/>
          </p:cNvSpPr>
          <p:nvPr/>
        </p:nvSpPr>
        <p:spPr bwMode="auto">
          <a:xfrm>
            <a:off x="1030254" y="4379406"/>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0DDC9BD-E500-4246-BB01-734BE12D604D}"/>
              </a:ext>
            </a:extLst>
          </p:cNvPr>
          <p:cNvSpPr/>
          <p:nvPr/>
        </p:nvSpPr>
        <p:spPr bwMode="auto">
          <a:xfrm>
            <a:off x="4359839"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3" name="Oval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356611D-06A0-C54F-9802-1F9901F7810D}"/>
              </a:ext>
            </a:extLst>
          </p:cNvPr>
          <p:cNvSpPr/>
          <p:nvPr/>
        </p:nvSpPr>
        <p:spPr bwMode="auto">
          <a:xfrm>
            <a:off x="3748357" y="2923104"/>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19D361A-467C-A645-ADD2-6DDC427F105C}"/>
              </a:ext>
            </a:extLst>
          </p:cNvPr>
          <p:cNvSpPr/>
          <p:nvPr/>
        </p:nvSpPr>
        <p:spPr bwMode="auto">
          <a:xfrm>
            <a:off x="5117940" y="289067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B34F67B-0CE8-A84B-810F-88828FA90D93}"/>
              </a:ext>
            </a:extLst>
          </p:cNvPr>
          <p:cNvSpPr/>
          <p:nvPr/>
        </p:nvSpPr>
        <p:spPr bwMode="auto">
          <a:xfrm>
            <a:off x="4113549" y="229955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1" name="Straight Arrow Connector 4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0180EFF-5A17-FE4C-AA8F-EBC1BEF8B88A}"/>
              </a:ext>
            </a:extLst>
          </p:cNvPr>
          <p:cNvCxnSpPr>
            <a:cxnSpLocks/>
            <a:endCxn id="35" idx="5"/>
          </p:cNvCxnSpPr>
          <p:nvPr/>
        </p:nvCxnSpPr>
        <p:spPr bwMode="auto">
          <a:xfrm flipH="1" flipV="1">
            <a:off x="5479405" y="2746182"/>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EDE773C-799A-2940-BD25-AFDB183544A7}"/>
              </a:ext>
            </a:extLst>
          </p:cNvPr>
          <p:cNvCxnSpPr>
            <a:cxnSpLocks/>
            <a:stCxn id="33" idx="0"/>
          </p:cNvCxnSpPr>
          <p:nvPr/>
        </p:nvCxnSpPr>
        <p:spPr bwMode="auto">
          <a:xfrm flipV="1">
            <a:off x="4302167" y="2763071"/>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C228916-B76F-D64A-B547-694D183418B8}"/>
              </a:ext>
            </a:extLst>
          </p:cNvPr>
          <p:cNvCxnSpPr/>
          <p:nvPr/>
        </p:nvCxnSpPr>
        <p:spPr bwMode="auto">
          <a:xfrm flipV="1">
            <a:off x="4913649"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5" name="Oval 44">
            <a:extLst>
              <a:ext uri="{FF2B5EF4-FFF2-40B4-BE49-F238E27FC236}">
                <a16:creationId xmlns:a16="http://schemas.microsoft.com/office/drawing/2014/main" id="{90E7704B-28C5-FC45-B641-BD8B1EAD6A4D}"/>
              </a:ext>
            </a:extLst>
          </p:cNvPr>
          <p:cNvSpPr/>
          <p:nvPr/>
        </p:nvSpPr>
        <p:spPr bwMode="auto">
          <a:xfrm>
            <a:off x="5046890" y="348536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6" name="Oval 45">
            <a:extLst>
              <a:ext uri="{FF2B5EF4-FFF2-40B4-BE49-F238E27FC236}">
                <a16:creationId xmlns:a16="http://schemas.microsoft.com/office/drawing/2014/main" id="{E297CC3A-B782-154E-8C96-077A22C83440}"/>
              </a:ext>
            </a:extLst>
          </p:cNvPr>
          <p:cNvSpPr/>
          <p:nvPr/>
        </p:nvSpPr>
        <p:spPr bwMode="auto">
          <a:xfrm>
            <a:off x="3663111" y="349828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0" name="Straight Arrow Connector 2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D0D244E-100B-4F47-A4E2-2C441A89946A}"/>
              </a:ext>
            </a:extLst>
          </p:cNvPr>
          <p:cNvCxnSpPr/>
          <p:nvPr/>
        </p:nvCxnSpPr>
        <p:spPr bwMode="auto">
          <a:xfrm flipH="1" flipV="1">
            <a:off x="5668091" y="3254486"/>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6" name="Straight Arrow Connector 3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B193256-07A1-A64D-81A9-CD1F5CA549DD}"/>
              </a:ext>
            </a:extLst>
          </p:cNvPr>
          <p:cNvCxnSpPr/>
          <p:nvPr/>
        </p:nvCxnSpPr>
        <p:spPr bwMode="auto">
          <a:xfrm flipH="1" flipV="1">
            <a:off x="4227411"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9" name="Oval 2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787EC2C-9BAF-5142-A8D3-9F393C82B6A3}"/>
              </a:ext>
            </a:extLst>
          </p:cNvPr>
          <p:cNvSpPr/>
          <p:nvPr/>
        </p:nvSpPr>
        <p:spPr bwMode="auto">
          <a:xfrm>
            <a:off x="1153205" y="17894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6FF86C44-3300-9D4B-92FE-C28FC7DC0B2D}"/>
              </a:ext>
            </a:extLst>
          </p:cNvPr>
          <p:cNvSpPr/>
          <p:nvPr/>
        </p:nvSpPr>
        <p:spPr bwMode="auto">
          <a:xfrm>
            <a:off x="1849210" y="2894571"/>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8" name="Oval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8CFF32F-B376-4F4A-91D1-F904EEA8AF09}"/>
              </a:ext>
            </a:extLst>
          </p:cNvPr>
          <p:cNvSpPr/>
          <p:nvPr/>
        </p:nvSpPr>
        <p:spPr bwMode="auto">
          <a:xfrm>
            <a:off x="457200" y="28906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9" name="Oval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9C1AF75-FDE2-874F-AEB1-0CF58CABC18B}"/>
              </a:ext>
            </a:extLst>
          </p:cNvPr>
          <p:cNvSpPr/>
          <p:nvPr/>
        </p:nvSpPr>
        <p:spPr bwMode="auto">
          <a:xfrm>
            <a:off x="906915" y="22995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0" name="Oval 39">
            <a:extLst>
              <a:ext uri="{FF2B5EF4-FFF2-40B4-BE49-F238E27FC236}">
                <a16:creationId xmlns:a16="http://schemas.microsoft.com/office/drawing/2014/main" id="{6006DF69-6EA7-5E49-AB65-02404C87B619}"/>
              </a:ext>
            </a:extLst>
          </p:cNvPr>
          <p:cNvSpPr/>
          <p:nvPr/>
        </p:nvSpPr>
        <p:spPr bwMode="auto">
          <a:xfrm>
            <a:off x="457200" y="34791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44" name="Oval 43">
            <a:extLst>
              <a:ext uri="{FF2B5EF4-FFF2-40B4-BE49-F238E27FC236}">
                <a16:creationId xmlns:a16="http://schemas.microsoft.com/office/drawing/2014/main" id="{684A2A8C-2B45-3244-B2DD-06C9961D1D87}"/>
              </a:ext>
            </a:extLst>
          </p:cNvPr>
          <p:cNvSpPr/>
          <p:nvPr/>
        </p:nvSpPr>
        <p:spPr bwMode="auto">
          <a:xfrm>
            <a:off x="1849210" y="34791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47" name="Straight Arrow Connector 4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BD4D942-8DB6-8248-A35D-BA387A62771C}"/>
              </a:ext>
            </a:extLst>
          </p:cNvPr>
          <p:cNvCxnSpPr/>
          <p:nvPr/>
        </p:nvCxnSpPr>
        <p:spPr bwMode="auto">
          <a:xfrm flipH="1" flipV="1">
            <a:off x="1011010" y="3238032"/>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F226A01-CD41-5745-A8AE-2D6BF462E68E}"/>
              </a:ext>
            </a:extLst>
          </p:cNvPr>
          <p:cNvCxnSpPr>
            <a:stCxn id="44" idx="0"/>
            <a:endCxn id="37" idx="4"/>
          </p:cNvCxnSpPr>
          <p:nvPr/>
        </p:nvCxnSpPr>
        <p:spPr bwMode="auto">
          <a:xfrm flipH="1" flipV="1">
            <a:off x="2403020" y="3241924"/>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B6CEB7F-72E7-6A4E-8919-3B12D40D9B25}"/>
              </a:ext>
            </a:extLst>
          </p:cNvPr>
          <p:cNvCxnSpPr/>
          <p:nvPr/>
        </p:nvCxnSpPr>
        <p:spPr bwMode="auto">
          <a:xfrm flipV="1">
            <a:off x="1011010" y="2746181"/>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0" name="Straight Arrow Connector 4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D52F48B-D6A4-A640-BF18-A90D8878F6D9}"/>
              </a:ext>
            </a:extLst>
          </p:cNvPr>
          <p:cNvCxnSpPr>
            <a:stCxn id="37" idx="0"/>
            <a:endCxn id="39" idx="5"/>
          </p:cNvCxnSpPr>
          <p:nvPr/>
        </p:nvCxnSpPr>
        <p:spPr bwMode="auto">
          <a:xfrm flipH="1" flipV="1">
            <a:off x="2272772" y="2746182"/>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B3291FC-3147-CE4F-87B0-CB50466D691D}"/>
              </a:ext>
            </a:extLst>
          </p:cNvPr>
          <p:cNvCxnSpPr/>
          <p:nvPr/>
        </p:nvCxnSpPr>
        <p:spPr bwMode="auto">
          <a:xfrm flipV="1">
            <a:off x="1707015" y="21292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655788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Query Plan 4 Cost</a:t>
            </a:r>
          </a:p>
        </p:txBody>
      </p:sp>
      <p:sp>
        <p:nvSpPr>
          <p:cNvPr id="4" name="Content Placeholder 3">
            <a:extLst>
              <a:ext uri="{FF2B5EF4-FFF2-40B4-BE49-F238E27FC236}">
                <a16:creationId xmlns:a16="http://schemas.microsoft.com/office/drawing/2014/main" id="{A12E937E-9866-704A-AAA1-05BDF150D28C}"/>
              </a:ext>
            </a:extLst>
          </p:cNvPr>
          <p:cNvSpPr>
            <a:spLocks noGrp="1"/>
          </p:cNvSpPr>
          <p:nvPr>
            <p:ph idx="1"/>
          </p:nvPr>
        </p:nvSpPr>
        <p:spPr/>
        <p:txBody>
          <a:bodyPr/>
          <a:lstStyle/>
          <a:p>
            <a:r>
              <a:rPr lang="en-US" altLang="x-none" dirty="0"/>
              <a:t>Let’s estimate the cost:</a:t>
            </a:r>
          </a:p>
          <a:p>
            <a:r>
              <a:rPr lang="en-US" altLang="x-none" dirty="0"/>
              <a:t>Scan Reserves (1000 IOs) </a:t>
            </a:r>
          </a:p>
          <a:p>
            <a:r>
              <a:rPr lang="en-US" altLang="x-none" dirty="0"/>
              <a:t>For each </a:t>
            </a:r>
            <a:r>
              <a:rPr lang="en-US" altLang="x-none" dirty="0" err="1"/>
              <a:t>pageful</a:t>
            </a:r>
            <a:r>
              <a:rPr lang="en-US" altLang="x-none" dirty="0"/>
              <a:t> of Reserves for bid 100, </a:t>
            </a:r>
            <a:br>
              <a:rPr lang="en-US" altLang="x-none" dirty="0"/>
            </a:br>
            <a:r>
              <a:rPr lang="en-US" altLang="x-none" dirty="0"/>
              <a:t>     Scan Sailors (500 IOs)</a:t>
            </a:r>
          </a:p>
          <a:p>
            <a:r>
              <a:rPr lang="en-US" altLang="x-none" dirty="0"/>
              <a:t>Total: 1000 +???*500</a:t>
            </a:r>
          </a:p>
          <a:p>
            <a:r>
              <a:rPr lang="en-US" altLang="x-none" dirty="0"/>
              <a:t>Total: </a:t>
            </a:r>
            <a:r>
              <a:rPr lang="en-US" altLang="x-none" dirty="0">
                <a:solidFill>
                  <a:srgbClr val="C00000"/>
                </a:solidFill>
              </a:rPr>
              <a:t>1000 +10*500</a:t>
            </a:r>
          </a:p>
        </p:txBody>
      </p:sp>
      <p:sp>
        <p:nvSpPr>
          <p:cNvPr id="17" name="Oval 1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664CB1F-4BF5-9840-90C3-EB0281F4EA02}"/>
              </a:ext>
            </a:extLst>
          </p:cNvPr>
          <p:cNvSpPr/>
          <p:nvPr/>
        </p:nvSpPr>
        <p:spPr bwMode="auto">
          <a:xfrm>
            <a:off x="6934200" y="88955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18" name="Oval 1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D32221B-498D-0E47-B011-6E54D47B81A9}"/>
              </a:ext>
            </a:extLst>
          </p:cNvPr>
          <p:cNvSpPr/>
          <p:nvPr/>
        </p:nvSpPr>
        <p:spPr bwMode="auto">
          <a:xfrm>
            <a:off x="6322718" y="2023252"/>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27" name="Oval 2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C159EBAA-B642-C941-83ED-A9A5E729733A}"/>
              </a:ext>
            </a:extLst>
          </p:cNvPr>
          <p:cNvSpPr/>
          <p:nvPr/>
        </p:nvSpPr>
        <p:spPr bwMode="auto">
          <a:xfrm>
            <a:off x="7692301" y="19908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0134719-7D15-2240-A41F-2C9FCCBF0586}"/>
              </a:ext>
            </a:extLst>
          </p:cNvPr>
          <p:cNvSpPr/>
          <p:nvPr/>
        </p:nvSpPr>
        <p:spPr bwMode="auto">
          <a:xfrm>
            <a:off x="6687910" y="1399706"/>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3" name="Straight Arrow Connector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1A3453D-B461-9844-B796-C7851D1E3B8B}"/>
              </a:ext>
            </a:extLst>
          </p:cNvPr>
          <p:cNvCxnSpPr>
            <a:cxnSpLocks/>
            <a:endCxn id="32" idx="5"/>
          </p:cNvCxnSpPr>
          <p:nvPr/>
        </p:nvCxnSpPr>
        <p:spPr bwMode="auto">
          <a:xfrm flipH="1" flipV="1">
            <a:off x="8053766" y="1846330"/>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4" name="Straight Arrow Connector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D0A1C33-4500-F945-B8CA-5860C63F4CB7}"/>
              </a:ext>
            </a:extLst>
          </p:cNvPr>
          <p:cNvCxnSpPr>
            <a:cxnSpLocks/>
            <a:stCxn id="18" idx="0"/>
          </p:cNvCxnSpPr>
          <p:nvPr/>
        </p:nvCxnSpPr>
        <p:spPr bwMode="auto">
          <a:xfrm flipV="1">
            <a:off x="6876528" y="1863219"/>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5" name="Straight Arrow Connector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0E9114A-1066-2A44-817D-BE4148FC836E}"/>
              </a:ext>
            </a:extLst>
          </p:cNvPr>
          <p:cNvCxnSpPr/>
          <p:nvPr/>
        </p:nvCxnSpPr>
        <p:spPr bwMode="auto">
          <a:xfrm flipV="1">
            <a:off x="7488010" y="122935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a:extLst>
              <a:ext uri="{FF2B5EF4-FFF2-40B4-BE49-F238E27FC236}">
                <a16:creationId xmlns:a16="http://schemas.microsoft.com/office/drawing/2014/main" id="{6FB4200E-B7F3-1048-9836-370737B7EA41}"/>
              </a:ext>
            </a:extLst>
          </p:cNvPr>
          <p:cNvSpPr/>
          <p:nvPr/>
        </p:nvSpPr>
        <p:spPr bwMode="auto">
          <a:xfrm>
            <a:off x="7621251" y="2585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7" name="Oval 36">
            <a:extLst>
              <a:ext uri="{FF2B5EF4-FFF2-40B4-BE49-F238E27FC236}">
                <a16:creationId xmlns:a16="http://schemas.microsoft.com/office/drawing/2014/main" id="{8F9EEC51-02B7-1849-8A3D-262C83CB16AE}"/>
              </a:ext>
            </a:extLst>
          </p:cNvPr>
          <p:cNvSpPr/>
          <p:nvPr/>
        </p:nvSpPr>
        <p:spPr bwMode="auto">
          <a:xfrm>
            <a:off x="6237472" y="259843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8" name="Straight Arrow Connector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4595A7E8-60FB-4249-95D2-9C3BC0CF3906}"/>
              </a:ext>
            </a:extLst>
          </p:cNvPr>
          <p:cNvCxnSpPr/>
          <p:nvPr/>
        </p:nvCxnSpPr>
        <p:spPr bwMode="auto">
          <a:xfrm flipH="1" flipV="1">
            <a:off x="8242452" y="2354634"/>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9" name="Straight Arrow Connector 3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EF446CD-D5AF-3A49-90B5-0B5F237BCD93}"/>
              </a:ext>
            </a:extLst>
          </p:cNvPr>
          <p:cNvCxnSpPr/>
          <p:nvPr/>
        </p:nvCxnSpPr>
        <p:spPr bwMode="auto">
          <a:xfrm flipH="1" flipV="1">
            <a:off x="6801772" y="2342072"/>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99456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
                                            <p:txEl>
                                              <p:pRg st="3" end="3"/>
                                            </p:txEl>
                                          </p:spTgt>
                                        </p:tgtEl>
                                      </p:cBhvr>
                                    </p:animEffect>
                                    <p:set>
                                      <p:cBhvr>
                                        <p:cTn id="7"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3</a:t>
            </a:r>
          </a:p>
        </p:txBody>
      </p:sp>
      <p:sp>
        <p:nvSpPr>
          <p:cNvPr id="2" name="Content Placeholder 1">
            <a:extLst>
              <a:ext uri="{FF2B5EF4-FFF2-40B4-BE49-F238E27FC236}">
                <a16:creationId xmlns:a16="http://schemas.microsoft.com/office/drawing/2014/main" id="{A67FBA3D-14B1-C748-8D37-41F8C371B578}"/>
              </a:ext>
            </a:extLst>
          </p:cNvPr>
          <p:cNvSpPr>
            <a:spLocks noGrp="1"/>
          </p:cNvSpPr>
          <p:nvPr>
            <p:ph idx="1"/>
          </p:nvPr>
        </p:nvSpPr>
        <p:spPr/>
        <p:txBody>
          <a:bodyPr/>
          <a:lstStyle/>
          <a:p>
            <a:endParaRPr lang="en-US"/>
          </a:p>
        </p:txBody>
      </p:sp>
      <p:sp>
        <p:nvSpPr>
          <p:cNvPr id="87" name="Rectangle 59" descr="6000 IOs" title="Cost of Plan 4">
            <a:extLst>
              <a:ext uri="{FF2B5EF4-FFF2-40B4-BE49-F238E27FC236}">
                <a16:creationId xmlns:a16="http://schemas.microsoft.com/office/drawing/2014/main" id="{821BEB57-5868-8042-AC6F-2F0E73AEDA92}"/>
              </a:ext>
            </a:extLst>
          </p:cNvPr>
          <p:cNvSpPr>
            <a:spLocks noChangeArrowheads="1"/>
          </p:cNvSpPr>
          <p:nvPr/>
        </p:nvSpPr>
        <p:spPr bwMode="auto">
          <a:xfrm>
            <a:off x="4042803" y="442976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29" name="Oval 2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8E6A477-6DEB-5A44-BF68-4BE7A2A5A7D9}"/>
              </a:ext>
            </a:extLst>
          </p:cNvPr>
          <p:cNvSpPr/>
          <p:nvPr/>
        </p:nvSpPr>
        <p:spPr bwMode="auto">
          <a:xfrm>
            <a:off x="4323047" y="20695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0" name="Oval 2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A11C414-4720-194F-BE18-918BA51C2C18}"/>
              </a:ext>
            </a:extLst>
          </p:cNvPr>
          <p:cNvSpPr/>
          <p:nvPr/>
        </p:nvSpPr>
        <p:spPr bwMode="auto">
          <a:xfrm>
            <a:off x="3711565" y="3203245"/>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1" name="Oval 3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6A35C2C-0560-CE48-9F9A-76F2A76A56DD}"/>
              </a:ext>
            </a:extLst>
          </p:cNvPr>
          <p:cNvSpPr/>
          <p:nvPr/>
        </p:nvSpPr>
        <p:spPr bwMode="auto">
          <a:xfrm>
            <a:off x="5081148" y="317082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036E726-8F6A-5B4E-9F17-8EAF5467584A}"/>
              </a:ext>
            </a:extLst>
          </p:cNvPr>
          <p:cNvSpPr/>
          <p:nvPr/>
        </p:nvSpPr>
        <p:spPr bwMode="auto">
          <a:xfrm>
            <a:off x="4076757" y="2579699"/>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3" name="Straight Arrow Connector 3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EB040EA5-F52E-5645-9264-F1F4A2354930}"/>
              </a:ext>
            </a:extLst>
          </p:cNvPr>
          <p:cNvCxnSpPr>
            <a:cxnSpLocks/>
            <a:endCxn id="32" idx="5"/>
          </p:cNvCxnSpPr>
          <p:nvPr/>
        </p:nvCxnSpPr>
        <p:spPr bwMode="auto">
          <a:xfrm flipH="1" flipV="1">
            <a:off x="5442613" y="3026323"/>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4" name="Straight Arrow Connector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DBE811C-ACA8-4C48-9D91-B22685CFE8ED}"/>
              </a:ext>
            </a:extLst>
          </p:cNvPr>
          <p:cNvCxnSpPr>
            <a:cxnSpLocks/>
            <a:stCxn id="30" idx="0"/>
          </p:cNvCxnSpPr>
          <p:nvPr/>
        </p:nvCxnSpPr>
        <p:spPr bwMode="auto">
          <a:xfrm flipV="1">
            <a:off x="4265375" y="3043212"/>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5" name="Straight Arrow Connector 3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FF06858E-1D87-8A40-892D-2E5755B55965}"/>
              </a:ext>
            </a:extLst>
          </p:cNvPr>
          <p:cNvCxnSpPr/>
          <p:nvPr/>
        </p:nvCxnSpPr>
        <p:spPr bwMode="auto">
          <a:xfrm flipV="1">
            <a:off x="4876857" y="2409352"/>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a:extLst>
              <a:ext uri="{FF2B5EF4-FFF2-40B4-BE49-F238E27FC236}">
                <a16:creationId xmlns:a16="http://schemas.microsoft.com/office/drawing/2014/main" id="{D7451C0D-6ADB-9A47-B03A-C32D9D52673D}"/>
              </a:ext>
            </a:extLst>
          </p:cNvPr>
          <p:cNvSpPr/>
          <p:nvPr/>
        </p:nvSpPr>
        <p:spPr bwMode="auto">
          <a:xfrm>
            <a:off x="5010098" y="376550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37" name="Oval 36">
            <a:extLst>
              <a:ext uri="{FF2B5EF4-FFF2-40B4-BE49-F238E27FC236}">
                <a16:creationId xmlns:a16="http://schemas.microsoft.com/office/drawing/2014/main" id="{46406654-2C01-CD49-B958-3CA53AAE4CC6}"/>
              </a:ext>
            </a:extLst>
          </p:cNvPr>
          <p:cNvSpPr/>
          <p:nvPr/>
        </p:nvSpPr>
        <p:spPr bwMode="auto">
          <a:xfrm>
            <a:off x="3626319" y="37784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38" name="Straight Arrow Connector 3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000FB0D-47B6-E647-AF02-84B8185129AC}"/>
              </a:ext>
            </a:extLst>
          </p:cNvPr>
          <p:cNvCxnSpPr/>
          <p:nvPr/>
        </p:nvCxnSpPr>
        <p:spPr bwMode="auto">
          <a:xfrm flipH="1" flipV="1">
            <a:off x="5631299" y="3534627"/>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0" name="Straight Arrow Connector 39"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1F42AE5-3A10-4846-837E-6CD996585F17}"/>
              </a:ext>
            </a:extLst>
          </p:cNvPr>
          <p:cNvCxnSpPr/>
          <p:nvPr/>
        </p:nvCxnSpPr>
        <p:spPr bwMode="auto">
          <a:xfrm flipH="1" flipV="1">
            <a:off x="4190619" y="3522065"/>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8" name="Rectangle 59" descr="250,500 IOs" title="Cost of Plan 3">
            <a:extLst>
              <a:ext uri="{FF2B5EF4-FFF2-40B4-BE49-F238E27FC236}">
                <a16:creationId xmlns:a16="http://schemas.microsoft.com/office/drawing/2014/main" id="{9C309965-AA41-6245-8B09-EF8FDD2F9910}"/>
              </a:ext>
            </a:extLst>
          </p:cNvPr>
          <p:cNvSpPr>
            <a:spLocks noChangeArrowheads="1"/>
          </p:cNvSpPr>
          <p:nvPr/>
        </p:nvSpPr>
        <p:spPr bwMode="auto">
          <a:xfrm>
            <a:off x="1030571" y="448587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250,500 IOs</a:t>
            </a:r>
          </a:p>
        </p:txBody>
      </p:sp>
      <p:sp>
        <p:nvSpPr>
          <p:cNvPr id="45" name="Oval 4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4BB5196-BC12-3A4E-AC21-18F207AC6690}"/>
              </a:ext>
            </a:extLst>
          </p:cNvPr>
          <p:cNvSpPr/>
          <p:nvPr/>
        </p:nvSpPr>
        <p:spPr bwMode="auto">
          <a:xfrm>
            <a:off x="1153522" y="189586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6" name="Oval 4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148B166-674D-F348-97F2-40EE370864AA}"/>
              </a:ext>
            </a:extLst>
          </p:cNvPr>
          <p:cNvSpPr/>
          <p:nvPr/>
        </p:nvSpPr>
        <p:spPr bwMode="auto">
          <a:xfrm>
            <a:off x="1849527" y="3001035"/>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7" name="Oval 4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5AEAFA3A-36C7-834C-AEB2-06470B6A5CDF}"/>
              </a:ext>
            </a:extLst>
          </p:cNvPr>
          <p:cNvSpPr/>
          <p:nvPr/>
        </p:nvSpPr>
        <p:spPr bwMode="auto">
          <a:xfrm>
            <a:off x="457517" y="299714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8" name="Oval 4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CBFD5DE-FAB8-D24A-9E38-CA7D4A31D39A}"/>
              </a:ext>
            </a:extLst>
          </p:cNvPr>
          <p:cNvSpPr/>
          <p:nvPr/>
        </p:nvSpPr>
        <p:spPr bwMode="auto">
          <a:xfrm>
            <a:off x="907232" y="2406022"/>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51" name="Oval 50">
            <a:extLst>
              <a:ext uri="{FF2B5EF4-FFF2-40B4-BE49-F238E27FC236}">
                <a16:creationId xmlns:a16="http://schemas.microsoft.com/office/drawing/2014/main" id="{EA57FAE2-9B48-6C4B-ACA4-3CCA15E92FCB}"/>
              </a:ext>
            </a:extLst>
          </p:cNvPr>
          <p:cNvSpPr/>
          <p:nvPr/>
        </p:nvSpPr>
        <p:spPr bwMode="auto">
          <a:xfrm>
            <a:off x="457517" y="3585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2" name="Oval 51">
            <a:extLst>
              <a:ext uri="{FF2B5EF4-FFF2-40B4-BE49-F238E27FC236}">
                <a16:creationId xmlns:a16="http://schemas.microsoft.com/office/drawing/2014/main" id="{DB9F4C79-C15F-4B48-8EFB-417BB8EF34B7}"/>
              </a:ext>
            </a:extLst>
          </p:cNvPr>
          <p:cNvSpPr/>
          <p:nvPr/>
        </p:nvSpPr>
        <p:spPr bwMode="auto">
          <a:xfrm>
            <a:off x="1849527" y="358565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53" name="Straight Arrow Connector 5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8904008B-64A6-644A-8DB8-B83DBD0CAFB7}"/>
              </a:ext>
            </a:extLst>
          </p:cNvPr>
          <p:cNvCxnSpPr/>
          <p:nvPr/>
        </p:nvCxnSpPr>
        <p:spPr bwMode="auto">
          <a:xfrm flipH="1" flipV="1">
            <a:off x="1011327" y="3344496"/>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B52F0889-E3C9-B441-B34D-5C92F8BDC71E}"/>
              </a:ext>
            </a:extLst>
          </p:cNvPr>
          <p:cNvCxnSpPr>
            <a:stCxn id="52" idx="0"/>
            <a:endCxn id="46" idx="4"/>
          </p:cNvCxnSpPr>
          <p:nvPr/>
        </p:nvCxnSpPr>
        <p:spPr bwMode="auto">
          <a:xfrm flipH="1" flipV="1">
            <a:off x="2403337" y="3348388"/>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341D332C-A461-F849-A9EA-D05CE6894134}"/>
              </a:ext>
            </a:extLst>
          </p:cNvPr>
          <p:cNvCxnSpPr/>
          <p:nvPr/>
        </p:nvCxnSpPr>
        <p:spPr bwMode="auto">
          <a:xfrm flipV="1">
            <a:off x="1011327" y="2852645"/>
            <a:ext cx="130249"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0E359122-0505-5F41-8EEE-835729D73D13}"/>
              </a:ext>
            </a:extLst>
          </p:cNvPr>
          <p:cNvCxnSpPr>
            <a:stCxn id="46" idx="0"/>
            <a:endCxn id="48" idx="5"/>
          </p:cNvCxnSpPr>
          <p:nvPr/>
        </p:nvCxnSpPr>
        <p:spPr bwMode="auto">
          <a:xfrm flipH="1" flipV="1">
            <a:off x="2273089" y="2852646"/>
            <a:ext cx="130248" cy="14839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673BF3C-BED3-0144-9728-2ACF843D93BF}"/>
              </a:ext>
            </a:extLst>
          </p:cNvPr>
          <p:cNvCxnSpPr/>
          <p:nvPr/>
        </p:nvCxnSpPr>
        <p:spPr bwMode="auto">
          <a:xfrm flipV="1">
            <a:off x="1707332" y="22356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652346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Materializing Inner Loops</a:t>
            </a:r>
          </a:p>
        </p:txBody>
      </p:sp>
      <p:sp>
        <p:nvSpPr>
          <p:cNvPr id="2" name="Content Placeholder 1">
            <a:extLst>
              <a:ext uri="{FF2B5EF4-FFF2-40B4-BE49-F238E27FC236}">
                <a16:creationId xmlns:a16="http://schemas.microsoft.com/office/drawing/2014/main" id="{0EF2F69A-368A-2445-BDCA-76C425E67849}"/>
              </a:ext>
            </a:extLst>
          </p:cNvPr>
          <p:cNvSpPr>
            <a:spLocks noGrp="1"/>
          </p:cNvSpPr>
          <p:nvPr>
            <p:ph idx="1"/>
          </p:nvPr>
        </p:nvSpPr>
        <p:spPr/>
        <p:txBody>
          <a:bodyPr/>
          <a:lstStyle/>
          <a:p>
            <a:endParaRPr lang="en-US"/>
          </a:p>
        </p:txBody>
      </p:sp>
      <p:sp>
        <p:nvSpPr>
          <p:cNvPr id="33" name="Rectangle 59" descr="6000 IOs" title="Cost of Plan 4">
            <a:extLst>
              <a:ext uri="{FF2B5EF4-FFF2-40B4-BE49-F238E27FC236}">
                <a16:creationId xmlns:a16="http://schemas.microsoft.com/office/drawing/2014/main" id="{007576D2-CF24-354A-9E98-3D4739AACEB9}"/>
              </a:ext>
            </a:extLst>
          </p:cNvPr>
          <p:cNvSpPr>
            <a:spLocks noChangeArrowheads="1"/>
          </p:cNvSpPr>
          <p:nvPr/>
        </p:nvSpPr>
        <p:spPr bwMode="auto">
          <a:xfrm>
            <a:off x="1030968" y="435656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35" name="Oval 3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00DE513-3763-B94E-A6DD-3EC2F8FBDFBD}"/>
              </a:ext>
            </a:extLst>
          </p:cNvPr>
          <p:cNvSpPr/>
          <p:nvPr/>
        </p:nvSpPr>
        <p:spPr bwMode="auto">
          <a:xfrm>
            <a:off x="5133803" y="287655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C58864F-C53E-3E41-A9CA-B42ECF49ED1A}"/>
              </a:ext>
            </a:extLst>
          </p:cNvPr>
          <p:cNvSpPr/>
          <p:nvPr/>
        </p:nvSpPr>
        <p:spPr bwMode="auto">
          <a:xfrm>
            <a:off x="3740722" y="34919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7" name="Oval 3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C32E3C20-7063-8E41-A988-30B445C56C4A}"/>
              </a:ext>
            </a:extLst>
          </p:cNvPr>
          <p:cNvSpPr/>
          <p:nvPr/>
        </p:nvSpPr>
        <p:spPr bwMode="auto">
          <a:xfrm>
            <a:off x="4439062" y="18022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8" name="Oval 3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665BC6E-077C-B648-900A-B47255949716}"/>
              </a:ext>
            </a:extLst>
          </p:cNvPr>
          <p:cNvSpPr/>
          <p:nvPr/>
        </p:nvSpPr>
        <p:spPr bwMode="auto">
          <a:xfrm>
            <a:off x="3740721" y="29034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0" name="Oval 3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971023C-1293-E94A-AFEC-7BA3E65F2FF8}"/>
              </a:ext>
            </a:extLst>
          </p:cNvPr>
          <p:cNvSpPr/>
          <p:nvPr/>
        </p:nvSpPr>
        <p:spPr bwMode="auto">
          <a:xfrm>
            <a:off x="4192772" y="23123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2" name="Oval 4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602100D-99DE-424A-9121-A15075A5B3AC}"/>
              </a:ext>
            </a:extLst>
          </p:cNvPr>
          <p:cNvSpPr/>
          <p:nvPr/>
        </p:nvSpPr>
        <p:spPr bwMode="auto">
          <a:xfrm>
            <a:off x="5133803" y="346506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3" name="Straight Arrow Connector 4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969147B-43D3-8444-9007-1FD76EF8C5D1}"/>
              </a:ext>
            </a:extLst>
          </p:cNvPr>
          <p:cNvCxnSpPr/>
          <p:nvPr/>
        </p:nvCxnSpPr>
        <p:spPr bwMode="auto">
          <a:xfrm flipH="1" flipV="1">
            <a:off x="4294531" y="325083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9F8FACE-788F-0642-BDA9-B6110CF1235C}"/>
              </a:ext>
            </a:extLst>
          </p:cNvPr>
          <p:cNvCxnSpPr>
            <a:stCxn id="42" idx="0"/>
            <a:endCxn id="35" idx="4"/>
          </p:cNvCxnSpPr>
          <p:nvPr/>
        </p:nvCxnSpPr>
        <p:spPr bwMode="auto">
          <a:xfrm flipV="1">
            <a:off x="5687613" y="3223903"/>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251CE92-01F3-2B45-AB94-95725305ED7A}"/>
              </a:ext>
            </a:extLst>
          </p:cNvPr>
          <p:cNvCxnSpPr/>
          <p:nvPr/>
        </p:nvCxnSpPr>
        <p:spPr bwMode="auto">
          <a:xfrm flipH="1" flipV="1">
            <a:off x="5558628" y="2758981"/>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BB405B3-EB67-3747-83E0-26E49A2A1BD9}"/>
              </a:ext>
            </a:extLst>
          </p:cNvPr>
          <p:cNvCxnSpPr/>
          <p:nvPr/>
        </p:nvCxnSpPr>
        <p:spPr bwMode="auto">
          <a:xfrm flipV="1">
            <a:off x="4294532" y="2758981"/>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5248596-8F40-184C-AF71-890AE017A1D9}"/>
              </a:ext>
            </a:extLst>
          </p:cNvPr>
          <p:cNvCxnSpPr/>
          <p:nvPr/>
        </p:nvCxnSpPr>
        <p:spPr bwMode="auto">
          <a:xfrm flipV="1">
            <a:off x="4992872" y="21420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Rectangle 32" descr="????" title="Cost of Query Plan 5">
            <a:extLst>
              <a:ext uri="{FF2B5EF4-FFF2-40B4-BE49-F238E27FC236}">
                <a16:creationId xmlns:a16="http://schemas.microsoft.com/office/drawing/2014/main" id="{6ACF09DC-F983-8F46-A6DD-F2F010F04908}"/>
              </a:ext>
            </a:extLst>
          </p:cNvPr>
          <p:cNvSpPr>
            <a:spLocks noChangeArrowheads="1"/>
          </p:cNvSpPr>
          <p:nvPr/>
        </p:nvSpPr>
        <p:spPr bwMode="auto">
          <a:xfrm>
            <a:off x="4117932" y="443886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92BDACD-9901-2343-9527-B6F3475A86F9}"/>
              </a:ext>
            </a:extLst>
          </p:cNvPr>
          <p:cNvSpPr/>
          <p:nvPr/>
        </p:nvSpPr>
        <p:spPr bwMode="auto">
          <a:xfrm>
            <a:off x="1003884" y="21433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2BDDC25-E542-824A-984E-5AD83F718C0A}"/>
              </a:ext>
            </a:extLst>
          </p:cNvPr>
          <p:cNvSpPr/>
          <p:nvPr/>
        </p:nvSpPr>
        <p:spPr bwMode="auto">
          <a:xfrm>
            <a:off x="392402" y="3277082"/>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61" name="Oval 6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5B9ED05-881F-3F48-AFA5-33B63491292B}"/>
              </a:ext>
            </a:extLst>
          </p:cNvPr>
          <p:cNvSpPr/>
          <p:nvPr/>
        </p:nvSpPr>
        <p:spPr bwMode="auto">
          <a:xfrm>
            <a:off x="1761985" y="324465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7F9B1CF-7A9A-434D-A157-5A3077F48056}"/>
              </a:ext>
            </a:extLst>
          </p:cNvPr>
          <p:cNvSpPr/>
          <p:nvPr/>
        </p:nvSpPr>
        <p:spPr bwMode="auto">
          <a:xfrm>
            <a:off x="757594" y="2653536"/>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631A510-9468-5148-BE28-8BB5A7144190}"/>
              </a:ext>
            </a:extLst>
          </p:cNvPr>
          <p:cNvCxnSpPr>
            <a:cxnSpLocks/>
            <a:endCxn id="62" idx="5"/>
          </p:cNvCxnSpPr>
          <p:nvPr/>
        </p:nvCxnSpPr>
        <p:spPr bwMode="auto">
          <a:xfrm flipH="1" flipV="1">
            <a:off x="2123450" y="3100160"/>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C2A8931-F053-0B46-A95B-6AE8F3477196}"/>
              </a:ext>
            </a:extLst>
          </p:cNvPr>
          <p:cNvCxnSpPr>
            <a:cxnSpLocks/>
            <a:stCxn id="34" idx="0"/>
          </p:cNvCxnSpPr>
          <p:nvPr/>
        </p:nvCxnSpPr>
        <p:spPr bwMode="auto">
          <a:xfrm flipV="1">
            <a:off x="946212" y="3117049"/>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39F69D5-303B-6C44-97FE-A094A3DB0C73}"/>
              </a:ext>
            </a:extLst>
          </p:cNvPr>
          <p:cNvCxnSpPr/>
          <p:nvPr/>
        </p:nvCxnSpPr>
        <p:spPr bwMode="auto">
          <a:xfrm flipV="1">
            <a:off x="1557694" y="248318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1817B0D6-37E5-B54C-A70F-2D23A01008DB}"/>
              </a:ext>
            </a:extLst>
          </p:cNvPr>
          <p:cNvSpPr/>
          <p:nvPr/>
        </p:nvSpPr>
        <p:spPr bwMode="auto">
          <a:xfrm>
            <a:off x="1690935" y="383934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7" name="Oval 66">
            <a:extLst>
              <a:ext uri="{FF2B5EF4-FFF2-40B4-BE49-F238E27FC236}">
                <a16:creationId xmlns:a16="http://schemas.microsoft.com/office/drawing/2014/main" id="{C41E41A5-B300-B04B-85CD-1914A491FC9D}"/>
              </a:ext>
            </a:extLst>
          </p:cNvPr>
          <p:cNvSpPr/>
          <p:nvPr/>
        </p:nvSpPr>
        <p:spPr bwMode="auto">
          <a:xfrm>
            <a:off x="307156" y="385226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68" name="Straight Arrow Connector 6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190EBA3-7D69-144F-95ED-9FEC51B77510}"/>
              </a:ext>
            </a:extLst>
          </p:cNvPr>
          <p:cNvCxnSpPr/>
          <p:nvPr/>
        </p:nvCxnSpPr>
        <p:spPr bwMode="auto">
          <a:xfrm flipH="1" flipV="1">
            <a:off x="2312136" y="3608464"/>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A7D8E47-0502-B24A-9AAD-85A34124F0E6}"/>
              </a:ext>
            </a:extLst>
          </p:cNvPr>
          <p:cNvCxnSpPr/>
          <p:nvPr/>
        </p:nvCxnSpPr>
        <p:spPr bwMode="auto">
          <a:xfrm flipH="1" flipV="1">
            <a:off x="871456" y="3595902"/>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3934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dissolve">
                                      <p:cBhvr>
                                        <p:cTn id="15" dur="500"/>
                                        <p:tgtEl>
                                          <p:spTgt spid="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dissolve">
                                      <p:cBhvr>
                                        <p:cTn id="18" dur="500"/>
                                        <p:tgtEl>
                                          <p:spTgt spid="3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ssolve">
                                      <p:cBhvr>
                                        <p:cTn id="24" dur="500"/>
                                        <p:tgtEl>
                                          <p:spTgt spid="4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dissolve">
                                      <p:cBhvr>
                                        <p:cTn id="30" dur="500"/>
                                        <p:tgtEl>
                                          <p:spTgt spid="43"/>
                                        </p:tgtEl>
                                      </p:cBhvr>
                                    </p:animEffect>
                                  </p:childTnLst>
                                </p:cTn>
                              </p:par>
                              <p:par>
                                <p:cTn id="31" presetID="9"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dissolve">
                                      <p:cBhvr>
                                        <p:cTn id="33" dur="500"/>
                                        <p:tgtEl>
                                          <p:spTgt spid="44"/>
                                        </p:tgtEl>
                                      </p:cBhvr>
                                    </p:animEffect>
                                  </p:childTnLst>
                                </p:cTn>
                              </p:par>
                              <p:par>
                                <p:cTn id="34" presetID="9"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par>
                                <p:cTn id="37" presetID="9"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dissolve">
                                      <p:cBhvr>
                                        <p:cTn id="39" dur="500"/>
                                        <p:tgtEl>
                                          <p:spTgt spid="46"/>
                                        </p:tgtEl>
                                      </p:cBhvr>
                                    </p:animEffect>
                                  </p:childTnLst>
                                </p:cTn>
                              </p:par>
                              <p:par>
                                <p:cTn id="40" presetID="9"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dissolv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0" grpId="0" animBg="1"/>
      <p:bldP spid="42" grpId="0" animBg="1"/>
      <p:bldP spid="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Materializing Inner Loops, </a:t>
            </a:r>
            <a:r>
              <a:rPr lang="en-US" altLang="x-none" dirty="0" err="1"/>
              <a:t>cont</a:t>
            </a:r>
            <a:endParaRPr lang="en-US" altLang="x-none" dirty="0"/>
          </a:p>
        </p:txBody>
      </p:sp>
      <p:sp>
        <p:nvSpPr>
          <p:cNvPr id="2" name="Content Placeholder 1">
            <a:extLst>
              <a:ext uri="{FF2B5EF4-FFF2-40B4-BE49-F238E27FC236}">
                <a16:creationId xmlns:a16="http://schemas.microsoft.com/office/drawing/2014/main" id="{C77E3309-D0D5-8047-849E-9E91D1C8DBB3}"/>
              </a:ext>
            </a:extLst>
          </p:cNvPr>
          <p:cNvSpPr>
            <a:spLocks noGrp="1"/>
          </p:cNvSpPr>
          <p:nvPr>
            <p:ph idx="1"/>
          </p:nvPr>
        </p:nvSpPr>
        <p:spPr/>
        <p:txBody>
          <a:bodyPr/>
          <a:lstStyle/>
          <a:p>
            <a:endParaRPr lang="en-US"/>
          </a:p>
        </p:txBody>
      </p:sp>
      <p:sp>
        <p:nvSpPr>
          <p:cNvPr id="33" name="Rectangle 59" descr="6000 IOs" title="Cost of Plan 4">
            <a:extLst>
              <a:ext uri="{FF2B5EF4-FFF2-40B4-BE49-F238E27FC236}">
                <a16:creationId xmlns:a16="http://schemas.microsoft.com/office/drawing/2014/main" id="{007576D2-CF24-354A-9E98-3D4739AACEB9}"/>
              </a:ext>
            </a:extLst>
          </p:cNvPr>
          <p:cNvSpPr>
            <a:spLocks noChangeArrowheads="1"/>
          </p:cNvSpPr>
          <p:nvPr/>
        </p:nvSpPr>
        <p:spPr bwMode="auto">
          <a:xfrm>
            <a:off x="1030968" y="435656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48" name="Oval 47">
            <a:extLst>
              <a:ext uri="{FF2B5EF4-FFF2-40B4-BE49-F238E27FC236}">
                <a16:creationId xmlns:a16="http://schemas.microsoft.com/office/drawing/2014/main" id="{D0126343-73FD-1A44-8467-6D04F1D07D0A}"/>
              </a:ext>
            </a:extLst>
          </p:cNvPr>
          <p:cNvSpPr/>
          <p:nvPr/>
        </p:nvSpPr>
        <p:spPr bwMode="auto">
          <a:xfrm>
            <a:off x="5105400" y="28765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9" name="Straight Arrow Connector 4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F302D62-5618-AC44-BFFF-8EB0ABDB9A33}"/>
              </a:ext>
            </a:extLst>
          </p:cNvPr>
          <p:cNvCxnSpPr>
            <a:cxnSpLocks/>
            <a:stCxn id="30" idx="0"/>
            <a:endCxn id="48" idx="4"/>
          </p:cNvCxnSpPr>
          <p:nvPr/>
        </p:nvCxnSpPr>
        <p:spPr bwMode="auto">
          <a:xfrm flipH="1" flipV="1">
            <a:off x="5659210" y="3223903"/>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Rectangle 32" descr="????" title="Cost of Query Plan 5">
            <a:extLst>
              <a:ext uri="{FF2B5EF4-FFF2-40B4-BE49-F238E27FC236}">
                <a16:creationId xmlns:a16="http://schemas.microsoft.com/office/drawing/2014/main" id="{6ACF09DC-F983-8F46-A6DD-F2F010F04908}"/>
              </a:ext>
            </a:extLst>
          </p:cNvPr>
          <p:cNvSpPr>
            <a:spLocks noChangeArrowheads="1"/>
          </p:cNvSpPr>
          <p:nvPr/>
        </p:nvSpPr>
        <p:spPr bwMode="auto">
          <a:xfrm>
            <a:off x="4117932" y="443886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2" name="Oval 3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D92BDACD-9901-2343-9527-B6F3475A86F9}"/>
              </a:ext>
            </a:extLst>
          </p:cNvPr>
          <p:cNvSpPr/>
          <p:nvPr/>
        </p:nvSpPr>
        <p:spPr bwMode="auto">
          <a:xfrm>
            <a:off x="1003884" y="21433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4" name="Oval 3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2BDDC25-E542-824A-984E-5AD83F718C0A}"/>
              </a:ext>
            </a:extLst>
          </p:cNvPr>
          <p:cNvSpPr/>
          <p:nvPr/>
        </p:nvSpPr>
        <p:spPr bwMode="auto">
          <a:xfrm>
            <a:off x="392402" y="3277082"/>
            <a:ext cx="1107620" cy="347353"/>
          </a:xfrm>
          <a:prstGeom prst="ellipse">
            <a:avLst/>
          </a:prstGeom>
          <a:solidFill>
            <a:schemeClr val="accent4">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61" name="Oval 60"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15B9ED05-881F-3F48-AFA5-33B63491292B}"/>
              </a:ext>
            </a:extLst>
          </p:cNvPr>
          <p:cNvSpPr/>
          <p:nvPr/>
        </p:nvSpPr>
        <p:spPr bwMode="auto">
          <a:xfrm>
            <a:off x="1761985" y="324465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7F9B1CF-7A9A-434D-A157-5A3077F48056}"/>
              </a:ext>
            </a:extLst>
          </p:cNvPr>
          <p:cNvSpPr/>
          <p:nvPr/>
        </p:nvSpPr>
        <p:spPr bwMode="auto">
          <a:xfrm>
            <a:off x="757594" y="2653536"/>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A631A510-9468-5148-BE28-8BB5A7144190}"/>
              </a:ext>
            </a:extLst>
          </p:cNvPr>
          <p:cNvCxnSpPr>
            <a:cxnSpLocks/>
            <a:endCxn id="62" idx="5"/>
          </p:cNvCxnSpPr>
          <p:nvPr/>
        </p:nvCxnSpPr>
        <p:spPr bwMode="auto">
          <a:xfrm flipH="1" flipV="1">
            <a:off x="2123450" y="3100160"/>
            <a:ext cx="181438" cy="151964"/>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9C2A8931-F053-0B46-A95B-6AE8F3477196}"/>
              </a:ext>
            </a:extLst>
          </p:cNvPr>
          <p:cNvCxnSpPr>
            <a:cxnSpLocks/>
            <a:stCxn id="34" idx="0"/>
          </p:cNvCxnSpPr>
          <p:nvPr/>
        </p:nvCxnSpPr>
        <p:spPr bwMode="auto">
          <a:xfrm flipV="1">
            <a:off x="946212" y="3117049"/>
            <a:ext cx="149821" cy="16003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39F69D5-303B-6C44-97FE-A094A3DB0C73}"/>
              </a:ext>
            </a:extLst>
          </p:cNvPr>
          <p:cNvCxnSpPr/>
          <p:nvPr/>
        </p:nvCxnSpPr>
        <p:spPr bwMode="auto">
          <a:xfrm flipV="1">
            <a:off x="1557694" y="248318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1817B0D6-37E5-B54C-A70F-2D23A01008DB}"/>
              </a:ext>
            </a:extLst>
          </p:cNvPr>
          <p:cNvSpPr/>
          <p:nvPr/>
        </p:nvSpPr>
        <p:spPr bwMode="auto">
          <a:xfrm>
            <a:off x="1690935" y="383934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67" name="Oval 66">
            <a:extLst>
              <a:ext uri="{FF2B5EF4-FFF2-40B4-BE49-F238E27FC236}">
                <a16:creationId xmlns:a16="http://schemas.microsoft.com/office/drawing/2014/main" id="{C41E41A5-B300-B04B-85CD-1914A491FC9D}"/>
              </a:ext>
            </a:extLst>
          </p:cNvPr>
          <p:cNvSpPr/>
          <p:nvPr/>
        </p:nvSpPr>
        <p:spPr bwMode="auto">
          <a:xfrm>
            <a:off x="307156" y="385226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68" name="Straight Arrow Connector 67"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7190EBA3-7D69-144F-95ED-9FEC51B77510}"/>
              </a:ext>
            </a:extLst>
          </p:cNvPr>
          <p:cNvCxnSpPr/>
          <p:nvPr/>
        </p:nvCxnSpPr>
        <p:spPr bwMode="auto">
          <a:xfrm flipH="1" flipV="1">
            <a:off x="2312136" y="3608464"/>
            <a:ext cx="1" cy="24116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Sailors is scanned and then selected for rating &gt; 5. Reserves is scanned selected for bid = 100. The result of both are page nested loop joined ( S ⨝ R) .. Finally, the sname is projected from the result" title="Query Plan 3">
            <a:extLst>
              <a:ext uri="{FF2B5EF4-FFF2-40B4-BE49-F238E27FC236}">
                <a16:creationId xmlns:a16="http://schemas.microsoft.com/office/drawing/2014/main" id="{2A7D8E47-0502-B24A-9AAD-85A34124F0E6}"/>
              </a:ext>
            </a:extLst>
          </p:cNvPr>
          <p:cNvCxnSpPr/>
          <p:nvPr/>
        </p:nvCxnSpPr>
        <p:spPr bwMode="auto">
          <a:xfrm flipH="1" flipV="1">
            <a:off x="871456" y="3595902"/>
            <a:ext cx="1" cy="23726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0" name="Oval 2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6C878A7-F934-1C4D-BA4F-4A1E72D0F07A}"/>
              </a:ext>
            </a:extLst>
          </p:cNvPr>
          <p:cNvSpPr/>
          <p:nvPr/>
        </p:nvSpPr>
        <p:spPr bwMode="auto">
          <a:xfrm>
            <a:off x="5133803" y="3388486"/>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1" name="Oval 3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C8DDD35A-E0C4-5F48-8F55-87F89E2BE1D7}"/>
              </a:ext>
            </a:extLst>
          </p:cNvPr>
          <p:cNvSpPr/>
          <p:nvPr/>
        </p:nvSpPr>
        <p:spPr bwMode="auto">
          <a:xfrm>
            <a:off x="3740722" y="349199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9" name="Oval 3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5A28FA30-5A22-F342-98F8-57FEAC72DE69}"/>
              </a:ext>
            </a:extLst>
          </p:cNvPr>
          <p:cNvSpPr/>
          <p:nvPr/>
        </p:nvSpPr>
        <p:spPr bwMode="auto">
          <a:xfrm>
            <a:off x="4439062" y="180220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1" name="Oval 4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D1F29EE-AD0D-EA4B-8E07-34EFD3651980}"/>
              </a:ext>
            </a:extLst>
          </p:cNvPr>
          <p:cNvSpPr/>
          <p:nvPr/>
        </p:nvSpPr>
        <p:spPr bwMode="auto">
          <a:xfrm>
            <a:off x="3740721" y="290348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1" name="Oval 5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6952981-E06B-1642-A600-98F37A778F21}"/>
              </a:ext>
            </a:extLst>
          </p:cNvPr>
          <p:cNvSpPr/>
          <p:nvPr/>
        </p:nvSpPr>
        <p:spPr bwMode="auto">
          <a:xfrm>
            <a:off x="4192772" y="2312358"/>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52" name="Oval 5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ABF6E9C-BD04-394B-9CFA-D4B1F890B2B9}"/>
              </a:ext>
            </a:extLst>
          </p:cNvPr>
          <p:cNvSpPr/>
          <p:nvPr/>
        </p:nvSpPr>
        <p:spPr bwMode="auto">
          <a:xfrm>
            <a:off x="5133803" y="39769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3" name="Straight Arrow Connector 5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BF95E37-83B0-AE48-B795-D3439782C878}"/>
              </a:ext>
            </a:extLst>
          </p:cNvPr>
          <p:cNvCxnSpPr/>
          <p:nvPr/>
        </p:nvCxnSpPr>
        <p:spPr bwMode="auto">
          <a:xfrm flipH="1" flipV="1">
            <a:off x="4294531" y="325083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4" name="Straight Arrow Connector 5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7336FF1-DBEF-EF48-961F-A421C0F7CA94}"/>
              </a:ext>
            </a:extLst>
          </p:cNvPr>
          <p:cNvCxnSpPr>
            <a:stCxn id="52" idx="0"/>
            <a:endCxn id="30" idx="4"/>
          </p:cNvCxnSpPr>
          <p:nvPr/>
        </p:nvCxnSpPr>
        <p:spPr bwMode="auto">
          <a:xfrm flipV="1">
            <a:off x="5687613" y="3735839"/>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661EE6A-E73D-DB45-AFF7-28E999EB242D}"/>
              </a:ext>
            </a:extLst>
          </p:cNvPr>
          <p:cNvCxnSpPr/>
          <p:nvPr/>
        </p:nvCxnSpPr>
        <p:spPr bwMode="auto">
          <a:xfrm flipH="1" flipV="1">
            <a:off x="5558628" y="2758981"/>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55195940-C344-F144-BAE6-A064FB30E592}"/>
              </a:ext>
            </a:extLst>
          </p:cNvPr>
          <p:cNvCxnSpPr/>
          <p:nvPr/>
        </p:nvCxnSpPr>
        <p:spPr bwMode="auto">
          <a:xfrm flipV="1">
            <a:off x="4294532" y="2758981"/>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551C8A33-56D1-4941-A6CD-1EDCCF101C34}"/>
              </a:ext>
            </a:extLst>
          </p:cNvPr>
          <p:cNvCxnSpPr/>
          <p:nvPr/>
        </p:nvCxnSpPr>
        <p:spPr bwMode="auto">
          <a:xfrm flipV="1">
            <a:off x="4992872" y="2142011"/>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27518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a:t>Plan 5 Cost Analysis</a:t>
            </a:r>
            <a:endParaRPr lang="en-US" altLang="x-none" dirty="0"/>
          </a:p>
        </p:txBody>
      </p:sp>
      <p:sp>
        <p:nvSpPr>
          <p:cNvPr id="7" name="Content Placeholder 6">
            <a:extLst>
              <a:ext uri="{FF2B5EF4-FFF2-40B4-BE49-F238E27FC236}">
                <a16:creationId xmlns:a16="http://schemas.microsoft.com/office/drawing/2014/main" id="{E771FB9D-19AD-C14F-B40C-9D68CD516D7D}"/>
              </a:ext>
            </a:extLst>
          </p:cNvPr>
          <p:cNvSpPr>
            <a:spLocks noGrp="1"/>
          </p:cNvSpPr>
          <p:nvPr>
            <p:ph idx="1"/>
          </p:nvPr>
        </p:nvSpPr>
        <p:spPr/>
        <p:txBody>
          <a:bodyPr>
            <a:normAutofit fontScale="92500" lnSpcReduction="20000"/>
          </a:bodyPr>
          <a:lstStyle/>
          <a:p>
            <a:r>
              <a:rPr lang="en-US" altLang="x-none" dirty="0"/>
              <a:t>Let’s estimate the cost:</a:t>
            </a:r>
          </a:p>
          <a:p>
            <a:r>
              <a:rPr lang="en-US" altLang="x-none" dirty="0"/>
              <a:t>Scan Reserves (1000 IOs) </a:t>
            </a:r>
          </a:p>
          <a:p>
            <a:r>
              <a:rPr lang="en-US" altLang="x-none" dirty="0"/>
              <a:t>Scan Sailors (500 IOs)</a:t>
            </a:r>
          </a:p>
          <a:p>
            <a:r>
              <a:rPr lang="en-US" altLang="x-none" dirty="0"/>
              <a:t>Materialize Temp table T1 (??? IOs)</a:t>
            </a:r>
          </a:p>
          <a:p>
            <a:r>
              <a:rPr lang="en-US" altLang="x-none" dirty="0"/>
              <a:t>For each </a:t>
            </a:r>
            <a:r>
              <a:rPr lang="en-US" altLang="x-none" dirty="0" err="1"/>
              <a:t>pageful</a:t>
            </a:r>
            <a:r>
              <a:rPr lang="en-US" altLang="x-none" dirty="0"/>
              <a:t> of Reserves for bid 100, </a:t>
            </a:r>
            <a:br>
              <a:rPr lang="en-US" altLang="x-none" dirty="0"/>
            </a:br>
            <a:r>
              <a:rPr lang="en-US" altLang="x-none" dirty="0"/>
              <a:t>     Scan T1 (??? IOs)</a:t>
            </a:r>
          </a:p>
          <a:p>
            <a:r>
              <a:rPr lang="en-US" altLang="x-none" dirty="0"/>
              <a:t>Total: 1000 + 500 + ??? + 10*???</a:t>
            </a:r>
          </a:p>
          <a:p>
            <a:r>
              <a:rPr lang="en-US" altLang="x-none" dirty="0">
                <a:solidFill>
                  <a:srgbClr val="FF0000"/>
                </a:solidFill>
              </a:rPr>
              <a:t>1000 + 500+ 250 + (10 * 250)</a:t>
            </a:r>
          </a:p>
        </p:txBody>
      </p:sp>
      <p:sp>
        <p:nvSpPr>
          <p:cNvPr id="18" name="Oval 17">
            <a:extLst>
              <a:ext uri="{FF2B5EF4-FFF2-40B4-BE49-F238E27FC236}">
                <a16:creationId xmlns:a16="http://schemas.microsoft.com/office/drawing/2014/main" id="{75CE1DA9-9386-5149-A5CE-7FE9C09BC5A0}"/>
              </a:ext>
            </a:extLst>
          </p:cNvPr>
          <p:cNvSpPr/>
          <p:nvPr/>
        </p:nvSpPr>
        <p:spPr bwMode="auto">
          <a:xfrm>
            <a:off x="7676738" y="1790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19" name="Straight Arrow Connector 1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5E69F70-520E-D641-AD91-C1FAF05FEAAF}"/>
              </a:ext>
            </a:extLst>
          </p:cNvPr>
          <p:cNvCxnSpPr>
            <a:cxnSpLocks/>
            <a:stCxn id="34" idx="0"/>
            <a:endCxn id="18" idx="4"/>
          </p:cNvCxnSpPr>
          <p:nvPr/>
        </p:nvCxnSpPr>
        <p:spPr bwMode="auto">
          <a:xfrm flipH="1" flipV="1">
            <a:off x="8230548" y="2137575"/>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Oval 3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C8C0752A-7F01-D547-8289-BF6BF6FDB5A0}"/>
              </a:ext>
            </a:extLst>
          </p:cNvPr>
          <p:cNvSpPr/>
          <p:nvPr/>
        </p:nvSpPr>
        <p:spPr bwMode="auto">
          <a:xfrm>
            <a:off x="7705141" y="230215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588F2C1-C84C-1C4B-A8F1-5CAC968578D8}"/>
              </a:ext>
            </a:extLst>
          </p:cNvPr>
          <p:cNvSpPr/>
          <p:nvPr/>
        </p:nvSpPr>
        <p:spPr bwMode="auto">
          <a:xfrm>
            <a:off x="6312060" y="240566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6" name="Oval 3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05C0674-1E79-534D-B237-F9D88B5C629B}"/>
              </a:ext>
            </a:extLst>
          </p:cNvPr>
          <p:cNvSpPr/>
          <p:nvPr/>
        </p:nvSpPr>
        <p:spPr bwMode="auto">
          <a:xfrm>
            <a:off x="7010400" y="71587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DC4752C-6473-EB4F-894B-233AA96B0A8C}"/>
              </a:ext>
            </a:extLst>
          </p:cNvPr>
          <p:cNvSpPr/>
          <p:nvPr/>
        </p:nvSpPr>
        <p:spPr bwMode="auto">
          <a:xfrm>
            <a:off x="6312059" y="181715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38" name="Oval 3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ECC9267-F606-904A-9DCD-BACB3359D7BE}"/>
              </a:ext>
            </a:extLst>
          </p:cNvPr>
          <p:cNvSpPr/>
          <p:nvPr/>
        </p:nvSpPr>
        <p:spPr bwMode="auto">
          <a:xfrm>
            <a:off x="6764110" y="1226030"/>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39" name="Oval 3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8D846B42-B7FF-944F-AEA1-2BE0824E0ACA}"/>
              </a:ext>
            </a:extLst>
          </p:cNvPr>
          <p:cNvSpPr/>
          <p:nvPr/>
        </p:nvSpPr>
        <p:spPr bwMode="auto">
          <a:xfrm>
            <a:off x="7705141" y="289066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0" name="Straight Arrow Connector 3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418C2F13-6E8E-5E4D-8AC0-7C9B6954BEF7}"/>
              </a:ext>
            </a:extLst>
          </p:cNvPr>
          <p:cNvCxnSpPr/>
          <p:nvPr/>
        </p:nvCxnSpPr>
        <p:spPr bwMode="auto">
          <a:xfrm flipH="1" flipV="1">
            <a:off x="6865869" y="216450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711DA65-4CC8-B54E-8566-59351AAD3670}"/>
              </a:ext>
            </a:extLst>
          </p:cNvPr>
          <p:cNvCxnSpPr>
            <a:stCxn id="39" idx="0"/>
            <a:endCxn id="34" idx="4"/>
          </p:cNvCxnSpPr>
          <p:nvPr/>
        </p:nvCxnSpPr>
        <p:spPr bwMode="auto">
          <a:xfrm flipV="1">
            <a:off x="8258951" y="2649511"/>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E5C70F5-5918-3040-822C-E06B02E8D5E7}"/>
              </a:ext>
            </a:extLst>
          </p:cNvPr>
          <p:cNvCxnSpPr/>
          <p:nvPr/>
        </p:nvCxnSpPr>
        <p:spPr bwMode="auto">
          <a:xfrm flipH="1" flipV="1">
            <a:off x="8129966" y="167265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45C58D29-AA6D-4D46-90E2-3FD513E677BC}"/>
              </a:ext>
            </a:extLst>
          </p:cNvPr>
          <p:cNvCxnSpPr/>
          <p:nvPr/>
        </p:nvCxnSpPr>
        <p:spPr bwMode="auto">
          <a:xfrm flipV="1">
            <a:off x="6865870" y="167265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76CA8A6-7627-0C4E-A6D8-C2BFB94CB8C6}"/>
              </a:ext>
            </a:extLst>
          </p:cNvPr>
          <p:cNvCxnSpPr/>
          <p:nvPr/>
        </p:nvCxnSpPr>
        <p:spPr bwMode="auto">
          <a:xfrm flipV="1">
            <a:off x="7564210" y="105568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768701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xEl>
                                              <p:pRg st="5" end="5"/>
                                            </p:txEl>
                                          </p:spTgt>
                                        </p:tgtEl>
                                      </p:cBhvr>
                                    </p:animEffect>
                                    <p:set>
                                      <p:cBhvr>
                                        <p:cTn id="7" dur="1" fill="hold">
                                          <p:stCondLst>
                                            <p:cond delay="499"/>
                                          </p:stCondLst>
                                        </p:cTn>
                                        <p:tgtEl>
                                          <p:spTgt spid="7">
                                            <p:txEl>
                                              <p:pRg st="5" end="5"/>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7">
                                            <p:txEl>
                                              <p:pRg st="6" end="6"/>
                                            </p:txEl>
                                          </p:spTgt>
                                        </p:tgtEl>
                                        <p:attrNameLst>
                                          <p:attrName>style.visibility</p:attrName>
                                        </p:attrNameLst>
                                      </p:cBhvr>
                                      <p:to>
                                        <p:strVal val="visible"/>
                                      </p:to>
                                    </p:set>
                                    <p:animEffect transition="in" filter="dissolve">
                                      <p:cBhvr>
                                        <p:cTn id="10"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x-none"/>
              <a:t>Query Parsing &amp; Optimization </a:t>
            </a:r>
            <a:endParaRPr lang="en-US" altLang="x-none" dirty="0"/>
          </a:p>
        </p:txBody>
      </p:sp>
      <p:sp>
        <p:nvSpPr>
          <p:cNvPr id="2" name="Content Placeholder 1">
            <a:extLst>
              <a:ext uri="{FF2B5EF4-FFF2-40B4-BE49-F238E27FC236}">
                <a16:creationId xmlns:a16="http://schemas.microsoft.com/office/drawing/2014/main" id="{9D70743A-3242-734A-B1B2-F26A18203635}"/>
              </a:ext>
            </a:extLst>
          </p:cNvPr>
          <p:cNvSpPr>
            <a:spLocks noGrp="1"/>
          </p:cNvSpPr>
          <p:nvPr>
            <p:ph idx="1"/>
          </p:nvPr>
        </p:nvSpPr>
        <p:spPr/>
        <p:txBody>
          <a:bodyPr/>
          <a:lstStyle/>
          <a:p>
            <a:endParaRPr lang="en-US"/>
          </a:p>
        </p:txBody>
      </p:sp>
      <p:sp>
        <p:nvSpPr>
          <p:cNvPr id="25607" name="Text Box 7"/>
          <p:cNvSpPr txBox="1">
            <a:spLocks noChangeArrowheads="1"/>
          </p:cNvSpPr>
          <p:nvPr/>
        </p:nvSpPr>
        <p:spPr bwMode="auto">
          <a:xfrm>
            <a:off x="2739026" y="3346133"/>
            <a:ext cx="92681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spcBef>
                <a:spcPct val="50000"/>
              </a:spcBef>
            </a:pPr>
            <a:r>
              <a:rPr lang="en-US" altLang="x-none" sz="1350" dirty="0">
                <a:solidFill>
                  <a:schemeClr val="tx1"/>
                </a:solidFill>
                <a:latin typeface="+mn-lt"/>
              </a:rPr>
              <a:t>Plan Cost Estimator</a:t>
            </a:r>
          </a:p>
        </p:txBody>
      </p:sp>
      <p:sp>
        <p:nvSpPr>
          <p:cNvPr id="25608" name="Text Box 8"/>
          <p:cNvSpPr txBox="1">
            <a:spLocks noChangeArrowheads="1"/>
          </p:cNvSpPr>
          <p:nvPr/>
        </p:nvSpPr>
        <p:spPr bwMode="auto">
          <a:xfrm>
            <a:off x="1616869" y="4712351"/>
            <a:ext cx="29718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500">
                <a:solidFill>
                  <a:schemeClr val="bg1">
                    <a:lumMod val="50000"/>
                  </a:schemeClr>
                </a:solidFill>
                <a:latin typeface="+mn-lt"/>
              </a:rPr>
              <a:t>Query Executor</a:t>
            </a:r>
          </a:p>
        </p:txBody>
      </p:sp>
      <p:sp>
        <p:nvSpPr>
          <p:cNvPr id="25609" name="Rectangle 9"/>
          <p:cNvSpPr>
            <a:spLocks noChangeArrowheads="1"/>
          </p:cNvSpPr>
          <p:nvPr/>
        </p:nvSpPr>
        <p:spPr bwMode="auto">
          <a:xfrm>
            <a:off x="1706166" y="1834709"/>
            <a:ext cx="165735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500" dirty="0">
                <a:solidFill>
                  <a:schemeClr val="accent2"/>
                </a:solidFill>
                <a:latin typeface="+mn-lt"/>
              </a:rPr>
              <a:t>Query Rewriter</a:t>
            </a:r>
            <a:endParaRPr lang="x-none" altLang="x-none" sz="1500" dirty="0">
              <a:solidFill>
                <a:schemeClr val="accent2"/>
              </a:solidFill>
              <a:latin typeface="+mn-lt"/>
            </a:endParaRPr>
          </a:p>
        </p:txBody>
      </p:sp>
      <p:grpSp>
        <p:nvGrpSpPr>
          <p:cNvPr id="25613" name="Group 13" descr="Receives information from the query optimizer and sends information to the query rewriter, query parser, and query optimizer" title="Catalogue Manager"/>
          <p:cNvGrpSpPr>
            <a:grpSpLocks/>
          </p:cNvGrpSpPr>
          <p:nvPr/>
        </p:nvGrpSpPr>
        <p:grpSpPr bwMode="auto">
          <a:xfrm>
            <a:off x="4457701" y="3311084"/>
            <a:ext cx="1897856" cy="457200"/>
            <a:chOff x="3600" y="1968"/>
            <a:chExt cx="1594" cy="384"/>
          </a:xfrm>
        </p:grpSpPr>
        <p:sp>
          <p:nvSpPr>
            <p:cNvPr id="25638" name="Text Box 14"/>
            <p:cNvSpPr txBox="1">
              <a:spLocks noChangeArrowheads="1"/>
            </p:cNvSpPr>
            <p:nvPr/>
          </p:nvSpPr>
          <p:spPr bwMode="auto">
            <a:xfrm>
              <a:off x="3658" y="2032"/>
              <a:ext cx="153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500">
                  <a:solidFill>
                    <a:schemeClr val="tx1"/>
                  </a:solidFill>
                  <a:latin typeface="+mn-lt"/>
                </a:rPr>
                <a:t>Catalog Manager</a:t>
              </a:r>
            </a:p>
          </p:txBody>
        </p:sp>
        <p:sp>
          <p:nvSpPr>
            <p:cNvPr id="25639" name="Rectangle 15"/>
            <p:cNvSpPr>
              <a:spLocks noChangeArrowheads="1"/>
            </p:cNvSpPr>
            <p:nvPr/>
          </p:nvSpPr>
          <p:spPr bwMode="auto">
            <a:xfrm>
              <a:off x="3600" y="1968"/>
              <a:ext cx="1488" cy="3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a:latin typeface="+mn-lt"/>
              </a:endParaRPr>
            </a:p>
          </p:txBody>
        </p:sp>
      </p:grpSp>
      <p:sp>
        <p:nvSpPr>
          <p:cNvPr id="25614" name="Rectangle 16" title="Query Executor"/>
          <p:cNvSpPr>
            <a:spLocks noChangeArrowheads="1"/>
          </p:cNvSpPr>
          <p:nvPr/>
        </p:nvSpPr>
        <p:spPr bwMode="auto">
          <a:xfrm>
            <a:off x="1428750" y="4625534"/>
            <a:ext cx="2286000" cy="457200"/>
          </a:xfrm>
          <a:prstGeom prst="rect">
            <a:avLst/>
          </a:prstGeom>
          <a:noFill/>
          <a:ln w="12700">
            <a:solidFill>
              <a:schemeClr val="bg1">
                <a:lumMod val="6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1800">
              <a:solidFill>
                <a:schemeClr val="bg1">
                  <a:lumMod val="50000"/>
                </a:schemeClr>
              </a:solidFill>
              <a:latin typeface="+mn-lt"/>
            </a:endParaRPr>
          </a:p>
        </p:txBody>
      </p:sp>
      <p:sp>
        <p:nvSpPr>
          <p:cNvPr id="25615" name="Line 17" descr="Line connecting the query optimizer to the query executor" title="Line"/>
          <p:cNvSpPr>
            <a:spLocks noChangeShapeType="1"/>
          </p:cNvSpPr>
          <p:nvPr/>
        </p:nvSpPr>
        <p:spPr bwMode="auto">
          <a:xfrm>
            <a:off x="2457450" y="4225484"/>
            <a:ext cx="0" cy="400050"/>
          </a:xfrm>
          <a:prstGeom prst="line">
            <a:avLst/>
          </a:prstGeom>
          <a:noFill/>
          <a:ln w="12700">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5616" name="Line 18" descr="Line connecting the query optimizer to the catalog manager and vice versa" title="Line"/>
          <p:cNvSpPr>
            <a:spLocks noChangeShapeType="1"/>
          </p:cNvSpPr>
          <p:nvPr/>
        </p:nvSpPr>
        <p:spPr bwMode="auto">
          <a:xfrm flipV="1">
            <a:off x="4051698" y="3539684"/>
            <a:ext cx="40600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5617" name="Line 19" descr="Line connecting query rewriter to query optimzier" title="Line"/>
          <p:cNvSpPr>
            <a:spLocks noChangeShapeType="1"/>
          </p:cNvSpPr>
          <p:nvPr/>
        </p:nvSpPr>
        <p:spPr bwMode="auto">
          <a:xfrm>
            <a:off x="2514600" y="2282384"/>
            <a:ext cx="0" cy="400050"/>
          </a:xfrm>
          <a:prstGeom prst="line">
            <a:avLst/>
          </a:prstGeom>
          <a:noFill/>
          <a:ln w="12700">
            <a:solidFill>
              <a:schemeClr val="tx1"/>
            </a:solidFill>
            <a:round/>
            <a:headEnd w="lg" len="lg"/>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5625" name="Line 33" descr="line connecting catalog manager to schema &amp; stats" title="Line"/>
          <p:cNvSpPr>
            <a:spLocks noChangeShapeType="1"/>
          </p:cNvSpPr>
          <p:nvPr/>
        </p:nvSpPr>
        <p:spPr bwMode="auto">
          <a:xfrm>
            <a:off x="5505450" y="3777809"/>
            <a:ext cx="0" cy="276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350"/>
          </a:p>
        </p:txBody>
      </p:sp>
      <p:sp>
        <p:nvSpPr>
          <p:cNvPr id="25627" name="Line 35" descr="line connecting the catalog manager to the query parser" title="Line"/>
          <p:cNvSpPr>
            <a:spLocks noChangeShapeType="1"/>
          </p:cNvSpPr>
          <p:nvPr/>
        </p:nvSpPr>
        <p:spPr bwMode="auto">
          <a:xfrm>
            <a:off x="4326732" y="1532567"/>
            <a:ext cx="1159668" cy="1768993"/>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5628" name="Text Box 36" descr="SELECT *&#10;FROM Blah B&#10;where B.blah = blah&#10;&#10;Goes to query parser" title="SQL Query"/>
          <p:cNvSpPr txBox="1">
            <a:spLocks noChangeArrowheads="1"/>
          </p:cNvSpPr>
          <p:nvPr/>
        </p:nvSpPr>
        <p:spPr bwMode="auto">
          <a:xfrm>
            <a:off x="1154778" y="959262"/>
            <a:ext cx="1448986" cy="646331"/>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200" dirty="0">
                <a:solidFill>
                  <a:schemeClr val="bg2">
                    <a:lumMod val="25000"/>
                  </a:schemeClr>
                </a:solidFill>
                <a:latin typeface="+mn-lt"/>
              </a:rPr>
              <a:t>Select *</a:t>
            </a:r>
          </a:p>
          <a:p>
            <a:r>
              <a:rPr lang="en-US" altLang="x-none" sz="1200" dirty="0">
                <a:solidFill>
                  <a:schemeClr val="bg2">
                    <a:lumMod val="25000"/>
                  </a:schemeClr>
                </a:solidFill>
                <a:latin typeface="+mn-lt"/>
              </a:rPr>
              <a:t>From Blah B</a:t>
            </a:r>
          </a:p>
          <a:p>
            <a:r>
              <a:rPr lang="en-US" altLang="x-none" sz="1200" dirty="0">
                <a:solidFill>
                  <a:schemeClr val="bg2">
                    <a:lumMod val="25000"/>
                  </a:schemeClr>
                </a:solidFill>
                <a:latin typeface="+mn-lt"/>
              </a:rPr>
              <a:t>Where </a:t>
            </a:r>
            <a:r>
              <a:rPr lang="en-US" altLang="x-none" sz="1200" dirty="0" err="1">
                <a:solidFill>
                  <a:schemeClr val="bg2">
                    <a:lumMod val="25000"/>
                  </a:schemeClr>
                </a:solidFill>
                <a:latin typeface="+mn-lt"/>
              </a:rPr>
              <a:t>B.blah</a:t>
            </a:r>
            <a:r>
              <a:rPr lang="en-US" altLang="x-none" sz="1200" dirty="0">
                <a:solidFill>
                  <a:schemeClr val="bg2">
                    <a:lumMod val="25000"/>
                  </a:schemeClr>
                </a:solidFill>
                <a:latin typeface="+mn-lt"/>
              </a:rPr>
              <a:t> = blah</a:t>
            </a:r>
          </a:p>
        </p:txBody>
      </p:sp>
      <p:grpSp>
        <p:nvGrpSpPr>
          <p:cNvPr id="10" name="Group 9" descr="Contains plan generator and plan cost estimator which results in the query executor" title="Query Optimizator">
            <a:extLst>
              <a:ext uri="{FF2B5EF4-FFF2-40B4-BE49-F238E27FC236}">
                <a16:creationId xmlns:a16="http://schemas.microsoft.com/office/drawing/2014/main" id="{0C7BE72E-EA59-1547-88F9-B474F328FACF}"/>
              </a:ext>
            </a:extLst>
          </p:cNvPr>
          <p:cNvGrpSpPr/>
          <p:nvPr/>
        </p:nvGrpSpPr>
        <p:grpSpPr>
          <a:xfrm>
            <a:off x="1357314" y="2625284"/>
            <a:ext cx="4643436" cy="1884759"/>
            <a:chOff x="1357314" y="2625284"/>
            <a:chExt cx="4643436" cy="1884759"/>
          </a:xfrm>
        </p:grpSpPr>
        <p:sp>
          <p:nvSpPr>
            <p:cNvPr id="25605" name="Text Box 5"/>
            <p:cNvSpPr txBox="1">
              <a:spLocks noChangeArrowheads="1"/>
            </p:cNvSpPr>
            <p:nvPr/>
          </p:nvSpPr>
          <p:spPr bwMode="auto">
            <a:xfrm>
              <a:off x="1371600" y="2625284"/>
              <a:ext cx="46291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500" dirty="0">
                  <a:solidFill>
                    <a:schemeClr val="tx1"/>
                  </a:solidFill>
                  <a:latin typeface="+mn-lt"/>
                </a:rPr>
                <a:t>Query Optimizer</a:t>
              </a:r>
            </a:p>
          </p:txBody>
        </p:sp>
        <p:sp>
          <p:nvSpPr>
            <p:cNvPr id="25606" name="Text Box 6"/>
            <p:cNvSpPr txBox="1">
              <a:spLocks noChangeArrowheads="1"/>
            </p:cNvSpPr>
            <p:nvPr/>
          </p:nvSpPr>
          <p:spPr bwMode="auto">
            <a:xfrm>
              <a:off x="1504950" y="3350276"/>
              <a:ext cx="1257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1400" dirty="0">
                  <a:solidFill>
                    <a:schemeClr val="tx1"/>
                  </a:solidFill>
                  <a:latin typeface="+mn-lt"/>
                </a:rPr>
                <a:t>Plan Generator</a:t>
              </a:r>
            </a:p>
          </p:txBody>
        </p:sp>
        <p:sp>
          <p:nvSpPr>
            <p:cNvPr id="25610" name="Rectangle 10"/>
            <p:cNvSpPr>
              <a:spLocks noChangeArrowheads="1"/>
            </p:cNvSpPr>
            <p:nvPr/>
          </p:nvSpPr>
          <p:spPr bwMode="auto">
            <a:xfrm>
              <a:off x="1485900" y="3253934"/>
              <a:ext cx="102870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a:latin typeface="+mn-lt"/>
              </a:endParaRPr>
            </a:p>
          </p:txBody>
        </p:sp>
        <p:sp>
          <p:nvSpPr>
            <p:cNvPr id="25611" name="Rectangle 11"/>
            <p:cNvSpPr>
              <a:spLocks noChangeArrowheads="1"/>
            </p:cNvSpPr>
            <p:nvPr/>
          </p:nvSpPr>
          <p:spPr bwMode="auto">
            <a:xfrm>
              <a:off x="2686050" y="3253934"/>
              <a:ext cx="108585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2700">
                <a:latin typeface="+mn-lt"/>
              </a:endParaRPr>
            </a:p>
          </p:txBody>
        </p:sp>
        <p:sp>
          <p:nvSpPr>
            <p:cNvPr id="25612" name="Rectangle 12"/>
            <p:cNvSpPr>
              <a:spLocks noChangeArrowheads="1"/>
            </p:cNvSpPr>
            <p:nvPr/>
          </p:nvSpPr>
          <p:spPr bwMode="auto">
            <a:xfrm>
              <a:off x="1357314" y="2909843"/>
              <a:ext cx="2686050" cy="1600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endParaRPr lang="x-none" altLang="x-none" sz="1800">
                <a:latin typeface="+mn-lt"/>
              </a:endParaRPr>
            </a:p>
          </p:txBody>
        </p:sp>
        <p:sp>
          <p:nvSpPr>
            <p:cNvPr id="3" name="Freeform 2"/>
            <p:cNvSpPr/>
            <p:nvPr/>
          </p:nvSpPr>
          <p:spPr bwMode="auto">
            <a:xfrm>
              <a:off x="1971675" y="3053891"/>
              <a:ext cx="1238250" cy="209568"/>
            </a:xfrm>
            <a:custGeom>
              <a:avLst/>
              <a:gdLst>
                <a:gd name="connsiteX0" fmla="*/ 1752600 w 1752600"/>
                <a:gd name="connsiteY0" fmla="*/ 266700 h 266700"/>
                <a:gd name="connsiteX1" fmla="*/ 927100 w 1752600"/>
                <a:gd name="connsiteY1" fmla="*/ 0 h 266700"/>
                <a:gd name="connsiteX2" fmla="*/ 0 w 1752600"/>
                <a:gd name="connsiteY2" fmla="*/ 266700 h 266700"/>
                <a:gd name="connsiteX0" fmla="*/ 1752600 w 1752600"/>
                <a:gd name="connsiteY0" fmla="*/ 266700 h 266700"/>
                <a:gd name="connsiteX1" fmla="*/ 939800 w 1752600"/>
                <a:gd name="connsiteY1" fmla="*/ 0 h 266700"/>
                <a:gd name="connsiteX2" fmla="*/ 0 w 1752600"/>
                <a:gd name="connsiteY2" fmla="*/ 266700 h 266700"/>
                <a:gd name="connsiteX0" fmla="*/ 1651000 w 1651000"/>
                <a:gd name="connsiteY0" fmla="*/ 266724 h 279424"/>
                <a:gd name="connsiteX1" fmla="*/ 838200 w 1651000"/>
                <a:gd name="connsiteY1" fmla="*/ 24 h 279424"/>
                <a:gd name="connsiteX2" fmla="*/ 0 w 1651000"/>
                <a:gd name="connsiteY2" fmla="*/ 279424 h 279424"/>
              </a:gdLst>
              <a:ahLst/>
              <a:cxnLst>
                <a:cxn ang="0">
                  <a:pos x="connsiteX0" y="connsiteY0"/>
                </a:cxn>
                <a:cxn ang="0">
                  <a:pos x="connsiteX1" y="connsiteY1"/>
                </a:cxn>
                <a:cxn ang="0">
                  <a:pos x="connsiteX2" y="connsiteY2"/>
                </a:cxn>
              </a:cxnLst>
              <a:rect l="l" t="t" r="r" b="b"/>
              <a:pathLst>
                <a:path w="1651000" h="279424">
                  <a:moveTo>
                    <a:pt x="1651000" y="266724"/>
                  </a:moveTo>
                  <a:cubicBezTo>
                    <a:pt x="1384300" y="133374"/>
                    <a:pt x="1113367" y="-2093"/>
                    <a:pt x="838200" y="24"/>
                  </a:cubicBezTo>
                  <a:cubicBezTo>
                    <a:pt x="563033" y="2141"/>
                    <a:pt x="0" y="279424"/>
                    <a:pt x="0" y="279424"/>
                  </a:cubicBezTo>
                </a:path>
              </a:pathLst>
            </a:custGeom>
            <a:noFill/>
            <a:ln w="12700" cap="flat" cmpd="sng" algn="ctr">
              <a:solidFill>
                <a:schemeClr val="accent2"/>
              </a:solidFill>
              <a:prstDash val="solid"/>
              <a:round/>
              <a:headEnd type="triangle" w="lg" len="lg"/>
              <a:tailEnd type="none" w="lg" len="lg"/>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43" name="Freeform 42"/>
            <p:cNvSpPr/>
            <p:nvPr/>
          </p:nvSpPr>
          <p:spPr bwMode="auto">
            <a:xfrm flipH="1" flipV="1">
              <a:off x="1944291" y="3939734"/>
              <a:ext cx="1238250" cy="209568"/>
            </a:xfrm>
            <a:custGeom>
              <a:avLst/>
              <a:gdLst>
                <a:gd name="connsiteX0" fmla="*/ 1752600 w 1752600"/>
                <a:gd name="connsiteY0" fmla="*/ 266700 h 266700"/>
                <a:gd name="connsiteX1" fmla="*/ 927100 w 1752600"/>
                <a:gd name="connsiteY1" fmla="*/ 0 h 266700"/>
                <a:gd name="connsiteX2" fmla="*/ 0 w 1752600"/>
                <a:gd name="connsiteY2" fmla="*/ 266700 h 266700"/>
                <a:gd name="connsiteX0" fmla="*/ 1752600 w 1752600"/>
                <a:gd name="connsiteY0" fmla="*/ 266700 h 266700"/>
                <a:gd name="connsiteX1" fmla="*/ 939800 w 1752600"/>
                <a:gd name="connsiteY1" fmla="*/ 0 h 266700"/>
                <a:gd name="connsiteX2" fmla="*/ 0 w 1752600"/>
                <a:gd name="connsiteY2" fmla="*/ 266700 h 266700"/>
                <a:gd name="connsiteX0" fmla="*/ 1651000 w 1651000"/>
                <a:gd name="connsiteY0" fmla="*/ 266724 h 279424"/>
                <a:gd name="connsiteX1" fmla="*/ 838200 w 1651000"/>
                <a:gd name="connsiteY1" fmla="*/ 24 h 279424"/>
                <a:gd name="connsiteX2" fmla="*/ 0 w 1651000"/>
                <a:gd name="connsiteY2" fmla="*/ 279424 h 279424"/>
              </a:gdLst>
              <a:ahLst/>
              <a:cxnLst>
                <a:cxn ang="0">
                  <a:pos x="connsiteX0" y="connsiteY0"/>
                </a:cxn>
                <a:cxn ang="0">
                  <a:pos x="connsiteX1" y="connsiteY1"/>
                </a:cxn>
                <a:cxn ang="0">
                  <a:pos x="connsiteX2" y="connsiteY2"/>
                </a:cxn>
              </a:cxnLst>
              <a:rect l="l" t="t" r="r" b="b"/>
              <a:pathLst>
                <a:path w="1651000" h="279424">
                  <a:moveTo>
                    <a:pt x="1651000" y="266724"/>
                  </a:moveTo>
                  <a:cubicBezTo>
                    <a:pt x="1384300" y="133374"/>
                    <a:pt x="1113367" y="-2093"/>
                    <a:pt x="838200" y="24"/>
                  </a:cubicBezTo>
                  <a:cubicBezTo>
                    <a:pt x="563033" y="2141"/>
                    <a:pt x="0" y="279424"/>
                    <a:pt x="0" y="279424"/>
                  </a:cubicBezTo>
                </a:path>
              </a:pathLst>
            </a:custGeom>
            <a:noFill/>
            <a:ln w="12700" cap="flat" cmpd="sng" algn="ctr">
              <a:solidFill>
                <a:schemeClr val="accent2"/>
              </a:solidFill>
              <a:prstDash val="solid"/>
              <a:round/>
              <a:headEnd type="triangle" w="lg" len="lg"/>
              <a:tailEnd type="none" w="lg" len="lg"/>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sp>
        <p:nvSpPr>
          <p:cNvPr id="4" name="Can 3" descr="Information/metadata about the relation" title="Schema &amp; stats"/>
          <p:cNvSpPr/>
          <p:nvPr/>
        </p:nvSpPr>
        <p:spPr bwMode="auto">
          <a:xfrm>
            <a:off x="5076825" y="3939734"/>
            <a:ext cx="923925" cy="1143000"/>
          </a:xfrm>
          <a:prstGeom prst="can">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5622" name="Text Box 27"/>
          <p:cNvSpPr txBox="1">
            <a:spLocks noChangeArrowheads="1"/>
          </p:cNvSpPr>
          <p:nvPr/>
        </p:nvSpPr>
        <p:spPr bwMode="auto">
          <a:xfrm>
            <a:off x="5147535" y="4304242"/>
            <a:ext cx="8370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latin typeface="+mn-lt"/>
              </a:rPr>
              <a:t>Schema</a:t>
            </a:r>
          </a:p>
          <a:p>
            <a:r>
              <a:rPr lang="en-US" altLang="x-none" sz="1500" dirty="0">
                <a:latin typeface="+mn-lt"/>
              </a:rPr>
              <a:t> &amp; Stats</a:t>
            </a:r>
          </a:p>
        </p:txBody>
      </p:sp>
      <p:sp>
        <p:nvSpPr>
          <p:cNvPr id="33" name="Rectangle 9" descr="Goes to Query Rewriter" title="Query Parser"/>
          <p:cNvSpPr>
            <a:spLocks noChangeArrowheads="1"/>
          </p:cNvSpPr>
          <p:nvPr/>
        </p:nvSpPr>
        <p:spPr bwMode="auto">
          <a:xfrm>
            <a:off x="3499709" y="1075366"/>
            <a:ext cx="165735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spcBef>
                <a:spcPct val="50000"/>
              </a:spcBef>
            </a:pPr>
            <a:r>
              <a:rPr lang="en-US" altLang="x-none" sz="1500" dirty="0">
                <a:solidFill>
                  <a:schemeClr val="tx1"/>
                </a:solidFill>
                <a:latin typeface="+mn-lt"/>
              </a:rPr>
              <a:t>Query Parser</a:t>
            </a:r>
          </a:p>
        </p:txBody>
      </p:sp>
      <p:cxnSp>
        <p:nvCxnSpPr>
          <p:cNvPr id="5" name="Curved Connector 4" descr="Line connecting the SQL query to the query parser" title="Line"/>
          <p:cNvCxnSpPr>
            <a:stCxn id="25628" idx="3"/>
            <a:endCxn id="33" idx="1"/>
          </p:cNvCxnSpPr>
          <p:nvPr/>
        </p:nvCxnSpPr>
        <p:spPr bwMode="auto">
          <a:xfrm>
            <a:off x="2603764" y="1282428"/>
            <a:ext cx="895945" cy="21538"/>
          </a:xfrm>
          <a:prstGeom prst="curvedConnector3">
            <a:avLst>
              <a:gd name="adj1" fmla="val 50000"/>
            </a:avLst>
          </a:prstGeom>
          <a:solidFill>
            <a:srgbClr val="3366FF"/>
          </a:solidFill>
          <a:ln w="12700" cap="flat" cmpd="sng" algn="ctr">
            <a:solidFill>
              <a:schemeClr val="accent2"/>
            </a:solidFill>
            <a:prstDash val="solid"/>
            <a:round/>
            <a:headEnd type="none" w="med" len="med"/>
            <a:tailEnd type="triangle" w="lg" len="lg"/>
          </a:ln>
          <a:effectLst/>
        </p:spPr>
      </p:cxnSp>
      <p:cxnSp>
        <p:nvCxnSpPr>
          <p:cNvPr id="38" name="Curved Connector 37" descr="Line connecting the query parser to the query rewriter" title="Line"/>
          <p:cNvCxnSpPr>
            <a:stCxn id="33" idx="2"/>
            <a:endCxn id="25609" idx="0"/>
          </p:cNvCxnSpPr>
          <p:nvPr/>
        </p:nvCxnSpPr>
        <p:spPr bwMode="auto">
          <a:xfrm rot="5400000">
            <a:off x="3280542" y="786867"/>
            <a:ext cx="302143" cy="1793543"/>
          </a:xfrm>
          <a:prstGeom prst="curvedConnector3">
            <a:avLst>
              <a:gd name="adj1" fmla="val 50000"/>
            </a:avLst>
          </a:prstGeom>
          <a:solidFill>
            <a:srgbClr val="3366FF"/>
          </a:solidFill>
          <a:ln w="12700" cap="flat" cmpd="sng" algn="ctr">
            <a:solidFill>
              <a:schemeClr val="accent2"/>
            </a:solidFill>
            <a:prstDash val="solid"/>
            <a:round/>
            <a:headEnd type="none" w="med" len="med"/>
            <a:tailEnd type="triangle" w="lg" len="lg"/>
          </a:ln>
          <a:effectLst/>
        </p:spPr>
      </p:cxnSp>
      <p:sp>
        <p:nvSpPr>
          <p:cNvPr id="44" name="Line 35" descr="line connecting the catalog manager to the query rewriter" title="Line"/>
          <p:cNvSpPr>
            <a:spLocks noChangeShapeType="1"/>
          </p:cNvSpPr>
          <p:nvPr/>
        </p:nvSpPr>
        <p:spPr bwMode="auto">
          <a:xfrm>
            <a:off x="3343275" y="2063309"/>
            <a:ext cx="2143125" cy="123825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407867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Materializing Inner Loops, cont.</a:t>
            </a:r>
          </a:p>
        </p:txBody>
      </p:sp>
      <p:sp>
        <p:nvSpPr>
          <p:cNvPr id="2" name="Content Placeholder 1">
            <a:extLst>
              <a:ext uri="{FF2B5EF4-FFF2-40B4-BE49-F238E27FC236}">
                <a16:creationId xmlns:a16="http://schemas.microsoft.com/office/drawing/2014/main" id="{514BA538-9D51-C043-A4DC-A98DA7571EDB}"/>
              </a:ext>
            </a:extLst>
          </p:cNvPr>
          <p:cNvSpPr>
            <a:spLocks noGrp="1"/>
          </p:cNvSpPr>
          <p:nvPr>
            <p:ph idx="1"/>
          </p:nvPr>
        </p:nvSpPr>
        <p:spPr/>
        <p:txBody>
          <a:bodyPr/>
          <a:lstStyle/>
          <a:p>
            <a:endParaRPr lang="en-US"/>
          </a:p>
        </p:txBody>
      </p:sp>
      <p:grpSp>
        <p:nvGrpSpPr>
          <p:cNvPr id="47" name="Group 46" descr=" Reserves is scanned selected for bid = 100. Sailors is scanned and then selected for rating &gt; 5. The result of both are page nested loop joined ( R ⨝S). Finally, the sname is projected from the result" title="Query Plan 4">
            <a:extLst>
              <a:ext uri="{FF2B5EF4-FFF2-40B4-BE49-F238E27FC236}">
                <a16:creationId xmlns:a16="http://schemas.microsoft.com/office/drawing/2014/main" id="{DDA08696-CE2D-5F4B-97DE-383A49913727}"/>
              </a:ext>
            </a:extLst>
          </p:cNvPr>
          <p:cNvGrpSpPr/>
          <p:nvPr/>
        </p:nvGrpSpPr>
        <p:grpSpPr>
          <a:xfrm>
            <a:off x="609600" y="1809750"/>
            <a:ext cx="2666574" cy="2155347"/>
            <a:chOff x="3621435" y="1882949"/>
            <a:chExt cx="2666574" cy="2155347"/>
          </a:xfrm>
        </p:grpSpPr>
        <p:sp>
          <p:nvSpPr>
            <p:cNvPr id="48" name="Oval 47">
              <a:extLst>
                <a:ext uri="{FF2B5EF4-FFF2-40B4-BE49-F238E27FC236}">
                  <a16:creationId xmlns:a16="http://schemas.microsoft.com/office/drawing/2014/main" id="{97AD7CD9-73E3-3F4B-B176-08188BB52192}"/>
                </a:ext>
              </a:extLst>
            </p:cNvPr>
            <p:cNvSpPr/>
            <p:nvPr/>
          </p:nvSpPr>
          <p:spPr bwMode="auto">
            <a:xfrm>
              <a:off x="4345286" y="188294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9" name="Oval 48">
              <a:extLst>
                <a:ext uri="{FF2B5EF4-FFF2-40B4-BE49-F238E27FC236}">
                  <a16:creationId xmlns:a16="http://schemas.microsoft.com/office/drawing/2014/main" id="{3EBDC18A-D97E-AD4E-8242-B70DEB5B26B7}"/>
                </a:ext>
              </a:extLst>
            </p:cNvPr>
            <p:cNvSpPr/>
            <p:nvPr/>
          </p:nvSpPr>
          <p:spPr bwMode="auto">
            <a:xfrm>
              <a:off x="3621435" y="3107805"/>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0" name="Oval 49">
              <a:extLst>
                <a:ext uri="{FF2B5EF4-FFF2-40B4-BE49-F238E27FC236}">
                  <a16:creationId xmlns:a16="http://schemas.microsoft.com/office/drawing/2014/main" id="{43636A60-56A3-9041-A9CE-10DA178D243A}"/>
                </a:ext>
              </a:extLst>
            </p:cNvPr>
            <p:cNvSpPr/>
            <p:nvPr/>
          </p:nvSpPr>
          <p:spPr bwMode="auto">
            <a:xfrm>
              <a:off x="5124769" y="3076033"/>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1" name="Oval 50">
              <a:extLst>
                <a:ext uri="{FF2B5EF4-FFF2-40B4-BE49-F238E27FC236}">
                  <a16:creationId xmlns:a16="http://schemas.microsoft.com/office/drawing/2014/main" id="{7C30141D-A5C7-8C42-8F79-5E7178E33D08}"/>
                </a:ext>
              </a:extLst>
            </p:cNvPr>
            <p:cNvSpPr/>
            <p:nvPr/>
          </p:nvSpPr>
          <p:spPr bwMode="auto">
            <a:xfrm>
              <a:off x="4098996" y="2393103"/>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52" name="Oval 51">
              <a:extLst>
                <a:ext uri="{FF2B5EF4-FFF2-40B4-BE49-F238E27FC236}">
                  <a16:creationId xmlns:a16="http://schemas.microsoft.com/office/drawing/2014/main" id="{EA558A82-BDD8-C04F-ABF1-8FC2893D01B6}"/>
                </a:ext>
              </a:extLst>
            </p:cNvPr>
            <p:cNvSpPr/>
            <p:nvPr/>
          </p:nvSpPr>
          <p:spPr bwMode="auto">
            <a:xfrm>
              <a:off x="5180389" y="36742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sp>
          <p:nvSpPr>
            <p:cNvPr id="53" name="Oval 52">
              <a:extLst>
                <a:ext uri="{FF2B5EF4-FFF2-40B4-BE49-F238E27FC236}">
                  <a16:creationId xmlns:a16="http://schemas.microsoft.com/office/drawing/2014/main" id="{5546E4DB-26D2-6E4E-975F-8136E7EFA409}"/>
                </a:ext>
              </a:extLst>
            </p:cNvPr>
            <p:cNvSpPr/>
            <p:nvPr/>
          </p:nvSpPr>
          <p:spPr bwMode="auto">
            <a:xfrm>
              <a:off x="3621435" y="36909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54" name="Straight Arrow Connector 53">
              <a:extLst>
                <a:ext uri="{FF2B5EF4-FFF2-40B4-BE49-F238E27FC236}">
                  <a16:creationId xmlns:a16="http://schemas.microsoft.com/office/drawing/2014/main" id="{9CD71AD9-D8A6-4F4D-989A-2A70A043DB81}"/>
                </a:ext>
              </a:extLst>
            </p:cNvPr>
            <p:cNvCxnSpPr>
              <a:cxnSpLocks/>
            </p:cNvCxnSpPr>
            <p:nvPr/>
          </p:nvCxnSpPr>
          <p:spPr bwMode="auto">
            <a:xfrm flipH="1" flipV="1">
              <a:off x="5471553" y="2843181"/>
              <a:ext cx="171599" cy="23630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a:extLst>
                <a:ext uri="{FF2B5EF4-FFF2-40B4-BE49-F238E27FC236}">
                  <a16:creationId xmlns:a16="http://schemas.microsoft.com/office/drawing/2014/main" id="{847211C7-1264-C840-9698-A589E01134E9}"/>
                </a:ext>
              </a:extLst>
            </p:cNvPr>
            <p:cNvCxnSpPr>
              <a:cxnSpLocks/>
              <a:stCxn id="53" idx="0"/>
              <a:endCxn id="49" idx="4"/>
            </p:cNvCxnSpPr>
            <p:nvPr/>
          </p:nvCxnSpPr>
          <p:spPr bwMode="auto">
            <a:xfrm flipV="1">
              <a:off x="4175245" y="3455158"/>
              <a:ext cx="0" cy="23578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016B0403-07CA-5746-990C-48A03CDB9EB3}"/>
                </a:ext>
              </a:extLst>
            </p:cNvPr>
            <p:cNvCxnSpPr>
              <a:cxnSpLocks/>
              <a:stCxn id="52" idx="0"/>
            </p:cNvCxnSpPr>
            <p:nvPr/>
          </p:nvCxnSpPr>
          <p:spPr bwMode="auto">
            <a:xfrm flipH="1" flipV="1">
              <a:off x="5709849" y="3422664"/>
              <a:ext cx="24350" cy="25162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B81E1E40-7C89-1E48-92A4-F2F81E02B958}"/>
                </a:ext>
              </a:extLst>
            </p:cNvPr>
            <p:cNvCxnSpPr>
              <a:cxnSpLocks/>
              <a:endCxn id="51" idx="3"/>
            </p:cNvCxnSpPr>
            <p:nvPr/>
          </p:nvCxnSpPr>
          <p:spPr bwMode="auto">
            <a:xfrm flipV="1">
              <a:off x="4249609" y="2839727"/>
              <a:ext cx="83731" cy="23456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7B160FB-9F51-0F4D-A48A-562D66D48279}"/>
                </a:ext>
              </a:extLst>
            </p:cNvPr>
            <p:cNvCxnSpPr/>
            <p:nvPr/>
          </p:nvCxnSpPr>
          <p:spPr bwMode="auto">
            <a:xfrm flipV="1">
              <a:off x="4899096" y="222275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59" name="Rectangle 59" descr="6000 IOs" title="Cost of Plan 4">
            <a:extLst>
              <a:ext uri="{FF2B5EF4-FFF2-40B4-BE49-F238E27FC236}">
                <a16:creationId xmlns:a16="http://schemas.microsoft.com/office/drawing/2014/main" id="{1050A26F-4417-B249-BF60-BAC978B93363}"/>
              </a:ext>
            </a:extLst>
          </p:cNvPr>
          <p:cNvSpPr>
            <a:spLocks noChangeArrowheads="1"/>
          </p:cNvSpPr>
          <p:nvPr/>
        </p:nvSpPr>
        <p:spPr bwMode="auto">
          <a:xfrm>
            <a:off x="1030968" y="435656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6000 IOs</a:t>
            </a:r>
          </a:p>
        </p:txBody>
      </p:sp>
      <p:sp>
        <p:nvSpPr>
          <p:cNvPr id="86" name="Rectangle 32" descr="4250 IOs" title="Cost of Query Plan 5">
            <a:extLst>
              <a:ext uri="{FF2B5EF4-FFF2-40B4-BE49-F238E27FC236}">
                <a16:creationId xmlns:a16="http://schemas.microsoft.com/office/drawing/2014/main" id="{8FD53BDD-652A-4342-A5EC-4AAC83C9C57B}"/>
              </a:ext>
            </a:extLst>
          </p:cNvPr>
          <p:cNvSpPr>
            <a:spLocks noChangeArrowheads="1"/>
          </p:cNvSpPr>
          <p:nvPr/>
        </p:nvSpPr>
        <p:spPr bwMode="auto">
          <a:xfrm>
            <a:off x="3857625" y="438314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sp>
        <p:nvSpPr>
          <p:cNvPr id="31" name="Oval 30">
            <a:extLst>
              <a:ext uri="{FF2B5EF4-FFF2-40B4-BE49-F238E27FC236}">
                <a16:creationId xmlns:a16="http://schemas.microsoft.com/office/drawing/2014/main" id="{01A437B5-BEF2-D54A-80A8-4606FC417A87}"/>
              </a:ext>
            </a:extLst>
          </p:cNvPr>
          <p:cNvSpPr/>
          <p:nvPr/>
        </p:nvSpPr>
        <p:spPr bwMode="auto">
          <a:xfrm>
            <a:off x="4987637" y="288409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6" name="Straight Arrow Connector 4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844080A-A97B-D74B-9443-3AAEA8234596}"/>
              </a:ext>
            </a:extLst>
          </p:cNvPr>
          <p:cNvCxnSpPr>
            <a:cxnSpLocks/>
            <a:stCxn id="60" idx="0"/>
            <a:endCxn id="31" idx="4"/>
          </p:cNvCxnSpPr>
          <p:nvPr/>
        </p:nvCxnSpPr>
        <p:spPr bwMode="auto">
          <a:xfrm flipH="1" flipV="1">
            <a:off x="5541447" y="3231449"/>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0" name="Oval 5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2583966F-6E17-214D-8F4F-20828A4D4CA6}"/>
              </a:ext>
            </a:extLst>
          </p:cNvPr>
          <p:cNvSpPr/>
          <p:nvPr/>
        </p:nvSpPr>
        <p:spPr bwMode="auto">
          <a:xfrm>
            <a:off x="5016040" y="3396032"/>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1" name="Oval 6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3BD7A06-A71D-0D4D-9D22-B08268A7EF52}"/>
              </a:ext>
            </a:extLst>
          </p:cNvPr>
          <p:cNvSpPr/>
          <p:nvPr/>
        </p:nvSpPr>
        <p:spPr bwMode="auto">
          <a:xfrm>
            <a:off x="3622959" y="34995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2" name="Oval 6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83AC920-B3F6-D041-ADF3-97E770ED1B35}"/>
              </a:ext>
            </a:extLst>
          </p:cNvPr>
          <p:cNvSpPr/>
          <p:nvPr/>
        </p:nvSpPr>
        <p:spPr bwMode="auto">
          <a:xfrm>
            <a:off x="4321299" y="18097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3" name="Oval 6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AFDD02F-76D9-B745-ACD9-30D791F00FBD}"/>
              </a:ext>
            </a:extLst>
          </p:cNvPr>
          <p:cNvSpPr/>
          <p:nvPr/>
        </p:nvSpPr>
        <p:spPr bwMode="auto">
          <a:xfrm>
            <a:off x="3622958" y="29110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64" name="Oval 6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D716E80-7460-6549-9076-2C5DE784109C}"/>
              </a:ext>
            </a:extLst>
          </p:cNvPr>
          <p:cNvSpPr/>
          <p:nvPr/>
        </p:nvSpPr>
        <p:spPr bwMode="auto">
          <a:xfrm>
            <a:off x="4075009" y="231990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65" name="Oval 6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2CEA1A8-51FA-A643-AED7-0C788F79D049}"/>
              </a:ext>
            </a:extLst>
          </p:cNvPr>
          <p:cNvSpPr/>
          <p:nvPr/>
        </p:nvSpPr>
        <p:spPr bwMode="auto">
          <a:xfrm>
            <a:off x="5016040" y="39845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6" name="Straight Arrow Connector 6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6B51E2BE-0143-AE4D-B2DE-5D86C55AA56D}"/>
              </a:ext>
            </a:extLst>
          </p:cNvPr>
          <p:cNvCxnSpPr/>
          <p:nvPr/>
        </p:nvCxnSpPr>
        <p:spPr bwMode="auto">
          <a:xfrm flipH="1" flipV="1">
            <a:off x="4176768" y="325837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7" name="Straight Arrow Connector 6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66010E4-4726-4C40-9CD6-5CC20BDE2789}"/>
              </a:ext>
            </a:extLst>
          </p:cNvPr>
          <p:cNvCxnSpPr>
            <a:stCxn id="65" idx="0"/>
            <a:endCxn id="60" idx="4"/>
          </p:cNvCxnSpPr>
          <p:nvPr/>
        </p:nvCxnSpPr>
        <p:spPr bwMode="auto">
          <a:xfrm flipV="1">
            <a:off x="5569850" y="374338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8" name="Straight Arrow Connector 6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3BD648B-8152-F94D-9A6F-1AE9E19EE67E}"/>
              </a:ext>
            </a:extLst>
          </p:cNvPr>
          <p:cNvCxnSpPr/>
          <p:nvPr/>
        </p:nvCxnSpPr>
        <p:spPr bwMode="auto">
          <a:xfrm flipH="1" flipV="1">
            <a:off x="5440865" y="2766527"/>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8BC5460-E46D-DF4F-83D7-3DF2C9FCF05E}"/>
              </a:ext>
            </a:extLst>
          </p:cNvPr>
          <p:cNvCxnSpPr/>
          <p:nvPr/>
        </p:nvCxnSpPr>
        <p:spPr bwMode="auto">
          <a:xfrm flipV="1">
            <a:off x="4176769" y="2766527"/>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235B449-2F24-B047-9187-68847821D8B2}"/>
              </a:ext>
            </a:extLst>
          </p:cNvPr>
          <p:cNvCxnSpPr/>
          <p:nvPr/>
        </p:nvCxnSpPr>
        <p:spPr bwMode="auto">
          <a:xfrm flipV="1">
            <a:off x="4875109" y="214955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7346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dissolve">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 Again</a:t>
            </a:r>
          </a:p>
        </p:txBody>
      </p:sp>
      <p:sp>
        <p:nvSpPr>
          <p:cNvPr id="2" name="Content Placeholder 1">
            <a:extLst>
              <a:ext uri="{FF2B5EF4-FFF2-40B4-BE49-F238E27FC236}">
                <a16:creationId xmlns:a16="http://schemas.microsoft.com/office/drawing/2014/main" id="{48F8971A-ACCD-164B-A276-9F02C830EB74}"/>
              </a:ext>
            </a:extLst>
          </p:cNvPr>
          <p:cNvSpPr>
            <a:spLocks noGrp="1"/>
          </p:cNvSpPr>
          <p:nvPr>
            <p:ph idx="1"/>
          </p:nvPr>
        </p:nvSpPr>
        <p:spPr/>
        <p:txBody>
          <a:bodyPr/>
          <a:lstStyle/>
          <a:p>
            <a:endParaRPr lang="en-US"/>
          </a:p>
        </p:txBody>
      </p:sp>
      <p:sp>
        <p:nvSpPr>
          <p:cNvPr id="47" name="Oval 4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F46BFE1-85D3-4641-89E8-F53025DED36A}"/>
              </a:ext>
            </a:extLst>
          </p:cNvPr>
          <p:cNvSpPr/>
          <p:nvPr/>
        </p:nvSpPr>
        <p:spPr bwMode="auto">
          <a:xfrm>
            <a:off x="5006771" y="32572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8" name="Oval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A9A13A2-44C1-8147-A662-0B512C12DEBB}"/>
              </a:ext>
            </a:extLst>
          </p:cNvPr>
          <p:cNvSpPr/>
          <p:nvPr/>
        </p:nvSpPr>
        <p:spPr bwMode="auto">
          <a:xfrm>
            <a:off x="4960495" y="40531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9" name="Straight Arrow Connector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93D125B-02FA-7A46-AAD6-0A78E80ACB65}"/>
              </a:ext>
            </a:extLst>
          </p:cNvPr>
          <p:cNvCxnSpPr>
            <a:cxnSpLocks/>
          </p:cNvCxnSpPr>
          <p:nvPr/>
        </p:nvCxnSpPr>
        <p:spPr bwMode="auto">
          <a:xfrm flipV="1">
            <a:off x="5586266" y="3631000"/>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8349009-2A75-DC4E-AE85-E6555204B404}"/>
              </a:ext>
            </a:extLst>
          </p:cNvPr>
          <p:cNvSpPr/>
          <p:nvPr/>
        </p:nvSpPr>
        <p:spPr bwMode="auto">
          <a:xfrm>
            <a:off x="3505200" y="328364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1" name="Oval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89426FB-7E5F-C744-9CDE-468A2E044D6F}"/>
              </a:ext>
            </a:extLst>
          </p:cNvPr>
          <p:cNvSpPr/>
          <p:nvPr/>
        </p:nvSpPr>
        <p:spPr bwMode="auto">
          <a:xfrm>
            <a:off x="3572286" y="26843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2" name="Straight Arrow Connector 5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FD41E0-8C3D-364E-8E0D-1AD2B3C65928}"/>
              </a:ext>
            </a:extLst>
          </p:cNvPr>
          <p:cNvCxnSpPr/>
          <p:nvPr/>
        </p:nvCxnSpPr>
        <p:spPr bwMode="auto">
          <a:xfrm flipH="1" flipV="1">
            <a:off x="4126096" y="3043330"/>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463A7AF-83ED-B54B-9FA8-57EFD86E8B9D}"/>
              </a:ext>
            </a:extLst>
          </p:cNvPr>
          <p:cNvSpPr/>
          <p:nvPr/>
        </p:nvSpPr>
        <p:spPr bwMode="auto">
          <a:xfrm>
            <a:off x="4337716" y="15702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4" name="Oval 5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AC795C4-7BF6-724F-B250-65C6E0A26D5D}"/>
              </a:ext>
            </a:extLst>
          </p:cNvPr>
          <p:cNvSpPr/>
          <p:nvPr/>
        </p:nvSpPr>
        <p:spPr bwMode="auto">
          <a:xfrm>
            <a:off x="4091426" y="2080373"/>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55" name="Straight Arrow Connector 5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893E4B6-0148-8C4F-9993-C91BD58087E8}"/>
              </a:ext>
            </a:extLst>
          </p:cNvPr>
          <p:cNvCxnSpPr/>
          <p:nvPr/>
        </p:nvCxnSpPr>
        <p:spPr bwMode="auto">
          <a:xfrm flipH="1" flipV="1">
            <a:off x="5457282" y="2526996"/>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04BDDB2-5F1A-9541-8A4E-46C2D1A06553}"/>
              </a:ext>
            </a:extLst>
          </p:cNvPr>
          <p:cNvCxnSpPr/>
          <p:nvPr/>
        </p:nvCxnSpPr>
        <p:spPr bwMode="auto">
          <a:xfrm flipV="1">
            <a:off x="4193185" y="2526996"/>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144620E-BE24-AF4F-8C5B-EA20A7A0C7EF}"/>
              </a:ext>
            </a:extLst>
          </p:cNvPr>
          <p:cNvCxnSpPr/>
          <p:nvPr/>
        </p:nvCxnSpPr>
        <p:spPr bwMode="auto">
          <a:xfrm flipV="1">
            <a:off x="4891526" y="191002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8" name="Oval 5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3A5978A-D7E3-364A-AAD1-D32598CFD382}"/>
              </a:ext>
            </a:extLst>
          </p:cNvPr>
          <p:cNvSpPr/>
          <p:nvPr/>
        </p:nvSpPr>
        <p:spPr bwMode="auto">
          <a:xfrm>
            <a:off x="5032457" y="2700638"/>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9" name="Straight Arrow Connector 5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428EBB2-9938-9048-B13F-5103599DDD6C}"/>
              </a:ext>
            </a:extLst>
          </p:cNvPr>
          <p:cNvCxnSpPr/>
          <p:nvPr/>
        </p:nvCxnSpPr>
        <p:spPr bwMode="auto">
          <a:xfrm flipV="1">
            <a:off x="5586267" y="3047991"/>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6" name="Rectangle 32" descr="4250 IOs" title="Cost of Query Plan 5">
            <a:extLst>
              <a:ext uri="{FF2B5EF4-FFF2-40B4-BE49-F238E27FC236}">
                <a16:creationId xmlns:a16="http://schemas.microsoft.com/office/drawing/2014/main" id="{C0DC2FC1-06A0-FF44-B41D-C8D8D3D7178F}"/>
              </a:ext>
            </a:extLst>
          </p:cNvPr>
          <p:cNvSpPr>
            <a:spLocks noChangeArrowheads="1"/>
          </p:cNvSpPr>
          <p:nvPr/>
        </p:nvSpPr>
        <p:spPr bwMode="auto">
          <a:xfrm>
            <a:off x="768067" y="423074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sp>
        <p:nvSpPr>
          <p:cNvPr id="60" name="Oval 59">
            <a:extLst>
              <a:ext uri="{FF2B5EF4-FFF2-40B4-BE49-F238E27FC236}">
                <a16:creationId xmlns:a16="http://schemas.microsoft.com/office/drawing/2014/main" id="{1888C698-6C9A-704C-A20D-2758EF4A615C}"/>
              </a:ext>
            </a:extLst>
          </p:cNvPr>
          <p:cNvSpPr/>
          <p:nvPr/>
        </p:nvSpPr>
        <p:spPr bwMode="auto">
          <a:xfrm>
            <a:off x="1898079" y="273169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4" name="Straight Arrow Connector 7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D89E875-D610-AA4C-BE52-D151310CBC7C}"/>
              </a:ext>
            </a:extLst>
          </p:cNvPr>
          <p:cNvCxnSpPr>
            <a:cxnSpLocks/>
            <a:stCxn id="75" idx="0"/>
            <a:endCxn id="60" idx="4"/>
          </p:cNvCxnSpPr>
          <p:nvPr/>
        </p:nvCxnSpPr>
        <p:spPr bwMode="auto">
          <a:xfrm flipH="1" flipV="1">
            <a:off x="2451889" y="3079049"/>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5" name="Oval 7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58D4730-F098-C64E-B2B1-855F9FFFC19D}"/>
              </a:ext>
            </a:extLst>
          </p:cNvPr>
          <p:cNvSpPr/>
          <p:nvPr/>
        </p:nvSpPr>
        <p:spPr bwMode="auto">
          <a:xfrm>
            <a:off x="1926482" y="324363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6" name="Oval 7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87766602-66A4-4D4A-B669-DDA541E202F6}"/>
              </a:ext>
            </a:extLst>
          </p:cNvPr>
          <p:cNvSpPr/>
          <p:nvPr/>
        </p:nvSpPr>
        <p:spPr bwMode="auto">
          <a:xfrm>
            <a:off x="533401" y="33471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7" name="Oval 7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2CD1A95-71F4-4143-ADEF-CE686085E296}"/>
              </a:ext>
            </a:extLst>
          </p:cNvPr>
          <p:cNvSpPr/>
          <p:nvPr/>
        </p:nvSpPr>
        <p:spPr bwMode="auto">
          <a:xfrm>
            <a:off x="1231741" y="16573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78" name="Oval 7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A6117E67-10AB-084D-B031-4F1B491B532E}"/>
              </a:ext>
            </a:extLst>
          </p:cNvPr>
          <p:cNvSpPr/>
          <p:nvPr/>
        </p:nvSpPr>
        <p:spPr bwMode="auto">
          <a:xfrm>
            <a:off x="533400" y="27586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79" name="Oval 7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2C3692C-477A-D44C-8DFB-CF8CA5ABDC86}"/>
              </a:ext>
            </a:extLst>
          </p:cNvPr>
          <p:cNvSpPr/>
          <p:nvPr/>
        </p:nvSpPr>
        <p:spPr bwMode="auto">
          <a:xfrm>
            <a:off x="985451" y="216750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80" name="Oval 7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BAC7998-B122-2845-917E-E19320D21D70}"/>
              </a:ext>
            </a:extLst>
          </p:cNvPr>
          <p:cNvSpPr/>
          <p:nvPr/>
        </p:nvSpPr>
        <p:spPr bwMode="auto">
          <a:xfrm>
            <a:off x="1926482" y="38321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81" name="Straight Arrow Connector 80"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AFDF6D8-CA18-D44E-BA86-1B713CCF34CA}"/>
              </a:ext>
            </a:extLst>
          </p:cNvPr>
          <p:cNvCxnSpPr/>
          <p:nvPr/>
        </p:nvCxnSpPr>
        <p:spPr bwMode="auto">
          <a:xfrm flipH="1" flipV="1">
            <a:off x="1087210" y="310597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2" name="Straight Arrow Connector 8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A91B483-1FCD-164B-9769-EDB4BD97893E}"/>
              </a:ext>
            </a:extLst>
          </p:cNvPr>
          <p:cNvCxnSpPr>
            <a:stCxn id="80" idx="0"/>
            <a:endCxn id="75" idx="4"/>
          </p:cNvCxnSpPr>
          <p:nvPr/>
        </p:nvCxnSpPr>
        <p:spPr bwMode="auto">
          <a:xfrm flipV="1">
            <a:off x="2480292" y="359098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3" name="Straight Arrow Connector 8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FF0687D-8145-0D4F-89BE-CA9CCDD44A99}"/>
              </a:ext>
            </a:extLst>
          </p:cNvPr>
          <p:cNvCxnSpPr/>
          <p:nvPr/>
        </p:nvCxnSpPr>
        <p:spPr bwMode="auto">
          <a:xfrm flipH="1" flipV="1">
            <a:off x="2351307" y="2614127"/>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4" name="Straight Arrow Connector 8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EBBE3D2-F512-9D41-897B-0FAF22A3C5B4}"/>
              </a:ext>
            </a:extLst>
          </p:cNvPr>
          <p:cNvCxnSpPr/>
          <p:nvPr/>
        </p:nvCxnSpPr>
        <p:spPr bwMode="auto">
          <a:xfrm flipV="1">
            <a:off x="1087211" y="2614127"/>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5" name="Straight Arrow Connector 8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E1A837F2-4D37-4B49-8466-6413DD25B2D7}"/>
              </a:ext>
            </a:extLst>
          </p:cNvPr>
          <p:cNvCxnSpPr/>
          <p:nvPr/>
        </p:nvCxnSpPr>
        <p:spPr bwMode="auto">
          <a:xfrm flipV="1">
            <a:off x="1785551" y="199715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012903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dissolve">
                                      <p:cBhvr>
                                        <p:cTn id="10" dur="500"/>
                                        <p:tgtEl>
                                          <p:spTgt spid="48"/>
                                        </p:tgtEl>
                                      </p:cBhvr>
                                    </p:animEffect>
                                  </p:childTnLst>
                                </p:cTn>
                              </p:par>
                              <p:par>
                                <p:cTn id="11" presetID="9"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dissolve">
                                      <p:cBhvr>
                                        <p:cTn id="13" dur="500"/>
                                        <p:tgtEl>
                                          <p:spTgt spid="4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ssolve">
                                      <p:cBhvr>
                                        <p:cTn id="16" dur="500"/>
                                        <p:tgtEl>
                                          <p:spTgt spid="5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dissolve">
                                      <p:cBhvr>
                                        <p:cTn id="19" dur="500"/>
                                        <p:tgtEl>
                                          <p:spTgt spid="51"/>
                                        </p:tgtEl>
                                      </p:cBhvr>
                                    </p:animEffect>
                                  </p:childTnLst>
                                </p:cTn>
                              </p:par>
                              <p:par>
                                <p:cTn id="20" presetID="9"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dissolve">
                                      <p:cBhvr>
                                        <p:cTn id="25" dur="500"/>
                                        <p:tgtEl>
                                          <p:spTgt spid="5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dissolve">
                                      <p:cBhvr>
                                        <p:cTn id="28" dur="500"/>
                                        <p:tgtEl>
                                          <p:spTgt spid="54"/>
                                        </p:tgtEl>
                                      </p:cBhvr>
                                    </p:animEffect>
                                  </p:childTnLst>
                                </p:cTn>
                              </p:par>
                              <p:par>
                                <p:cTn id="29" presetID="9"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dissolve">
                                      <p:cBhvr>
                                        <p:cTn id="31" dur="500"/>
                                        <p:tgtEl>
                                          <p:spTgt spid="55"/>
                                        </p:tgtEl>
                                      </p:cBhvr>
                                    </p:animEffect>
                                  </p:childTnLst>
                                </p:cTn>
                              </p:par>
                              <p:par>
                                <p:cTn id="32" presetID="9" presetClass="entr" presetSubtype="0" fill="hold" nodeType="with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dissolve">
                                      <p:cBhvr>
                                        <p:cTn id="34" dur="500"/>
                                        <p:tgtEl>
                                          <p:spTgt spid="56"/>
                                        </p:tgtEl>
                                      </p:cBhvr>
                                    </p:animEffect>
                                  </p:childTnLst>
                                </p:cTn>
                              </p:par>
                              <p:par>
                                <p:cTn id="35" presetID="9"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dissolve">
                                      <p:cBhvr>
                                        <p:cTn id="37" dur="500"/>
                                        <p:tgtEl>
                                          <p:spTgt spid="5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dissolve">
                                      <p:cBhvr>
                                        <p:cTn id="40" dur="500"/>
                                        <p:tgtEl>
                                          <p:spTgt spid="58"/>
                                        </p:tgtEl>
                                      </p:cBhvr>
                                    </p:animEffect>
                                  </p:childTnLst>
                                </p:cTn>
                              </p:par>
                              <p:par>
                                <p:cTn id="41" presetID="9" presetClass="entr" presetSubtype="0"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dissolve">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50" grpId="0" animBg="1"/>
      <p:bldP spid="51" grpId="0" animBg="1"/>
      <p:bldP spid="53" grpId="0" animBg="1"/>
      <p:bldP spid="54" grpId="0" animBg="1"/>
      <p:bldP spid="5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Ordering Again, </a:t>
            </a:r>
            <a:r>
              <a:rPr lang="en-US" altLang="x-none" sz="2700" dirty="0" err="1"/>
              <a:t>Cont</a:t>
            </a:r>
            <a:endParaRPr lang="en-US" altLang="x-none" sz="2700" dirty="0"/>
          </a:p>
        </p:txBody>
      </p:sp>
      <p:sp>
        <p:nvSpPr>
          <p:cNvPr id="2" name="Content Placeholder 1">
            <a:extLst>
              <a:ext uri="{FF2B5EF4-FFF2-40B4-BE49-F238E27FC236}">
                <a16:creationId xmlns:a16="http://schemas.microsoft.com/office/drawing/2014/main" id="{A9A184FF-86BD-974A-8981-6FB3FBB855ED}"/>
              </a:ext>
            </a:extLst>
          </p:cNvPr>
          <p:cNvSpPr>
            <a:spLocks noGrp="1"/>
          </p:cNvSpPr>
          <p:nvPr>
            <p:ph idx="1"/>
          </p:nvPr>
        </p:nvSpPr>
        <p:spPr/>
        <p:txBody>
          <a:bodyPr/>
          <a:lstStyle/>
          <a:p>
            <a:endParaRPr lang="en-US"/>
          </a:p>
        </p:txBody>
      </p:sp>
      <p:sp>
        <p:nvSpPr>
          <p:cNvPr id="47" name="Oval 4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F46BFE1-85D3-4641-89E8-F53025DED36A}"/>
              </a:ext>
            </a:extLst>
          </p:cNvPr>
          <p:cNvSpPr/>
          <p:nvPr/>
        </p:nvSpPr>
        <p:spPr bwMode="auto">
          <a:xfrm>
            <a:off x="3611804" y="26973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8" name="Oval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A9A13A2-44C1-8147-A662-0B512C12DEBB}"/>
              </a:ext>
            </a:extLst>
          </p:cNvPr>
          <p:cNvSpPr/>
          <p:nvPr/>
        </p:nvSpPr>
        <p:spPr bwMode="auto">
          <a:xfrm>
            <a:off x="3581400" y="33103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9" name="Straight Arrow Connector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93D125B-02FA-7A46-AAD6-0A78E80ACB65}"/>
              </a:ext>
            </a:extLst>
          </p:cNvPr>
          <p:cNvCxnSpPr>
            <a:cxnSpLocks/>
          </p:cNvCxnSpPr>
          <p:nvPr/>
        </p:nvCxnSpPr>
        <p:spPr bwMode="auto">
          <a:xfrm flipV="1">
            <a:off x="5599346" y="365074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8349009-2A75-DC4E-AE85-E6555204B404}"/>
              </a:ext>
            </a:extLst>
          </p:cNvPr>
          <p:cNvSpPr/>
          <p:nvPr/>
        </p:nvSpPr>
        <p:spPr bwMode="auto">
          <a:xfrm>
            <a:off x="5045536" y="40410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1" name="Oval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89426FB-7E5F-C744-9CDE-468A2E044D6F}"/>
              </a:ext>
            </a:extLst>
          </p:cNvPr>
          <p:cNvSpPr/>
          <p:nvPr/>
        </p:nvSpPr>
        <p:spPr bwMode="auto">
          <a:xfrm>
            <a:off x="5090239" y="329925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2" name="Straight Arrow Connector 5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FD41E0-8C3D-364E-8E0D-1AD2B3C65928}"/>
              </a:ext>
            </a:extLst>
          </p:cNvPr>
          <p:cNvCxnSpPr/>
          <p:nvPr/>
        </p:nvCxnSpPr>
        <p:spPr bwMode="auto">
          <a:xfrm flipH="1" flipV="1">
            <a:off x="4139176" y="3063079"/>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463A7AF-83ED-B54B-9FA8-57EFD86E8B9D}"/>
              </a:ext>
            </a:extLst>
          </p:cNvPr>
          <p:cNvSpPr/>
          <p:nvPr/>
        </p:nvSpPr>
        <p:spPr bwMode="auto">
          <a:xfrm>
            <a:off x="4350796" y="158996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4" name="Oval 5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AC795C4-7BF6-724F-B250-65C6E0A26D5D}"/>
              </a:ext>
            </a:extLst>
          </p:cNvPr>
          <p:cNvSpPr/>
          <p:nvPr/>
        </p:nvSpPr>
        <p:spPr bwMode="auto">
          <a:xfrm>
            <a:off x="4104506" y="2100122"/>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55" name="Straight Arrow Connector 5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893E4B6-0148-8C4F-9993-C91BD58087E8}"/>
              </a:ext>
            </a:extLst>
          </p:cNvPr>
          <p:cNvCxnSpPr/>
          <p:nvPr/>
        </p:nvCxnSpPr>
        <p:spPr bwMode="auto">
          <a:xfrm flipH="1" flipV="1">
            <a:off x="5470362" y="2546745"/>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6" name="Straight Arrow Connector 5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04BDDB2-5F1A-9541-8A4E-46C2D1A06553}"/>
              </a:ext>
            </a:extLst>
          </p:cNvPr>
          <p:cNvCxnSpPr/>
          <p:nvPr/>
        </p:nvCxnSpPr>
        <p:spPr bwMode="auto">
          <a:xfrm flipV="1">
            <a:off x="4206265" y="2546745"/>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144620E-BE24-AF4F-8C5B-EA20A7A0C7EF}"/>
              </a:ext>
            </a:extLst>
          </p:cNvPr>
          <p:cNvCxnSpPr/>
          <p:nvPr/>
        </p:nvCxnSpPr>
        <p:spPr bwMode="auto">
          <a:xfrm flipV="1">
            <a:off x="4904606" y="19297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8" name="Oval 5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3A5978A-D7E3-364A-AAD1-D32598CFD382}"/>
              </a:ext>
            </a:extLst>
          </p:cNvPr>
          <p:cNvSpPr/>
          <p:nvPr/>
        </p:nvSpPr>
        <p:spPr bwMode="auto">
          <a:xfrm>
            <a:off x="5045537" y="272038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9" name="Straight Arrow Connector 5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428EBB2-9938-9048-B13F-5103599DDD6C}"/>
              </a:ext>
            </a:extLst>
          </p:cNvPr>
          <p:cNvCxnSpPr/>
          <p:nvPr/>
        </p:nvCxnSpPr>
        <p:spPr bwMode="auto">
          <a:xfrm flipV="1">
            <a:off x="5599347" y="3067740"/>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Rectangle 32" descr="???" title="Cost of query plan 6">
            <a:extLst>
              <a:ext uri="{FF2B5EF4-FFF2-40B4-BE49-F238E27FC236}">
                <a16:creationId xmlns:a16="http://schemas.microsoft.com/office/drawing/2014/main" id="{B264579B-443F-5B46-9EDC-382BEE4A8DBA}"/>
              </a:ext>
            </a:extLst>
          </p:cNvPr>
          <p:cNvSpPr>
            <a:spLocks noChangeArrowheads="1"/>
          </p:cNvSpPr>
          <p:nvPr/>
        </p:nvSpPr>
        <p:spPr bwMode="auto">
          <a:xfrm>
            <a:off x="4190231" y="44386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5" name="Rectangle 32" descr="4250 IOs" title="Cost of Query Plan 5">
            <a:extLst>
              <a:ext uri="{FF2B5EF4-FFF2-40B4-BE49-F238E27FC236}">
                <a16:creationId xmlns:a16="http://schemas.microsoft.com/office/drawing/2014/main" id="{7260A9FC-F9C0-8741-8655-72381D6B121F}"/>
              </a:ext>
            </a:extLst>
          </p:cNvPr>
          <p:cNvSpPr>
            <a:spLocks noChangeArrowheads="1"/>
          </p:cNvSpPr>
          <p:nvPr/>
        </p:nvSpPr>
        <p:spPr bwMode="auto">
          <a:xfrm>
            <a:off x="768067" y="423074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sp>
        <p:nvSpPr>
          <p:cNvPr id="36" name="Oval 35">
            <a:extLst>
              <a:ext uri="{FF2B5EF4-FFF2-40B4-BE49-F238E27FC236}">
                <a16:creationId xmlns:a16="http://schemas.microsoft.com/office/drawing/2014/main" id="{08C7F796-DE74-7C48-8D8C-C8C2A43BD6B8}"/>
              </a:ext>
            </a:extLst>
          </p:cNvPr>
          <p:cNvSpPr/>
          <p:nvPr/>
        </p:nvSpPr>
        <p:spPr bwMode="auto">
          <a:xfrm>
            <a:off x="1898079" y="273169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37" name="Straight Arrow Connector 36"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009E96A-F9A2-2448-B5AB-A892EDB4DB38}"/>
              </a:ext>
            </a:extLst>
          </p:cNvPr>
          <p:cNvCxnSpPr>
            <a:cxnSpLocks/>
            <a:stCxn id="38" idx="0"/>
            <a:endCxn id="36" idx="4"/>
          </p:cNvCxnSpPr>
          <p:nvPr/>
        </p:nvCxnSpPr>
        <p:spPr bwMode="auto">
          <a:xfrm flipH="1" flipV="1">
            <a:off x="2451889" y="3079049"/>
            <a:ext cx="28403" cy="16458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D67B328-6394-364F-8335-C40381E0687B}"/>
              </a:ext>
            </a:extLst>
          </p:cNvPr>
          <p:cNvSpPr/>
          <p:nvPr/>
        </p:nvSpPr>
        <p:spPr bwMode="auto">
          <a:xfrm>
            <a:off x="1926482" y="324363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9" name="Oval 38"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3E6CF244-BD29-CC4F-A02E-385ACEC6668F}"/>
              </a:ext>
            </a:extLst>
          </p:cNvPr>
          <p:cNvSpPr/>
          <p:nvPr/>
        </p:nvSpPr>
        <p:spPr bwMode="auto">
          <a:xfrm>
            <a:off x="533401" y="33471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C651956-50F7-B84A-A2EF-F33FAD71A259}"/>
              </a:ext>
            </a:extLst>
          </p:cNvPr>
          <p:cNvSpPr/>
          <p:nvPr/>
        </p:nvSpPr>
        <p:spPr bwMode="auto">
          <a:xfrm>
            <a:off x="1231741" y="165735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2" name="Oval 41"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B142ACE3-75CB-9147-942B-E2AFD40C27E8}"/>
              </a:ext>
            </a:extLst>
          </p:cNvPr>
          <p:cNvSpPr/>
          <p:nvPr/>
        </p:nvSpPr>
        <p:spPr bwMode="auto">
          <a:xfrm>
            <a:off x="533400" y="27586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3" name="Oval 4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DCE11A92-B145-B24E-AD28-0FBC724C3FC1}"/>
              </a:ext>
            </a:extLst>
          </p:cNvPr>
          <p:cNvSpPr/>
          <p:nvPr/>
        </p:nvSpPr>
        <p:spPr bwMode="auto">
          <a:xfrm>
            <a:off x="985451" y="2167504"/>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45" name="Oval 4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F0DD9D9B-090B-A54F-B20C-BAB8E51FF9CF}"/>
              </a:ext>
            </a:extLst>
          </p:cNvPr>
          <p:cNvSpPr/>
          <p:nvPr/>
        </p:nvSpPr>
        <p:spPr bwMode="auto">
          <a:xfrm>
            <a:off x="1926482" y="38321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6" name="Straight Arrow Connector 4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7AA786DA-89FE-C740-91B5-26C00327C0FC}"/>
              </a:ext>
            </a:extLst>
          </p:cNvPr>
          <p:cNvCxnSpPr/>
          <p:nvPr/>
        </p:nvCxnSpPr>
        <p:spPr bwMode="auto">
          <a:xfrm flipH="1" flipV="1">
            <a:off x="1087210" y="310597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0" name="Straight Arrow Connector 59"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1B90B80-B62A-DD47-8487-8479935F6627}"/>
              </a:ext>
            </a:extLst>
          </p:cNvPr>
          <p:cNvCxnSpPr>
            <a:stCxn id="45" idx="0"/>
            <a:endCxn id="38" idx="4"/>
          </p:cNvCxnSpPr>
          <p:nvPr/>
        </p:nvCxnSpPr>
        <p:spPr bwMode="auto">
          <a:xfrm flipV="1">
            <a:off x="2480292" y="359098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4" name="Straight Arrow Connector 73"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047A7E8C-789F-094A-8744-DE1762F7E27A}"/>
              </a:ext>
            </a:extLst>
          </p:cNvPr>
          <p:cNvCxnSpPr/>
          <p:nvPr/>
        </p:nvCxnSpPr>
        <p:spPr bwMode="auto">
          <a:xfrm flipH="1" flipV="1">
            <a:off x="2351307" y="2614127"/>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5" name="Straight Arrow Connector 74"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1F7AB101-E0C3-6549-90A2-1D96671853B2}"/>
              </a:ext>
            </a:extLst>
          </p:cNvPr>
          <p:cNvCxnSpPr/>
          <p:nvPr/>
        </p:nvCxnSpPr>
        <p:spPr bwMode="auto">
          <a:xfrm flipV="1">
            <a:off x="1087211" y="2614127"/>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6" name="Straight Arrow Connector 75"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288008C-02E3-E549-B03F-CD8C838C734D}"/>
              </a:ext>
            </a:extLst>
          </p:cNvPr>
          <p:cNvCxnSpPr/>
          <p:nvPr/>
        </p:nvCxnSpPr>
        <p:spPr bwMode="auto">
          <a:xfrm flipV="1">
            <a:off x="1785551" y="199715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27360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dirty="0"/>
              <a:t>Plan 6 Cost Analysis</a:t>
            </a:r>
          </a:p>
        </p:txBody>
      </p:sp>
      <p:sp>
        <p:nvSpPr>
          <p:cNvPr id="2" name="Content Placeholder 1"/>
          <p:cNvSpPr>
            <a:spLocks noGrp="1"/>
          </p:cNvSpPr>
          <p:nvPr>
            <p:ph idx="1"/>
          </p:nvPr>
        </p:nvSpPr>
        <p:spPr/>
        <p:txBody>
          <a:bodyPr>
            <a:normAutofit fontScale="92500" lnSpcReduction="20000"/>
          </a:bodyPr>
          <a:lstStyle/>
          <a:p>
            <a:r>
              <a:rPr lang="en-US" altLang="x-none" dirty="0"/>
              <a:t>Let’s estimate the cost:</a:t>
            </a:r>
          </a:p>
          <a:p>
            <a:r>
              <a:rPr lang="en-US" altLang="x-none" dirty="0"/>
              <a:t>Scan Sailors (500 IOs) </a:t>
            </a:r>
          </a:p>
          <a:p>
            <a:r>
              <a:rPr lang="en-US" altLang="x-none" dirty="0"/>
              <a:t>Scan Reserves (1000 IOs)</a:t>
            </a:r>
          </a:p>
          <a:p>
            <a:r>
              <a:rPr lang="en-US" altLang="x-none" dirty="0"/>
              <a:t>Materialize Temp table T1 (??? IOs)</a:t>
            </a:r>
          </a:p>
          <a:p>
            <a:r>
              <a:rPr lang="en-US" altLang="x-none" dirty="0"/>
              <a:t>For each </a:t>
            </a:r>
            <a:r>
              <a:rPr lang="en-US" altLang="x-none" dirty="0" err="1"/>
              <a:t>pageful</a:t>
            </a:r>
            <a:r>
              <a:rPr lang="en-US" altLang="x-none" dirty="0"/>
              <a:t> of high-rated Sailors, </a:t>
            </a:r>
            <a:br>
              <a:rPr lang="en-US" altLang="x-none" dirty="0"/>
            </a:br>
            <a:r>
              <a:rPr lang="en-US" altLang="x-none" dirty="0"/>
              <a:t>     Scan T1 (??? IOs)</a:t>
            </a:r>
          </a:p>
          <a:p>
            <a:r>
              <a:rPr lang="en-US" altLang="x-none" dirty="0"/>
              <a:t>Total: 500 + 1000 + ??? + 250*???</a:t>
            </a:r>
          </a:p>
          <a:p>
            <a:r>
              <a:rPr lang="en-US" altLang="x-none" dirty="0">
                <a:solidFill>
                  <a:srgbClr val="FF0000"/>
                </a:solidFill>
              </a:rPr>
              <a:t>500 + 1000 +10 +(250 *10)</a:t>
            </a:r>
          </a:p>
        </p:txBody>
      </p:sp>
      <p:sp>
        <p:nvSpPr>
          <p:cNvPr id="19" name="Oval 1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259C62B-82E4-7544-B887-0B2D1005FBC4}"/>
              </a:ext>
            </a:extLst>
          </p:cNvPr>
          <p:cNvSpPr/>
          <p:nvPr/>
        </p:nvSpPr>
        <p:spPr bwMode="auto">
          <a:xfrm>
            <a:off x="5953116" y="15296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1" name="Oval 2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620361A-E310-2B42-80AF-876F05AADAFD}"/>
              </a:ext>
            </a:extLst>
          </p:cNvPr>
          <p:cNvSpPr/>
          <p:nvPr/>
        </p:nvSpPr>
        <p:spPr bwMode="auto">
          <a:xfrm>
            <a:off x="5846990" y="218614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23" name="Straight Arrow Connector 2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FA54D79-F005-D543-9AC2-B8ADE1E45201}"/>
              </a:ext>
            </a:extLst>
          </p:cNvPr>
          <p:cNvCxnSpPr>
            <a:cxnSpLocks/>
          </p:cNvCxnSpPr>
          <p:nvPr/>
        </p:nvCxnSpPr>
        <p:spPr bwMode="auto">
          <a:xfrm flipV="1">
            <a:off x="7895640" y="2489152"/>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4" name="Oval 2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AAF4E7C-BCB4-4146-8B50-DFEE6A8F8406}"/>
              </a:ext>
            </a:extLst>
          </p:cNvPr>
          <p:cNvSpPr/>
          <p:nvPr/>
        </p:nvSpPr>
        <p:spPr bwMode="auto">
          <a:xfrm>
            <a:off x="7341830" y="28794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26" name="Oval 2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A597B0C-C792-0B48-9F62-28F36305F1A3}"/>
              </a:ext>
            </a:extLst>
          </p:cNvPr>
          <p:cNvSpPr/>
          <p:nvPr/>
        </p:nvSpPr>
        <p:spPr bwMode="auto">
          <a:xfrm>
            <a:off x="7341830" y="214180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27" name="Straight Arrow Connector 2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9320D72-7C4D-D240-84A0-41CFA58C8A65}"/>
              </a:ext>
            </a:extLst>
          </p:cNvPr>
          <p:cNvCxnSpPr/>
          <p:nvPr/>
        </p:nvCxnSpPr>
        <p:spPr bwMode="auto">
          <a:xfrm flipH="1" flipV="1">
            <a:off x="6435470" y="190148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8" name="Oval 2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2E28F6E-CF0C-9847-9AAC-8B3A30B1B496}"/>
              </a:ext>
            </a:extLst>
          </p:cNvPr>
          <p:cNvSpPr/>
          <p:nvPr/>
        </p:nvSpPr>
        <p:spPr bwMode="auto">
          <a:xfrm>
            <a:off x="6647090" y="42837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29" name="Oval 2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41535CD-C424-314C-B395-1F289D7F51AB}"/>
              </a:ext>
            </a:extLst>
          </p:cNvPr>
          <p:cNvSpPr/>
          <p:nvPr/>
        </p:nvSpPr>
        <p:spPr bwMode="auto">
          <a:xfrm>
            <a:off x="6400800" y="93852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9" name="Straight Arrow Connector 3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DDB66B8-379E-3B4B-A0D0-0602D73B4718}"/>
              </a:ext>
            </a:extLst>
          </p:cNvPr>
          <p:cNvCxnSpPr/>
          <p:nvPr/>
        </p:nvCxnSpPr>
        <p:spPr bwMode="auto">
          <a:xfrm flipH="1" flipV="1">
            <a:off x="7766656" y="138514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92056483-1980-6744-B070-67915734F88A}"/>
              </a:ext>
            </a:extLst>
          </p:cNvPr>
          <p:cNvCxnSpPr/>
          <p:nvPr/>
        </p:nvCxnSpPr>
        <p:spPr bwMode="auto">
          <a:xfrm flipV="1">
            <a:off x="6502559" y="138514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3" name="Straight Arrow Connector 4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BB0BE83-F8E6-094D-9C27-E1C25E446738}"/>
              </a:ext>
            </a:extLst>
          </p:cNvPr>
          <p:cNvCxnSpPr/>
          <p:nvPr/>
        </p:nvCxnSpPr>
        <p:spPr bwMode="auto">
          <a:xfrm flipV="1">
            <a:off x="7200900" y="76817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4" name="Oval 4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68246C8-5154-274E-9561-A379C40AF59C}"/>
              </a:ext>
            </a:extLst>
          </p:cNvPr>
          <p:cNvSpPr/>
          <p:nvPr/>
        </p:nvSpPr>
        <p:spPr bwMode="auto">
          <a:xfrm>
            <a:off x="7341831" y="155879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5" name="Straight Arrow Connector 4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47E2A54-CCB9-F243-A55F-DCF04BD83330}"/>
              </a:ext>
            </a:extLst>
          </p:cNvPr>
          <p:cNvCxnSpPr/>
          <p:nvPr/>
        </p:nvCxnSpPr>
        <p:spPr bwMode="auto">
          <a:xfrm flipV="1">
            <a:off x="7895641" y="1906143"/>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88573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xEl>
                                              <p:pRg st="5" end="5"/>
                                            </p:txEl>
                                          </p:spTgt>
                                        </p:tgtEl>
                                      </p:cBhvr>
                                    </p:animEffect>
                                    <p:set>
                                      <p:cBhvr>
                                        <p:cTn id="7" dur="1" fill="hold">
                                          <p:stCondLst>
                                            <p:cond delay="499"/>
                                          </p:stCondLst>
                                        </p:cTn>
                                        <p:tgtEl>
                                          <p:spTgt spid="2">
                                            <p:txEl>
                                              <p:pRg st="5" end="5"/>
                                            </p:txEl>
                                          </p:spTgt>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dissolve">
                                      <p:cBhvr>
                                        <p:cTn id="1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4</a:t>
            </a:r>
          </a:p>
        </p:txBody>
      </p:sp>
      <p:sp>
        <p:nvSpPr>
          <p:cNvPr id="2" name="Content Placeholder 1">
            <a:extLst>
              <a:ext uri="{FF2B5EF4-FFF2-40B4-BE49-F238E27FC236}">
                <a16:creationId xmlns:a16="http://schemas.microsoft.com/office/drawing/2014/main" id="{BBD04698-5842-FB42-A1A5-D0A95961CC81}"/>
              </a:ext>
            </a:extLst>
          </p:cNvPr>
          <p:cNvSpPr>
            <a:spLocks noGrp="1"/>
          </p:cNvSpPr>
          <p:nvPr>
            <p:ph idx="1"/>
          </p:nvPr>
        </p:nvSpPr>
        <p:spPr/>
        <p:txBody>
          <a:bodyPr/>
          <a:lstStyle/>
          <a:p>
            <a:endParaRPr lang="en-US"/>
          </a:p>
        </p:txBody>
      </p:sp>
      <p:sp>
        <p:nvSpPr>
          <p:cNvPr id="52" name="Rectangle 32" descr="4250 IOs" title="Cost of query plan 5">
            <a:extLst>
              <a:ext uri="{FF2B5EF4-FFF2-40B4-BE49-F238E27FC236}">
                <a16:creationId xmlns:a16="http://schemas.microsoft.com/office/drawing/2014/main" id="{14890751-BD1F-9249-AC15-B0F8341E2CF3}"/>
              </a:ext>
            </a:extLst>
          </p:cNvPr>
          <p:cNvSpPr>
            <a:spLocks noChangeArrowheads="1"/>
          </p:cNvSpPr>
          <p:nvPr/>
        </p:nvSpPr>
        <p:spPr bwMode="auto">
          <a:xfrm>
            <a:off x="1038226" y="430468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4250 IOs</a:t>
            </a:r>
          </a:p>
        </p:txBody>
      </p:sp>
      <p:grpSp>
        <p:nvGrpSpPr>
          <p:cNvPr id="53" name="Group 52" descr=" Reserves is scanned selected for bid = 100. Sailors is scanned and then selected for rating &gt; 5. The result of the select on Sailors is materialized. The result of the materialized sailors table and reserves are page nested loop joined( R ⨝S). Finally, the sname is projected from the result" title="Query Plan 5">
            <a:extLst>
              <a:ext uri="{FF2B5EF4-FFF2-40B4-BE49-F238E27FC236}">
                <a16:creationId xmlns:a16="http://schemas.microsoft.com/office/drawing/2014/main" id="{9DA4202F-BE29-A44B-8012-A15B366B6FC0}"/>
              </a:ext>
            </a:extLst>
          </p:cNvPr>
          <p:cNvGrpSpPr/>
          <p:nvPr/>
        </p:nvGrpSpPr>
        <p:grpSpPr>
          <a:xfrm>
            <a:off x="570034" y="1463922"/>
            <a:ext cx="2500702" cy="2649294"/>
            <a:chOff x="570034" y="1463922"/>
            <a:chExt cx="2500702" cy="2649294"/>
          </a:xfrm>
        </p:grpSpPr>
        <p:sp>
          <p:nvSpPr>
            <p:cNvPr id="55" name="Oval 54">
              <a:extLst>
                <a:ext uri="{FF2B5EF4-FFF2-40B4-BE49-F238E27FC236}">
                  <a16:creationId xmlns:a16="http://schemas.microsoft.com/office/drawing/2014/main" id="{06AF9519-A56D-164D-882A-34267E723841}"/>
                </a:ext>
              </a:extLst>
            </p:cNvPr>
            <p:cNvSpPr/>
            <p:nvPr/>
          </p:nvSpPr>
          <p:spPr bwMode="auto">
            <a:xfrm>
              <a:off x="1963116" y="317735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6" name="Oval 55">
              <a:extLst>
                <a:ext uri="{FF2B5EF4-FFF2-40B4-BE49-F238E27FC236}">
                  <a16:creationId xmlns:a16="http://schemas.microsoft.com/office/drawing/2014/main" id="{A3F45679-CE6A-3E4F-86AF-6E184474136E}"/>
                </a:ext>
              </a:extLst>
            </p:cNvPr>
            <p:cNvSpPr/>
            <p:nvPr/>
          </p:nvSpPr>
          <p:spPr bwMode="auto">
            <a:xfrm>
              <a:off x="570035" y="315370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7" name="Oval 56">
              <a:extLst>
                <a:ext uri="{FF2B5EF4-FFF2-40B4-BE49-F238E27FC236}">
                  <a16:creationId xmlns:a16="http://schemas.microsoft.com/office/drawing/2014/main" id="{A42DECF7-D5A6-9445-B661-0B78D80E053E}"/>
                </a:ext>
              </a:extLst>
            </p:cNvPr>
            <p:cNvSpPr/>
            <p:nvPr/>
          </p:nvSpPr>
          <p:spPr bwMode="auto">
            <a:xfrm>
              <a:off x="1268375" y="14639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8" name="Oval 57">
              <a:extLst>
                <a:ext uri="{FF2B5EF4-FFF2-40B4-BE49-F238E27FC236}">
                  <a16:creationId xmlns:a16="http://schemas.microsoft.com/office/drawing/2014/main" id="{0DC5AEAE-E58B-7E4A-AB7D-6F3C9CDA468A}"/>
                </a:ext>
              </a:extLst>
            </p:cNvPr>
            <p:cNvSpPr/>
            <p:nvPr/>
          </p:nvSpPr>
          <p:spPr bwMode="auto">
            <a:xfrm>
              <a:off x="570034" y="256519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59" name="Oval 58">
              <a:extLst>
                <a:ext uri="{FF2B5EF4-FFF2-40B4-BE49-F238E27FC236}">
                  <a16:creationId xmlns:a16="http://schemas.microsoft.com/office/drawing/2014/main" id="{E6B65D71-5E7A-2547-B038-5FD60D184856}"/>
                </a:ext>
              </a:extLst>
            </p:cNvPr>
            <p:cNvSpPr/>
            <p:nvPr/>
          </p:nvSpPr>
          <p:spPr bwMode="auto">
            <a:xfrm>
              <a:off x="1022085" y="1974076"/>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sp>
          <p:nvSpPr>
            <p:cNvPr id="60" name="Oval 59">
              <a:extLst>
                <a:ext uri="{FF2B5EF4-FFF2-40B4-BE49-F238E27FC236}">
                  <a16:creationId xmlns:a16="http://schemas.microsoft.com/office/drawing/2014/main" id="{962B3842-0430-4444-8AB4-216EDF0873F2}"/>
                </a:ext>
              </a:extLst>
            </p:cNvPr>
            <p:cNvSpPr/>
            <p:nvPr/>
          </p:nvSpPr>
          <p:spPr bwMode="auto">
            <a:xfrm>
              <a:off x="1963116" y="376586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1" name="Straight Arrow Connector 60">
              <a:extLst>
                <a:ext uri="{FF2B5EF4-FFF2-40B4-BE49-F238E27FC236}">
                  <a16:creationId xmlns:a16="http://schemas.microsoft.com/office/drawing/2014/main" id="{799F8290-7920-0345-B4E0-7E1D95EC2A2C}"/>
                </a:ext>
              </a:extLst>
            </p:cNvPr>
            <p:cNvCxnSpPr/>
            <p:nvPr/>
          </p:nvCxnSpPr>
          <p:spPr bwMode="auto">
            <a:xfrm flipH="1" flipV="1">
              <a:off x="1123844" y="2912550"/>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2" name="Straight Arrow Connector 61">
              <a:extLst>
                <a:ext uri="{FF2B5EF4-FFF2-40B4-BE49-F238E27FC236}">
                  <a16:creationId xmlns:a16="http://schemas.microsoft.com/office/drawing/2014/main" id="{AD32EF3B-8581-C84C-9173-822DBF5B4FA3}"/>
                </a:ext>
              </a:extLst>
            </p:cNvPr>
            <p:cNvCxnSpPr>
              <a:stCxn id="60" idx="0"/>
              <a:endCxn id="55" idx="4"/>
            </p:cNvCxnSpPr>
            <p:nvPr/>
          </p:nvCxnSpPr>
          <p:spPr bwMode="auto">
            <a:xfrm flipV="1">
              <a:off x="2516926" y="3524705"/>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3" name="Straight Arrow Connector 62">
              <a:extLst>
                <a:ext uri="{FF2B5EF4-FFF2-40B4-BE49-F238E27FC236}">
                  <a16:creationId xmlns:a16="http://schemas.microsoft.com/office/drawing/2014/main" id="{3CBC3E7B-5BDA-A94C-93E0-B4555B760BB2}"/>
                </a:ext>
              </a:extLst>
            </p:cNvPr>
            <p:cNvCxnSpPr/>
            <p:nvPr/>
          </p:nvCxnSpPr>
          <p:spPr bwMode="auto">
            <a:xfrm flipH="1" flipV="1">
              <a:off x="2387941" y="2420699"/>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90EA7691-BF38-BA4B-8B14-733C66D7DB3B}"/>
                </a:ext>
              </a:extLst>
            </p:cNvPr>
            <p:cNvCxnSpPr/>
            <p:nvPr/>
          </p:nvCxnSpPr>
          <p:spPr bwMode="auto">
            <a:xfrm flipV="1">
              <a:off x="1123845" y="2420699"/>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a:extLst>
                <a:ext uri="{FF2B5EF4-FFF2-40B4-BE49-F238E27FC236}">
                  <a16:creationId xmlns:a16="http://schemas.microsoft.com/office/drawing/2014/main" id="{75E524B2-A7A6-0C4E-99A9-EF0379FD043D}"/>
                </a:ext>
              </a:extLst>
            </p:cNvPr>
            <p:cNvCxnSpPr/>
            <p:nvPr/>
          </p:nvCxnSpPr>
          <p:spPr bwMode="auto">
            <a:xfrm flipV="1">
              <a:off x="1822185" y="1803729"/>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5457345C-388A-0D4B-BE83-CAF5C5F5C933}"/>
                </a:ext>
              </a:extLst>
            </p:cNvPr>
            <p:cNvSpPr/>
            <p:nvPr/>
          </p:nvSpPr>
          <p:spPr bwMode="auto">
            <a:xfrm>
              <a:off x="1963116" y="2594341"/>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7" name="Straight Arrow Connector 66">
              <a:extLst>
                <a:ext uri="{FF2B5EF4-FFF2-40B4-BE49-F238E27FC236}">
                  <a16:creationId xmlns:a16="http://schemas.microsoft.com/office/drawing/2014/main" id="{6CF11451-72A3-FF46-9256-D7CB39535722}"/>
                </a:ext>
              </a:extLst>
            </p:cNvPr>
            <p:cNvCxnSpPr>
              <a:stCxn id="55" idx="0"/>
              <a:endCxn id="66" idx="4"/>
            </p:cNvCxnSpPr>
            <p:nvPr/>
          </p:nvCxnSpPr>
          <p:spPr bwMode="auto">
            <a:xfrm flipV="1">
              <a:off x="2516926" y="2941694"/>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4" name="Rectangle 32" descr="4010 IOs" title="Cost of query plan 6">
            <a:extLst>
              <a:ext uri="{FF2B5EF4-FFF2-40B4-BE49-F238E27FC236}">
                <a16:creationId xmlns:a16="http://schemas.microsoft.com/office/drawing/2014/main" id="{A247BFEA-DD43-F441-9A25-7CAE7E8CF1D1}"/>
              </a:ext>
            </a:extLst>
          </p:cNvPr>
          <p:cNvSpPr>
            <a:spLocks noChangeArrowheads="1"/>
          </p:cNvSpPr>
          <p:nvPr/>
        </p:nvSpPr>
        <p:spPr bwMode="auto">
          <a:xfrm>
            <a:off x="4439502" y="413892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37" name="Oval 3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4EC26E8-2BAC-7E4E-ABE2-0DB0897CEF76}"/>
              </a:ext>
            </a:extLst>
          </p:cNvPr>
          <p:cNvSpPr/>
          <p:nvPr/>
        </p:nvSpPr>
        <p:spPr bwMode="auto">
          <a:xfrm>
            <a:off x="3906093" y="239152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2418BDE-612D-984F-9A47-4CBCB304D089}"/>
              </a:ext>
            </a:extLst>
          </p:cNvPr>
          <p:cNvSpPr/>
          <p:nvPr/>
        </p:nvSpPr>
        <p:spPr bwMode="auto">
          <a:xfrm>
            <a:off x="3799967" y="304801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9" name="Straight Arrow Connector 3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FF81E58-9C35-2843-B460-940E92428BF8}"/>
              </a:ext>
            </a:extLst>
          </p:cNvPr>
          <p:cNvCxnSpPr>
            <a:cxnSpLocks/>
          </p:cNvCxnSpPr>
          <p:nvPr/>
        </p:nvCxnSpPr>
        <p:spPr bwMode="auto">
          <a:xfrm flipV="1">
            <a:off x="5848617" y="3351027"/>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973FFAC-F889-0C49-A2A3-002F4233383A}"/>
              </a:ext>
            </a:extLst>
          </p:cNvPr>
          <p:cNvSpPr/>
          <p:nvPr/>
        </p:nvSpPr>
        <p:spPr bwMode="auto">
          <a:xfrm>
            <a:off x="5294807" y="374133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1" name="Oval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AB65759-C0F5-7649-9B5F-632CD18FA964}"/>
              </a:ext>
            </a:extLst>
          </p:cNvPr>
          <p:cNvSpPr/>
          <p:nvPr/>
        </p:nvSpPr>
        <p:spPr bwMode="auto">
          <a:xfrm>
            <a:off x="5294807" y="300367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FC20356-C7D4-984C-9E65-D7A1A9395E38}"/>
              </a:ext>
            </a:extLst>
          </p:cNvPr>
          <p:cNvCxnSpPr/>
          <p:nvPr/>
        </p:nvCxnSpPr>
        <p:spPr bwMode="auto">
          <a:xfrm flipH="1" flipV="1">
            <a:off x="4388447" y="276335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F3A47C7-F9AA-F74F-ADF1-68BC9340C699}"/>
              </a:ext>
            </a:extLst>
          </p:cNvPr>
          <p:cNvSpPr/>
          <p:nvPr/>
        </p:nvSpPr>
        <p:spPr bwMode="auto">
          <a:xfrm>
            <a:off x="4600067" y="12902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4" name="Oval 4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9876493-A320-A84B-8355-D44E57911320}"/>
              </a:ext>
            </a:extLst>
          </p:cNvPr>
          <p:cNvSpPr/>
          <p:nvPr/>
        </p:nvSpPr>
        <p:spPr bwMode="auto">
          <a:xfrm>
            <a:off x="4353777" y="180040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5" name="Straight Arrow Connector 4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9D70554-07B2-204D-B940-0A10520213C3}"/>
              </a:ext>
            </a:extLst>
          </p:cNvPr>
          <p:cNvCxnSpPr/>
          <p:nvPr/>
        </p:nvCxnSpPr>
        <p:spPr bwMode="auto">
          <a:xfrm flipH="1" flipV="1">
            <a:off x="5719633" y="224702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1BC6B21-3DEF-6F49-A99B-4DFB833C56F0}"/>
              </a:ext>
            </a:extLst>
          </p:cNvPr>
          <p:cNvCxnSpPr/>
          <p:nvPr/>
        </p:nvCxnSpPr>
        <p:spPr bwMode="auto">
          <a:xfrm flipV="1">
            <a:off x="4455536" y="224702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FCA6DE20-8FAA-FC41-A35A-74AB8C5C6292}"/>
              </a:ext>
            </a:extLst>
          </p:cNvPr>
          <p:cNvCxnSpPr/>
          <p:nvPr/>
        </p:nvCxnSpPr>
        <p:spPr bwMode="auto">
          <a:xfrm flipV="1">
            <a:off x="5153877" y="163005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68F03C5-9D6D-AA40-96CF-3B88614275F3}"/>
              </a:ext>
            </a:extLst>
          </p:cNvPr>
          <p:cNvSpPr/>
          <p:nvPr/>
        </p:nvSpPr>
        <p:spPr bwMode="auto">
          <a:xfrm>
            <a:off x="5294808" y="2420665"/>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0" name="Straight Arrow Connector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A89D9F1-83F5-DD4F-A760-001CC6FE61C7}"/>
              </a:ext>
            </a:extLst>
          </p:cNvPr>
          <p:cNvCxnSpPr/>
          <p:nvPr/>
        </p:nvCxnSpPr>
        <p:spPr bwMode="auto">
          <a:xfrm flipV="1">
            <a:off x="5848618" y="276801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04958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Algorithm</a:t>
            </a:r>
          </a:p>
        </p:txBody>
      </p:sp>
      <p:sp>
        <p:nvSpPr>
          <p:cNvPr id="2" name="Content Placeholder 1">
            <a:extLst>
              <a:ext uri="{FF2B5EF4-FFF2-40B4-BE49-F238E27FC236}">
                <a16:creationId xmlns:a16="http://schemas.microsoft.com/office/drawing/2014/main" id="{BF366BBD-2D4A-954B-B874-1932378F9839}"/>
              </a:ext>
            </a:extLst>
          </p:cNvPr>
          <p:cNvSpPr>
            <a:spLocks noGrp="1"/>
          </p:cNvSpPr>
          <p:nvPr>
            <p:ph idx="1"/>
          </p:nvPr>
        </p:nvSpPr>
        <p:spPr/>
        <p:txBody>
          <a:bodyPr/>
          <a:lstStyle/>
          <a:p>
            <a:endParaRPr lang="en-US"/>
          </a:p>
        </p:txBody>
      </p:sp>
      <p:sp>
        <p:nvSpPr>
          <p:cNvPr id="39" name="Rectangle 32" descr="4010 IOs" title="Cost of query plan 6">
            <a:extLst>
              <a:ext uri="{FF2B5EF4-FFF2-40B4-BE49-F238E27FC236}">
                <a16:creationId xmlns:a16="http://schemas.microsoft.com/office/drawing/2014/main" id="{409DC133-2EC9-0447-BB21-394DD4691588}"/>
              </a:ext>
            </a:extLst>
          </p:cNvPr>
          <p:cNvSpPr>
            <a:spLocks noChangeArrowheads="1"/>
          </p:cNvSpPr>
          <p:nvPr/>
        </p:nvSpPr>
        <p:spPr bwMode="auto">
          <a:xfrm>
            <a:off x="1096735" y="42862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41" name="Oval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02DF72B-D30D-7847-999E-555138A1F160}"/>
              </a:ext>
            </a:extLst>
          </p:cNvPr>
          <p:cNvSpPr/>
          <p:nvPr/>
        </p:nvSpPr>
        <p:spPr bwMode="auto">
          <a:xfrm>
            <a:off x="563326" y="25388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6" name="Oval 4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F0F9E26-B2F5-2F49-A7A1-B6078359E67F}"/>
              </a:ext>
            </a:extLst>
          </p:cNvPr>
          <p:cNvSpPr/>
          <p:nvPr/>
        </p:nvSpPr>
        <p:spPr bwMode="auto">
          <a:xfrm>
            <a:off x="457200" y="319533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8" name="Straight Arrow Connector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8807548-817E-EC49-B21F-222447A8DF25}"/>
              </a:ext>
            </a:extLst>
          </p:cNvPr>
          <p:cNvCxnSpPr>
            <a:cxnSpLocks/>
          </p:cNvCxnSpPr>
          <p:nvPr/>
        </p:nvCxnSpPr>
        <p:spPr bwMode="auto">
          <a:xfrm flipV="1">
            <a:off x="2505850" y="349834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1BA8C95-FCF9-414E-81A3-42C74C290B61}"/>
              </a:ext>
            </a:extLst>
          </p:cNvPr>
          <p:cNvSpPr/>
          <p:nvPr/>
        </p:nvSpPr>
        <p:spPr bwMode="auto">
          <a:xfrm>
            <a:off x="1952040" y="3888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9D84416-7FB9-FF46-A129-B89217583529}"/>
              </a:ext>
            </a:extLst>
          </p:cNvPr>
          <p:cNvSpPr/>
          <p:nvPr/>
        </p:nvSpPr>
        <p:spPr bwMode="auto">
          <a:xfrm>
            <a:off x="1952040" y="31509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1" name="Straight Arrow Connector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D311B76-5488-7F49-A260-C53CBBDFFC2B}"/>
              </a:ext>
            </a:extLst>
          </p:cNvPr>
          <p:cNvCxnSpPr/>
          <p:nvPr/>
        </p:nvCxnSpPr>
        <p:spPr bwMode="auto">
          <a:xfrm flipH="1" flipV="1">
            <a:off x="1045680" y="2910679"/>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1" name="Oval 6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B06A21C-F313-EE44-9022-61F912A6C5C4}"/>
              </a:ext>
            </a:extLst>
          </p:cNvPr>
          <p:cNvSpPr/>
          <p:nvPr/>
        </p:nvSpPr>
        <p:spPr bwMode="auto">
          <a:xfrm>
            <a:off x="1257300" y="143756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2" name="Oval 6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8130FCF-CD5D-234B-84AF-AF2951D10A0A}"/>
              </a:ext>
            </a:extLst>
          </p:cNvPr>
          <p:cNvSpPr/>
          <p:nvPr/>
        </p:nvSpPr>
        <p:spPr bwMode="auto">
          <a:xfrm>
            <a:off x="1011010" y="1947722"/>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B647791-F9EA-7E47-BB0B-AA91888C5195}"/>
              </a:ext>
            </a:extLst>
          </p:cNvPr>
          <p:cNvCxnSpPr/>
          <p:nvPr/>
        </p:nvCxnSpPr>
        <p:spPr bwMode="auto">
          <a:xfrm flipH="1" flipV="1">
            <a:off x="2376866" y="2394345"/>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8559E2A5-2790-E147-BFA7-5527379D7EA9}"/>
              </a:ext>
            </a:extLst>
          </p:cNvPr>
          <p:cNvCxnSpPr/>
          <p:nvPr/>
        </p:nvCxnSpPr>
        <p:spPr bwMode="auto">
          <a:xfrm flipV="1">
            <a:off x="1112769" y="2394345"/>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3CC0FB8-B70B-3045-B49B-9A29015944B3}"/>
              </a:ext>
            </a:extLst>
          </p:cNvPr>
          <p:cNvCxnSpPr/>
          <p:nvPr/>
        </p:nvCxnSpPr>
        <p:spPr bwMode="auto">
          <a:xfrm flipV="1">
            <a:off x="1811110" y="17773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633ADA0-4577-9947-85D1-5DB7B8CE3362}"/>
              </a:ext>
            </a:extLst>
          </p:cNvPr>
          <p:cNvSpPr/>
          <p:nvPr/>
        </p:nvSpPr>
        <p:spPr bwMode="auto">
          <a:xfrm>
            <a:off x="1952041" y="2567987"/>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7" name="Straight Arrow Connector 6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AF8D087-E738-9E48-B0CB-E64C0471029D}"/>
              </a:ext>
            </a:extLst>
          </p:cNvPr>
          <p:cNvCxnSpPr/>
          <p:nvPr/>
        </p:nvCxnSpPr>
        <p:spPr bwMode="auto">
          <a:xfrm flipV="1">
            <a:off x="2505851" y="2915340"/>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0" name="Oval 2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8C2EFFE5-C718-D44A-B9B6-7B1AAB035656}"/>
              </a:ext>
            </a:extLst>
          </p:cNvPr>
          <p:cNvSpPr/>
          <p:nvPr/>
        </p:nvSpPr>
        <p:spPr bwMode="auto">
          <a:xfrm>
            <a:off x="3623696" y="255479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1" name="Oval 3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D4E39504-D7DE-D341-921A-C45243B1E810}"/>
              </a:ext>
            </a:extLst>
          </p:cNvPr>
          <p:cNvSpPr/>
          <p:nvPr/>
        </p:nvSpPr>
        <p:spPr bwMode="auto">
          <a:xfrm>
            <a:off x="3517570" y="321129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2" name="Straight Arrow Connector 3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1F2C0DE-CA49-394F-A8A2-2A00E64C0704}"/>
              </a:ext>
            </a:extLst>
          </p:cNvPr>
          <p:cNvCxnSpPr>
            <a:cxnSpLocks/>
          </p:cNvCxnSpPr>
          <p:nvPr/>
        </p:nvCxnSpPr>
        <p:spPr bwMode="auto">
          <a:xfrm flipV="1">
            <a:off x="5566220" y="3514300"/>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Oval 3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3944BA-D3C5-4A47-967E-71F012BB6EE7}"/>
              </a:ext>
            </a:extLst>
          </p:cNvPr>
          <p:cNvSpPr/>
          <p:nvPr/>
        </p:nvSpPr>
        <p:spPr bwMode="auto">
          <a:xfrm>
            <a:off x="5012410" y="390460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4" name="Oval 3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F30B320-FA18-5347-A0D6-89AFFFF20DA1}"/>
              </a:ext>
            </a:extLst>
          </p:cNvPr>
          <p:cNvSpPr/>
          <p:nvPr/>
        </p:nvSpPr>
        <p:spPr bwMode="auto">
          <a:xfrm>
            <a:off x="5012410" y="316694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5" name="Straight Arrow Connector 3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29FA31CE-AFBD-AF49-975E-B52EBFEFB44F}"/>
              </a:ext>
            </a:extLst>
          </p:cNvPr>
          <p:cNvCxnSpPr/>
          <p:nvPr/>
        </p:nvCxnSpPr>
        <p:spPr bwMode="auto">
          <a:xfrm flipH="1" flipV="1">
            <a:off x="4106050" y="2926630"/>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5649D7C-37B0-0D4C-99E8-01FB1ADEA0CB}"/>
              </a:ext>
            </a:extLst>
          </p:cNvPr>
          <p:cNvSpPr/>
          <p:nvPr/>
        </p:nvSpPr>
        <p:spPr bwMode="auto">
          <a:xfrm>
            <a:off x="4317670" y="145351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4906F4E0-57B7-7848-BEC1-1F5C82DE91BA}"/>
              </a:ext>
            </a:extLst>
          </p:cNvPr>
          <p:cNvSpPr/>
          <p:nvPr/>
        </p:nvSpPr>
        <p:spPr bwMode="auto">
          <a:xfrm>
            <a:off x="4071380" y="1963673"/>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38" name="Straight Arrow Connector 3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71E34CF-3A49-2240-B95B-AD9F66DE6C97}"/>
              </a:ext>
            </a:extLst>
          </p:cNvPr>
          <p:cNvCxnSpPr/>
          <p:nvPr/>
        </p:nvCxnSpPr>
        <p:spPr bwMode="auto">
          <a:xfrm flipH="1" flipV="1">
            <a:off x="5437236" y="2410296"/>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0" name="Straight Arrow Connector 3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D7857A2-A1B6-E740-AF6E-8B32F89973B8}"/>
              </a:ext>
            </a:extLst>
          </p:cNvPr>
          <p:cNvCxnSpPr/>
          <p:nvPr/>
        </p:nvCxnSpPr>
        <p:spPr bwMode="auto">
          <a:xfrm flipV="1">
            <a:off x="4173139" y="2410296"/>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21B48E5-E9B5-1D45-9837-2CA90766FC78}"/>
              </a:ext>
            </a:extLst>
          </p:cNvPr>
          <p:cNvCxnSpPr/>
          <p:nvPr/>
        </p:nvCxnSpPr>
        <p:spPr bwMode="auto">
          <a:xfrm flipV="1">
            <a:off x="4871480" y="179332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ACE1295-16C0-1447-846D-F32A1420F57B}"/>
              </a:ext>
            </a:extLst>
          </p:cNvPr>
          <p:cNvSpPr/>
          <p:nvPr/>
        </p:nvSpPr>
        <p:spPr bwMode="auto">
          <a:xfrm>
            <a:off x="5012411" y="2583938"/>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8" name="Straight Arrow Connector 6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340A8CFD-5E19-4E47-A7DF-4AB10B19D1B7}"/>
              </a:ext>
            </a:extLst>
          </p:cNvPr>
          <p:cNvCxnSpPr/>
          <p:nvPr/>
        </p:nvCxnSpPr>
        <p:spPr bwMode="auto">
          <a:xfrm flipV="1">
            <a:off x="5566221" y="2931291"/>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575538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dissolve">
                                      <p:cBhvr>
                                        <p:cTn id="13" dur="500"/>
                                        <p:tgtEl>
                                          <p:spTgt spid="3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dissolve">
                                      <p:cBhvr>
                                        <p:cTn id="16" dur="500"/>
                                        <p:tgtEl>
                                          <p:spTgt spid="3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dissolve">
                                      <p:cBhvr>
                                        <p:cTn id="19" dur="500"/>
                                        <p:tgtEl>
                                          <p:spTgt spid="34"/>
                                        </p:tgtEl>
                                      </p:cBhvr>
                                    </p:animEffect>
                                  </p:childTnLst>
                                </p:cTn>
                              </p:par>
                              <p:par>
                                <p:cTn id="20" presetID="9"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dissolve">
                                      <p:cBhvr>
                                        <p:cTn id="22" dur="500"/>
                                        <p:tgtEl>
                                          <p:spTgt spid="3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dissolve">
                                      <p:cBhvr>
                                        <p:cTn id="25" dur="500"/>
                                        <p:tgtEl>
                                          <p:spTgt spid="3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par>
                                <p:cTn id="35" presetID="9"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par>
                                <p:cTn id="41" presetID="9" presetClass="entr" presetSubtype="0"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dissolve">
                                      <p:cBhvr>
                                        <p:cTn id="4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P spid="34" grpId="0" animBg="1"/>
      <p:bldP spid="36" grpId="0" animBg="1"/>
      <p:bldP spid="37" grpId="0" animBg="1"/>
      <p:bldP spid="4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Algorithm, cont.</a:t>
            </a:r>
          </a:p>
        </p:txBody>
      </p:sp>
      <p:sp>
        <p:nvSpPr>
          <p:cNvPr id="2" name="Content Placeholder 1">
            <a:extLst>
              <a:ext uri="{FF2B5EF4-FFF2-40B4-BE49-F238E27FC236}">
                <a16:creationId xmlns:a16="http://schemas.microsoft.com/office/drawing/2014/main" id="{9A46E868-7642-2348-8E2B-87DE81EC1B9A}"/>
              </a:ext>
            </a:extLst>
          </p:cNvPr>
          <p:cNvSpPr>
            <a:spLocks noGrp="1"/>
          </p:cNvSpPr>
          <p:nvPr>
            <p:ph idx="1"/>
          </p:nvPr>
        </p:nvSpPr>
        <p:spPr/>
        <p:txBody>
          <a:bodyPr/>
          <a:lstStyle/>
          <a:p>
            <a:endParaRPr lang="en-US"/>
          </a:p>
        </p:txBody>
      </p:sp>
      <p:sp>
        <p:nvSpPr>
          <p:cNvPr id="60" name="Rectangle 32" descr="????" title="Cost of query plan 7">
            <a:extLst>
              <a:ext uri="{FF2B5EF4-FFF2-40B4-BE49-F238E27FC236}">
                <a16:creationId xmlns:a16="http://schemas.microsoft.com/office/drawing/2014/main" id="{1637EA30-4F13-5645-B0C1-8CF8CC4044BB}"/>
              </a:ext>
            </a:extLst>
          </p:cNvPr>
          <p:cNvSpPr>
            <a:spLocks noChangeArrowheads="1"/>
          </p:cNvSpPr>
          <p:nvPr/>
        </p:nvSpPr>
        <p:spPr bwMode="auto">
          <a:xfrm>
            <a:off x="4235640"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9" name="Rectangle 32" descr="4010 IOs" title="Cost of query plan 6">
            <a:extLst>
              <a:ext uri="{FF2B5EF4-FFF2-40B4-BE49-F238E27FC236}">
                <a16:creationId xmlns:a16="http://schemas.microsoft.com/office/drawing/2014/main" id="{409DC133-2EC9-0447-BB21-394DD4691588}"/>
              </a:ext>
            </a:extLst>
          </p:cNvPr>
          <p:cNvSpPr>
            <a:spLocks noChangeArrowheads="1"/>
          </p:cNvSpPr>
          <p:nvPr/>
        </p:nvSpPr>
        <p:spPr bwMode="auto">
          <a:xfrm>
            <a:off x="1096735" y="428625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41" name="Oval 4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02DF72B-D30D-7847-999E-555138A1F160}"/>
              </a:ext>
            </a:extLst>
          </p:cNvPr>
          <p:cNvSpPr/>
          <p:nvPr/>
        </p:nvSpPr>
        <p:spPr bwMode="auto">
          <a:xfrm>
            <a:off x="563326" y="253884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6" name="Oval 4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AF0F9E26-B2F5-2F49-A7A1-B6078359E67F}"/>
              </a:ext>
            </a:extLst>
          </p:cNvPr>
          <p:cNvSpPr/>
          <p:nvPr/>
        </p:nvSpPr>
        <p:spPr bwMode="auto">
          <a:xfrm>
            <a:off x="457200" y="319533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8" name="Straight Arrow Connector 47"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B8807548-817E-EC49-B21F-222447A8DF25}"/>
              </a:ext>
            </a:extLst>
          </p:cNvPr>
          <p:cNvCxnSpPr>
            <a:cxnSpLocks/>
          </p:cNvCxnSpPr>
          <p:nvPr/>
        </p:nvCxnSpPr>
        <p:spPr bwMode="auto">
          <a:xfrm flipV="1">
            <a:off x="2505850" y="349834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1BA8C95-FCF9-414E-81A3-42C74C290B61}"/>
              </a:ext>
            </a:extLst>
          </p:cNvPr>
          <p:cNvSpPr/>
          <p:nvPr/>
        </p:nvSpPr>
        <p:spPr bwMode="auto">
          <a:xfrm>
            <a:off x="1952040" y="3888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0" name="Oval 49"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79D84416-7FB9-FF46-A129-B89217583529}"/>
              </a:ext>
            </a:extLst>
          </p:cNvPr>
          <p:cNvSpPr/>
          <p:nvPr/>
        </p:nvSpPr>
        <p:spPr bwMode="auto">
          <a:xfrm>
            <a:off x="1952040" y="31509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51" name="Straight Arrow Connector 5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5D311B76-5488-7F49-A260-C53CBBDFFC2B}"/>
              </a:ext>
            </a:extLst>
          </p:cNvPr>
          <p:cNvCxnSpPr/>
          <p:nvPr/>
        </p:nvCxnSpPr>
        <p:spPr bwMode="auto">
          <a:xfrm flipH="1" flipV="1">
            <a:off x="1045680" y="2910679"/>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1" name="Oval 60"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EB06A21C-F313-EE44-9022-61F912A6C5C4}"/>
              </a:ext>
            </a:extLst>
          </p:cNvPr>
          <p:cNvSpPr/>
          <p:nvPr/>
        </p:nvSpPr>
        <p:spPr bwMode="auto">
          <a:xfrm>
            <a:off x="1257300" y="143756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2" name="Oval 6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8130FCF-CD5D-234B-84AF-AF2951D10A0A}"/>
              </a:ext>
            </a:extLst>
          </p:cNvPr>
          <p:cNvSpPr/>
          <p:nvPr/>
        </p:nvSpPr>
        <p:spPr bwMode="auto">
          <a:xfrm>
            <a:off x="1011010" y="1947722"/>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63" name="Straight Arrow Connector 6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CB647791-F9EA-7E47-BB0B-AA91888C5195}"/>
              </a:ext>
            </a:extLst>
          </p:cNvPr>
          <p:cNvCxnSpPr/>
          <p:nvPr/>
        </p:nvCxnSpPr>
        <p:spPr bwMode="auto">
          <a:xfrm flipH="1" flipV="1">
            <a:off x="2376866" y="2394345"/>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4" name="Straight Arrow Connector 63"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8559E2A5-2790-E147-BFA7-5527379D7EA9}"/>
              </a:ext>
            </a:extLst>
          </p:cNvPr>
          <p:cNvCxnSpPr/>
          <p:nvPr/>
        </p:nvCxnSpPr>
        <p:spPr bwMode="auto">
          <a:xfrm flipV="1">
            <a:off x="1112769" y="2394345"/>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3CC0FB8-B70B-3045-B49B-9A29015944B3}"/>
              </a:ext>
            </a:extLst>
          </p:cNvPr>
          <p:cNvCxnSpPr/>
          <p:nvPr/>
        </p:nvCxnSpPr>
        <p:spPr bwMode="auto">
          <a:xfrm flipV="1">
            <a:off x="1811110" y="1777375"/>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1633ADA0-4577-9947-85D1-5DB7B8CE3362}"/>
              </a:ext>
            </a:extLst>
          </p:cNvPr>
          <p:cNvSpPr/>
          <p:nvPr/>
        </p:nvSpPr>
        <p:spPr bwMode="auto">
          <a:xfrm>
            <a:off x="1952041" y="2567987"/>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7" name="Straight Arrow Connector 66"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0AF8D087-E738-9E48-B0CB-E64C0471029D}"/>
              </a:ext>
            </a:extLst>
          </p:cNvPr>
          <p:cNvCxnSpPr/>
          <p:nvPr/>
        </p:nvCxnSpPr>
        <p:spPr bwMode="auto">
          <a:xfrm flipV="1">
            <a:off x="2505851" y="2915340"/>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0" name="Oval 2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31ED574-26B4-0949-AA6A-DCEA3129687F}"/>
              </a:ext>
            </a:extLst>
          </p:cNvPr>
          <p:cNvSpPr/>
          <p:nvPr/>
        </p:nvSpPr>
        <p:spPr bwMode="auto">
          <a:xfrm>
            <a:off x="3658366" y="32321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1" name="Oval 3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C9FFD1B-7CFB-0545-91DD-E2CBFCFC37B0}"/>
              </a:ext>
            </a:extLst>
          </p:cNvPr>
          <p:cNvSpPr/>
          <p:nvPr/>
        </p:nvSpPr>
        <p:spPr bwMode="auto">
          <a:xfrm>
            <a:off x="3552240" y="38886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2" name="Straight Arrow Connector 3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122F4DF-0890-5043-B9C8-83D07D7BE033}"/>
              </a:ext>
            </a:extLst>
          </p:cNvPr>
          <p:cNvCxnSpPr>
            <a:cxnSpLocks/>
          </p:cNvCxnSpPr>
          <p:nvPr/>
        </p:nvCxnSpPr>
        <p:spPr bwMode="auto">
          <a:xfrm flipV="1">
            <a:off x="5566220" y="3514300"/>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Oval 3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C9F7DA8-69B9-6341-9EF1-8B3F1D306E5D}"/>
              </a:ext>
            </a:extLst>
          </p:cNvPr>
          <p:cNvSpPr/>
          <p:nvPr/>
        </p:nvSpPr>
        <p:spPr bwMode="auto">
          <a:xfrm>
            <a:off x="5012410" y="390460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4" name="Oval 3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C495C8F-158E-B54D-9451-A552516D8227}"/>
              </a:ext>
            </a:extLst>
          </p:cNvPr>
          <p:cNvSpPr/>
          <p:nvPr/>
        </p:nvSpPr>
        <p:spPr bwMode="auto">
          <a:xfrm>
            <a:off x="5012410" y="316694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5" name="Straight Arrow Connector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C1EDB99-222A-7E4C-A317-7E00CD4FDA2F}"/>
              </a:ext>
            </a:extLst>
          </p:cNvPr>
          <p:cNvCxnSpPr/>
          <p:nvPr/>
        </p:nvCxnSpPr>
        <p:spPr bwMode="auto">
          <a:xfrm flipH="1" flipV="1">
            <a:off x="4140720" y="3603996"/>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5712D51-BC17-D44D-8B32-25E3D81D319F}"/>
              </a:ext>
            </a:extLst>
          </p:cNvPr>
          <p:cNvSpPr/>
          <p:nvPr/>
        </p:nvSpPr>
        <p:spPr bwMode="auto">
          <a:xfrm>
            <a:off x="4322311" y="19876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7CBAE51B-3FDB-A647-B598-FD2BC691357D}"/>
              </a:ext>
            </a:extLst>
          </p:cNvPr>
          <p:cNvSpPr/>
          <p:nvPr/>
        </p:nvSpPr>
        <p:spPr bwMode="auto">
          <a:xfrm>
            <a:off x="4071380" y="250089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40" name="Straight Arrow Connector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1FAAF52-CBF2-8141-B11F-732BA68A989E}"/>
              </a:ext>
            </a:extLst>
          </p:cNvPr>
          <p:cNvCxnSpPr>
            <a:cxnSpLocks/>
            <a:endCxn id="37" idx="3"/>
          </p:cNvCxnSpPr>
          <p:nvPr/>
        </p:nvCxnSpPr>
        <p:spPr bwMode="auto">
          <a:xfrm flipV="1">
            <a:off x="4207809" y="2947522"/>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BEF8825-7FD0-E54A-B94D-AC51510038DF}"/>
              </a:ext>
            </a:extLst>
          </p:cNvPr>
          <p:cNvCxnSpPr/>
          <p:nvPr/>
        </p:nvCxnSpPr>
        <p:spPr bwMode="auto">
          <a:xfrm flipV="1">
            <a:off x="4871480" y="233846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8" name="Straight Arrow Connector 6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08B68DD-9389-0A40-BA8D-7C1CD7D76DBD}"/>
              </a:ext>
            </a:extLst>
          </p:cNvPr>
          <p:cNvCxnSpPr>
            <a:cxnSpLocks/>
          </p:cNvCxnSpPr>
          <p:nvPr/>
        </p:nvCxnSpPr>
        <p:spPr bwMode="auto">
          <a:xfrm flipH="1" flipV="1">
            <a:off x="5425290" y="2947522"/>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84832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Query Plan 7 Cost Analysis</a:t>
            </a:r>
          </a:p>
        </p:txBody>
      </p:sp>
      <p:sp>
        <p:nvSpPr>
          <p:cNvPr id="2" name="Content Placeholder 1"/>
          <p:cNvSpPr>
            <a:spLocks noGrp="1"/>
          </p:cNvSpPr>
          <p:nvPr>
            <p:ph idx="1"/>
          </p:nvPr>
        </p:nvSpPr>
        <p:spPr/>
        <p:txBody>
          <a:bodyPr>
            <a:normAutofit fontScale="62500" lnSpcReduction="20000"/>
          </a:bodyPr>
          <a:lstStyle/>
          <a:p>
            <a:pPr>
              <a:lnSpc>
                <a:spcPct val="90000"/>
              </a:lnSpc>
            </a:pPr>
            <a:r>
              <a:rPr lang="en-US" altLang="x-none" dirty="0">
                <a:solidFill>
                  <a:schemeClr val="bg2">
                    <a:lumMod val="10000"/>
                  </a:schemeClr>
                </a:solidFill>
              </a:rPr>
              <a:t>With 5 buffers, cost of plan:</a:t>
            </a:r>
          </a:p>
          <a:p>
            <a:pPr>
              <a:lnSpc>
                <a:spcPct val="90000"/>
              </a:lnSpc>
            </a:pPr>
            <a:r>
              <a:rPr lang="en-US" altLang="x-none" dirty="0">
                <a:solidFill>
                  <a:schemeClr val="bg2">
                    <a:lumMod val="10000"/>
                  </a:schemeClr>
                </a:solidFill>
              </a:rPr>
              <a:t>Scan Reserves (1000) </a:t>
            </a:r>
          </a:p>
          <a:p>
            <a:pPr>
              <a:lnSpc>
                <a:spcPct val="90000"/>
              </a:lnSpc>
            </a:pPr>
            <a:r>
              <a:rPr lang="en-US" altLang="x-none" dirty="0">
                <a:solidFill>
                  <a:schemeClr val="bg2">
                    <a:lumMod val="10000"/>
                  </a:schemeClr>
                </a:solidFill>
              </a:rPr>
              <a:t>Scan Sailors (500) </a:t>
            </a:r>
          </a:p>
          <a:p>
            <a:pPr>
              <a:lnSpc>
                <a:spcPct val="90000"/>
              </a:lnSpc>
              <a:spcBef>
                <a:spcPts val="2000"/>
              </a:spcBef>
            </a:pPr>
            <a:r>
              <a:rPr lang="en-US" altLang="x-none" dirty="0">
                <a:solidFill>
                  <a:schemeClr val="bg2">
                    <a:lumMod val="10000"/>
                  </a:schemeClr>
                </a:solidFill>
              </a:rPr>
              <a:t>Sort high-rated sailors (</a:t>
            </a:r>
            <a:r>
              <a:rPr lang="en-US" altLang="x-none" dirty="0">
                <a:solidFill>
                  <a:srgbClr val="FF0000"/>
                </a:solidFill>
              </a:rPr>
              <a:t>???</a:t>
            </a:r>
            <a:r>
              <a:rPr lang="en-US" altLang="x-none" dirty="0">
                <a:solidFill>
                  <a:schemeClr val="bg2">
                    <a:lumMod val="10000"/>
                  </a:schemeClr>
                </a:solidFill>
              </a:rPr>
              <a:t>)</a:t>
            </a:r>
            <a:br>
              <a:rPr lang="en-US" altLang="x-none" dirty="0">
                <a:solidFill>
                  <a:schemeClr val="bg2">
                    <a:lumMod val="10000"/>
                  </a:schemeClr>
                </a:solidFill>
              </a:rPr>
            </a:br>
            <a:r>
              <a:rPr lang="en-US" altLang="x-none" sz="1500" dirty="0">
                <a:solidFill>
                  <a:schemeClr val="bg2">
                    <a:lumMod val="10000"/>
                  </a:schemeClr>
                </a:solidFill>
              </a:rPr>
              <a:t>    Note: pass 0 doesn’t do read I/O, just gets input from select.</a:t>
            </a:r>
          </a:p>
          <a:p>
            <a:pPr>
              <a:lnSpc>
                <a:spcPct val="90000"/>
              </a:lnSpc>
              <a:spcBef>
                <a:spcPts val="2000"/>
              </a:spcBef>
            </a:pPr>
            <a:r>
              <a:rPr lang="en-US" altLang="x-none" dirty="0">
                <a:solidFill>
                  <a:schemeClr val="bg2">
                    <a:lumMod val="10000"/>
                  </a:schemeClr>
                </a:solidFill>
              </a:rPr>
              <a:t>Sort reservations for boat 100 (</a:t>
            </a:r>
            <a:r>
              <a:rPr lang="en-US" altLang="x-none" dirty="0">
                <a:solidFill>
                  <a:srgbClr val="FF0000"/>
                </a:solidFill>
              </a:rPr>
              <a:t>???</a:t>
            </a:r>
            <a:r>
              <a:rPr lang="en-US" altLang="x-none" dirty="0">
                <a:solidFill>
                  <a:schemeClr val="bg2">
                    <a:lumMod val="10000"/>
                  </a:schemeClr>
                </a:solidFill>
              </a:rPr>
              <a:t>)</a:t>
            </a:r>
          </a:p>
          <a:p>
            <a:pPr marL="0" indent="0">
              <a:lnSpc>
                <a:spcPct val="90000"/>
              </a:lnSpc>
              <a:buNone/>
            </a:pPr>
            <a:r>
              <a:rPr lang="en-US" altLang="x-none" sz="1600" dirty="0">
                <a:solidFill>
                  <a:schemeClr val="bg2">
                    <a:lumMod val="10000"/>
                  </a:schemeClr>
                </a:solidFill>
              </a:rPr>
              <a:t>          </a:t>
            </a:r>
            <a:r>
              <a:rPr lang="en-US" altLang="x-none" sz="1500" dirty="0">
                <a:solidFill>
                  <a:schemeClr val="bg2">
                    <a:lumMod val="10000"/>
                  </a:schemeClr>
                </a:solidFill>
              </a:rPr>
              <a:t>Note: pass 0 doesn’t do read I/O, just gets input from select.</a:t>
            </a:r>
            <a:endParaRPr lang="en-US" altLang="x-none" sz="1500" dirty="0">
              <a:solidFill>
                <a:srgbClr val="FF0000"/>
              </a:solidFill>
            </a:endParaRPr>
          </a:p>
          <a:p>
            <a:pPr>
              <a:lnSpc>
                <a:spcPct val="90000"/>
              </a:lnSpc>
            </a:pPr>
            <a:r>
              <a:rPr lang="en-US" altLang="x-none" dirty="0">
                <a:solidFill>
                  <a:srgbClr val="FF0000"/>
                </a:solidFill>
              </a:rPr>
              <a:t>How many passes for each sort with log</a:t>
            </a:r>
            <a:r>
              <a:rPr lang="en-US" altLang="x-none" baseline="-25000" dirty="0">
                <a:solidFill>
                  <a:srgbClr val="FF0000"/>
                </a:solidFill>
              </a:rPr>
              <a:t>4</a:t>
            </a:r>
            <a:r>
              <a:rPr lang="en-US" altLang="x-none" dirty="0">
                <a:solidFill>
                  <a:srgbClr val="FF0000"/>
                </a:solidFill>
              </a:rPr>
              <a:t>?</a:t>
            </a:r>
            <a:endParaRPr lang="en-US" altLang="x-none" dirty="0">
              <a:solidFill>
                <a:schemeClr val="bg2">
                  <a:lumMod val="10000"/>
                </a:schemeClr>
              </a:solidFill>
            </a:endParaRPr>
          </a:p>
          <a:p>
            <a:pPr>
              <a:lnSpc>
                <a:spcPct val="90000"/>
              </a:lnSpc>
              <a:spcBef>
                <a:spcPts val="2000"/>
              </a:spcBef>
            </a:pPr>
            <a:r>
              <a:rPr lang="en-US" altLang="x-none" dirty="0">
                <a:solidFill>
                  <a:schemeClr val="bg2">
                    <a:lumMod val="10000"/>
                  </a:schemeClr>
                </a:solidFill>
              </a:rPr>
              <a:t>Merge (10+250) = </a:t>
            </a:r>
            <a:r>
              <a:rPr lang="en-US" altLang="x-none" dirty="0">
                <a:solidFill>
                  <a:srgbClr val="C00000"/>
                </a:solidFill>
              </a:rPr>
              <a:t>260</a:t>
            </a:r>
          </a:p>
          <a:p>
            <a:pPr>
              <a:lnSpc>
                <a:spcPct val="90000"/>
              </a:lnSpc>
            </a:pPr>
            <a:r>
              <a:rPr lang="en-US" altLang="x-none" dirty="0">
                <a:solidFill>
                  <a:schemeClr val="bg2">
                    <a:lumMod val="10000"/>
                  </a:schemeClr>
                </a:solidFill>
              </a:rPr>
              <a:t>Total:</a:t>
            </a:r>
            <a:endParaRPr lang="en-US" altLang="x-none" dirty="0"/>
          </a:p>
        </p:txBody>
      </p:sp>
      <p:sp>
        <p:nvSpPr>
          <p:cNvPr id="16" name="Oval 1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654A982-858A-014C-BD1D-4D756009ACA8}"/>
              </a:ext>
            </a:extLst>
          </p:cNvPr>
          <p:cNvSpPr/>
          <p:nvPr/>
        </p:nvSpPr>
        <p:spPr bwMode="auto">
          <a:xfrm>
            <a:off x="6255328" y="209729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9" name="Oval 2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76DB41B8-6739-B04C-8FB5-C41C4467B512}"/>
              </a:ext>
            </a:extLst>
          </p:cNvPr>
          <p:cNvSpPr/>
          <p:nvPr/>
        </p:nvSpPr>
        <p:spPr bwMode="auto">
          <a:xfrm>
            <a:off x="6149202" y="275379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0" name="Straight Arrow Connector 2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C912495-EAA3-E343-B5E5-0E015CC59136}"/>
              </a:ext>
            </a:extLst>
          </p:cNvPr>
          <p:cNvCxnSpPr>
            <a:cxnSpLocks/>
          </p:cNvCxnSpPr>
          <p:nvPr/>
        </p:nvCxnSpPr>
        <p:spPr bwMode="auto">
          <a:xfrm flipV="1">
            <a:off x="8163182" y="237943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1" name="Oval 3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88164B2-9E91-BF46-B3D2-7DE4F9FF5F36}"/>
              </a:ext>
            </a:extLst>
          </p:cNvPr>
          <p:cNvSpPr/>
          <p:nvPr/>
        </p:nvSpPr>
        <p:spPr bwMode="auto">
          <a:xfrm>
            <a:off x="7609372" y="27697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2" name="Oval 3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6D8D68CB-F057-1C4C-A0D3-7C53D7A7BFE4}"/>
              </a:ext>
            </a:extLst>
          </p:cNvPr>
          <p:cNvSpPr/>
          <p:nvPr/>
        </p:nvSpPr>
        <p:spPr bwMode="auto">
          <a:xfrm>
            <a:off x="7609372" y="20320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3" name="Straight Arrow Connector 3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7270F63-5C39-9D42-8B69-9F01DC44B93C}"/>
              </a:ext>
            </a:extLst>
          </p:cNvPr>
          <p:cNvCxnSpPr/>
          <p:nvPr/>
        </p:nvCxnSpPr>
        <p:spPr bwMode="auto">
          <a:xfrm flipH="1" flipV="1">
            <a:off x="6737682" y="2469135"/>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Oval 3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DFD531F-5D96-D744-81B1-A2F2D7E257B4}"/>
              </a:ext>
            </a:extLst>
          </p:cNvPr>
          <p:cNvSpPr/>
          <p:nvPr/>
        </p:nvSpPr>
        <p:spPr bwMode="auto">
          <a:xfrm>
            <a:off x="6919273" y="85279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7B7E156-F4CC-5442-A5B2-54B3297F4158}"/>
              </a:ext>
            </a:extLst>
          </p:cNvPr>
          <p:cNvSpPr/>
          <p:nvPr/>
        </p:nvSpPr>
        <p:spPr bwMode="auto">
          <a:xfrm>
            <a:off x="6668342" y="1366037"/>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36" name="Straight Arrow Connector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C3E9F6D0-42C3-3D43-A07F-582D25FFFD7A}"/>
              </a:ext>
            </a:extLst>
          </p:cNvPr>
          <p:cNvCxnSpPr>
            <a:cxnSpLocks/>
            <a:endCxn id="35" idx="3"/>
          </p:cNvCxnSpPr>
          <p:nvPr/>
        </p:nvCxnSpPr>
        <p:spPr bwMode="auto">
          <a:xfrm flipV="1">
            <a:off x="6804771" y="1812661"/>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80D1151-D3DE-DA47-B84A-D53D6DCB5FA6}"/>
              </a:ext>
            </a:extLst>
          </p:cNvPr>
          <p:cNvCxnSpPr/>
          <p:nvPr/>
        </p:nvCxnSpPr>
        <p:spPr bwMode="auto">
          <a:xfrm flipV="1">
            <a:off x="7468442" y="120360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27E4E97-545D-A44B-8842-59388F13AE61}"/>
              </a:ext>
            </a:extLst>
          </p:cNvPr>
          <p:cNvCxnSpPr>
            <a:cxnSpLocks/>
          </p:cNvCxnSpPr>
          <p:nvPr/>
        </p:nvCxnSpPr>
        <p:spPr bwMode="auto">
          <a:xfrm flipH="1" flipV="1">
            <a:off x="8022252" y="1812661"/>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55112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Query Plan 7 Cost Analysis Part 2</a:t>
            </a:r>
          </a:p>
        </p:txBody>
      </p:sp>
      <p:sp>
        <p:nvSpPr>
          <p:cNvPr id="2" name="Content Placeholder 1"/>
          <p:cNvSpPr>
            <a:spLocks noGrp="1"/>
          </p:cNvSpPr>
          <p:nvPr>
            <p:ph idx="1"/>
          </p:nvPr>
        </p:nvSpPr>
        <p:spPr/>
        <p:txBody>
          <a:bodyPr>
            <a:normAutofit fontScale="55000" lnSpcReduction="20000"/>
          </a:bodyPr>
          <a:lstStyle/>
          <a:p>
            <a:pPr>
              <a:lnSpc>
                <a:spcPct val="90000"/>
              </a:lnSpc>
            </a:pPr>
            <a:r>
              <a:rPr lang="en-US" altLang="x-none" dirty="0">
                <a:solidFill>
                  <a:schemeClr val="bg2">
                    <a:lumMod val="10000"/>
                  </a:schemeClr>
                </a:solidFill>
              </a:rPr>
              <a:t>With 5 buffers, cost of plan:</a:t>
            </a:r>
          </a:p>
          <a:p>
            <a:pPr>
              <a:lnSpc>
                <a:spcPct val="90000"/>
              </a:lnSpc>
            </a:pPr>
            <a:r>
              <a:rPr lang="en-US" altLang="x-none" dirty="0">
                <a:solidFill>
                  <a:schemeClr val="bg2">
                    <a:lumMod val="10000"/>
                  </a:schemeClr>
                </a:solidFill>
              </a:rPr>
              <a:t>Scan Reserves (1000) </a:t>
            </a:r>
          </a:p>
          <a:p>
            <a:pPr>
              <a:lnSpc>
                <a:spcPct val="90000"/>
              </a:lnSpc>
            </a:pPr>
            <a:r>
              <a:rPr lang="en-US" altLang="x-none" dirty="0">
                <a:solidFill>
                  <a:schemeClr val="bg2">
                    <a:lumMod val="10000"/>
                  </a:schemeClr>
                </a:solidFill>
              </a:rPr>
              <a:t>Scan Sailors (500) </a:t>
            </a:r>
          </a:p>
          <a:p>
            <a:pPr>
              <a:lnSpc>
                <a:spcPct val="90000"/>
              </a:lnSpc>
              <a:spcBef>
                <a:spcPts val="2000"/>
              </a:spcBef>
            </a:pPr>
            <a:r>
              <a:rPr lang="en-US" altLang="x-none" dirty="0">
                <a:solidFill>
                  <a:schemeClr val="bg2">
                    <a:lumMod val="10000"/>
                  </a:schemeClr>
                </a:solidFill>
              </a:rPr>
              <a:t>Sort</a:t>
            </a:r>
          </a:p>
          <a:p>
            <a:pPr lvl="1">
              <a:lnSpc>
                <a:spcPct val="90000"/>
              </a:lnSpc>
              <a:spcBef>
                <a:spcPts val="2000"/>
              </a:spcBef>
            </a:pPr>
            <a:r>
              <a:rPr lang="en-US" altLang="x-none" dirty="0">
                <a:solidFill>
                  <a:schemeClr val="bg2">
                    <a:lumMod val="10000"/>
                  </a:schemeClr>
                </a:solidFill>
              </a:rPr>
              <a:t>2 passes for reserves </a:t>
            </a:r>
            <a:br>
              <a:rPr lang="en-US" altLang="x-none" dirty="0">
                <a:solidFill>
                  <a:schemeClr val="bg2">
                    <a:lumMod val="10000"/>
                  </a:schemeClr>
                </a:solidFill>
              </a:rPr>
            </a:br>
            <a:r>
              <a:rPr lang="en-US" altLang="x-none" dirty="0">
                <a:solidFill>
                  <a:schemeClr val="bg2">
                    <a:lumMod val="10000"/>
                  </a:schemeClr>
                </a:solidFill>
              </a:rPr>
              <a:t>pass 0 = 10 to write, pass 1 = 2*10 to read/write</a:t>
            </a:r>
          </a:p>
          <a:p>
            <a:pPr lvl="1">
              <a:lnSpc>
                <a:spcPct val="90000"/>
              </a:lnSpc>
              <a:spcBef>
                <a:spcPts val="2000"/>
              </a:spcBef>
            </a:pPr>
            <a:r>
              <a:rPr lang="en-US" altLang="x-none" dirty="0">
                <a:solidFill>
                  <a:schemeClr val="bg2">
                    <a:lumMod val="10000"/>
                  </a:schemeClr>
                </a:solidFill>
              </a:rPr>
              <a:t>4 passes for sailors</a:t>
            </a:r>
            <a:br>
              <a:rPr lang="en-US" altLang="x-none" dirty="0">
                <a:solidFill>
                  <a:schemeClr val="bg2">
                    <a:lumMod val="10000"/>
                  </a:schemeClr>
                </a:solidFill>
              </a:rPr>
            </a:br>
            <a:r>
              <a:rPr lang="en-US" altLang="x-none" dirty="0">
                <a:solidFill>
                  <a:schemeClr val="bg2">
                    <a:lumMod val="10000"/>
                  </a:schemeClr>
                </a:solidFill>
              </a:rPr>
              <a:t>pass 0 = 250 to write, pass 1,2,3 = 2*250 to read/write</a:t>
            </a:r>
          </a:p>
          <a:p>
            <a:pPr>
              <a:lnSpc>
                <a:spcPct val="90000"/>
              </a:lnSpc>
              <a:spcBef>
                <a:spcPts val="2000"/>
              </a:spcBef>
            </a:pPr>
            <a:r>
              <a:rPr lang="en-US" altLang="x-none" dirty="0">
                <a:solidFill>
                  <a:schemeClr val="bg2">
                    <a:lumMod val="10000"/>
                  </a:schemeClr>
                </a:solidFill>
              </a:rPr>
              <a:t>Merge (10+250) = 260</a:t>
            </a:r>
          </a:p>
          <a:p>
            <a:pPr marL="0" indent="0">
              <a:buNone/>
            </a:pPr>
            <a:r>
              <a:rPr lang="en-US" altLang="x-none" dirty="0">
                <a:solidFill>
                  <a:schemeClr val="bg2">
                    <a:lumMod val="10000"/>
                  </a:schemeClr>
                </a:solidFill>
              </a:rPr>
              <a:t>1000 + 500 + sort reserves(10 + 2*10) + sort sailors (250 + 3*2*250) + merge (10+250) = </a:t>
            </a:r>
            <a:r>
              <a:rPr lang="en-US" altLang="x-none" dirty="0">
                <a:solidFill>
                  <a:srgbClr val="FF0000"/>
                </a:solidFill>
              </a:rPr>
              <a:t>3540</a:t>
            </a:r>
          </a:p>
        </p:txBody>
      </p:sp>
      <p:sp>
        <p:nvSpPr>
          <p:cNvPr id="16" name="Oval 1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9C5E5CC-1FB6-C94E-9C76-2E2E097797D8}"/>
              </a:ext>
            </a:extLst>
          </p:cNvPr>
          <p:cNvSpPr/>
          <p:nvPr/>
        </p:nvSpPr>
        <p:spPr bwMode="auto">
          <a:xfrm>
            <a:off x="6255328" y="209729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9" name="Oval 2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7C50C377-4479-094A-98A8-506FD1EF7C9E}"/>
              </a:ext>
            </a:extLst>
          </p:cNvPr>
          <p:cNvSpPr/>
          <p:nvPr/>
        </p:nvSpPr>
        <p:spPr bwMode="auto">
          <a:xfrm>
            <a:off x="6149202" y="275379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0" name="Straight Arrow Connector 2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8DB35EB-0461-EE49-B921-A7AC7FFD78F7}"/>
              </a:ext>
            </a:extLst>
          </p:cNvPr>
          <p:cNvCxnSpPr>
            <a:cxnSpLocks/>
          </p:cNvCxnSpPr>
          <p:nvPr/>
        </p:nvCxnSpPr>
        <p:spPr bwMode="auto">
          <a:xfrm flipV="1">
            <a:off x="8163182" y="2379439"/>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1" name="Oval 3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36FE258-08F0-7742-928A-5399592D20D6}"/>
              </a:ext>
            </a:extLst>
          </p:cNvPr>
          <p:cNvSpPr/>
          <p:nvPr/>
        </p:nvSpPr>
        <p:spPr bwMode="auto">
          <a:xfrm>
            <a:off x="7609372" y="27697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2" name="Oval 3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7FCB8F7-BC48-EF46-86EA-83B79673F7A1}"/>
              </a:ext>
            </a:extLst>
          </p:cNvPr>
          <p:cNvSpPr/>
          <p:nvPr/>
        </p:nvSpPr>
        <p:spPr bwMode="auto">
          <a:xfrm>
            <a:off x="7609372" y="20320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3" name="Straight Arrow Connector 3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AB306FC-E464-A141-A78F-EF4C531DADAE}"/>
              </a:ext>
            </a:extLst>
          </p:cNvPr>
          <p:cNvCxnSpPr/>
          <p:nvPr/>
        </p:nvCxnSpPr>
        <p:spPr bwMode="auto">
          <a:xfrm flipH="1" flipV="1">
            <a:off x="6737682" y="2469135"/>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Oval 3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723FB81-95E4-B84F-AB1E-9CD0735CD8B4}"/>
              </a:ext>
            </a:extLst>
          </p:cNvPr>
          <p:cNvSpPr/>
          <p:nvPr/>
        </p:nvSpPr>
        <p:spPr bwMode="auto">
          <a:xfrm>
            <a:off x="6919273" y="85279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94F6A28-9324-7E45-9E08-0C7DC9D7514C}"/>
              </a:ext>
            </a:extLst>
          </p:cNvPr>
          <p:cNvSpPr/>
          <p:nvPr/>
        </p:nvSpPr>
        <p:spPr bwMode="auto">
          <a:xfrm>
            <a:off x="6668342" y="1366037"/>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36" name="Straight Arrow Connector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2289E42-C174-BE47-8552-02B42CBA56CD}"/>
              </a:ext>
            </a:extLst>
          </p:cNvPr>
          <p:cNvCxnSpPr>
            <a:cxnSpLocks/>
            <a:endCxn id="35" idx="3"/>
          </p:cNvCxnSpPr>
          <p:nvPr/>
        </p:nvCxnSpPr>
        <p:spPr bwMode="auto">
          <a:xfrm flipV="1">
            <a:off x="6804771" y="1812661"/>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AAF97A9-CF5B-8B45-BA27-B02C72786E98}"/>
              </a:ext>
            </a:extLst>
          </p:cNvPr>
          <p:cNvCxnSpPr/>
          <p:nvPr/>
        </p:nvCxnSpPr>
        <p:spPr bwMode="auto">
          <a:xfrm flipV="1">
            <a:off x="7468442" y="1203606"/>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7D6258B-56A4-E542-9F1C-607D51B37B68}"/>
              </a:ext>
            </a:extLst>
          </p:cNvPr>
          <p:cNvCxnSpPr>
            <a:cxnSpLocks/>
          </p:cNvCxnSpPr>
          <p:nvPr/>
        </p:nvCxnSpPr>
        <p:spPr bwMode="auto">
          <a:xfrm flipH="1" flipV="1">
            <a:off x="8022252" y="1812661"/>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01403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5</a:t>
            </a:r>
          </a:p>
        </p:txBody>
      </p:sp>
      <p:sp>
        <p:nvSpPr>
          <p:cNvPr id="2" name="Content Placeholder 1">
            <a:extLst>
              <a:ext uri="{FF2B5EF4-FFF2-40B4-BE49-F238E27FC236}">
                <a16:creationId xmlns:a16="http://schemas.microsoft.com/office/drawing/2014/main" id="{85E3AD9C-6518-C94B-AEAE-6477FFE5816D}"/>
              </a:ext>
            </a:extLst>
          </p:cNvPr>
          <p:cNvSpPr>
            <a:spLocks noGrp="1"/>
          </p:cNvSpPr>
          <p:nvPr>
            <p:ph idx="1"/>
          </p:nvPr>
        </p:nvSpPr>
        <p:spPr/>
        <p:txBody>
          <a:bodyPr/>
          <a:lstStyle/>
          <a:p>
            <a:endParaRPr lang="en-US"/>
          </a:p>
        </p:txBody>
      </p:sp>
      <p:grpSp>
        <p:nvGrpSpPr>
          <p:cNvPr id="32" name="Group 31"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7">
            <a:extLst>
              <a:ext uri="{FF2B5EF4-FFF2-40B4-BE49-F238E27FC236}">
                <a16:creationId xmlns:a16="http://schemas.microsoft.com/office/drawing/2014/main" id="{9CEE0ECD-4E4B-9A4A-A152-D78D52E7934F}"/>
              </a:ext>
            </a:extLst>
          </p:cNvPr>
          <p:cNvGrpSpPr/>
          <p:nvPr/>
        </p:nvGrpSpPr>
        <p:grpSpPr>
          <a:xfrm>
            <a:off x="762000" y="1657350"/>
            <a:ext cx="2496335" cy="2649295"/>
            <a:chOff x="3906093" y="1290245"/>
            <a:chExt cx="2496335" cy="2649295"/>
          </a:xfrm>
        </p:grpSpPr>
        <p:sp>
          <p:nvSpPr>
            <p:cNvPr id="33" name="Oval 32">
              <a:extLst>
                <a:ext uri="{FF2B5EF4-FFF2-40B4-BE49-F238E27FC236}">
                  <a16:creationId xmlns:a16="http://schemas.microsoft.com/office/drawing/2014/main" id="{16E8854E-E1BC-1C4D-BF6E-1C7711BA6507}"/>
                </a:ext>
              </a:extLst>
            </p:cNvPr>
            <p:cNvSpPr/>
            <p:nvPr/>
          </p:nvSpPr>
          <p:spPr bwMode="auto">
            <a:xfrm>
              <a:off x="3906093" y="239152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4" name="Oval 33">
              <a:extLst>
                <a:ext uri="{FF2B5EF4-FFF2-40B4-BE49-F238E27FC236}">
                  <a16:creationId xmlns:a16="http://schemas.microsoft.com/office/drawing/2014/main" id="{5D34DCFD-AE6B-7F4A-98B2-BDEE8C01DA0A}"/>
                </a:ext>
              </a:extLst>
            </p:cNvPr>
            <p:cNvSpPr/>
            <p:nvPr/>
          </p:nvSpPr>
          <p:spPr bwMode="auto">
            <a:xfrm>
              <a:off x="3906093" y="298003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5" name="Straight Arrow Connector 34">
              <a:extLst>
                <a:ext uri="{FF2B5EF4-FFF2-40B4-BE49-F238E27FC236}">
                  <a16:creationId xmlns:a16="http://schemas.microsoft.com/office/drawing/2014/main" id="{AA3F9D00-9BD4-2145-9D26-431622932ADF}"/>
                </a:ext>
              </a:extLst>
            </p:cNvPr>
            <p:cNvCxnSpPr>
              <a:stCxn id="34" idx="0"/>
              <a:endCxn id="33" idx="4"/>
            </p:cNvCxnSpPr>
            <p:nvPr/>
          </p:nvCxnSpPr>
          <p:spPr bwMode="auto">
            <a:xfrm flipV="1">
              <a:off x="4459903" y="273887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6" name="Oval 35">
              <a:extLst>
                <a:ext uri="{FF2B5EF4-FFF2-40B4-BE49-F238E27FC236}">
                  <a16:creationId xmlns:a16="http://schemas.microsoft.com/office/drawing/2014/main" id="{49E63765-4E5E-6F4E-81A5-CAB99F34058F}"/>
                </a:ext>
              </a:extLst>
            </p:cNvPr>
            <p:cNvSpPr/>
            <p:nvPr/>
          </p:nvSpPr>
          <p:spPr bwMode="auto">
            <a:xfrm>
              <a:off x="5294807" y="35921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7" name="Oval 36">
              <a:extLst>
                <a:ext uri="{FF2B5EF4-FFF2-40B4-BE49-F238E27FC236}">
                  <a16:creationId xmlns:a16="http://schemas.microsoft.com/office/drawing/2014/main" id="{F2C0508A-482B-9847-AA38-FB0C0EAB0E4E}"/>
                </a:ext>
              </a:extLst>
            </p:cNvPr>
            <p:cNvSpPr/>
            <p:nvPr/>
          </p:nvSpPr>
          <p:spPr bwMode="auto">
            <a:xfrm>
              <a:off x="5294807" y="300367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38" name="Straight Arrow Connector 37">
              <a:extLst>
                <a:ext uri="{FF2B5EF4-FFF2-40B4-BE49-F238E27FC236}">
                  <a16:creationId xmlns:a16="http://schemas.microsoft.com/office/drawing/2014/main" id="{B35274A2-BD7B-2D4B-BF4D-0CAE412FEAD0}"/>
                </a:ext>
              </a:extLst>
            </p:cNvPr>
            <p:cNvCxnSpPr/>
            <p:nvPr/>
          </p:nvCxnSpPr>
          <p:spPr bwMode="auto">
            <a:xfrm flipH="1" flipV="1">
              <a:off x="5848617" y="335102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a:extLst>
                <a:ext uri="{FF2B5EF4-FFF2-40B4-BE49-F238E27FC236}">
                  <a16:creationId xmlns:a16="http://schemas.microsoft.com/office/drawing/2014/main" id="{225464EB-D41A-7C42-BE43-48472D04F295}"/>
                </a:ext>
              </a:extLst>
            </p:cNvPr>
            <p:cNvSpPr/>
            <p:nvPr/>
          </p:nvSpPr>
          <p:spPr bwMode="auto">
            <a:xfrm>
              <a:off x="4600067" y="12902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2" name="Oval 41">
              <a:extLst>
                <a:ext uri="{FF2B5EF4-FFF2-40B4-BE49-F238E27FC236}">
                  <a16:creationId xmlns:a16="http://schemas.microsoft.com/office/drawing/2014/main" id="{F103762D-FBD4-074F-8042-58C9C0B24A10}"/>
                </a:ext>
              </a:extLst>
            </p:cNvPr>
            <p:cNvSpPr/>
            <p:nvPr/>
          </p:nvSpPr>
          <p:spPr bwMode="auto">
            <a:xfrm>
              <a:off x="4353777" y="180040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3" name="Straight Arrow Connector 42">
              <a:extLst>
                <a:ext uri="{FF2B5EF4-FFF2-40B4-BE49-F238E27FC236}">
                  <a16:creationId xmlns:a16="http://schemas.microsoft.com/office/drawing/2014/main" id="{82C5FFD8-8461-0D44-A8C1-0E433F340036}"/>
                </a:ext>
              </a:extLst>
            </p:cNvPr>
            <p:cNvCxnSpPr/>
            <p:nvPr/>
          </p:nvCxnSpPr>
          <p:spPr bwMode="auto">
            <a:xfrm flipH="1" flipV="1">
              <a:off x="5719633" y="224702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195D4EB8-D026-5040-AFF8-86C40AD4DF78}"/>
                </a:ext>
              </a:extLst>
            </p:cNvPr>
            <p:cNvCxnSpPr/>
            <p:nvPr/>
          </p:nvCxnSpPr>
          <p:spPr bwMode="auto">
            <a:xfrm flipV="1">
              <a:off x="4455536" y="224702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141A9C95-097A-7340-9A7E-3BB003050787}"/>
                </a:ext>
              </a:extLst>
            </p:cNvPr>
            <p:cNvCxnSpPr/>
            <p:nvPr/>
          </p:nvCxnSpPr>
          <p:spPr bwMode="auto">
            <a:xfrm flipV="1">
              <a:off x="5153877" y="163005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1" name="Oval 60">
              <a:extLst>
                <a:ext uri="{FF2B5EF4-FFF2-40B4-BE49-F238E27FC236}">
                  <a16:creationId xmlns:a16="http://schemas.microsoft.com/office/drawing/2014/main" id="{188127A4-022B-284C-9A14-AF07694D90CF}"/>
                </a:ext>
              </a:extLst>
            </p:cNvPr>
            <p:cNvSpPr/>
            <p:nvPr/>
          </p:nvSpPr>
          <p:spPr bwMode="auto">
            <a:xfrm>
              <a:off x="5294808" y="2420665"/>
              <a:ext cx="1107620" cy="347353"/>
            </a:xfrm>
            <a:prstGeom prst="ellipse">
              <a:avLst/>
            </a:prstGeom>
            <a:solidFill>
              <a:schemeClr val="accent5">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3" name="Straight Arrow Connector 62">
              <a:extLst>
                <a:ext uri="{FF2B5EF4-FFF2-40B4-BE49-F238E27FC236}">
                  <a16:creationId xmlns:a16="http://schemas.microsoft.com/office/drawing/2014/main" id="{5860E384-01F0-1249-96E5-6BC98A9DFDB7}"/>
                </a:ext>
              </a:extLst>
            </p:cNvPr>
            <p:cNvCxnSpPr/>
            <p:nvPr/>
          </p:nvCxnSpPr>
          <p:spPr bwMode="auto">
            <a:xfrm flipV="1">
              <a:off x="5848618" y="276801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64" name="Rectangle 32" descr="4010 IOs" title="Cost of query plan 6">
            <a:extLst>
              <a:ext uri="{FF2B5EF4-FFF2-40B4-BE49-F238E27FC236}">
                <a16:creationId xmlns:a16="http://schemas.microsoft.com/office/drawing/2014/main" id="{2A27C768-39EA-EC4A-9165-6B7FB48D9224}"/>
              </a:ext>
            </a:extLst>
          </p:cNvPr>
          <p:cNvSpPr>
            <a:spLocks noChangeArrowheads="1"/>
          </p:cNvSpPr>
          <p:nvPr/>
        </p:nvSpPr>
        <p:spPr bwMode="auto">
          <a:xfrm>
            <a:off x="1295409" y="450603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77" name="Rectangle 32" descr="3630 IOs" title="Cost of query plan 7">
            <a:extLst>
              <a:ext uri="{FF2B5EF4-FFF2-40B4-BE49-F238E27FC236}">
                <a16:creationId xmlns:a16="http://schemas.microsoft.com/office/drawing/2014/main" id="{AD6A4DFA-529E-0B42-A5D0-637E6EC5317D}"/>
              </a:ext>
            </a:extLst>
          </p:cNvPr>
          <p:cNvSpPr>
            <a:spLocks noChangeArrowheads="1"/>
          </p:cNvSpPr>
          <p:nvPr/>
        </p:nvSpPr>
        <p:spPr bwMode="auto">
          <a:xfrm>
            <a:off x="4235640"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71" name="Oval 7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3F93C4E-4E51-644D-8894-720C2B5ADB63}"/>
              </a:ext>
            </a:extLst>
          </p:cNvPr>
          <p:cNvSpPr/>
          <p:nvPr/>
        </p:nvSpPr>
        <p:spPr bwMode="auto">
          <a:xfrm>
            <a:off x="3787956" y="329920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2" name="Oval 7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7C1239C-53AF-D84D-9B5B-1372CD9955B0}"/>
              </a:ext>
            </a:extLst>
          </p:cNvPr>
          <p:cNvSpPr/>
          <p:nvPr/>
        </p:nvSpPr>
        <p:spPr bwMode="auto">
          <a:xfrm>
            <a:off x="3681830" y="395570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3" name="Straight Arrow Connector 7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2520A28-247F-E84D-B795-C7616D0950C6}"/>
              </a:ext>
            </a:extLst>
          </p:cNvPr>
          <p:cNvCxnSpPr>
            <a:cxnSpLocks/>
          </p:cNvCxnSpPr>
          <p:nvPr/>
        </p:nvCxnSpPr>
        <p:spPr bwMode="auto">
          <a:xfrm flipV="1">
            <a:off x="5695810" y="358134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4" name="Oval 7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1E41EFC-C919-974D-BF16-8DDE1A8472AA}"/>
              </a:ext>
            </a:extLst>
          </p:cNvPr>
          <p:cNvSpPr/>
          <p:nvPr/>
        </p:nvSpPr>
        <p:spPr bwMode="auto">
          <a:xfrm>
            <a:off x="5142000" y="397165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5" name="Oval 7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72A0959-38BC-BF47-B6D4-130B40F5AFF9}"/>
              </a:ext>
            </a:extLst>
          </p:cNvPr>
          <p:cNvSpPr/>
          <p:nvPr/>
        </p:nvSpPr>
        <p:spPr bwMode="auto">
          <a:xfrm>
            <a:off x="5142000" y="323399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76" name="Straight Arrow Connector 7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B7103E0-4F50-EB4F-AB3C-E3F2AEE3BF14}"/>
              </a:ext>
            </a:extLst>
          </p:cNvPr>
          <p:cNvCxnSpPr/>
          <p:nvPr/>
        </p:nvCxnSpPr>
        <p:spPr bwMode="auto">
          <a:xfrm flipH="1" flipV="1">
            <a:off x="4270310" y="367104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8" name="Oval 7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96ECD58-4BEC-1648-8509-DC65CFD918F1}"/>
              </a:ext>
            </a:extLst>
          </p:cNvPr>
          <p:cNvSpPr/>
          <p:nvPr/>
        </p:nvSpPr>
        <p:spPr bwMode="auto">
          <a:xfrm>
            <a:off x="4451901" y="20547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79" name="Oval 7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1CFEBFB-D22F-EF4E-AEFD-286E32D54D56}"/>
              </a:ext>
            </a:extLst>
          </p:cNvPr>
          <p:cNvSpPr/>
          <p:nvPr/>
        </p:nvSpPr>
        <p:spPr bwMode="auto">
          <a:xfrm>
            <a:off x="4200970" y="2567944"/>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80" name="Straight Arrow Connector 7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D90AF7F-1F79-594F-BB14-2A9445ABD65C}"/>
              </a:ext>
            </a:extLst>
          </p:cNvPr>
          <p:cNvCxnSpPr>
            <a:cxnSpLocks/>
            <a:endCxn id="79" idx="3"/>
          </p:cNvCxnSpPr>
          <p:nvPr/>
        </p:nvCxnSpPr>
        <p:spPr bwMode="auto">
          <a:xfrm flipV="1">
            <a:off x="4337399" y="301456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1" name="Straight Arrow Connector 8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2F8AE54-6AB5-994B-9845-2BDB4785F110}"/>
              </a:ext>
            </a:extLst>
          </p:cNvPr>
          <p:cNvCxnSpPr/>
          <p:nvPr/>
        </p:nvCxnSpPr>
        <p:spPr bwMode="auto">
          <a:xfrm flipV="1">
            <a:off x="5001070" y="24055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2" name="Straight Arrow Connector 8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99808318-8389-9A48-8BCC-3126EE1C90C8}"/>
              </a:ext>
            </a:extLst>
          </p:cNvPr>
          <p:cNvCxnSpPr>
            <a:cxnSpLocks/>
          </p:cNvCxnSpPr>
          <p:nvPr/>
        </p:nvCxnSpPr>
        <p:spPr bwMode="auto">
          <a:xfrm flipH="1" flipV="1">
            <a:off x="5554880" y="301456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34200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4"/>
                                        </p:tgtEl>
                                      </p:cBhvr>
                                    </p:animEffect>
                                    <p:set>
                                      <p:cBhvr>
                                        <p:cTn id="10"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Parsing &amp; Optimization Part 2</a:t>
            </a:r>
          </a:p>
        </p:txBody>
      </p:sp>
      <p:sp>
        <p:nvSpPr>
          <p:cNvPr id="3" name="Content Placeholder 2"/>
          <p:cNvSpPr>
            <a:spLocks noGrp="1"/>
          </p:cNvSpPr>
          <p:nvPr>
            <p:ph idx="1"/>
          </p:nvPr>
        </p:nvSpPr>
        <p:spPr/>
        <p:txBody>
          <a:bodyPr/>
          <a:lstStyle/>
          <a:p>
            <a:r>
              <a:rPr lang="en-US" dirty="0"/>
              <a:t>Query parser</a:t>
            </a:r>
          </a:p>
          <a:p>
            <a:pPr lvl="1"/>
            <a:r>
              <a:rPr lang="en-US" dirty="0"/>
              <a:t>Checks correctness, authorization</a:t>
            </a:r>
          </a:p>
          <a:p>
            <a:pPr lvl="1"/>
            <a:r>
              <a:rPr lang="en-US" dirty="0"/>
              <a:t>Generates a parse tree</a:t>
            </a:r>
          </a:p>
          <a:p>
            <a:pPr lvl="1"/>
            <a:r>
              <a:rPr lang="en-US" dirty="0"/>
              <a:t>Straightforward</a:t>
            </a:r>
          </a:p>
        </p:txBody>
      </p:sp>
      <p:pic>
        <p:nvPicPr>
          <p:cNvPr id="4" name="Picture 3" descr="SQL Query goes to query parser. Query parser goes to query rewriter. Query rewriter goes to Query optimizer. Query optimizer contains plan generator and plan cost estimator which result in query execution." title="Diagram"/>
          <p:cNvPicPr>
            <a:picLocks noChangeAspect="1"/>
          </p:cNvPicPr>
          <p:nvPr/>
        </p:nvPicPr>
        <p:blipFill>
          <a:blip r:embed="rId2"/>
          <a:stretch>
            <a:fillRect/>
          </a:stretch>
        </p:blipFill>
        <p:spPr>
          <a:xfrm>
            <a:off x="5638800" y="1085743"/>
            <a:ext cx="2883075" cy="2305050"/>
          </a:xfrm>
          <a:prstGeom prst="rect">
            <a:avLst/>
          </a:prstGeom>
        </p:spPr>
      </p:pic>
    </p:spTree>
    <p:extLst>
      <p:ext uri="{BB962C8B-B14F-4D97-AF65-F5344CB8AC3E}">
        <p14:creationId xmlns:p14="http://schemas.microsoft.com/office/powerpoint/2010/main" val="49658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Textbook considers this:</a:t>
            </a:r>
          </a:p>
        </p:txBody>
      </p:sp>
      <p:sp>
        <p:nvSpPr>
          <p:cNvPr id="3" name="Content Placeholder 2">
            <a:extLst>
              <a:ext uri="{FF2B5EF4-FFF2-40B4-BE49-F238E27FC236}">
                <a16:creationId xmlns:a16="http://schemas.microsoft.com/office/drawing/2014/main" id="{0DAFCC4C-37D9-C446-98E8-D1A7CFD89F4D}"/>
              </a:ext>
            </a:extLst>
          </p:cNvPr>
          <p:cNvSpPr>
            <a:spLocks noGrp="1"/>
          </p:cNvSpPr>
          <p:nvPr>
            <p:ph idx="1"/>
          </p:nvPr>
        </p:nvSpPr>
        <p:spPr/>
        <p:txBody>
          <a:bodyPr/>
          <a:lstStyle/>
          <a:p>
            <a:endParaRPr lang="en-US"/>
          </a:p>
        </p:txBody>
      </p:sp>
      <p:sp>
        <p:nvSpPr>
          <p:cNvPr id="39"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56" name="Straight Arrow Connector 5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a:endCxn id="45" idx="3"/>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9" name="Oval 5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6E81F99D-C284-3B4F-A05E-A2B9E8666189}"/>
              </a:ext>
            </a:extLst>
          </p:cNvPr>
          <p:cNvSpPr/>
          <p:nvPr/>
        </p:nvSpPr>
        <p:spPr bwMode="auto">
          <a:xfrm>
            <a:off x="3786736" y="335663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0" name="Oval 5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DEA503B-05D0-D64E-B1D1-D6C8550E1C04}"/>
              </a:ext>
            </a:extLst>
          </p:cNvPr>
          <p:cNvSpPr/>
          <p:nvPr/>
        </p:nvSpPr>
        <p:spPr bwMode="auto">
          <a:xfrm>
            <a:off x="3680610" y="40131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1" name="Straight Arrow Connector 6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A4A470AA-EA39-AD49-8A8A-5E5F87EB4040}"/>
              </a:ext>
            </a:extLst>
          </p:cNvPr>
          <p:cNvCxnSpPr>
            <a:cxnSpLocks/>
          </p:cNvCxnSpPr>
          <p:nvPr/>
        </p:nvCxnSpPr>
        <p:spPr bwMode="auto">
          <a:xfrm flipV="1">
            <a:off x="5694590" y="3638771"/>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2" name="Oval 6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6E28DD3-F52B-DB44-A577-2E482C35E25C}"/>
              </a:ext>
            </a:extLst>
          </p:cNvPr>
          <p:cNvSpPr/>
          <p:nvPr/>
        </p:nvSpPr>
        <p:spPr bwMode="auto">
          <a:xfrm>
            <a:off x="5140780" y="4029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3" name="Oval 6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3C096AF-6362-004F-A420-3D494F1026D7}"/>
              </a:ext>
            </a:extLst>
          </p:cNvPr>
          <p:cNvSpPr/>
          <p:nvPr/>
        </p:nvSpPr>
        <p:spPr bwMode="auto">
          <a:xfrm>
            <a:off x="5140780" y="329141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4" name="Straight Arrow Connector 6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29099279-2DF1-E84A-925E-E5A66E9D7008}"/>
              </a:ext>
            </a:extLst>
          </p:cNvPr>
          <p:cNvCxnSpPr/>
          <p:nvPr/>
        </p:nvCxnSpPr>
        <p:spPr bwMode="auto">
          <a:xfrm flipH="1" flipV="1">
            <a:off x="4269090" y="372846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5" name="Oval 6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CA607B10-BC3E-6440-A6F4-C23D3175A4A8}"/>
              </a:ext>
            </a:extLst>
          </p:cNvPr>
          <p:cNvSpPr/>
          <p:nvPr/>
        </p:nvSpPr>
        <p:spPr bwMode="auto">
          <a:xfrm>
            <a:off x="4450681" y="211213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6" name="Oval 6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4841CA18-651C-6145-A9BC-E6CD8CE6891B}"/>
              </a:ext>
            </a:extLst>
          </p:cNvPr>
          <p:cNvSpPr/>
          <p:nvPr/>
        </p:nvSpPr>
        <p:spPr bwMode="auto">
          <a:xfrm>
            <a:off x="4199750" y="2625369"/>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67" name="Straight Arrow Connector 6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D3F863-2998-0D49-BA2B-B770D76DB4E4}"/>
              </a:ext>
            </a:extLst>
          </p:cNvPr>
          <p:cNvCxnSpPr>
            <a:cxnSpLocks/>
            <a:endCxn id="66" idx="3"/>
          </p:cNvCxnSpPr>
          <p:nvPr/>
        </p:nvCxnSpPr>
        <p:spPr bwMode="auto">
          <a:xfrm flipV="1">
            <a:off x="4336179" y="3071993"/>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8" name="Straight Arrow Connector 6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63B621D9-F307-3B4A-9C0D-7D2547917BF3}"/>
              </a:ext>
            </a:extLst>
          </p:cNvPr>
          <p:cNvCxnSpPr/>
          <p:nvPr/>
        </p:nvCxnSpPr>
        <p:spPr bwMode="auto">
          <a:xfrm flipV="1">
            <a:off x="4999850" y="246293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9" name="Straight Arrow Connector 6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11C02B91-5A6F-E946-BFAA-A25C9D78360D}"/>
              </a:ext>
            </a:extLst>
          </p:cNvPr>
          <p:cNvCxnSpPr>
            <a:cxnSpLocks/>
          </p:cNvCxnSpPr>
          <p:nvPr/>
        </p:nvCxnSpPr>
        <p:spPr bwMode="auto">
          <a:xfrm flipH="1" flipV="1">
            <a:off x="5553660" y="3071993"/>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917436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dissolve">
                                      <p:cBhvr>
                                        <p:cTn id="10" dur="500"/>
                                        <p:tgtEl>
                                          <p:spTgt spid="60"/>
                                        </p:tgtEl>
                                      </p:cBhvr>
                                    </p:animEffect>
                                  </p:childTnLst>
                                </p:cTn>
                              </p:par>
                              <p:par>
                                <p:cTn id="11" presetID="9"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dissolve">
                                      <p:cBhvr>
                                        <p:cTn id="13" dur="500"/>
                                        <p:tgtEl>
                                          <p:spTgt spid="6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dissolve">
                                      <p:cBhvr>
                                        <p:cTn id="16" dur="500"/>
                                        <p:tgtEl>
                                          <p:spTgt spid="6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dissolve">
                                      <p:cBhvr>
                                        <p:cTn id="19" dur="500"/>
                                        <p:tgtEl>
                                          <p:spTgt spid="63"/>
                                        </p:tgtEl>
                                      </p:cBhvr>
                                    </p:animEffect>
                                  </p:childTnLst>
                                </p:cTn>
                              </p:par>
                              <p:par>
                                <p:cTn id="20" presetID="9" presetClass="entr" presetSubtype="0"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dissolve">
                                      <p:cBhvr>
                                        <p:cTn id="22" dur="500"/>
                                        <p:tgtEl>
                                          <p:spTgt spid="6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dissolve">
                                      <p:cBhvr>
                                        <p:cTn id="25" dur="500"/>
                                        <p:tgtEl>
                                          <p:spTgt spid="6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dissolve">
                                      <p:cBhvr>
                                        <p:cTn id="28" dur="500"/>
                                        <p:tgtEl>
                                          <p:spTgt spid="66"/>
                                        </p:tgtEl>
                                      </p:cBhvr>
                                    </p:animEffect>
                                  </p:childTnLst>
                                </p:cTn>
                              </p:par>
                              <p:par>
                                <p:cTn id="29" presetID="9"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dissolve">
                                      <p:cBhvr>
                                        <p:cTn id="31" dur="500"/>
                                        <p:tgtEl>
                                          <p:spTgt spid="67"/>
                                        </p:tgtEl>
                                      </p:cBhvr>
                                    </p:animEffect>
                                  </p:childTnLst>
                                </p:cTn>
                              </p:par>
                              <p:par>
                                <p:cTn id="32" presetID="9" presetClass="entr" presetSubtype="0"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dissolve">
                                      <p:cBhvr>
                                        <p:cTn id="34" dur="500"/>
                                        <p:tgtEl>
                                          <p:spTgt spid="68"/>
                                        </p:tgtEl>
                                      </p:cBhvr>
                                    </p:animEffect>
                                  </p:childTnLst>
                                </p:cTn>
                              </p:par>
                              <p:par>
                                <p:cTn id="35" presetID="9"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dissolve">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2" grpId="0" animBg="1"/>
      <p:bldP spid="63" grpId="0" animBg="1"/>
      <p:bldP spid="65" grpId="0" animBg="1"/>
      <p:bldP spid="6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Textbook considers this, </a:t>
            </a:r>
            <a:r>
              <a:rPr lang="en-US" altLang="x-none" sz="2700" dirty="0" err="1"/>
              <a:t>cont</a:t>
            </a:r>
            <a:r>
              <a:rPr lang="en-US" altLang="x-none" sz="2700" dirty="0"/>
              <a:t>:</a:t>
            </a:r>
          </a:p>
        </p:txBody>
      </p:sp>
      <p:sp>
        <p:nvSpPr>
          <p:cNvPr id="3" name="Content Placeholder 2">
            <a:extLst>
              <a:ext uri="{FF2B5EF4-FFF2-40B4-BE49-F238E27FC236}">
                <a16:creationId xmlns:a16="http://schemas.microsoft.com/office/drawing/2014/main" id="{E0198FC5-0879-C945-9570-5803229FDD86}"/>
              </a:ext>
            </a:extLst>
          </p:cNvPr>
          <p:cNvSpPr>
            <a:spLocks noGrp="1"/>
          </p:cNvSpPr>
          <p:nvPr>
            <p:ph idx="1"/>
          </p:nvPr>
        </p:nvSpPr>
        <p:spPr/>
        <p:txBody>
          <a:bodyPr/>
          <a:lstStyle/>
          <a:p>
            <a:endParaRPr lang="en-US"/>
          </a:p>
        </p:txBody>
      </p:sp>
      <p:sp>
        <p:nvSpPr>
          <p:cNvPr id="85" name="Rectangle 32" descr="???" title="Cost of query plan 8">
            <a:extLst>
              <a:ext uri="{FF2B5EF4-FFF2-40B4-BE49-F238E27FC236}">
                <a16:creationId xmlns:a16="http://schemas.microsoft.com/office/drawing/2014/main" id="{93E81DA6-784B-1943-A1D8-78B22EDB7194}"/>
              </a:ext>
            </a:extLst>
          </p:cNvPr>
          <p:cNvSpPr>
            <a:spLocks noChangeArrowheads="1"/>
          </p:cNvSpPr>
          <p:nvPr/>
        </p:nvSpPr>
        <p:spPr bwMode="auto">
          <a:xfrm>
            <a:off x="4469263" y="449203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
        <p:nvSpPr>
          <p:cNvPr id="32" name="Oval 31" title="Query Plan 8"/>
          <p:cNvSpPr/>
          <p:nvPr/>
        </p:nvSpPr>
        <p:spPr bwMode="auto">
          <a:xfrm>
            <a:off x="3886200" y="258797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rPr>
              <a:t>mat</a:t>
            </a:r>
          </a:p>
        </p:txBody>
      </p:sp>
      <p:sp>
        <p:nvSpPr>
          <p:cNvPr id="34" name="Oval 33" title="Query Plan 8"/>
          <p:cNvSpPr/>
          <p:nvPr/>
        </p:nvSpPr>
        <p:spPr bwMode="auto">
          <a:xfrm>
            <a:off x="5030394" y="260539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rPr>
              <a:t>mat</a:t>
            </a:r>
            <a:endParaRPr lang="en-US" dirty="0">
              <a:solidFill>
                <a:srgbClr val="000000"/>
              </a:solidFill>
            </a:endParaRPr>
          </a:p>
        </p:txBody>
      </p:sp>
      <p:cxnSp>
        <p:nvCxnSpPr>
          <p:cNvPr id="95" name="Straight Arrow Connector 94" title="Query Plan 8">
            <a:extLst>
              <a:ext uri="{FF2B5EF4-FFF2-40B4-BE49-F238E27FC236}">
                <a16:creationId xmlns:a16="http://schemas.microsoft.com/office/drawing/2014/main" id="{558CC2D5-C1CD-B54F-AE7F-9196A4BD03F8}"/>
              </a:ext>
            </a:extLst>
          </p:cNvPr>
          <p:cNvCxnSpPr>
            <a:cxnSpLocks/>
            <a:endCxn id="50" idx="3"/>
          </p:cNvCxnSpPr>
          <p:nvPr/>
        </p:nvCxnSpPr>
        <p:spPr bwMode="auto">
          <a:xfrm flipV="1">
            <a:off x="4292656" y="2418922"/>
            <a:ext cx="141438" cy="1815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7" name="Straight Arrow Connector 96" title="Query Plan 8">
            <a:extLst>
              <a:ext uri="{FF2B5EF4-FFF2-40B4-BE49-F238E27FC236}">
                <a16:creationId xmlns:a16="http://schemas.microsoft.com/office/drawing/2014/main" id="{F860971D-E6BA-1647-9DA0-DB13A4BBE6D8}"/>
              </a:ext>
            </a:extLst>
          </p:cNvPr>
          <p:cNvCxnSpPr>
            <a:cxnSpLocks/>
            <a:endCxn id="50" idx="5"/>
          </p:cNvCxnSpPr>
          <p:nvPr/>
        </p:nvCxnSpPr>
        <p:spPr bwMode="auto">
          <a:xfrm flipH="1" flipV="1">
            <a:off x="5565606" y="2418922"/>
            <a:ext cx="139182" cy="18378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9"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35" name="Oval 3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56" name="Straight Arrow Connector 5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a:endCxn id="45" idx="3"/>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7" name="Straight Arrow Connector 5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8" name="Straight Arrow Connector 5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3" name="Oval 3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BD1485F8-1044-9946-A171-183366B4E8E6}"/>
              </a:ext>
            </a:extLst>
          </p:cNvPr>
          <p:cNvSpPr/>
          <p:nvPr/>
        </p:nvSpPr>
        <p:spPr bwMode="auto">
          <a:xfrm>
            <a:off x="3786736" y="335663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1" name="Oval 4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CE7B029A-7FCB-0345-98CF-A2A1AE5C5101}"/>
              </a:ext>
            </a:extLst>
          </p:cNvPr>
          <p:cNvSpPr/>
          <p:nvPr/>
        </p:nvSpPr>
        <p:spPr bwMode="auto">
          <a:xfrm>
            <a:off x="3680610" y="40131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4" name="Straight Arrow Connector 43"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CD95E2A4-5043-8846-A33B-5B15853011A4}"/>
              </a:ext>
            </a:extLst>
          </p:cNvPr>
          <p:cNvCxnSpPr>
            <a:cxnSpLocks/>
          </p:cNvCxnSpPr>
          <p:nvPr/>
        </p:nvCxnSpPr>
        <p:spPr bwMode="auto">
          <a:xfrm flipV="1">
            <a:off x="5694590" y="3638771"/>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6" name="Oval 45"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7F17A27A-8387-0E4D-B191-A01559F563A5}"/>
              </a:ext>
            </a:extLst>
          </p:cNvPr>
          <p:cNvSpPr/>
          <p:nvPr/>
        </p:nvSpPr>
        <p:spPr bwMode="auto">
          <a:xfrm>
            <a:off x="5140780" y="4029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7" name="Oval 46"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012BBB5-C0D6-7D49-91CE-C10D9946CE2A}"/>
              </a:ext>
            </a:extLst>
          </p:cNvPr>
          <p:cNvSpPr/>
          <p:nvPr/>
        </p:nvSpPr>
        <p:spPr bwMode="auto">
          <a:xfrm>
            <a:off x="5140780" y="329141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8" name="Straight Arrow Connector 47"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7B103ED-4735-D242-8A55-77BE6665FF5A}"/>
              </a:ext>
            </a:extLst>
          </p:cNvPr>
          <p:cNvCxnSpPr/>
          <p:nvPr/>
        </p:nvCxnSpPr>
        <p:spPr bwMode="auto">
          <a:xfrm flipH="1" flipV="1">
            <a:off x="4269090" y="372846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9" name="Oval 48"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569C275-1E19-F64B-9D45-3CE824C44DAC}"/>
              </a:ext>
            </a:extLst>
          </p:cNvPr>
          <p:cNvSpPr/>
          <p:nvPr/>
        </p:nvSpPr>
        <p:spPr bwMode="auto">
          <a:xfrm>
            <a:off x="4450681" y="14590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50" name="Oval 4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5AEC667-86B9-3C41-896D-09EFFA8B167D}"/>
              </a:ext>
            </a:extLst>
          </p:cNvPr>
          <p:cNvSpPr/>
          <p:nvPr/>
        </p:nvSpPr>
        <p:spPr bwMode="auto">
          <a:xfrm>
            <a:off x="4199750" y="197229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51" name="Straight Arrow Connector 5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24B0803-07D0-9A4B-8EFB-4D1FB652DBE9}"/>
              </a:ext>
            </a:extLst>
          </p:cNvPr>
          <p:cNvCxnSpPr>
            <a:cxnSpLocks/>
          </p:cNvCxnSpPr>
          <p:nvPr/>
        </p:nvCxnSpPr>
        <p:spPr bwMode="auto">
          <a:xfrm flipV="1">
            <a:off x="4319975" y="2935323"/>
            <a:ext cx="0" cy="42130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2D5DD0EF-CF09-6E47-8B3D-06B5A0F41098}"/>
              </a:ext>
            </a:extLst>
          </p:cNvPr>
          <p:cNvCxnSpPr/>
          <p:nvPr/>
        </p:nvCxnSpPr>
        <p:spPr bwMode="auto">
          <a:xfrm flipV="1">
            <a:off x="4999850" y="180986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3" name="Straight Arrow Connector 5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423C2CFE-56B0-3345-B8FF-681083425F14}"/>
              </a:ext>
            </a:extLst>
          </p:cNvPr>
          <p:cNvCxnSpPr>
            <a:cxnSpLocks/>
          </p:cNvCxnSpPr>
          <p:nvPr/>
        </p:nvCxnSpPr>
        <p:spPr bwMode="auto">
          <a:xfrm flipH="1" flipV="1">
            <a:off x="5694591" y="2921125"/>
            <a:ext cx="1" cy="37029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155965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Plan 8 Cost Analysis</a:t>
            </a:r>
          </a:p>
        </p:txBody>
      </p:sp>
      <p:sp>
        <p:nvSpPr>
          <p:cNvPr id="2" name="Content Placeholder 1"/>
          <p:cNvSpPr>
            <a:spLocks noGrp="1"/>
          </p:cNvSpPr>
          <p:nvPr>
            <p:ph idx="1"/>
          </p:nvPr>
        </p:nvSpPr>
        <p:spPr/>
        <p:txBody>
          <a:bodyPr>
            <a:normAutofit fontScale="47500" lnSpcReduction="20000"/>
          </a:bodyPr>
          <a:lstStyle/>
          <a:p>
            <a:pPr>
              <a:lnSpc>
                <a:spcPct val="90000"/>
              </a:lnSpc>
            </a:pPr>
            <a:r>
              <a:rPr lang="en-US" altLang="x-none" dirty="0">
                <a:solidFill>
                  <a:schemeClr val="bg2">
                    <a:lumMod val="10000"/>
                  </a:schemeClr>
                </a:solidFill>
              </a:rPr>
              <a:t>With 5 buffers, cost of plan:</a:t>
            </a:r>
          </a:p>
          <a:p>
            <a:pPr>
              <a:lnSpc>
                <a:spcPct val="90000"/>
              </a:lnSpc>
              <a:spcBef>
                <a:spcPts val="1000"/>
              </a:spcBef>
            </a:pPr>
            <a:r>
              <a:rPr lang="en-US" altLang="x-none" dirty="0">
                <a:solidFill>
                  <a:schemeClr val="bg2">
                    <a:lumMod val="10000"/>
                  </a:schemeClr>
                </a:solidFill>
              </a:rPr>
              <a:t>Scan Sailors (500), write T1 (250)</a:t>
            </a:r>
          </a:p>
          <a:p>
            <a:pPr>
              <a:lnSpc>
                <a:spcPct val="90000"/>
              </a:lnSpc>
              <a:spcBef>
                <a:spcPts val="1000"/>
              </a:spcBef>
            </a:pPr>
            <a:r>
              <a:rPr lang="en-US" altLang="x-none" dirty="0">
                <a:solidFill>
                  <a:schemeClr val="bg2">
                    <a:lumMod val="10000"/>
                  </a:schemeClr>
                </a:solidFill>
              </a:rPr>
              <a:t>Scan Reserves (1000), write T2 (10) </a:t>
            </a:r>
          </a:p>
          <a:p>
            <a:pPr>
              <a:lnSpc>
                <a:spcPct val="90000"/>
              </a:lnSpc>
            </a:pPr>
            <a:r>
              <a:rPr lang="en-US" altLang="x-none" dirty="0">
                <a:solidFill>
                  <a:schemeClr val="bg2">
                    <a:lumMod val="10000"/>
                  </a:schemeClr>
                </a:solidFill>
              </a:rPr>
              <a:t>Sort T1 (</a:t>
            </a:r>
            <a:r>
              <a:rPr lang="en-US" altLang="x-none" dirty="0">
                <a:solidFill>
                  <a:srgbClr val="FF0000"/>
                </a:solidFill>
              </a:rPr>
              <a:t>???</a:t>
            </a:r>
            <a:r>
              <a:rPr lang="en-US" altLang="x-none" dirty="0">
                <a:solidFill>
                  <a:schemeClr val="bg2">
                    <a:lumMod val="10000"/>
                  </a:schemeClr>
                </a:solidFill>
              </a:rPr>
              <a:t>)</a:t>
            </a:r>
          </a:p>
          <a:p>
            <a:pPr>
              <a:lnSpc>
                <a:spcPct val="90000"/>
              </a:lnSpc>
            </a:pPr>
            <a:r>
              <a:rPr lang="en-US" altLang="x-none" dirty="0">
                <a:solidFill>
                  <a:schemeClr val="bg2">
                    <a:lumMod val="10000"/>
                  </a:schemeClr>
                </a:solidFill>
              </a:rPr>
              <a:t>Sort T2 (</a:t>
            </a:r>
            <a:r>
              <a:rPr lang="en-US" altLang="x-none" dirty="0">
                <a:solidFill>
                  <a:srgbClr val="FF0000"/>
                </a:solidFill>
              </a:rPr>
              <a:t>???</a:t>
            </a:r>
            <a:r>
              <a:rPr lang="en-US" altLang="x-none" dirty="0">
                <a:solidFill>
                  <a:schemeClr val="bg2">
                    <a:lumMod val="10000"/>
                  </a:schemeClr>
                </a:solidFill>
              </a:rPr>
              <a:t>)</a:t>
            </a:r>
            <a:endParaRPr lang="en-US" altLang="x-none" dirty="0">
              <a:solidFill>
                <a:srgbClr val="FF0000"/>
              </a:solidFill>
            </a:endParaRPr>
          </a:p>
          <a:p>
            <a:pPr>
              <a:lnSpc>
                <a:spcPct val="90000"/>
              </a:lnSpc>
              <a:spcBef>
                <a:spcPts val="1500"/>
              </a:spcBef>
            </a:pPr>
            <a:r>
              <a:rPr lang="en-US" altLang="x-none" dirty="0">
                <a:solidFill>
                  <a:srgbClr val="FF0000"/>
                </a:solidFill>
              </a:rPr>
              <a:t>How many passes for each sort?</a:t>
            </a:r>
          </a:p>
          <a:p>
            <a:pPr lvl="1">
              <a:lnSpc>
                <a:spcPct val="90000"/>
              </a:lnSpc>
            </a:pPr>
            <a:r>
              <a:rPr lang="en-US" altLang="x-none" dirty="0">
                <a:solidFill>
                  <a:schemeClr val="bg2">
                    <a:lumMod val="10000"/>
                  </a:schemeClr>
                </a:solidFill>
              </a:rPr>
              <a:t>2 passes for reserves (2*2*10 to read/write)</a:t>
            </a:r>
          </a:p>
          <a:p>
            <a:pPr lvl="1">
              <a:lnSpc>
                <a:spcPct val="90000"/>
              </a:lnSpc>
            </a:pPr>
            <a:r>
              <a:rPr lang="en-US" altLang="x-none" dirty="0">
                <a:solidFill>
                  <a:schemeClr val="bg2">
                    <a:lumMod val="10000"/>
                  </a:schemeClr>
                </a:solidFill>
              </a:rPr>
              <a:t>4 passes for sailors (4*2*250 to read/write)</a:t>
            </a:r>
          </a:p>
          <a:p>
            <a:pPr>
              <a:lnSpc>
                <a:spcPct val="90000"/>
              </a:lnSpc>
              <a:spcBef>
                <a:spcPts val="2000"/>
              </a:spcBef>
            </a:pPr>
            <a:r>
              <a:rPr lang="en-US" altLang="x-none" dirty="0">
                <a:solidFill>
                  <a:schemeClr val="bg2">
                    <a:lumMod val="10000"/>
                  </a:schemeClr>
                </a:solidFill>
              </a:rPr>
              <a:t>Merge (10+250) = 260</a:t>
            </a:r>
          </a:p>
          <a:p>
            <a:pPr>
              <a:lnSpc>
                <a:spcPct val="90000"/>
              </a:lnSpc>
            </a:pPr>
            <a:r>
              <a:rPr lang="en-US" altLang="x-none" dirty="0">
                <a:solidFill>
                  <a:schemeClr val="bg2">
                    <a:lumMod val="10000"/>
                  </a:schemeClr>
                </a:solidFill>
              </a:rPr>
              <a:t>Total:</a:t>
            </a:r>
          </a:p>
          <a:p>
            <a:pPr marL="457200" lvl="1" indent="0">
              <a:lnSpc>
                <a:spcPct val="90000"/>
              </a:lnSpc>
              <a:buNone/>
            </a:pPr>
            <a:r>
              <a:rPr lang="en-US" altLang="x-none" dirty="0">
                <a:solidFill>
                  <a:schemeClr val="bg2">
                    <a:lumMod val="10000"/>
                  </a:schemeClr>
                </a:solidFill>
              </a:rPr>
              <a:t>1000 + 10 + 500 + 250 + 2*2*10 + </a:t>
            </a:r>
          </a:p>
          <a:p>
            <a:pPr marL="457200" lvl="1" indent="0">
              <a:lnSpc>
                <a:spcPct val="90000"/>
              </a:lnSpc>
              <a:buNone/>
            </a:pPr>
            <a:r>
              <a:rPr lang="en-US" altLang="x-none" dirty="0">
                <a:solidFill>
                  <a:schemeClr val="bg2">
                    <a:lumMod val="10000"/>
                  </a:schemeClr>
                </a:solidFill>
              </a:rPr>
              <a:t>4*2*250 + merge (10+250) = </a:t>
            </a:r>
            <a:r>
              <a:rPr lang="en-US" altLang="x-none" dirty="0">
                <a:solidFill>
                  <a:srgbClr val="C00000"/>
                </a:solidFill>
              </a:rPr>
              <a:t>4060</a:t>
            </a:r>
          </a:p>
        </p:txBody>
      </p:sp>
      <p:sp>
        <p:nvSpPr>
          <p:cNvPr id="20" name="Oval 19" title="Query Plan 8">
            <a:extLst>
              <a:ext uri="{FF2B5EF4-FFF2-40B4-BE49-F238E27FC236}">
                <a16:creationId xmlns:a16="http://schemas.microsoft.com/office/drawing/2014/main" id="{7DDCCB0C-99F7-BA46-ABD4-8081EB226ACB}"/>
              </a:ext>
            </a:extLst>
          </p:cNvPr>
          <p:cNvSpPr/>
          <p:nvPr/>
        </p:nvSpPr>
        <p:spPr bwMode="auto">
          <a:xfrm>
            <a:off x="6468250" y="155419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rPr>
              <a:t>mat</a:t>
            </a:r>
          </a:p>
        </p:txBody>
      </p:sp>
      <p:sp>
        <p:nvSpPr>
          <p:cNvPr id="21" name="Oval 20" title="Query Plan 8">
            <a:extLst>
              <a:ext uri="{FF2B5EF4-FFF2-40B4-BE49-F238E27FC236}">
                <a16:creationId xmlns:a16="http://schemas.microsoft.com/office/drawing/2014/main" id="{32BD37C5-8CD9-3640-82D8-B21AA5215BDF}"/>
              </a:ext>
            </a:extLst>
          </p:cNvPr>
          <p:cNvSpPr/>
          <p:nvPr/>
        </p:nvSpPr>
        <p:spPr bwMode="auto">
          <a:xfrm>
            <a:off x="7612444" y="1571624"/>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rPr>
              <a:t>mat</a:t>
            </a:r>
            <a:endParaRPr lang="en-US" dirty="0">
              <a:solidFill>
                <a:srgbClr val="000000"/>
              </a:solidFill>
            </a:endParaRPr>
          </a:p>
        </p:txBody>
      </p:sp>
      <p:cxnSp>
        <p:nvCxnSpPr>
          <p:cNvPr id="22" name="Straight Arrow Connector 21" title="Query Plan 8">
            <a:extLst>
              <a:ext uri="{FF2B5EF4-FFF2-40B4-BE49-F238E27FC236}">
                <a16:creationId xmlns:a16="http://schemas.microsoft.com/office/drawing/2014/main" id="{7B98DBE1-825A-B04B-8BF4-D3E28278F7CC}"/>
              </a:ext>
            </a:extLst>
          </p:cNvPr>
          <p:cNvCxnSpPr>
            <a:cxnSpLocks/>
            <a:endCxn id="47" idx="3"/>
          </p:cNvCxnSpPr>
          <p:nvPr/>
        </p:nvCxnSpPr>
        <p:spPr bwMode="auto">
          <a:xfrm flipV="1">
            <a:off x="6874706" y="1385149"/>
            <a:ext cx="141438" cy="1815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8" name="Straight Arrow Connector 37" title="Query Plan 8">
            <a:extLst>
              <a:ext uri="{FF2B5EF4-FFF2-40B4-BE49-F238E27FC236}">
                <a16:creationId xmlns:a16="http://schemas.microsoft.com/office/drawing/2014/main" id="{264EFE25-60CC-F143-ABD5-D206128F1A03}"/>
              </a:ext>
            </a:extLst>
          </p:cNvPr>
          <p:cNvCxnSpPr>
            <a:cxnSpLocks/>
            <a:endCxn id="47" idx="5"/>
          </p:cNvCxnSpPr>
          <p:nvPr/>
        </p:nvCxnSpPr>
        <p:spPr bwMode="auto">
          <a:xfrm flipH="1" flipV="1">
            <a:off x="8147656" y="1385149"/>
            <a:ext cx="139182" cy="18378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7E7FF51-C6D8-7D43-860A-74652977E889}"/>
              </a:ext>
            </a:extLst>
          </p:cNvPr>
          <p:cNvSpPr/>
          <p:nvPr/>
        </p:nvSpPr>
        <p:spPr bwMode="auto">
          <a:xfrm>
            <a:off x="6368786" y="232285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41" name="Oval 4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B4A63A1F-95FC-6245-9631-A796D6B59F55}"/>
              </a:ext>
            </a:extLst>
          </p:cNvPr>
          <p:cNvSpPr/>
          <p:nvPr/>
        </p:nvSpPr>
        <p:spPr bwMode="auto">
          <a:xfrm>
            <a:off x="6262660" y="297935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BAFEF2A-0AB1-A54B-BFE2-E4819777A532}"/>
              </a:ext>
            </a:extLst>
          </p:cNvPr>
          <p:cNvCxnSpPr>
            <a:cxnSpLocks/>
          </p:cNvCxnSpPr>
          <p:nvPr/>
        </p:nvCxnSpPr>
        <p:spPr bwMode="auto">
          <a:xfrm flipV="1">
            <a:off x="8276640" y="2604998"/>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40F7542F-6F1E-0347-AD97-B707ED6B0546}"/>
              </a:ext>
            </a:extLst>
          </p:cNvPr>
          <p:cNvSpPr/>
          <p:nvPr/>
        </p:nvSpPr>
        <p:spPr bwMode="auto">
          <a:xfrm>
            <a:off x="7722830" y="29953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4" name="Oval 43"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D2F47D42-5CDA-1F43-8408-A3B76C31E1CF}"/>
              </a:ext>
            </a:extLst>
          </p:cNvPr>
          <p:cNvSpPr/>
          <p:nvPr/>
        </p:nvSpPr>
        <p:spPr bwMode="auto">
          <a:xfrm>
            <a:off x="7722830" y="225764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5" name="Straight Arrow Connector 44"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7CF86AA9-CFBE-1944-BE08-4193B47F291A}"/>
              </a:ext>
            </a:extLst>
          </p:cNvPr>
          <p:cNvCxnSpPr/>
          <p:nvPr/>
        </p:nvCxnSpPr>
        <p:spPr bwMode="auto">
          <a:xfrm flipH="1" flipV="1">
            <a:off x="6851140" y="269469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6" name="Oval 45"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1CA85C0C-2709-8041-8412-BD129095D539}"/>
              </a:ext>
            </a:extLst>
          </p:cNvPr>
          <p:cNvSpPr/>
          <p:nvPr/>
        </p:nvSpPr>
        <p:spPr bwMode="auto">
          <a:xfrm>
            <a:off x="7032731" y="42528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7" name="Oval 46"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57ECB7EF-02AC-7F40-A7DA-875839829A1C}"/>
              </a:ext>
            </a:extLst>
          </p:cNvPr>
          <p:cNvSpPr/>
          <p:nvPr/>
        </p:nvSpPr>
        <p:spPr bwMode="auto">
          <a:xfrm>
            <a:off x="6781800" y="93852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48" name="Straight Arrow Connector 47"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B972C283-90A0-EB46-B06B-17B10BBEB0D1}"/>
              </a:ext>
            </a:extLst>
          </p:cNvPr>
          <p:cNvCxnSpPr>
            <a:cxnSpLocks/>
          </p:cNvCxnSpPr>
          <p:nvPr/>
        </p:nvCxnSpPr>
        <p:spPr bwMode="auto">
          <a:xfrm flipV="1">
            <a:off x="6902025" y="1901550"/>
            <a:ext cx="0" cy="42130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87A8A3F-C013-0A47-9418-7C075F601BD8}"/>
              </a:ext>
            </a:extLst>
          </p:cNvPr>
          <p:cNvCxnSpPr/>
          <p:nvPr/>
        </p:nvCxnSpPr>
        <p:spPr bwMode="auto">
          <a:xfrm flipV="1">
            <a:off x="7581900" y="776094"/>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0" name="Straight Arrow Connector 4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A9889401-111F-DF45-85D5-7F4DF4F8E42C}"/>
              </a:ext>
            </a:extLst>
          </p:cNvPr>
          <p:cNvCxnSpPr>
            <a:cxnSpLocks/>
          </p:cNvCxnSpPr>
          <p:nvPr/>
        </p:nvCxnSpPr>
        <p:spPr bwMode="auto">
          <a:xfrm flipH="1" flipV="1">
            <a:off x="8276641" y="1887352"/>
            <a:ext cx="1" cy="37029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868834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dissolve">
                                      <p:cBhvr>
                                        <p:cTn id="7" dur="500"/>
                                        <p:tgtEl>
                                          <p:spTgt spid="2">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dissolve">
                                      <p:cBhvr>
                                        <p:cTn id="10" dur="500"/>
                                        <p:tgtEl>
                                          <p:spTgt spid="2">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animEffect transition="in" filter="dissolve">
                                      <p:cBhvr>
                                        <p:cTn id="15" dur="500"/>
                                        <p:tgtEl>
                                          <p:spTgt spid="2">
                                            <p:txEl>
                                              <p:pRg st="10" end="1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11" end="11"/>
                                            </p:txEl>
                                          </p:spTgt>
                                        </p:tgtEl>
                                        <p:attrNameLst>
                                          <p:attrName>style.visibility</p:attrName>
                                        </p:attrNameLst>
                                      </p:cBhvr>
                                      <p:to>
                                        <p:strVal val="visible"/>
                                      </p:to>
                                    </p:set>
                                    <p:animEffect transition="in" filter="dissolve">
                                      <p:cBhvr>
                                        <p:cTn id="1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6</a:t>
            </a:r>
          </a:p>
        </p:txBody>
      </p:sp>
      <p:sp>
        <p:nvSpPr>
          <p:cNvPr id="2" name="Content Placeholder 1">
            <a:extLst>
              <a:ext uri="{FF2B5EF4-FFF2-40B4-BE49-F238E27FC236}">
                <a16:creationId xmlns:a16="http://schemas.microsoft.com/office/drawing/2014/main" id="{B666D504-B4B3-6940-A7D7-EE9542741138}"/>
              </a:ext>
            </a:extLst>
          </p:cNvPr>
          <p:cNvSpPr>
            <a:spLocks noGrp="1"/>
          </p:cNvSpPr>
          <p:nvPr>
            <p:ph idx="1"/>
          </p:nvPr>
        </p:nvSpPr>
        <p:spPr/>
        <p:txBody>
          <a:bodyPr/>
          <a:lstStyle/>
          <a:p>
            <a:endParaRPr lang="en-US"/>
          </a:p>
        </p:txBody>
      </p:sp>
      <p:sp>
        <p:nvSpPr>
          <p:cNvPr id="69" name="Rectangle 32" descr="4060 IOs" title="Cost of query plan 8">
            <a:extLst>
              <a:ext uri="{FF2B5EF4-FFF2-40B4-BE49-F238E27FC236}">
                <a16:creationId xmlns:a16="http://schemas.microsoft.com/office/drawing/2014/main" id="{6D98B450-0B5D-244D-BCEB-E67C93C62DA2}"/>
              </a:ext>
            </a:extLst>
          </p:cNvPr>
          <p:cNvSpPr>
            <a:spLocks noChangeArrowheads="1"/>
          </p:cNvSpPr>
          <p:nvPr/>
        </p:nvSpPr>
        <p:spPr bwMode="auto">
          <a:xfrm>
            <a:off x="4469263" y="449203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4060 IOs</a:t>
            </a:r>
          </a:p>
        </p:txBody>
      </p:sp>
      <p:sp>
        <p:nvSpPr>
          <p:cNvPr id="35" name="Oval 34" title="Query Plan 8">
            <a:extLst>
              <a:ext uri="{FF2B5EF4-FFF2-40B4-BE49-F238E27FC236}">
                <a16:creationId xmlns:a16="http://schemas.microsoft.com/office/drawing/2014/main" id="{900A8F68-992E-9F4D-B5CA-2C15DFD4D76B}"/>
              </a:ext>
            </a:extLst>
          </p:cNvPr>
          <p:cNvSpPr/>
          <p:nvPr/>
        </p:nvSpPr>
        <p:spPr bwMode="auto">
          <a:xfrm>
            <a:off x="3886200" y="258797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rPr>
              <a:t>mat</a:t>
            </a:r>
          </a:p>
        </p:txBody>
      </p:sp>
      <p:sp>
        <p:nvSpPr>
          <p:cNvPr id="36" name="Oval 35" title="Query Plan 8">
            <a:extLst>
              <a:ext uri="{FF2B5EF4-FFF2-40B4-BE49-F238E27FC236}">
                <a16:creationId xmlns:a16="http://schemas.microsoft.com/office/drawing/2014/main" id="{3F778E5A-49DB-9149-B378-48B28F94697A}"/>
              </a:ext>
            </a:extLst>
          </p:cNvPr>
          <p:cNvSpPr/>
          <p:nvPr/>
        </p:nvSpPr>
        <p:spPr bwMode="auto">
          <a:xfrm>
            <a:off x="5030394" y="2605397"/>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rPr>
              <a:t>mat</a:t>
            </a:r>
            <a:endParaRPr lang="en-US" dirty="0">
              <a:solidFill>
                <a:srgbClr val="000000"/>
              </a:solidFill>
            </a:endParaRPr>
          </a:p>
        </p:txBody>
      </p:sp>
      <p:cxnSp>
        <p:nvCxnSpPr>
          <p:cNvPr id="44" name="Straight Arrow Connector 43" title="Query Plan 8">
            <a:extLst>
              <a:ext uri="{FF2B5EF4-FFF2-40B4-BE49-F238E27FC236}">
                <a16:creationId xmlns:a16="http://schemas.microsoft.com/office/drawing/2014/main" id="{86D6C55C-6E0F-044B-B52B-F43524F5D0D0}"/>
              </a:ext>
            </a:extLst>
          </p:cNvPr>
          <p:cNvCxnSpPr>
            <a:cxnSpLocks/>
            <a:endCxn id="78" idx="3"/>
          </p:cNvCxnSpPr>
          <p:nvPr/>
        </p:nvCxnSpPr>
        <p:spPr bwMode="auto">
          <a:xfrm flipV="1">
            <a:off x="4292656" y="2418922"/>
            <a:ext cx="141438" cy="18157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title="Query Plan 8">
            <a:extLst>
              <a:ext uri="{FF2B5EF4-FFF2-40B4-BE49-F238E27FC236}">
                <a16:creationId xmlns:a16="http://schemas.microsoft.com/office/drawing/2014/main" id="{3F1BA8B3-E65B-4348-B3AE-3154D51EFFD4}"/>
              </a:ext>
            </a:extLst>
          </p:cNvPr>
          <p:cNvCxnSpPr>
            <a:cxnSpLocks/>
            <a:endCxn id="78" idx="5"/>
          </p:cNvCxnSpPr>
          <p:nvPr/>
        </p:nvCxnSpPr>
        <p:spPr bwMode="auto">
          <a:xfrm flipH="1" flipV="1">
            <a:off x="5565606" y="2418922"/>
            <a:ext cx="139182" cy="18378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1" name="Oval 7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AE12C12-F9AA-A740-822D-02B43B452690}"/>
              </a:ext>
            </a:extLst>
          </p:cNvPr>
          <p:cNvSpPr/>
          <p:nvPr/>
        </p:nvSpPr>
        <p:spPr bwMode="auto">
          <a:xfrm>
            <a:off x="3786736" y="335663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2" name="Oval 71"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489D80B-1E4D-5440-B220-D48851D5C4AE}"/>
              </a:ext>
            </a:extLst>
          </p:cNvPr>
          <p:cNvSpPr/>
          <p:nvPr/>
        </p:nvSpPr>
        <p:spPr bwMode="auto">
          <a:xfrm>
            <a:off x="3680610" y="401312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3" name="Straight Arrow Connector 72"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302E49D6-13DA-7746-B764-A1AFD7A1516A}"/>
              </a:ext>
            </a:extLst>
          </p:cNvPr>
          <p:cNvCxnSpPr>
            <a:cxnSpLocks/>
          </p:cNvCxnSpPr>
          <p:nvPr/>
        </p:nvCxnSpPr>
        <p:spPr bwMode="auto">
          <a:xfrm flipV="1">
            <a:off x="5694590" y="3638771"/>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4" name="Oval 73"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D76A6DD2-06F9-FD44-8EFA-550F9D731FF7}"/>
              </a:ext>
            </a:extLst>
          </p:cNvPr>
          <p:cNvSpPr/>
          <p:nvPr/>
        </p:nvSpPr>
        <p:spPr bwMode="auto">
          <a:xfrm>
            <a:off x="5140780" y="4029078"/>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5" name="Oval 74"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EB558B26-F921-154F-BA67-A67D07735CF2}"/>
              </a:ext>
            </a:extLst>
          </p:cNvPr>
          <p:cNvSpPr/>
          <p:nvPr/>
        </p:nvSpPr>
        <p:spPr bwMode="auto">
          <a:xfrm>
            <a:off x="5140780" y="329141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76" name="Straight Arrow Connector 75"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636082B6-87E5-E541-AFAD-5B9CAF3A0954}"/>
              </a:ext>
            </a:extLst>
          </p:cNvPr>
          <p:cNvCxnSpPr/>
          <p:nvPr/>
        </p:nvCxnSpPr>
        <p:spPr bwMode="auto">
          <a:xfrm flipH="1" flipV="1">
            <a:off x="4269090" y="3728467"/>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7" name="Oval 76"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076167F0-DD88-D442-9FFD-97F04640EF24}"/>
              </a:ext>
            </a:extLst>
          </p:cNvPr>
          <p:cNvSpPr/>
          <p:nvPr/>
        </p:nvSpPr>
        <p:spPr bwMode="auto">
          <a:xfrm>
            <a:off x="4450681" y="145905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78" name="Oval 77"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0498B1A7-8341-9641-922C-22CDFEF67CDD}"/>
              </a:ext>
            </a:extLst>
          </p:cNvPr>
          <p:cNvSpPr/>
          <p:nvPr/>
        </p:nvSpPr>
        <p:spPr bwMode="auto">
          <a:xfrm>
            <a:off x="4199750" y="1972298"/>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79" name="Straight Arrow Connector 78"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77B62045-E84F-7A47-B2FD-2CA3729F081C}"/>
              </a:ext>
            </a:extLst>
          </p:cNvPr>
          <p:cNvCxnSpPr>
            <a:cxnSpLocks/>
          </p:cNvCxnSpPr>
          <p:nvPr/>
        </p:nvCxnSpPr>
        <p:spPr bwMode="auto">
          <a:xfrm flipV="1">
            <a:off x="4319975" y="2935323"/>
            <a:ext cx="0" cy="42130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0" name="Straight Arrow Connector 79"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825352FF-40BF-464D-B08F-B28D9415724D}"/>
              </a:ext>
            </a:extLst>
          </p:cNvPr>
          <p:cNvCxnSpPr/>
          <p:nvPr/>
        </p:nvCxnSpPr>
        <p:spPr bwMode="auto">
          <a:xfrm flipV="1">
            <a:off x="4999850" y="1809867"/>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1" name="Straight Arrow Connector 80" descr="Sailors is scanned and then selected for rating &gt; 5. Reserves is scanned selected for bid = 100. The result of both are sort merge joined ( S ⨝ R) . Finally, the sname is projected from the result" title="Query Plan 8">
            <a:extLst>
              <a:ext uri="{FF2B5EF4-FFF2-40B4-BE49-F238E27FC236}">
                <a16:creationId xmlns:a16="http://schemas.microsoft.com/office/drawing/2014/main" id="{927AD120-B289-564F-9338-02660072F356}"/>
              </a:ext>
            </a:extLst>
          </p:cNvPr>
          <p:cNvCxnSpPr>
            <a:cxnSpLocks/>
          </p:cNvCxnSpPr>
          <p:nvPr/>
        </p:nvCxnSpPr>
        <p:spPr bwMode="auto">
          <a:xfrm flipH="1" flipV="1">
            <a:off x="5694591" y="2921125"/>
            <a:ext cx="1" cy="37029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4"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37" name="Oval 3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9" name="Straight Arrow Connector 3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1" name="Oval 4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46" name="Straight Arrow Connector 4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8" name="Straight Arrow Connector 4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9" name="Straight Arrow Connector 4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806125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dissolv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Join Algorithm Again, Again</a:t>
            </a:r>
          </a:p>
        </p:txBody>
      </p:sp>
      <p:sp>
        <p:nvSpPr>
          <p:cNvPr id="2" name="Content Placeholder 1">
            <a:extLst>
              <a:ext uri="{FF2B5EF4-FFF2-40B4-BE49-F238E27FC236}">
                <a16:creationId xmlns:a16="http://schemas.microsoft.com/office/drawing/2014/main" id="{462CC358-B3EB-FA47-87ED-08BBE6449E51}"/>
              </a:ext>
            </a:extLst>
          </p:cNvPr>
          <p:cNvSpPr>
            <a:spLocks noGrp="1"/>
          </p:cNvSpPr>
          <p:nvPr>
            <p:ph idx="1"/>
          </p:nvPr>
        </p:nvSpPr>
        <p:spPr/>
        <p:txBody>
          <a:bodyPr/>
          <a:lstStyle/>
          <a:p>
            <a:endParaRPr lang="en-US"/>
          </a:p>
        </p:txBody>
      </p:sp>
      <p:grpSp>
        <p:nvGrpSpPr>
          <p:cNvPr id="3" name="Group 2"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33CA37A8-CF98-4D49-906D-EADD91AFA7F6}"/>
              </a:ext>
            </a:extLst>
          </p:cNvPr>
          <p:cNvGrpSpPr/>
          <p:nvPr/>
        </p:nvGrpSpPr>
        <p:grpSpPr>
          <a:xfrm>
            <a:off x="3817453" y="1682905"/>
            <a:ext cx="2496335" cy="2649295"/>
            <a:chOff x="3817453" y="1682905"/>
            <a:chExt cx="2496335" cy="2649295"/>
          </a:xfrm>
        </p:grpSpPr>
        <p:sp>
          <p:nvSpPr>
            <p:cNvPr id="58" name="Oval 57"/>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1" name="Oval 60"/>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p:cNvSpPr/>
            <p:nvPr/>
          </p:nvSpPr>
          <p:spPr bwMode="auto">
            <a:xfrm>
              <a:off x="4265136" y="219306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grpSp>
        <p:nvGrpSpPr>
          <p:cNvPr id="33" name="Group 32" descr=" Sailors is scanned and then selected for rating &gt; 5.  Reserves is scanned selected for bid = 100. The result of the select on Reserves is materialized. The result of the sailors table and materialized reserves table page nested loop joined( S ⨝ R). Finally, the sname is projected from the result" title="Query Plan 6">
            <a:extLst>
              <a:ext uri="{FF2B5EF4-FFF2-40B4-BE49-F238E27FC236}">
                <a16:creationId xmlns:a16="http://schemas.microsoft.com/office/drawing/2014/main" id="{6E203D62-14B4-3A41-94B8-B802512D9E9C}"/>
              </a:ext>
            </a:extLst>
          </p:cNvPr>
          <p:cNvGrpSpPr/>
          <p:nvPr/>
        </p:nvGrpSpPr>
        <p:grpSpPr>
          <a:xfrm>
            <a:off x="762000" y="1657350"/>
            <a:ext cx="2496335" cy="2649295"/>
            <a:chOff x="3906093" y="1290245"/>
            <a:chExt cx="2496335" cy="2649295"/>
          </a:xfrm>
        </p:grpSpPr>
        <p:sp>
          <p:nvSpPr>
            <p:cNvPr id="34" name="Oval 33">
              <a:extLst>
                <a:ext uri="{FF2B5EF4-FFF2-40B4-BE49-F238E27FC236}">
                  <a16:creationId xmlns:a16="http://schemas.microsoft.com/office/drawing/2014/main" id="{EA6DB21B-FB35-9E4F-9539-34B4CBDDE003}"/>
                </a:ext>
              </a:extLst>
            </p:cNvPr>
            <p:cNvSpPr/>
            <p:nvPr/>
          </p:nvSpPr>
          <p:spPr bwMode="auto">
            <a:xfrm>
              <a:off x="3906093" y="239152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5" name="Oval 34">
              <a:extLst>
                <a:ext uri="{FF2B5EF4-FFF2-40B4-BE49-F238E27FC236}">
                  <a16:creationId xmlns:a16="http://schemas.microsoft.com/office/drawing/2014/main" id="{BB89CCAF-741F-D649-ACFE-E9D82FA6DAC8}"/>
                </a:ext>
              </a:extLst>
            </p:cNvPr>
            <p:cNvSpPr/>
            <p:nvPr/>
          </p:nvSpPr>
          <p:spPr bwMode="auto">
            <a:xfrm>
              <a:off x="3906093" y="298003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6" name="Straight Arrow Connector 35">
              <a:extLst>
                <a:ext uri="{FF2B5EF4-FFF2-40B4-BE49-F238E27FC236}">
                  <a16:creationId xmlns:a16="http://schemas.microsoft.com/office/drawing/2014/main" id="{8087AB74-6DB7-FE46-B20E-0B7647725550}"/>
                </a:ext>
              </a:extLst>
            </p:cNvPr>
            <p:cNvCxnSpPr>
              <a:stCxn id="35" idx="0"/>
              <a:endCxn id="34" idx="4"/>
            </p:cNvCxnSpPr>
            <p:nvPr/>
          </p:nvCxnSpPr>
          <p:spPr bwMode="auto">
            <a:xfrm flipV="1">
              <a:off x="4459903" y="273887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7" name="Oval 36">
              <a:extLst>
                <a:ext uri="{FF2B5EF4-FFF2-40B4-BE49-F238E27FC236}">
                  <a16:creationId xmlns:a16="http://schemas.microsoft.com/office/drawing/2014/main" id="{737AC331-386B-854A-8615-B3959525DDC7}"/>
                </a:ext>
              </a:extLst>
            </p:cNvPr>
            <p:cNvSpPr/>
            <p:nvPr/>
          </p:nvSpPr>
          <p:spPr bwMode="auto">
            <a:xfrm>
              <a:off x="5294807" y="359218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38" name="Oval 37">
              <a:extLst>
                <a:ext uri="{FF2B5EF4-FFF2-40B4-BE49-F238E27FC236}">
                  <a16:creationId xmlns:a16="http://schemas.microsoft.com/office/drawing/2014/main" id="{25986A04-8D82-BD4F-BA74-07CBC7F0E3D9}"/>
                </a:ext>
              </a:extLst>
            </p:cNvPr>
            <p:cNvSpPr/>
            <p:nvPr/>
          </p:nvSpPr>
          <p:spPr bwMode="auto">
            <a:xfrm>
              <a:off x="5294807" y="300367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0" name="Straight Arrow Connector 39">
              <a:extLst>
                <a:ext uri="{FF2B5EF4-FFF2-40B4-BE49-F238E27FC236}">
                  <a16:creationId xmlns:a16="http://schemas.microsoft.com/office/drawing/2014/main" id="{E3E490E4-1113-C542-BC05-82E95DE95B75}"/>
                </a:ext>
              </a:extLst>
            </p:cNvPr>
            <p:cNvCxnSpPr/>
            <p:nvPr/>
          </p:nvCxnSpPr>
          <p:spPr bwMode="auto">
            <a:xfrm flipH="1" flipV="1">
              <a:off x="5848617" y="335102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a:extLst>
                <a:ext uri="{FF2B5EF4-FFF2-40B4-BE49-F238E27FC236}">
                  <a16:creationId xmlns:a16="http://schemas.microsoft.com/office/drawing/2014/main" id="{83723DE6-F243-2E41-AA00-BE1B0331F025}"/>
                </a:ext>
              </a:extLst>
            </p:cNvPr>
            <p:cNvSpPr/>
            <p:nvPr/>
          </p:nvSpPr>
          <p:spPr bwMode="auto">
            <a:xfrm>
              <a:off x="4600067" y="129024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3" name="Oval 42">
              <a:extLst>
                <a:ext uri="{FF2B5EF4-FFF2-40B4-BE49-F238E27FC236}">
                  <a16:creationId xmlns:a16="http://schemas.microsoft.com/office/drawing/2014/main" id="{BF2E26B4-4B4B-C048-AB0A-387B66BFF618}"/>
                </a:ext>
              </a:extLst>
            </p:cNvPr>
            <p:cNvSpPr/>
            <p:nvPr/>
          </p:nvSpPr>
          <p:spPr bwMode="auto">
            <a:xfrm>
              <a:off x="4353777" y="180040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000000"/>
                  </a:solidFill>
                  <a:ea typeface="Symbol" charset="2"/>
                  <a:cs typeface="Symbol" charset="2"/>
                </a:rPr>
                <a:t>page nested loops</a:t>
              </a:r>
              <a:endParaRPr lang="en-US" sz="1350" cap="small" dirty="0">
                <a:solidFill>
                  <a:srgbClr val="000000"/>
                </a:solidFill>
              </a:endParaRPr>
            </a:p>
          </p:txBody>
        </p:sp>
        <p:cxnSp>
          <p:nvCxnSpPr>
            <p:cNvPr id="44" name="Straight Arrow Connector 43">
              <a:extLst>
                <a:ext uri="{FF2B5EF4-FFF2-40B4-BE49-F238E27FC236}">
                  <a16:creationId xmlns:a16="http://schemas.microsoft.com/office/drawing/2014/main" id="{A89E6547-533F-7143-9099-97981E6E2B89}"/>
                </a:ext>
              </a:extLst>
            </p:cNvPr>
            <p:cNvCxnSpPr/>
            <p:nvPr/>
          </p:nvCxnSpPr>
          <p:spPr bwMode="auto">
            <a:xfrm flipH="1" flipV="1">
              <a:off x="5719633" y="224702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A977A2BD-3EDD-A149-8EE1-5AC99AE19B68}"/>
                </a:ext>
              </a:extLst>
            </p:cNvPr>
            <p:cNvCxnSpPr/>
            <p:nvPr/>
          </p:nvCxnSpPr>
          <p:spPr bwMode="auto">
            <a:xfrm flipV="1">
              <a:off x="4455536" y="224702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43FEA60B-C361-CA4E-8FD7-6B03C9443B80}"/>
                </a:ext>
              </a:extLst>
            </p:cNvPr>
            <p:cNvCxnSpPr/>
            <p:nvPr/>
          </p:nvCxnSpPr>
          <p:spPr bwMode="auto">
            <a:xfrm flipV="1">
              <a:off x="5153877" y="163005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2" name="Oval 51">
              <a:extLst>
                <a:ext uri="{FF2B5EF4-FFF2-40B4-BE49-F238E27FC236}">
                  <a16:creationId xmlns:a16="http://schemas.microsoft.com/office/drawing/2014/main" id="{959234BA-F923-6B4B-818B-0DF037C35BA8}"/>
                </a:ext>
              </a:extLst>
            </p:cNvPr>
            <p:cNvSpPr/>
            <p:nvPr/>
          </p:nvSpPr>
          <p:spPr bwMode="auto">
            <a:xfrm>
              <a:off x="5294808" y="2420665"/>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3" name="Straight Arrow Connector 52">
              <a:extLst>
                <a:ext uri="{FF2B5EF4-FFF2-40B4-BE49-F238E27FC236}">
                  <a16:creationId xmlns:a16="http://schemas.microsoft.com/office/drawing/2014/main" id="{5241003B-A724-974A-ACE0-65B02A4EC59A}"/>
                </a:ext>
              </a:extLst>
            </p:cNvPr>
            <p:cNvCxnSpPr/>
            <p:nvPr/>
          </p:nvCxnSpPr>
          <p:spPr bwMode="auto">
            <a:xfrm flipV="1">
              <a:off x="5848618" y="276801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54" name="Rectangle 32" descr="4010 IOs" title="Cost of query plan 6">
            <a:extLst>
              <a:ext uri="{FF2B5EF4-FFF2-40B4-BE49-F238E27FC236}">
                <a16:creationId xmlns:a16="http://schemas.microsoft.com/office/drawing/2014/main" id="{2A28A3B5-1868-B141-ADB7-3E4A3EAB4350}"/>
              </a:ext>
            </a:extLst>
          </p:cNvPr>
          <p:cNvSpPr>
            <a:spLocks noChangeArrowheads="1"/>
          </p:cNvSpPr>
          <p:nvPr/>
        </p:nvSpPr>
        <p:spPr bwMode="auto">
          <a:xfrm>
            <a:off x="1295409" y="4506033"/>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4010 IOs</a:t>
            </a:r>
          </a:p>
        </p:txBody>
      </p:sp>
      <p:sp>
        <p:nvSpPr>
          <p:cNvPr id="55" name="Rectangle 32" descr="???" title="Cost of query plan 9">
            <a:extLst>
              <a:ext uri="{FF2B5EF4-FFF2-40B4-BE49-F238E27FC236}">
                <a16:creationId xmlns:a16="http://schemas.microsoft.com/office/drawing/2014/main" id="{23BE9AA9-CD58-BC45-A5AD-E94EE29948B6}"/>
              </a:ext>
            </a:extLst>
          </p:cNvPr>
          <p:cNvSpPr>
            <a:spLocks noChangeArrowheads="1"/>
          </p:cNvSpPr>
          <p:nvPr/>
        </p:nvSpPr>
        <p:spPr bwMode="auto">
          <a:xfrm>
            <a:off x="4436586" y="449723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Cost???</a:t>
            </a:r>
          </a:p>
        </p:txBody>
      </p:sp>
    </p:spTree>
    <p:extLst>
      <p:ext uri="{BB962C8B-B14F-4D97-AF65-F5344CB8AC3E}">
        <p14:creationId xmlns:p14="http://schemas.microsoft.com/office/powerpoint/2010/main" val="626536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Query 9 Cost Analysis</a:t>
            </a:r>
          </a:p>
        </p:txBody>
      </p:sp>
      <p:sp>
        <p:nvSpPr>
          <p:cNvPr id="2" name="Content Placeholder 1"/>
          <p:cNvSpPr>
            <a:spLocks noGrp="1"/>
          </p:cNvSpPr>
          <p:nvPr>
            <p:ph idx="1"/>
          </p:nvPr>
        </p:nvSpPr>
        <p:spPr/>
        <p:txBody>
          <a:bodyPr/>
          <a:lstStyle/>
          <a:p>
            <a:pPr>
              <a:lnSpc>
                <a:spcPct val="90000"/>
              </a:lnSpc>
            </a:pPr>
            <a:r>
              <a:rPr lang="en-US" altLang="x-none" sz="1350" dirty="0">
                <a:solidFill>
                  <a:schemeClr val="bg2">
                    <a:lumMod val="10000"/>
                  </a:schemeClr>
                </a:solidFill>
              </a:rPr>
              <a:t>With 5 buffers, cost of plan:</a:t>
            </a:r>
          </a:p>
          <a:p>
            <a:pPr>
              <a:lnSpc>
                <a:spcPct val="90000"/>
              </a:lnSpc>
              <a:spcBef>
                <a:spcPts val="2000"/>
              </a:spcBef>
            </a:pPr>
            <a:r>
              <a:rPr lang="en-US" altLang="x-none" sz="1350" dirty="0">
                <a:solidFill>
                  <a:schemeClr val="bg2">
                    <a:lumMod val="10000"/>
                  </a:schemeClr>
                </a:solidFill>
              </a:rPr>
              <a:t>Scan Sailors (500) </a:t>
            </a:r>
          </a:p>
          <a:p>
            <a:pPr>
              <a:lnSpc>
                <a:spcPct val="90000"/>
              </a:lnSpc>
            </a:pPr>
            <a:r>
              <a:rPr lang="en-US" altLang="x-none" sz="1350" dirty="0">
                <a:solidFill>
                  <a:schemeClr val="bg2">
                    <a:lumMod val="10000"/>
                  </a:schemeClr>
                </a:solidFill>
              </a:rPr>
              <a:t>Scan Reserves (1000)</a:t>
            </a:r>
          </a:p>
          <a:p>
            <a:pPr>
              <a:lnSpc>
                <a:spcPct val="90000"/>
              </a:lnSpc>
              <a:spcBef>
                <a:spcPts val="2000"/>
              </a:spcBef>
            </a:pPr>
            <a:r>
              <a:rPr lang="en-US" altLang="x-none" sz="1350" dirty="0">
                <a:solidFill>
                  <a:schemeClr val="bg2">
                    <a:lumMod val="10000"/>
                  </a:schemeClr>
                </a:solidFill>
              </a:rPr>
              <a:t>Write Temp T1 (10)</a:t>
            </a:r>
          </a:p>
          <a:p>
            <a:pPr>
              <a:lnSpc>
                <a:spcPct val="90000"/>
              </a:lnSpc>
            </a:pPr>
            <a:r>
              <a:rPr lang="en-US" altLang="x-none" sz="1350" dirty="0">
                <a:solidFill>
                  <a:schemeClr val="bg2">
                    <a:lumMod val="10000"/>
                  </a:schemeClr>
                </a:solidFill>
              </a:rPr>
              <a:t>For each </a:t>
            </a:r>
            <a:r>
              <a:rPr lang="en-US" altLang="x-none" sz="1350" dirty="0" err="1">
                <a:solidFill>
                  <a:schemeClr val="bg2">
                    <a:lumMod val="10000"/>
                  </a:schemeClr>
                </a:solidFill>
              </a:rPr>
              <a:t>blockful</a:t>
            </a:r>
            <a:r>
              <a:rPr lang="en-US" altLang="x-none" sz="1350" dirty="0">
                <a:solidFill>
                  <a:schemeClr val="bg2">
                    <a:lumMod val="10000"/>
                  </a:schemeClr>
                </a:solidFill>
              </a:rPr>
              <a:t> of high-rated sailors </a:t>
            </a:r>
          </a:p>
          <a:p>
            <a:pPr>
              <a:lnSpc>
                <a:spcPct val="90000"/>
              </a:lnSpc>
            </a:pPr>
            <a:r>
              <a:rPr lang="en-US" altLang="x-none" sz="1350" dirty="0">
                <a:solidFill>
                  <a:schemeClr val="bg2">
                    <a:lumMod val="10000"/>
                  </a:schemeClr>
                </a:solidFill>
              </a:rPr>
              <a:t>    Loop on T1 (</a:t>
            </a:r>
            <a:r>
              <a:rPr lang="en-US" altLang="x-none" sz="1350" dirty="0">
                <a:solidFill>
                  <a:srgbClr val="FF0000"/>
                </a:solidFill>
              </a:rPr>
              <a:t>???</a:t>
            </a:r>
            <a:r>
              <a:rPr lang="en-US" altLang="x-none" sz="1350" dirty="0">
                <a:solidFill>
                  <a:schemeClr val="bg2">
                    <a:lumMod val="10000"/>
                  </a:schemeClr>
                </a:solidFill>
              </a:rPr>
              <a:t> * 10)</a:t>
            </a:r>
          </a:p>
          <a:p>
            <a:pPr>
              <a:lnSpc>
                <a:spcPct val="90000"/>
              </a:lnSpc>
              <a:spcBef>
                <a:spcPts val="2000"/>
              </a:spcBef>
            </a:pPr>
            <a:r>
              <a:rPr lang="en-US" altLang="x-none" sz="1350" dirty="0">
                <a:solidFill>
                  <a:schemeClr val="bg2">
                    <a:lumMod val="10000"/>
                  </a:schemeClr>
                </a:solidFill>
              </a:rPr>
              <a:t>Total:</a:t>
            </a:r>
          </a:p>
          <a:p>
            <a:pPr marL="457200" lvl="1" indent="0">
              <a:lnSpc>
                <a:spcPct val="90000"/>
              </a:lnSpc>
              <a:spcBef>
                <a:spcPts val="2000"/>
              </a:spcBef>
              <a:buNone/>
            </a:pPr>
            <a:r>
              <a:rPr lang="en-US" altLang="x-none" sz="1200" dirty="0">
                <a:solidFill>
                  <a:srgbClr val="C00000"/>
                </a:solidFill>
              </a:rPr>
              <a:t>500 + 1000 +10 +(ceil(250/3) *10) = 500 + 1000 +10 +(84 *10</a:t>
            </a:r>
            <a:r>
              <a:rPr lang="en-US" altLang="x-none" sz="1200" dirty="0"/>
              <a:t>) =</a:t>
            </a:r>
          </a:p>
        </p:txBody>
      </p:sp>
      <p:grpSp>
        <p:nvGrpSpPr>
          <p:cNvPr id="34" name="Group 33"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0D0DB2E6-FD57-E24A-9FD4-2B0941ED1D91}"/>
              </a:ext>
            </a:extLst>
          </p:cNvPr>
          <p:cNvGrpSpPr/>
          <p:nvPr/>
        </p:nvGrpSpPr>
        <p:grpSpPr>
          <a:xfrm>
            <a:off x="5943600" y="676508"/>
            <a:ext cx="2496335" cy="2649295"/>
            <a:chOff x="3817453" y="1682905"/>
            <a:chExt cx="2496335" cy="2649295"/>
          </a:xfrm>
        </p:grpSpPr>
        <p:sp>
          <p:nvSpPr>
            <p:cNvPr id="35" name="Oval 34">
              <a:extLst>
                <a:ext uri="{FF2B5EF4-FFF2-40B4-BE49-F238E27FC236}">
                  <a16:creationId xmlns:a16="http://schemas.microsoft.com/office/drawing/2014/main" id="{1C130FD9-1805-104B-8550-1696E89318DC}"/>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a:extLst>
                <a:ext uri="{FF2B5EF4-FFF2-40B4-BE49-F238E27FC236}">
                  <a16:creationId xmlns:a16="http://schemas.microsoft.com/office/drawing/2014/main" id="{786C54B2-F1B0-A749-8314-E4F2036124F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a:extLst>
                <a:ext uri="{FF2B5EF4-FFF2-40B4-BE49-F238E27FC236}">
                  <a16:creationId xmlns:a16="http://schemas.microsoft.com/office/drawing/2014/main" id="{BDA5D47E-2572-1548-A9C0-4A2EFC53D285}"/>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8" name="Oval 37">
              <a:extLst>
                <a:ext uri="{FF2B5EF4-FFF2-40B4-BE49-F238E27FC236}">
                  <a16:creationId xmlns:a16="http://schemas.microsoft.com/office/drawing/2014/main" id="{A8C41DCA-9152-BC43-967A-880DC1D5511B}"/>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a:extLst>
                <a:ext uri="{FF2B5EF4-FFF2-40B4-BE49-F238E27FC236}">
                  <a16:creationId xmlns:a16="http://schemas.microsoft.com/office/drawing/2014/main" id="{681299C1-7693-7841-B96E-2487D020E052}"/>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2" name="Straight Arrow Connector 41">
              <a:extLst>
                <a:ext uri="{FF2B5EF4-FFF2-40B4-BE49-F238E27FC236}">
                  <a16:creationId xmlns:a16="http://schemas.microsoft.com/office/drawing/2014/main" id="{402D23F6-3C68-3E47-B5F2-6FDFD54F92D7}"/>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3" name="Oval 42">
              <a:extLst>
                <a:ext uri="{FF2B5EF4-FFF2-40B4-BE49-F238E27FC236}">
                  <a16:creationId xmlns:a16="http://schemas.microsoft.com/office/drawing/2014/main" id="{E3A4E7ED-BB89-CD4A-94D9-2125EB3152E1}"/>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4" name="Oval 43">
              <a:extLst>
                <a:ext uri="{FF2B5EF4-FFF2-40B4-BE49-F238E27FC236}">
                  <a16:creationId xmlns:a16="http://schemas.microsoft.com/office/drawing/2014/main" id="{7FC1C631-3237-7747-8CE0-BC221A545A54}"/>
                </a:ext>
              </a:extLst>
            </p:cNvPr>
            <p:cNvSpPr/>
            <p:nvPr/>
          </p:nvSpPr>
          <p:spPr bwMode="auto">
            <a:xfrm>
              <a:off x="4265136" y="219306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5" name="Straight Arrow Connector 44">
              <a:extLst>
                <a:ext uri="{FF2B5EF4-FFF2-40B4-BE49-F238E27FC236}">
                  <a16:creationId xmlns:a16="http://schemas.microsoft.com/office/drawing/2014/main" id="{2E87E33F-B356-9045-8830-D1C7B43A6170}"/>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2CC5B078-F4CC-E045-B296-06DBF6ED49C9}"/>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7748DBDF-8B2B-1448-AEC4-82B9453A42B6}"/>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a:extLst>
                <a:ext uri="{FF2B5EF4-FFF2-40B4-BE49-F238E27FC236}">
                  <a16:creationId xmlns:a16="http://schemas.microsoft.com/office/drawing/2014/main" id="{9491DC73-EFC2-0448-A96E-6E61D4C81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4" name="Straight Arrow Connector 53">
              <a:extLst>
                <a:ext uri="{FF2B5EF4-FFF2-40B4-BE49-F238E27FC236}">
                  <a16:creationId xmlns:a16="http://schemas.microsoft.com/office/drawing/2014/main" id="{A55F0CAE-7A50-1149-9EEF-383FD9A08520}"/>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789452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dissolv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Decision 7</a:t>
            </a:r>
          </a:p>
        </p:txBody>
      </p:sp>
      <p:sp>
        <p:nvSpPr>
          <p:cNvPr id="3" name="Content Placeholder 2">
            <a:extLst>
              <a:ext uri="{FF2B5EF4-FFF2-40B4-BE49-F238E27FC236}">
                <a16:creationId xmlns:a16="http://schemas.microsoft.com/office/drawing/2014/main" id="{78838327-C4EA-EE49-8B85-AFE053861B82}"/>
              </a:ext>
            </a:extLst>
          </p:cNvPr>
          <p:cNvSpPr>
            <a:spLocks noGrp="1"/>
          </p:cNvSpPr>
          <p:nvPr>
            <p:ph idx="1"/>
          </p:nvPr>
        </p:nvSpPr>
        <p:spPr/>
        <p:txBody>
          <a:bodyPr/>
          <a:lstStyle/>
          <a:p>
            <a:endParaRPr lang="en-US"/>
          </a:p>
        </p:txBody>
      </p:sp>
      <p:grpSp>
        <p:nvGrpSpPr>
          <p:cNvPr id="35" name="Group 34"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86FD158B-5543-DD42-B2D4-3DB53881878D}"/>
              </a:ext>
            </a:extLst>
          </p:cNvPr>
          <p:cNvGrpSpPr/>
          <p:nvPr/>
        </p:nvGrpSpPr>
        <p:grpSpPr>
          <a:xfrm>
            <a:off x="3817453" y="1682905"/>
            <a:ext cx="2496335" cy="2649295"/>
            <a:chOff x="3817453" y="1682905"/>
            <a:chExt cx="2496335" cy="2649295"/>
          </a:xfrm>
        </p:grpSpPr>
        <p:sp>
          <p:nvSpPr>
            <p:cNvPr id="36" name="Oval 35">
              <a:extLst>
                <a:ext uri="{FF2B5EF4-FFF2-40B4-BE49-F238E27FC236}">
                  <a16:creationId xmlns:a16="http://schemas.microsoft.com/office/drawing/2014/main" id="{ADF556EC-5C08-BC44-AF51-7BFFE5BEA83E}"/>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7" name="Oval 36">
              <a:extLst>
                <a:ext uri="{FF2B5EF4-FFF2-40B4-BE49-F238E27FC236}">
                  <a16:creationId xmlns:a16="http://schemas.microsoft.com/office/drawing/2014/main" id="{A956C246-E160-B64C-8237-A8E2C73306D1}"/>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8" name="Straight Arrow Connector 37">
              <a:extLst>
                <a:ext uri="{FF2B5EF4-FFF2-40B4-BE49-F238E27FC236}">
                  <a16:creationId xmlns:a16="http://schemas.microsoft.com/office/drawing/2014/main" id="{044C267D-4494-F94F-BB22-1D80E3D49738}"/>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0" name="Oval 39">
              <a:extLst>
                <a:ext uri="{FF2B5EF4-FFF2-40B4-BE49-F238E27FC236}">
                  <a16:creationId xmlns:a16="http://schemas.microsoft.com/office/drawing/2014/main" id="{797DBC2C-298A-5F46-AB9E-F1B02D6809EB}"/>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2" name="Oval 41">
              <a:extLst>
                <a:ext uri="{FF2B5EF4-FFF2-40B4-BE49-F238E27FC236}">
                  <a16:creationId xmlns:a16="http://schemas.microsoft.com/office/drawing/2014/main" id="{E9AC1284-60E9-D541-932B-61B1A8651A8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3" name="Straight Arrow Connector 42">
              <a:extLst>
                <a:ext uri="{FF2B5EF4-FFF2-40B4-BE49-F238E27FC236}">
                  <a16:creationId xmlns:a16="http://schemas.microsoft.com/office/drawing/2014/main" id="{E2B80BBD-8DCF-BF44-8FC2-C33FF01D02B0}"/>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4" name="Oval 43">
              <a:extLst>
                <a:ext uri="{FF2B5EF4-FFF2-40B4-BE49-F238E27FC236}">
                  <a16:creationId xmlns:a16="http://schemas.microsoft.com/office/drawing/2014/main" id="{FD1A62B7-2AF1-6A49-8234-8874D5D557FC}"/>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45" name="Oval 44">
              <a:extLst>
                <a:ext uri="{FF2B5EF4-FFF2-40B4-BE49-F238E27FC236}">
                  <a16:creationId xmlns:a16="http://schemas.microsoft.com/office/drawing/2014/main" id="{61110C4A-1EF6-584A-9265-53B63F7E381A}"/>
                </a:ext>
              </a:extLst>
            </p:cNvPr>
            <p:cNvSpPr/>
            <p:nvPr/>
          </p:nvSpPr>
          <p:spPr bwMode="auto">
            <a:xfrm>
              <a:off x="4265136" y="2193060"/>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7" name="Straight Arrow Connector 46">
              <a:extLst>
                <a:ext uri="{FF2B5EF4-FFF2-40B4-BE49-F238E27FC236}">
                  <a16:creationId xmlns:a16="http://schemas.microsoft.com/office/drawing/2014/main" id="{06B5E836-6B97-2E4A-9D77-397455B3DC6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CBABDE71-33A7-1144-99F4-7D7CEB30B5C7}"/>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B5AFE849-2C03-2D41-ADBD-DEF2FC3F23FF}"/>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3" name="Oval 52">
              <a:extLst>
                <a:ext uri="{FF2B5EF4-FFF2-40B4-BE49-F238E27FC236}">
                  <a16:creationId xmlns:a16="http://schemas.microsoft.com/office/drawing/2014/main" id="{77DF9641-2928-F54A-A9E6-FFB9F2F3296B}"/>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54" name="Straight Arrow Connector 53">
              <a:extLst>
                <a:ext uri="{FF2B5EF4-FFF2-40B4-BE49-F238E27FC236}">
                  <a16:creationId xmlns:a16="http://schemas.microsoft.com/office/drawing/2014/main" id="{76670308-0033-8141-AF3B-7F4345687F7D}"/>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83" name="Rectangle 32" descr="2140 IOs" title="Cost of query plan 9">
            <a:extLst>
              <a:ext uri="{FF2B5EF4-FFF2-40B4-BE49-F238E27FC236}">
                <a16:creationId xmlns:a16="http://schemas.microsoft.com/office/drawing/2014/main" id="{2C84943D-4D23-B84A-9BAB-A5767DCD4227}"/>
              </a:ext>
            </a:extLst>
          </p:cNvPr>
          <p:cNvSpPr>
            <a:spLocks noChangeArrowheads="1"/>
          </p:cNvSpPr>
          <p:nvPr/>
        </p:nvSpPr>
        <p:spPr bwMode="auto">
          <a:xfrm>
            <a:off x="4436586" y="4497234"/>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66" name="Rectangle 32" descr="3630 IOs" title="Cost of query plan 7">
            <a:extLst>
              <a:ext uri="{FF2B5EF4-FFF2-40B4-BE49-F238E27FC236}">
                <a16:creationId xmlns:a16="http://schemas.microsoft.com/office/drawing/2014/main" id="{EBFC77DD-BBDD-9F41-8C87-3CC8B94BC2A7}"/>
              </a:ext>
            </a:extLst>
          </p:cNvPr>
          <p:cNvSpPr>
            <a:spLocks noChangeArrowheads="1"/>
          </p:cNvSpPr>
          <p:nvPr/>
        </p:nvSpPr>
        <p:spPr bwMode="auto">
          <a:xfrm>
            <a:off x="1257313" y="4520437"/>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3540 IOs</a:t>
            </a:r>
          </a:p>
        </p:txBody>
      </p:sp>
      <p:sp>
        <p:nvSpPr>
          <p:cNvPr id="67" name="Oval 6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95A67E2-22BE-1140-A3EF-FCE82CFD0602}"/>
              </a:ext>
            </a:extLst>
          </p:cNvPr>
          <p:cNvSpPr/>
          <p:nvPr/>
        </p:nvSpPr>
        <p:spPr bwMode="auto">
          <a:xfrm>
            <a:off x="707856" y="33427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8" name="Oval 67"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DA558731-3374-7B4F-AAE3-EBBDEA6D5D42}"/>
              </a:ext>
            </a:extLst>
          </p:cNvPr>
          <p:cNvSpPr/>
          <p:nvPr/>
        </p:nvSpPr>
        <p:spPr bwMode="auto">
          <a:xfrm>
            <a:off x="601730" y="399922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9" name="Straight Arrow Connector 68"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51F450A-CC9E-A843-9D4C-F10EBBF33D27}"/>
              </a:ext>
            </a:extLst>
          </p:cNvPr>
          <p:cNvCxnSpPr>
            <a:cxnSpLocks/>
          </p:cNvCxnSpPr>
          <p:nvPr/>
        </p:nvCxnSpPr>
        <p:spPr bwMode="auto">
          <a:xfrm flipV="1">
            <a:off x="2615710" y="3624866"/>
            <a:ext cx="0" cy="42917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0" name="Oval 69"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83CC5D3B-807F-584D-B670-9161C87A319D}"/>
              </a:ext>
            </a:extLst>
          </p:cNvPr>
          <p:cNvSpPr/>
          <p:nvPr/>
        </p:nvSpPr>
        <p:spPr bwMode="auto">
          <a:xfrm>
            <a:off x="2061900" y="401517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71" name="Oval 70"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05BE8A57-2D52-4B40-8E0E-A7F1BF8A7BD0}"/>
              </a:ext>
            </a:extLst>
          </p:cNvPr>
          <p:cNvSpPr/>
          <p:nvPr/>
        </p:nvSpPr>
        <p:spPr bwMode="auto">
          <a:xfrm>
            <a:off x="2061900" y="3277514"/>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72" name="Straight Arrow Connector 71"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51687BAD-9BD4-E241-949B-421165E3B29E}"/>
              </a:ext>
            </a:extLst>
          </p:cNvPr>
          <p:cNvCxnSpPr/>
          <p:nvPr/>
        </p:nvCxnSpPr>
        <p:spPr bwMode="auto">
          <a:xfrm flipH="1" flipV="1">
            <a:off x="1190210" y="3714562"/>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3" name="Oval 72"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FAB89D7F-B540-6040-A90D-873ADB6A2FED}"/>
              </a:ext>
            </a:extLst>
          </p:cNvPr>
          <p:cNvSpPr/>
          <p:nvPr/>
        </p:nvSpPr>
        <p:spPr bwMode="auto">
          <a:xfrm>
            <a:off x="1371801" y="20982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84" name="Oval 83"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EAD298B-E86B-9443-B12F-1252D385ECFB}"/>
              </a:ext>
            </a:extLst>
          </p:cNvPr>
          <p:cNvSpPr/>
          <p:nvPr/>
        </p:nvSpPr>
        <p:spPr bwMode="auto">
          <a:xfrm>
            <a:off x="1120870" y="2611464"/>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SORT MERGE JOIN</a:t>
            </a:r>
            <a:endParaRPr lang="en-US" sz="1350" cap="small" dirty="0">
              <a:solidFill>
                <a:srgbClr val="C00000"/>
              </a:solidFill>
            </a:endParaRPr>
          </a:p>
        </p:txBody>
      </p:sp>
      <p:cxnSp>
        <p:nvCxnSpPr>
          <p:cNvPr id="85" name="Straight Arrow Connector 84"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E7E66565-1AB4-1A44-8F29-B1765782343A}"/>
              </a:ext>
            </a:extLst>
          </p:cNvPr>
          <p:cNvCxnSpPr>
            <a:cxnSpLocks/>
          </p:cNvCxnSpPr>
          <p:nvPr/>
        </p:nvCxnSpPr>
        <p:spPr bwMode="auto">
          <a:xfrm flipV="1">
            <a:off x="1257299" y="3058088"/>
            <a:ext cx="97915" cy="28463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6" name="Straight Arrow Connector 85"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B6953F1C-0F70-8540-A67A-1B083F35A536}"/>
              </a:ext>
            </a:extLst>
          </p:cNvPr>
          <p:cNvCxnSpPr/>
          <p:nvPr/>
        </p:nvCxnSpPr>
        <p:spPr bwMode="auto">
          <a:xfrm flipV="1">
            <a:off x="1920970" y="244903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7" name="Straight Arrow Connector 86" descr="Sailors is scanned and then selected for rating &gt; 5. Reserves is scanned selected for bid = 100. The result of both are sort merge joined ( S ⨝ R) . Finally, the sname is projected from the result" title="Query Plan 7">
            <a:extLst>
              <a:ext uri="{FF2B5EF4-FFF2-40B4-BE49-F238E27FC236}">
                <a16:creationId xmlns:a16="http://schemas.microsoft.com/office/drawing/2014/main" id="{3D93D9A0-FCC1-3644-8503-43F932A8BBB8}"/>
              </a:ext>
            </a:extLst>
          </p:cNvPr>
          <p:cNvCxnSpPr>
            <a:cxnSpLocks/>
          </p:cNvCxnSpPr>
          <p:nvPr/>
        </p:nvCxnSpPr>
        <p:spPr bwMode="auto">
          <a:xfrm flipH="1" flipV="1">
            <a:off x="2474780" y="3058088"/>
            <a:ext cx="140931" cy="21942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261627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Projection Cascade &amp; Pushdown</a:t>
            </a:r>
          </a:p>
        </p:txBody>
      </p:sp>
      <p:sp>
        <p:nvSpPr>
          <p:cNvPr id="3" name="Content Placeholder 2">
            <a:extLst>
              <a:ext uri="{FF2B5EF4-FFF2-40B4-BE49-F238E27FC236}">
                <a16:creationId xmlns:a16="http://schemas.microsoft.com/office/drawing/2014/main" id="{1CD812F7-546D-0E4E-9598-9B30248EEA7F}"/>
              </a:ext>
            </a:extLst>
          </p:cNvPr>
          <p:cNvSpPr>
            <a:spLocks noGrp="1"/>
          </p:cNvSpPr>
          <p:nvPr>
            <p:ph idx="1"/>
          </p:nvPr>
        </p:nvSpPr>
        <p:spPr/>
        <p:txBody>
          <a:bodyPr/>
          <a:lstStyle/>
          <a:p>
            <a:endParaRPr lang="en-US"/>
          </a:p>
        </p:txBody>
      </p:sp>
      <p:grpSp>
        <p:nvGrpSpPr>
          <p:cNvPr id="60" name="Group 59"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D123D1D-B2E7-1C4E-A17E-3A04DC24FE05}"/>
              </a:ext>
            </a:extLst>
          </p:cNvPr>
          <p:cNvGrpSpPr/>
          <p:nvPr/>
        </p:nvGrpSpPr>
        <p:grpSpPr>
          <a:xfrm>
            <a:off x="823003" y="1704743"/>
            <a:ext cx="2496335" cy="2649295"/>
            <a:chOff x="3817453" y="1682905"/>
            <a:chExt cx="2496335" cy="2649295"/>
          </a:xfrm>
        </p:grpSpPr>
        <p:sp>
          <p:nvSpPr>
            <p:cNvPr id="61" name="Oval 60">
              <a:extLst>
                <a:ext uri="{FF2B5EF4-FFF2-40B4-BE49-F238E27FC236}">
                  <a16:creationId xmlns:a16="http://schemas.microsoft.com/office/drawing/2014/main" id="{0ED750C1-4F84-8F4E-8D2C-4B42ECD058A9}"/>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a:extLst>
                <a:ext uri="{FF2B5EF4-FFF2-40B4-BE49-F238E27FC236}">
                  <a16:creationId xmlns:a16="http://schemas.microsoft.com/office/drawing/2014/main" id="{1D3E55D0-54C3-4B4C-862E-DD3B8DEA558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a:extLst>
                <a:ext uri="{FF2B5EF4-FFF2-40B4-BE49-F238E27FC236}">
                  <a16:creationId xmlns:a16="http://schemas.microsoft.com/office/drawing/2014/main" id="{703859BF-9CFA-7548-839C-5BCD18F193C1}"/>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a:extLst>
                <a:ext uri="{FF2B5EF4-FFF2-40B4-BE49-F238E27FC236}">
                  <a16:creationId xmlns:a16="http://schemas.microsoft.com/office/drawing/2014/main" id="{C49DA32E-737D-0F47-900F-2B89C6108D3A}"/>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a:extLst>
                <a:ext uri="{FF2B5EF4-FFF2-40B4-BE49-F238E27FC236}">
                  <a16:creationId xmlns:a16="http://schemas.microsoft.com/office/drawing/2014/main" id="{84FE1D49-5DF8-8B4E-8C2C-072C8B929BD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a:extLst>
                <a:ext uri="{FF2B5EF4-FFF2-40B4-BE49-F238E27FC236}">
                  <a16:creationId xmlns:a16="http://schemas.microsoft.com/office/drawing/2014/main" id="{4312AA90-730E-954A-953A-F2ACB64C469A}"/>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a:extLst>
                <a:ext uri="{FF2B5EF4-FFF2-40B4-BE49-F238E27FC236}">
                  <a16:creationId xmlns:a16="http://schemas.microsoft.com/office/drawing/2014/main" id="{ED316612-531D-5A41-B21D-8E7154DCC252}"/>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a:extLst>
                <a:ext uri="{FF2B5EF4-FFF2-40B4-BE49-F238E27FC236}">
                  <a16:creationId xmlns:a16="http://schemas.microsoft.com/office/drawing/2014/main" id="{0B3F0D1E-3B19-BD4B-8B66-5909F41D4286}"/>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a:extLst>
                <a:ext uri="{FF2B5EF4-FFF2-40B4-BE49-F238E27FC236}">
                  <a16:creationId xmlns:a16="http://schemas.microsoft.com/office/drawing/2014/main" id="{A018564F-81C7-814C-B775-233CB0156F0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C9C5DE0-922E-A946-BD8D-B3B13171CF83}"/>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71BAEDBD-8ECE-B54F-B6EE-DCDBD4E30C5E}"/>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a:extLst>
                <a:ext uri="{FF2B5EF4-FFF2-40B4-BE49-F238E27FC236}">
                  <a16:creationId xmlns:a16="http://schemas.microsoft.com/office/drawing/2014/main" id="{1AF827EF-9AE0-A247-B848-CA5EE06DB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a:extLst>
                <a:ext uri="{FF2B5EF4-FFF2-40B4-BE49-F238E27FC236}">
                  <a16:creationId xmlns:a16="http://schemas.microsoft.com/office/drawing/2014/main" id="{3401F1FF-E441-ED45-B932-1DAD87E95904}"/>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4" name="Rectangle 32" descr="2140 IOs" title="Cost of query plan 9">
            <a:extLst>
              <a:ext uri="{FF2B5EF4-FFF2-40B4-BE49-F238E27FC236}">
                <a16:creationId xmlns:a16="http://schemas.microsoft.com/office/drawing/2014/main" id="{A832DAE5-2CE8-DC47-93FA-3349B916AADA}"/>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Tree>
    <p:extLst>
      <p:ext uri="{BB962C8B-B14F-4D97-AF65-F5344CB8AC3E}">
        <p14:creationId xmlns:p14="http://schemas.microsoft.com/office/powerpoint/2010/main" val="437969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Projection Cascade &amp; Pushdown, </a:t>
            </a:r>
            <a:r>
              <a:rPr lang="en-US" altLang="x-none" sz="2700" dirty="0" err="1"/>
              <a:t>cont</a:t>
            </a:r>
            <a:endParaRPr lang="en-US" altLang="x-none" sz="2700" dirty="0"/>
          </a:p>
        </p:txBody>
      </p:sp>
      <p:sp>
        <p:nvSpPr>
          <p:cNvPr id="3" name="Content Placeholder 2">
            <a:extLst>
              <a:ext uri="{FF2B5EF4-FFF2-40B4-BE49-F238E27FC236}">
                <a16:creationId xmlns:a16="http://schemas.microsoft.com/office/drawing/2014/main" id="{44EE64AF-6080-2D42-942D-B50FCE2EC8A9}"/>
              </a:ext>
            </a:extLst>
          </p:cNvPr>
          <p:cNvSpPr>
            <a:spLocks noGrp="1"/>
          </p:cNvSpPr>
          <p:nvPr>
            <p:ph idx="1"/>
          </p:nvPr>
        </p:nvSpPr>
        <p:spPr/>
        <p:txBody>
          <a:bodyPr/>
          <a:lstStyle/>
          <a:p>
            <a:endParaRPr lang="en-US"/>
          </a:p>
        </p:txBody>
      </p:sp>
      <p:grpSp>
        <p:nvGrpSpPr>
          <p:cNvPr id="60" name="Group 59"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D123D1D-B2E7-1C4E-A17E-3A04DC24FE05}"/>
              </a:ext>
            </a:extLst>
          </p:cNvPr>
          <p:cNvGrpSpPr/>
          <p:nvPr/>
        </p:nvGrpSpPr>
        <p:grpSpPr>
          <a:xfrm>
            <a:off x="823003" y="1704743"/>
            <a:ext cx="2496335" cy="2649295"/>
            <a:chOff x="3817453" y="1682905"/>
            <a:chExt cx="2496335" cy="2649295"/>
          </a:xfrm>
        </p:grpSpPr>
        <p:sp>
          <p:nvSpPr>
            <p:cNvPr id="61" name="Oval 60">
              <a:extLst>
                <a:ext uri="{FF2B5EF4-FFF2-40B4-BE49-F238E27FC236}">
                  <a16:creationId xmlns:a16="http://schemas.microsoft.com/office/drawing/2014/main" id="{0ED750C1-4F84-8F4E-8D2C-4B42ECD058A9}"/>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a:extLst>
                <a:ext uri="{FF2B5EF4-FFF2-40B4-BE49-F238E27FC236}">
                  <a16:creationId xmlns:a16="http://schemas.microsoft.com/office/drawing/2014/main" id="{1D3E55D0-54C3-4B4C-862E-DD3B8DEA558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a:extLst>
                <a:ext uri="{FF2B5EF4-FFF2-40B4-BE49-F238E27FC236}">
                  <a16:creationId xmlns:a16="http://schemas.microsoft.com/office/drawing/2014/main" id="{703859BF-9CFA-7548-839C-5BCD18F193C1}"/>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a:extLst>
                <a:ext uri="{FF2B5EF4-FFF2-40B4-BE49-F238E27FC236}">
                  <a16:creationId xmlns:a16="http://schemas.microsoft.com/office/drawing/2014/main" id="{C49DA32E-737D-0F47-900F-2B89C6108D3A}"/>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a:extLst>
                <a:ext uri="{FF2B5EF4-FFF2-40B4-BE49-F238E27FC236}">
                  <a16:creationId xmlns:a16="http://schemas.microsoft.com/office/drawing/2014/main" id="{84FE1D49-5DF8-8B4E-8C2C-072C8B929BD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a:extLst>
                <a:ext uri="{FF2B5EF4-FFF2-40B4-BE49-F238E27FC236}">
                  <a16:creationId xmlns:a16="http://schemas.microsoft.com/office/drawing/2014/main" id="{4312AA90-730E-954A-953A-F2ACB64C469A}"/>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a:extLst>
                <a:ext uri="{FF2B5EF4-FFF2-40B4-BE49-F238E27FC236}">
                  <a16:creationId xmlns:a16="http://schemas.microsoft.com/office/drawing/2014/main" id="{ED316612-531D-5A41-B21D-8E7154DCC252}"/>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a:extLst>
                <a:ext uri="{FF2B5EF4-FFF2-40B4-BE49-F238E27FC236}">
                  <a16:creationId xmlns:a16="http://schemas.microsoft.com/office/drawing/2014/main" id="{0B3F0D1E-3B19-BD4B-8B66-5909F41D4286}"/>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a:extLst>
                <a:ext uri="{FF2B5EF4-FFF2-40B4-BE49-F238E27FC236}">
                  <a16:creationId xmlns:a16="http://schemas.microsoft.com/office/drawing/2014/main" id="{A018564F-81C7-814C-B775-233CB0156F0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C9C5DE0-922E-A946-BD8D-B3B13171CF83}"/>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71BAEDBD-8ECE-B54F-B6EE-DCDBD4E30C5E}"/>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a:extLst>
                <a:ext uri="{FF2B5EF4-FFF2-40B4-BE49-F238E27FC236}">
                  <a16:creationId xmlns:a16="http://schemas.microsoft.com/office/drawing/2014/main" id="{1AF827EF-9AE0-A247-B848-CA5EE06DB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a:extLst>
                <a:ext uri="{FF2B5EF4-FFF2-40B4-BE49-F238E27FC236}">
                  <a16:creationId xmlns:a16="http://schemas.microsoft.com/office/drawing/2014/main" id="{3401F1FF-E441-ED45-B932-1DAD87E95904}"/>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4" name="Rectangle 32" descr="2140 IOs" title="Cost of query plan 9">
            <a:extLst>
              <a:ext uri="{FF2B5EF4-FFF2-40B4-BE49-F238E27FC236}">
                <a16:creationId xmlns:a16="http://schemas.microsoft.com/office/drawing/2014/main" id="{A832DAE5-2CE8-DC47-93FA-3349B916AADA}"/>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76" name="Oval 7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AEEF29A-8610-AD40-B1FE-BE891B0FCD69}"/>
              </a:ext>
            </a:extLst>
          </p:cNvPr>
          <p:cNvSpPr/>
          <p:nvPr/>
        </p:nvSpPr>
        <p:spPr bwMode="auto">
          <a:xfrm>
            <a:off x="3845380" y="275375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7" name="Oval 7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01FDE4-9CC8-6845-822B-94FCA6E81B61}"/>
              </a:ext>
            </a:extLst>
          </p:cNvPr>
          <p:cNvSpPr/>
          <p:nvPr/>
        </p:nvSpPr>
        <p:spPr bwMode="auto">
          <a:xfrm>
            <a:off x="3845380" y="335930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8" name="Straight Arrow Connector 7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0F538E5-59AF-E242-A4DC-5015E5C72C13}"/>
              </a:ext>
            </a:extLst>
          </p:cNvPr>
          <p:cNvCxnSpPr>
            <a:cxnSpLocks/>
            <a:stCxn id="76" idx="0"/>
            <a:endCxn id="82" idx="3"/>
          </p:cNvCxnSpPr>
          <p:nvPr/>
        </p:nvCxnSpPr>
        <p:spPr bwMode="auto">
          <a:xfrm flipV="1">
            <a:off x="4399190" y="2442619"/>
            <a:ext cx="131894" cy="31113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9" name="Oval 7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DFA3370-3C29-1F4A-A0B5-B20723AFEDFE}"/>
              </a:ext>
            </a:extLst>
          </p:cNvPr>
          <p:cNvSpPr/>
          <p:nvPr/>
        </p:nvSpPr>
        <p:spPr bwMode="auto">
          <a:xfrm>
            <a:off x="5250584" y="38245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80" name="Oval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98B588F9-AC2D-2740-AC68-9FCB7E436E89}"/>
              </a:ext>
            </a:extLst>
          </p:cNvPr>
          <p:cNvSpPr/>
          <p:nvPr/>
        </p:nvSpPr>
        <p:spPr bwMode="auto">
          <a:xfrm>
            <a:off x="5250583" y="323608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81" name="Straight Arrow Connector 8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5E47B80E-ECE4-AD41-9A9A-ABCEA02972FA}"/>
              </a:ext>
            </a:extLst>
          </p:cNvPr>
          <p:cNvCxnSpPr>
            <a:stCxn id="79" idx="0"/>
            <a:endCxn id="80" idx="4"/>
          </p:cNvCxnSpPr>
          <p:nvPr/>
        </p:nvCxnSpPr>
        <p:spPr bwMode="auto">
          <a:xfrm flipH="1" flipV="1">
            <a:off x="5804394" y="358343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2" name="Oval 8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5EDE438-ADD1-7A43-B8FE-76EB3CA960C5}"/>
              </a:ext>
            </a:extLst>
          </p:cNvPr>
          <p:cNvSpPr/>
          <p:nvPr/>
        </p:nvSpPr>
        <p:spPr bwMode="auto">
          <a:xfrm>
            <a:off x="4296740" y="1995995"/>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83" name="Straight Arrow Connector 82"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5B1A943-2ADD-204C-ABED-0213311C6BFE}"/>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5" name="Oval 8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BA4F3075-847A-674D-B626-7BB94D8ADB87}"/>
              </a:ext>
            </a:extLst>
          </p:cNvPr>
          <p:cNvSpPr/>
          <p:nvPr/>
        </p:nvSpPr>
        <p:spPr bwMode="auto">
          <a:xfrm>
            <a:off x="5237772" y="26162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89" name="Straight Arrow Connector 8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2D8CB3E9-6C5B-104A-82BA-CC1555A57BBE}"/>
              </a:ext>
            </a:extLst>
          </p:cNvPr>
          <p:cNvCxnSpPr>
            <a:stCxn id="77" idx="0"/>
            <a:endCxn id="76" idx="4"/>
          </p:cNvCxnSpPr>
          <p:nvPr/>
        </p:nvCxnSpPr>
        <p:spPr bwMode="auto">
          <a:xfrm flipV="1">
            <a:off x="4399190" y="3101104"/>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0" name="Straight Arrow Connector 8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6DA3DAC-86BB-B247-82F4-8727FCC71E97}"/>
              </a:ext>
            </a:extLst>
          </p:cNvPr>
          <p:cNvCxnSpPr>
            <a:cxnSpLocks/>
            <a:stCxn id="80" idx="0"/>
          </p:cNvCxnSpPr>
          <p:nvPr/>
        </p:nvCxnSpPr>
        <p:spPr bwMode="auto">
          <a:xfrm flipV="1">
            <a:off x="5804393" y="2987940"/>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91" name="Oval 9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251C4D-CCA9-8C40-85EB-76744BF57C7D}"/>
              </a:ext>
            </a:extLst>
          </p:cNvPr>
          <p:cNvSpPr/>
          <p:nvPr/>
        </p:nvSpPr>
        <p:spPr bwMode="auto">
          <a:xfrm>
            <a:off x="4543030" y="148584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92" name="Straight Arrow Connector 9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87F65F7-30C9-204D-ADC3-0FF9E65DC86D}"/>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298805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Projection Cascade &amp; Pushdown, </a:t>
            </a:r>
            <a:r>
              <a:rPr lang="en-US" altLang="x-none" sz="2700" dirty="0" err="1"/>
              <a:t>cont</a:t>
            </a:r>
            <a:endParaRPr lang="en-US" altLang="x-none" sz="2700" dirty="0"/>
          </a:p>
        </p:txBody>
      </p:sp>
      <p:sp>
        <p:nvSpPr>
          <p:cNvPr id="3" name="Content Placeholder 2">
            <a:extLst>
              <a:ext uri="{FF2B5EF4-FFF2-40B4-BE49-F238E27FC236}">
                <a16:creationId xmlns:a16="http://schemas.microsoft.com/office/drawing/2014/main" id="{1C4A4EC3-126A-E043-9562-B69900099FAE}"/>
              </a:ext>
            </a:extLst>
          </p:cNvPr>
          <p:cNvSpPr>
            <a:spLocks noGrp="1"/>
          </p:cNvSpPr>
          <p:nvPr>
            <p:ph idx="1"/>
          </p:nvPr>
        </p:nvSpPr>
        <p:spPr/>
        <p:txBody>
          <a:bodyPr/>
          <a:lstStyle/>
          <a:p>
            <a:endParaRPr lang="en-US"/>
          </a:p>
        </p:txBody>
      </p:sp>
      <p:grpSp>
        <p:nvGrpSpPr>
          <p:cNvPr id="60" name="Group 59"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D123D1D-B2E7-1C4E-A17E-3A04DC24FE05}"/>
              </a:ext>
            </a:extLst>
          </p:cNvPr>
          <p:cNvGrpSpPr/>
          <p:nvPr/>
        </p:nvGrpSpPr>
        <p:grpSpPr>
          <a:xfrm>
            <a:off x="823003" y="1704743"/>
            <a:ext cx="2496335" cy="2649295"/>
            <a:chOff x="3817453" y="1682905"/>
            <a:chExt cx="2496335" cy="2649295"/>
          </a:xfrm>
        </p:grpSpPr>
        <p:sp>
          <p:nvSpPr>
            <p:cNvPr id="61" name="Oval 60">
              <a:extLst>
                <a:ext uri="{FF2B5EF4-FFF2-40B4-BE49-F238E27FC236}">
                  <a16:creationId xmlns:a16="http://schemas.microsoft.com/office/drawing/2014/main" id="{0ED750C1-4F84-8F4E-8D2C-4B42ECD058A9}"/>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62" name="Oval 61">
              <a:extLst>
                <a:ext uri="{FF2B5EF4-FFF2-40B4-BE49-F238E27FC236}">
                  <a16:creationId xmlns:a16="http://schemas.microsoft.com/office/drawing/2014/main" id="{1D3E55D0-54C3-4B4C-862E-DD3B8DEA5580}"/>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63" name="Straight Arrow Connector 62">
              <a:extLst>
                <a:ext uri="{FF2B5EF4-FFF2-40B4-BE49-F238E27FC236}">
                  <a16:creationId xmlns:a16="http://schemas.microsoft.com/office/drawing/2014/main" id="{703859BF-9CFA-7548-839C-5BCD18F193C1}"/>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4" name="Oval 63">
              <a:extLst>
                <a:ext uri="{FF2B5EF4-FFF2-40B4-BE49-F238E27FC236}">
                  <a16:creationId xmlns:a16="http://schemas.microsoft.com/office/drawing/2014/main" id="{C49DA32E-737D-0F47-900F-2B89C6108D3A}"/>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65" name="Oval 64">
              <a:extLst>
                <a:ext uri="{FF2B5EF4-FFF2-40B4-BE49-F238E27FC236}">
                  <a16:creationId xmlns:a16="http://schemas.microsoft.com/office/drawing/2014/main" id="{84FE1D49-5DF8-8B4E-8C2C-072C8B929BD5}"/>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6" name="Straight Arrow Connector 65">
              <a:extLst>
                <a:ext uri="{FF2B5EF4-FFF2-40B4-BE49-F238E27FC236}">
                  <a16:creationId xmlns:a16="http://schemas.microsoft.com/office/drawing/2014/main" id="{4312AA90-730E-954A-953A-F2ACB64C469A}"/>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7" name="Oval 66">
              <a:extLst>
                <a:ext uri="{FF2B5EF4-FFF2-40B4-BE49-F238E27FC236}">
                  <a16:creationId xmlns:a16="http://schemas.microsoft.com/office/drawing/2014/main" id="{ED316612-531D-5A41-B21D-8E7154DCC252}"/>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8" name="Oval 67">
              <a:extLst>
                <a:ext uri="{FF2B5EF4-FFF2-40B4-BE49-F238E27FC236}">
                  <a16:creationId xmlns:a16="http://schemas.microsoft.com/office/drawing/2014/main" id="{0B3F0D1E-3B19-BD4B-8B66-5909F41D4286}"/>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9" name="Straight Arrow Connector 68">
              <a:extLst>
                <a:ext uri="{FF2B5EF4-FFF2-40B4-BE49-F238E27FC236}">
                  <a16:creationId xmlns:a16="http://schemas.microsoft.com/office/drawing/2014/main" id="{A018564F-81C7-814C-B775-233CB0156F06}"/>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3C9C5DE0-922E-A946-BD8D-B3B13171CF83}"/>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1" name="Straight Arrow Connector 70">
              <a:extLst>
                <a:ext uri="{FF2B5EF4-FFF2-40B4-BE49-F238E27FC236}">
                  <a16:creationId xmlns:a16="http://schemas.microsoft.com/office/drawing/2014/main" id="{71BAEDBD-8ECE-B54F-B6EE-DCDBD4E30C5E}"/>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2" name="Oval 71">
              <a:extLst>
                <a:ext uri="{FF2B5EF4-FFF2-40B4-BE49-F238E27FC236}">
                  <a16:creationId xmlns:a16="http://schemas.microsoft.com/office/drawing/2014/main" id="{1AF827EF-9AE0-A247-B848-CA5EE06DB3CF}"/>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73" name="Straight Arrow Connector 72">
              <a:extLst>
                <a:ext uri="{FF2B5EF4-FFF2-40B4-BE49-F238E27FC236}">
                  <a16:creationId xmlns:a16="http://schemas.microsoft.com/office/drawing/2014/main" id="{3401F1FF-E441-ED45-B932-1DAD87E95904}"/>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4" name="Rectangle 32" descr="2140 IOs" title="Cost of query plan 9">
            <a:extLst>
              <a:ext uri="{FF2B5EF4-FFF2-40B4-BE49-F238E27FC236}">
                <a16:creationId xmlns:a16="http://schemas.microsoft.com/office/drawing/2014/main" id="{A832DAE5-2CE8-DC47-93FA-3349B916AADA}"/>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76" name="Oval 7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AEEF29A-8610-AD40-B1FE-BE891B0FCD69}"/>
              </a:ext>
            </a:extLst>
          </p:cNvPr>
          <p:cNvSpPr/>
          <p:nvPr/>
        </p:nvSpPr>
        <p:spPr bwMode="auto">
          <a:xfrm>
            <a:off x="3806653" y="31922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77" name="Oval 7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01FDE4-9CC8-6845-822B-94FCA6E81B61}"/>
              </a:ext>
            </a:extLst>
          </p:cNvPr>
          <p:cNvSpPr/>
          <p:nvPr/>
        </p:nvSpPr>
        <p:spPr bwMode="auto">
          <a:xfrm>
            <a:off x="3806653" y="37978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78" name="Straight Arrow Connector 7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0F538E5-59AF-E242-A4DC-5015E5C72C13}"/>
              </a:ext>
            </a:extLst>
          </p:cNvPr>
          <p:cNvCxnSpPr>
            <a:stCxn id="76" idx="0"/>
            <a:endCxn id="88" idx="4"/>
          </p:cNvCxnSpPr>
          <p:nvPr/>
        </p:nvCxnSpPr>
        <p:spPr bwMode="auto">
          <a:xfrm flipV="1">
            <a:off x="4360464" y="2934081"/>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9" name="Oval 7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DFA3370-3C29-1F4A-A0B5-B20723AFEDFE}"/>
              </a:ext>
            </a:extLst>
          </p:cNvPr>
          <p:cNvSpPr/>
          <p:nvPr/>
        </p:nvSpPr>
        <p:spPr bwMode="auto">
          <a:xfrm>
            <a:off x="5250584" y="437629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80" name="Oval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98B588F9-AC2D-2740-AC68-9FCB7E436E89}"/>
              </a:ext>
            </a:extLst>
          </p:cNvPr>
          <p:cNvSpPr/>
          <p:nvPr/>
        </p:nvSpPr>
        <p:spPr bwMode="auto">
          <a:xfrm>
            <a:off x="5250583" y="37877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81" name="Straight Arrow Connector 8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5E47B80E-ECE4-AD41-9A9A-ABCEA02972FA}"/>
              </a:ext>
            </a:extLst>
          </p:cNvPr>
          <p:cNvCxnSpPr>
            <a:stCxn id="79" idx="0"/>
            <a:endCxn id="80" idx="4"/>
          </p:cNvCxnSpPr>
          <p:nvPr/>
        </p:nvCxnSpPr>
        <p:spPr bwMode="auto">
          <a:xfrm flipH="1" flipV="1">
            <a:off x="5804394" y="413513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2" name="Oval 8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5EDE438-ADD1-7A43-B8FE-76EB3CA960C5}"/>
              </a:ext>
            </a:extLst>
          </p:cNvPr>
          <p:cNvSpPr/>
          <p:nvPr/>
        </p:nvSpPr>
        <p:spPr bwMode="auto">
          <a:xfrm>
            <a:off x="4296740" y="1995995"/>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83" name="Straight Arrow Connector 82"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5B1A943-2ADD-204C-ABED-0213311C6BFE}"/>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4" name="Straight Arrow Connector 83"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CE7D09D-EAE9-F14A-8DE2-A9F07E0C8F43}"/>
              </a:ext>
            </a:extLst>
          </p:cNvPr>
          <p:cNvCxnSpPr/>
          <p:nvPr/>
        </p:nvCxnSpPr>
        <p:spPr bwMode="auto">
          <a:xfrm flipV="1">
            <a:off x="4398500" y="244261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5" name="Oval 8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BA4F3075-847A-674D-B626-7BB94D8ADB87}"/>
              </a:ext>
            </a:extLst>
          </p:cNvPr>
          <p:cNvSpPr/>
          <p:nvPr/>
        </p:nvSpPr>
        <p:spPr bwMode="auto">
          <a:xfrm>
            <a:off x="5237772" y="26162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86" name="Straight Arrow Connector 8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99B244A-7F2A-FD42-A548-FF720AD17779}"/>
              </a:ext>
            </a:extLst>
          </p:cNvPr>
          <p:cNvCxnSpPr>
            <a:stCxn id="87" idx="0"/>
            <a:endCxn id="85" idx="4"/>
          </p:cNvCxnSpPr>
          <p:nvPr/>
        </p:nvCxnSpPr>
        <p:spPr bwMode="auto">
          <a:xfrm flipH="1" flipV="1">
            <a:off x="5791582" y="2963612"/>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7" name="Oval 8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C0B3EC4-748A-094F-BA21-0564A7CDB394}"/>
              </a:ext>
            </a:extLst>
          </p:cNvPr>
          <p:cNvSpPr/>
          <p:nvPr/>
        </p:nvSpPr>
        <p:spPr bwMode="auto">
          <a:xfrm>
            <a:off x="5250583" y="3192283"/>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88" name="Oval 8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097BA416-AD7C-A147-9C79-36F4EA234F60}"/>
              </a:ext>
            </a:extLst>
          </p:cNvPr>
          <p:cNvSpPr/>
          <p:nvPr/>
        </p:nvSpPr>
        <p:spPr bwMode="auto">
          <a:xfrm>
            <a:off x="3762748" y="2586728"/>
            <a:ext cx="1195432"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89" name="Straight Arrow Connector 8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2D8CB3E9-6C5B-104A-82BA-CC1555A57BBE}"/>
              </a:ext>
            </a:extLst>
          </p:cNvPr>
          <p:cNvCxnSpPr>
            <a:stCxn id="77" idx="0"/>
            <a:endCxn id="76" idx="4"/>
          </p:cNvCxnSpPr>
          <p:nvPr/>
        </p:nvCxnSpPr>
        <p:spPr bwMode="auto">
          <a:xfrm flipV="1">
            <a:off x="4360463" y="3539635"/>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0" name="Straight Arrow Connector 8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6DA3DAC-86BB-B247-82F4-8727FCC71E97}"/>
              </a:ext>
            </a:extLst>
          </p:cNvPr>
          <p:cNvCxnSpPr>
            <a:stCxn id="80" idx="0"/>
            <a:endCxn id="87" idx="4"/>
          </p:cNvCxnSpPr>
          <p:nvPr/>
        </p:nvCxnSpPr>
        <p:spPr bwMode="auto">
          <a:xfrm flipV="1">
            <a:off x="5804393" y="3539636"/>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91" name="Oval 9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34251C4D-CCA9-8C40-85EB-76744BF57C7D}"/>
              </a:ext>
            </a:extLst>
          </p:cNvPr>
          <p:cNvSpPr/>
          <p:nvPr/>
        </p:nvSpPr>
        <p:spPr bwMode="auto">
          <a:xfrm>
            <a:off x="4543030" y="148584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92" name="Straight Arrow Connector 9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87F65F7-30C9-204D-ADC3-0FF9E65DC86D}"/>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722977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Parsing &amp; Optimization Part 3</a:t>
            </a:r>
          </a:p>
        </p:txBody>
      </p:sp>
      <p:sp>
        <p:nvSpPr>
          <p:cNvPr id="3" name="Content Placeholder 2"/>
          <p:cNvSpPr>
            <a:spLocks noGrp="1"/>
          </p:cNvSpPr>
          <p:nvPr>
            <p:ph idx="1"/>
          </p:nvPr>
        </p:nvSpPr>
        <p:spPr/>
        <p:txBody>
          <a:bodyPr/>
          <a:lstStyle/>
          <a:p>
            <a:r>
              <a:rPr lang="en-US" dirty="0"/>
              <a:t>Query rewriter</a:t>
            </a:r>
          </a:p>
          <a:p>
            <a:pPr lvl="1"/>
            <a:r>
              <a:rPr lang="en-US" dirty="0"/>
              <a:t>Converts queries to canonical form</a:t>
            </a:r>
          </a:p>
          <a:p>
            <a:pPr lvl="2"/>
            <a:r>
              <a:rPr lang="en-US" dirty="0"/>
              <a:t>flatten views</a:t>
            </a:r>
          </a:p>
          <a:p>
            <a:pPr lvl="2"/>
            <a:r>
              <a:rPr lang="en-US" dirty="0"/>
              <a:t>subqueries into fewer query blocks</a:t>
            </a:r>
          </a:p>
          <a:p>
            <a:pPr lvl="1"/>
            <a:r>
              <a:rPr lang="en-US" sz="1600" dirty="0"/>
              <a:t>Weak spot in many open-source DBMSs</a:t>
            </a:r>
          </a:p>
        </p:txBody>
      </p:sp>
      <p:pic>
        <p:nvPicPr>
          <p:cNvPr id="6" name="Picture 5" descr="SQL Query goes to query parser. Query parser goes to query rewriter. Query rewriter goes to Query optimizer. Query optimizer contains plan generator and plan cost estimator which result in query execution." title="Diagram"/>
          <p:cNvPicPr>
            <a:picLocks noChangeAspect="1"/>
          </p:cNvPicPr>
          <p:nvPr/>
        </p:nvPicPr>
        <p:blipFill>
          <a:blip r:embed="rId2"/>
          <a:stretch>
            <a:fillRect/>
          </a:stretch>
        </p:blipFill>
        <p:spPr>
          <a:xfrm>
            <a:off x="5638800" y="1085743"/>
            <a:ext cx="2883075" cy="2305050"/>
          </a:xfrm>
          <a:prstGeom prst="rect">
            <a:avLst/>
          </a:prstGeom>
        </p:spPr>
      </p:pic>
    </p:spTree>
    <p:extLst>
      <p:ext uri="{BB962C8B-B14F-4D97-AF65-F5344CB8AC3E}">
        <p14:creationId xmlns:p14="http://schemas.microsoft.com/office/powerpoint/2010/main" val="1891459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With Join Reordering, no Mat</a:t>
            </a:r>
          </a:p>
        </p:txBody>
      </p:sp>
      <p:sp>
        <p:nvSpPr>
          <p:cNvPr id="2" name="Content Placeholder 1">
            <a:extLst>
              <a:ext uri="{FF2B5EF4-FFF2-40B4-BE49-F238E27FC236}">
                <a16:creationId xmlns:a16="http://schemas.microsoft.com/office/drawing/2014/main" id="{1D761CC7-4F6E-3441-B4B9-B2DDDE6824A3}"/>
              </a:ext>
            </a:extLst>
          </p:cNvPr>
          <p:cNvSpPr>
            <a:spLocks noGrp="1"/>
          </p:cNvSpPr>
          <p:nvPr>
            <p:ph idx="1"/>
          </p:nvPr>
        </p:nvSpPr>
        <p:spPr/>
        <p:txBody>
          <a:bodyPr/>
          <a:lstStyle/>
          <a:p>
            <a:endParaRPr lang="en-US"/>
          </a:p>
        </p:txBody>
      </p:sp>
      <p:grpSp>
        <p:nvGrpSpPr>
          <p:cNvPr id="49" name="Group 48"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C0EC05C8-D28A-3949-83CF-C13C4731DDDB}"/>
              </a:ext>
            </a:extLst>
          </p:cNvPr>
          <p:cNvGrpSpPr/>
          <p:nvPr/>
        </p:nvGrpSpPr>
        <p:grpSpPr>
          <a:xfrm>
            <a:off x="823003" y="1704743"/>
            <a:ext cx="2496335" cy="2649295"/>
            <a:chOff x="3817453" y="1682905"/>
            <a:chExt cx="2496335" cy="2649295"/>
          </a:xfrm>
        </p:grpSpPr>
        <p:sp>
          <p:nvSpPr>
            <p:cNvPr id="50" name="Oval 49">
              <a:extLst>
                <a:ext uri="{FF2B5EF4-FFF2-40B4-BE49-F238E27FC236}">
                  <a16:creationId xmlns:a16="http://schemas.microsoft.com/office/drawing/2014/main" id="{6214BDF7-37FD-C44A-85A0-0BE9406347EA}"/>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1" name="Oval 50">
              <a:extLst>
                <a:ext uri="{FF2B5EF4-FFF2-40B4-BE49-F238E27FC236}">
                  <a16:creationId xmlns:a16="http://schemas.microsoft.com/office/drawing/2014/main" id="{5BB61286-49AE-E54F-B94A-C139EA5DD897}"/>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6" name="Straight Arrow Connector 55">
              <a:extLst>
                <a:ext uri="{FF2B5EF4-FFF2-40B4-BE49-F238E27FC236}">
                  <a16:creationId xmlns:a16="http://schemas.microsoft.com/office/drawing/2014/main" id="{0E7C7F6E-B075-DB49-A6A6-8586640F20A7}"/>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7" name="Oval 56">
              <a:extLst>
                <a:ext uri="{FF2B5EF4-FFF2-40B4-BE49-F238E27FC236}">
                  <a16:creationId xmlns:a16="http://schemas.microsoft.com/office/drawing/2014/main" id="{7B547122-8760-8A44-95F8-9D349AFC2CD9}"/>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8" name="Oval 57">
              <a:extLst>
                <a:ext uri="{FF2B5EF4-FFF2-40B4-BE49-F238E27FC236}">
                  <a16:creationId xmlns:a16="http://schemas.microsoft.com/office/drawing/2014/main" id="{03815903-4EC9-5E43-AE9D-2FE1E4247E3B}"/>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1" name="Straight Arrow Connector 60">
              <a:extLst>
                <a:ext uri="{FF2B5EF4-FFF2-40B4-BE49-F238E27FC236}">
                  <a16:creationId xmlns:a16="http://schemas.microsoft.com/office/drawing/2014/main" id="{54C2044E-2FA5-E740-BD90-FD173314F351}"/>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3" name="Oval 62">
              <a:extLst>
                <a:ext uri="{FF2B5EF4-FFF2-40B4-BE49-F238E27FC236}">
                  <a16:creationId xmlns:a16="http://schemas.microsoft.com/office/drawing/2014/main" id="{DB54AF57-C3EE-5540-B943-428831500CE3}"/>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4" name="Oval 63">
              <a:extLst>
                <a:ext uri="{FF2B5EF4-FFF2-40B4-BE49-F238E27FC236}">
                  <a16:creationId xmlns:a16="http://schemas.microsoft.com/office/drawing/2014/main" id="{72367BA9-04F5-F944-A39E-095B69EBD400}"/>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5" name="Straight Arrow Connector 64">
              <a:extLst>
                <a:ext uri="{FF2B5EF4-FFF2-40B4-BE49-F238E27FC236}">
                  <a16:creationId xmlns:a16="http://schemas.microsoft.com/office/drawing/2014/main" id="{FEDCB1BC-1EEF-0A41-AECD-12E42132F255}"/>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B3C1B63D-BD1D-904E-8BFA-54CAE1225644}"/>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D0FAFB7A-E944-C14E-AA50-CBAF17C023DA}"/>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8" name="Oval 67">
              <a:extLst>
                <a:ext uri="{FF2B5EF4-FFF2-40B4-BE49-F238E27FC236}">
                  <a16:creationId xmlns:a16="http://schemas.microsoft.com/office/drawing/2014/main" id="{73A80DC0-9A67-AD4C-8B2A-462DE599B0E3}"/>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9" name="Straight Arrow Connector 68">
              <a:extLst>
                <a:ext uri="{FF2B5EF4-FFF2-40B4-BE49-F238E27FC236}">
                  <a16:creationId xmlns:a16="http://schemas.microsoft.com/office/drawing/2014/main" id="{8EC34255-AF2C-AC43-8554-DB3AF5BC2C80}"/>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0" name="Rectangle 32" descr="2140 IOs" title="Cost of query plan 9">
            <a:extLst>
              <a:ext uri="{FF2B5EF4-FFF2-40B4-BE49-F238E27FC236}">
                <a16:creationId xmlns:a16="http://schemas.microsoft.com/office/drawing/2014/main" id="{DAC06053-2F14-3A44-89F4-37D176359C2C}"/>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38" name="Oval 3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8B2ED82E-7F48-B74A-8398-D2623534E715}"/>
              </a:ext>
            </a:extLst>
          </p:cNvPr>
          <p:cNvSpPr/>
          <p:nvPr/>
        </p:nvSpPr>
        <p:spPr bwMode="auto">
          <a:xfrm>
            <a:off x="2967171" y="698370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cxnSp>
        <p:nvCxnSpPr>
          <p:cNvPr id="80" name="Straight Arrow Connector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28EA9EC-1F4C-9A4A-B7FC-87B4DCB9BDAC}"/>
              </a:ext>
            </a:extLst>
          </p:cNvPr>
          <p:cNvCxnSpPr>
            <a:cxnSpLocks/>
          </p:cNvCxnSpPr>
          <p:nvPr/>
        </p:nvCxnSpPr>
        <p:spPr bwMode="auto">
          <a:xfrm flipH="1" flipV="1">
            <a:off x="2744538" y="3384440"/>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5" name="Oval 3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23E73FBE-6043-4B4B-A57B-93310380D0BB}"/>
              </a:ext>
            </a:extLst>
          </p:cNvPr>
          <p:cNvSpPr/>
          <p:nvPr/>
        </p:nvSpPr>
        <p:spPr bwMode="auto">
          <a:xfrm>
            <a:off x="3806653" y="31922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6" name="Oval 3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71D7FDE-C186-8441-A3A3-FE785EFD16BF}"/>
              </a:ext>
            </a:extLst>
          </p:cNvPr>
          <p:cNvSpPr/>
          <p:nvPr/>
        </p:nvSpPr>
        <p:spPr bwMode="auto">
          <a:xfrm>
            <a:off x="3806653" y="379783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37" name="Straight Arrow Connector 36"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0714947-5633-AA4A-86E7-5D56C06DBEFA}"/>
              </a:ext>
            </a:extLst>
          </p:cNvPr>
          <p:cNvCxnSpPr>
            <a:stCxn id="35" idx="0"/>
            <a:endCxn id="59" idx="4"/>
          </p:cNvCxnSpPr>
          <p:nvPr/>
        </p:nvCxnSpPr>
        <p:spPr bwMode="auto">
          <a:xfrm flipV="1">
            <a:off x="4360464" y="2934081"/>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9" name="Oval 3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70823DEC-428C-EB4D-A60A-A1DB66641F83}"/>
              </a:ext>
            </a:extLst>
          </p:cNvPr>
          <p:cNvSpPr/>
          <p:nvPr/>
        </p:nvSpPr>
        <p:spPr bwMode="auto">
          <a:xfrm>
            <a:off x="5250584" y="4376293"/>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0" name="Oval 3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5CF1594C-4E8A-F34A-B1AB-1B95B2DE6DC8}"/>
              </a:ext>
            </a:extLst>
          </p:cNvPr>
          <p:cNvSpPr/>
          <p:nvPr/>
        </p:nvSpPr>
        <p:spPr bwMode="auto">
          <a:xfrm>
            <a:off x="5250583" y="378778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41" name="Straight Arrow Connector 4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7EAD099-92B0-ED41-A5D3-13DB0B4B1D4F}"/>
              </a:ext>
            </a:extLst>
          </p:cNvPr>
          <p:cNvCxnSpPr>
            <a:stCxn id="39" idx="0"/>
            <a:endCxn id="40" idx="4"/>
          </p:cNvCxnSpPr>
          <p:nvPr/>
        </p:nvCxnSpPr>
        <p:spPr bwMode="auto">
          <a:xfrm flipH="1" flipV="1">
            <a:off x="5804394" y="4135134"/>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F749342F-77E6-B04C-A901-AE1942B610F7}"/>
              </a:ext>
            </a:extLst>
          </p:cNvPr>
          <p:cNvSpPr/>
          <p:nvPr/>
        </p:nvSpPr>
        <p:spPr bwMode="auto">
          <a:xfrm>
            <a:off x="4296740" y="199599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3" name="Straight Arrow Connector 42"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EF9BDFE0-11C5-EB4C-B9E4-5B84D8220140}"/>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4" name="Straight Arrow Connector 43"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16AB39E5-B544-694A-92DC-5596AC56283F}"/>
              </a:ext>
            </a:extLst>
          </p:cNvPr>
          <p:cNvCxnSpPr/>
          <p:nvPr/>
        </p:nvCxnSpPr>
        <p:spPr bwMode="auto">
          <a:xfrm flipV="1">
            <a:off x="4398500" y="244261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5" name="Oval 44"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161441A-C208-7A40-B2AC-6F85A94E18F2}"/>
              </a:ext>
            </a:extLst>
          </p:cNvPr>
          <p:cNvSpPr/>
          <p:nvPr/>
        </p:nvSpPr>
        <p:spPr bwMode="auto">
          <a:xfrm>
            <a:off x="5237772" y="2616260"/>
            <a:ext cx="1107620" cy="347353"/>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46" name="Straight Arrow Connector 45"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A548466F-8719-C646-9FB3-F4B6DF513EC9}"/>
              </a:ext>
            </a:extLst>
          </p:cNvPr>
          <p:cNvCxnSpPr>
            <a:stCxn id="48" idx="0"/>
            <a:endCxn id="45" idx="4"/>
          </p:cNvCxnSpPr>
          <p:nvPr/>
        </p:nvCxnSpPr>
        <p:spPr bwMode="auto">
          <a:xfrm flipH="1" flipV="1">
            <a:off x="5791582" y="2963612"/>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8" name="Oval 47"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E1A83DAA-D8E9-DC44-817E-F0DB616D2C4F}"/>
              </a:ext>
            </a:extLst>
          </p:cNvPr>
          <p:cNvSpPr/>
          <p:nvPr/>
        </p:nvSpPr>
        <p:spPr bwMode="auto">
          <a:xfrm>
            <a:off x="5250583" y="3192283"/>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59" name="Oval 58"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9C66109D-5ABD-6341-A398-07155F30898D}"/>
              </a:ext>
            </a:extLst>
          </p:cNvPr>
          <p:cNvSpPr/>
          <p:nvPr/>
        </p:nvSpPr>
        <p:spPr bwMode="auto">
          <a:xfrm>
            <a:off x="3762748" y="2586728"/>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60" name="Straight Arrow Connector 5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D2FA7C4-F1FE-E34B-936D-C77C8E276557}"/>
              </a:ext>
            </a:extLst>
          </p:cNvPr>
          <p:cNvCxnSpPr>
            <a:stCxn id="36" idx="0"/>
            <a:endCxn id="35" idx="4"/>
          </p:cNvCxnSpPr>
          <p:nvPr/>
        </p:nvCxnSpPr>
        <p:spPr bwMode="auto">
          <a:xfrm flipV="1">
            <a:off x="4360463" y="3539635"/>
            <a:ext cx="1"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2" name="Straight Arrow Connector 6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E2C3131-77F2-B44D-8E56-C2B86A37F34C}"/>
              </a:ext>
            </a:extLst>
          </p:cNvPr>
          <p:cNvCxnSpPr>
            <a:stCxn id="40" idx="0"/>
            <a:endCxn id="48" idx="4"/>
          </p:cNvCxnSpPr>
          <p:nvPr/>
        </p:nvCxnSpPr>
        <p:spPr bwMode="auto">
          <a:xfrm flipV="1">
            <a:off x="5804393" y="3539636"/>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71" name="Oval 70"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47C8B534-6838-D94B-8B36-BB5B03836301}"/>
              </a:ext>
            </a:extLst>
          </p:cNvPr>
          <p:cNvSpPr/>
          <p:nvPr/>
        </p:nvSpPr>
        <p:spPr bwMode="auto">
          <a:xfrm>
            <a:off x="4543030" y="148584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72" name="Straight Arrow Connector 71"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C874AF5-AB94-A741-906D-C7FD0F972CB3}"/>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621870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With Join Reordering, no Mat </a:t>
            </a:r>
            <a:r>
              <a:rPr lang="en-US" altLang="x-none" sz="2700" dirty="0" err="1"/>
              <a:t>cont</a:t>
            </a:r>
            <a:endParaRPr lang="en-US" altLang="x-none" sz="2700" dirty="0"/>
          </a:p>
        </p:txBody>
      </p:sp>
      <p:sp>
        <p:nvSpPr>
          <p:cNvPr id="2" name="Content Placeholder 1">
            <a:extLst>
              <a:ext uri="{FF2B5EF4-FFF2-40B4-BE49-F238E27FC236}">
                <a16:creationId xmlns:a16="http://schemas.microsoft.com/office/drawing/2014/main" id="{C30764FC-CAD0-2247-8E8E-4E409AFDFEC1}"/>
              </a:ext>
            </a:extLst>
          </p:cNvPr>
          <p:cNvSpPr>
            <a:spLocks noGrp="1"/>
          </p:cNvSpPr>
          <p:nvPr>
            <p:ph idx="1"/>
          </p:nvPr>
        </p:nvSpPr>
        <p:spPr/>
        <p:txBody>
          <a:bodyPr/>
          <a:lstStyle/>
          <a:p>
            <a:endParaRPr lang="en-US"/>
          </a:p>
        </p:txBody>
      </p:sp>
      <p:grpSp>
        <p:nvGrpSpPr>
          <p:cNvPr id="49" name="Group 48"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C0EC05C8-D28A-3949-83CF-C13C4731DDDB}"/>
              </a:ext>
            </a:extLst>
          </p:cNvPr>
          <p:cNvGrpSpPr/>
          <p:nvPr/>
        </p:nvGrpSpPr>
        <p:grpSpPr>
          <a:xfrm>
            <a:off x="823003" y="1704743"/>
            <a:ext cx="2496335" cy="2649295"/>
            <a:chOff x="3817453" y="1682905"/>
            <a:chExt cx="2496335" cy="2649295"/>
          </a:xfrm>
        </p:grpSpPr>
        <p:sp>
          <p:nvSpPr>
            <p:cNvPr id="50" name="Oval 49">
              <a:extLst>
                <a:ext uri="{FF2B5EF4-FFF2-40B4-BE49-F238E27FC236}">
                  <a16:creationId xmlns:a16="http://schemas.microsoft.com/office/drawing/2014/main" id="{6214BDF7-37FD-C44A-85A0-0BE9406347EA}"/>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1" name="Oval 50">
              <a:extLst>
                <a:ext uri="{FF2B5EF4-FFF2-40B4-BE49-F238E27FC236}">
                  <a16:creationId xmlns:a16="http://schemas.microsoft.com/office/drawing/2014/main" id="{5BB61286-49AE-E54F-B94A-C139EA5DD897}"/>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6" name="Straight Arrow Connector 55">
              <a:extLst>
                <a:ext uri="{FF2B5EF4-FFF2-40B4-BE49-F238E27FC236}">
                  <a16:creationId xmlns:a16="http://schemas.microsoft.com/office/drawing/2014/main" id="{0E7C7F6E-B075-DB49-A6A6-8586640F20A7}"/>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7" name="Oval 56">
              <a:extLst>
                <a:ext uri="{FF2B5EF4-FFF2-40B4-BE49-F238E27FC236}">
                  <a16:creationId xmlns:a16="http://schemas.microsoft.com/office/drawing/2014/main" id="{7B547122-8760-8A44-95F8-9D349AFC2CD9}"/>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8" name="Oval 57">
              <a:extLst>
                <a:ext uri="{FF2B5EF4-FFF2-40B4-BE49-F238E27FC236}">
                  <a16:creationId xmlns:a16="http://schemas.microsoft.com/office/drawing/2014/main" id="{03815903-4EC9-5E43-AE9D-2FE1E4247E3B}"/>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61" name="Straight Arrow Connector 60">
              <a:extLst>
                <a:ext uri="{FF2B5EF4-FFF2-40B4-BE49-F238E27FC236}">
                  <a16:creationId xmlns:a16="http://schemas.microsoft.com/office/drawing/2014/main" id="{54C2044E-2FA5-E740-BD90-FD173314F351}"/>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3" name="Oval 62">
              <a:extLst>
                <a:ext uri="{FF2B5EF4-FFF2-40B4-BE49-F238E27FC236}">
                  <a16:creationId xmlns:a16="http://schemas.microsoft.com/office/drawing/2014/main" id="{DB54AF57-C3EE-5540-B943-428831500CE3}"/>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64" name="Oval 63">
              <a:extLst>
                <a:ext uri="{FF2B5EF4-FFF2-40B4-BE49-F238E27FC236}">
                  <a16:creationId xmlns:a16="http://schemas.microsoft.com/office/drawing/2014/main" id="{72367BA9-04F5-F944-A39E-095B69EBD400}"/>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65" name="Straight Arrow Connector 64">
              <a:extLst>
                <a:ext uri="{FF2B5EF4-FFF2-40B4-BE49-F238E27FC236}">
                  <a16:creationId xmlns:a16="http://schemas.microsoft.com/office/drawing/2014/main" id="{FEDCB1BC-1EEF-0A41-AECD-12E42132F255}"/>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B3C1B63D-BD1D-904E-8BFA-54CAE1225644}"/>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D0FAFB7A-E944-C14E-AA50-CBAF17C023DA}"/>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8" name="Oval 67">
              <a:extLst>
                <a:ext uri="{FF2B5EF4-FFF2-40B4-BE49-F238E27FC236}">
                  <a16:creationId xmlns:a16="http://schemas.microsoft.com/office/drawing/2014/main" id="{73A80DC0-9A67-AD4C-8B2A-462DE599B0E3}"/>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69" name="Straight Arrow Connector 68">
              <a:extLst>
                <a:ext uri="{FF2B5EF4-FFF2-40B4-BE49-F238E27FC236}">
                  <a16:creationId xmlns:a16="http://schemas.microsoft.com/office/drawing/2014/main" id="{8EC34255-AF2C-AC43-8554-DB3AF5BC2C80}"/>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70" name="Rectangle 32" descr="2140 IOs" title="Cost of query plan 9">
            <a:extLst>
              <a:ext uri="{FF2B5EF4-FFF2-40B4-BE49-F238E27FC236}">
                <a16:creationId xmlns:a16="http://schemas.microsoft.com/office/drawing/2014/main" id="{DAC06053-2F14-3A44-89F4-37D176359C2C}"/>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38" name="Oval 3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8B2ED82E-7F48-B74A-8398-D2623534E715}"/>
              </a:ext>
            </a:extLst>
          </p:cNvPr>
          <p:cNvSpPr/>
          <p:nvPr/>
        </p:nvSpPr>
        <p:spPr bwMode="auto">
          <a:xfrm>
            <a:off x="2967171" y="698370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7" name="Oval 4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C8F118C3-63C0-6046-879E-7CDC07A280C2}"/>
              </a:ext>
            </a:extLst>
          </p:cNvPr>
          <p:cNvSpPr/>
          <p:nvPr/>
        </p:nvSpPr>
        <p:spPr bwMode="auto">
          <a:xfrm>
            <a:off x="5300340" y="319342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52" name="Oval 5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A46D796-540B-2B41-A9B4-042F6DCB034B}"/>
              </a:ext>
            </a:extLst>
          </p:cNvPr>
          <p:cNvSpPr/>
          <p:nvPr/>
        </p:nvSpPr>
        <p:spPr bwMode="auto">
          <a:xfrm>
            <a:off x="5300340" y="37989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53" name="Straight Arrow Connector 5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FEBCBA7-7749-F142-BE51-9E25A36BBF2B}"/>
              </a:ext>
            </a:extLst>
          </p:cNvPr>
          <p:cNvCxnSpPr>
            <a:stCxn id="47" idx="0"/>
            <a:endCxn id="84" idx="4"/>
          </p:cNvCxnSpPr>
          <p:nvPr/>
        </p:nvCxnSpPr>
        <p:spPr bwMode="auto">
          <a:xfrm flipV="1">
            <a:off x="5854150" y="2935225"/>
            <a:ext cx="1" cy="25820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4" name="Oval 5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393D833-B558-1F43-9AED-B4A6B263615C}"/>
              </a:ext>
            </a:extLst>
          </p:cNvPr>
          <p:cNvSpPr/>
          <p:nvPr/>
        </p:nvSpPr>
        <p:spPr bwMode="auto">
          <a:xfrm>
            <a:off x="3790499" y="383196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55" name="Oval 5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A9D0E73-CD1B-384C-9F90-E4B7B8ECB3C1}"/>
              </a:ext>
            </a:extLst>
          </p:cNvPr>
          <p:cNvSpPr/>
          <p:nvPr/>
        </p:nvSpPr>
        <p:spPr bwMode="auto">
          <a:xfrm>
            <a:off x="3790498" y="324344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73" name="Oval 7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F49889FC-073B-9342-9A73-799CC1899494}"/>
              </a:ext>
            </a:extLst>
          </p:cNvPr>
          <p:cNvSpPr/>
          <p:nvPr/>
        </p:nvSpPr>
        <p:spPr bwMode="auto">
          <a:xfrm>
            <a:off x="4296740" y="1995995"/>
            <a:ext cx="1600200" cy="52325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75" name="Straight Arrow Connector 7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9A3574F-27FD-2040-A243-CA367259099D}"/>
              </a:ext>
            </a:extLst>
          </p:cNvPr>
          <p:cNvCxnSpPr/>
          <p:nvPr/>
        </p:nvCxnSpPr>
        <p:spPr bwMode="auto">
          <a:xfrm flipH="1" flipV="1">
            <a:off x="5662597" y="244261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8" name="Straight Arrow Connector 7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FE4FE153-5EB7-2F4D-A23C-321208A492ED}"/>
              </a:ext>
            </a:extLst>
          </p:cNvPr>
          <p:cNvCxnSpPr/>
          <p:nvPr/>
        </p:nvCxnSpPr>
        <p:spPr bwMode="auto">
          <a:xfrm flipV="1">
            <a:off x="4398500" y="244261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0" name="Straight Arrow Connector 79" descr="Sailors is scanned, selected for rating &gt; 5, and then projected for sid, sname. Reserves is scanned, selected for bid = 100,  projected for sid, and then materialized. The results of both are block nested loop Joined. Finally the result is projected for sname" title="Query Paln 10">
            <a:extLst>
              <a:ext uri="{FF2B5EF4-FFF2-40B4-BE49-F238E27FC236}">
                <a16:creationId xmlns:a16="http://schemas.microsoft.com/office/drawing/2014/main" id="{828EA9EC-1F4C-9A4A-B7FC-87B4DCB9BDAC}"/>
              </a:ext>
            </a:extLst>
          </p:cNvPr>
          <p:cNvCxnSpPr>
            <a:cxnSpLocks/>
          </p:cNvCxnSpPr>
          <p:nvPr/>
        </p:nvCxnSpPr>
        <p:spPr bwMode="auto">
          <a:xfrm flipH="1" flipV="1">
            <a:off x="2744538" y="3384440"/>
            <a:ext cx="12812" cy="22867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3" name="Oval 8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B71A1D09-61A4-C042-954E-D0A5E70BD1CE}"/>
              </a:ext>
            </a:extLst>
          </p:cNvPr>
          <p:cNvSpPr/>
          <p:nvPr/>
        </p:nvSpPr>
        <p:spPr bwMode="auto">
          <a:xfrm>
            <a:off x="3790498" y="264795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84" name="Oval 8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4AD9D90-9E06-8C4D-90F5-874E6E08E200}"/>
              </a:ext>
            </a:extLst>
          </p:cNvPr>
          <p:cNvSpPr/>
          <p:nvPr/>
        </p:nvSpPr>
        <p:spPr bwMode="auto">
          <a:xfrm>
            <a:off x="5256435" y="2587872"/>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85" name="Straight Arrow Connector 8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0ADC175A-0E2B-0244-90DF-6A8D0D24CC72}"/>
              </a:ext>
            </a:extLst>
          </p:cNvPr>
          <p:cNvCxnSpPr>
            <a:stCxn id="52" idx="0"/>
            <a:endCxn id="47" idx="4"/>
          </p:cNvCxnSpPr>
          <p:nvPr/>
        </p:nvCxnSpPr>
        <p:spPr bwMode="auto">
          <a:xfrm flipV="1">
            <a:off x="5854150" y="3540779"/>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6" name="Straight Arrow Connector 85"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4D9D8BF-3899-EA4C-A0FF-FC6E67A98D1F}"/>
              </a:ext>
            </a:extLst>
          </p:cNvPr>
          <p:cNvCxnSpPr>
            <a:cxnSpLocks/>
          </p:cNvCxnSpPr>
          <p:nvPr/>
        </p:nvCxnSpPr>
        <p:spPr bwMode="auto">
          <a:xfrm flipV="1">
            <a:off x="4334980" y="3562350"/>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7" name="Oval 8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B8487006-7663-514F-9C53-CCF0839D5C5E}"/>
              </a:ext>
            </a:extLst>
          </p:cNvPr>
          <p:cNvSpPr/>
          <p:nvPr/>
        </p:nvSpPr>
        <p:spPr bwMode="auto">
          <a:xfrm>
            <a:off x="4543030" y="148584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88" name="Straight Arrow Connector 8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607EDD01-1C1A-E94A-9C24-6A5F29F5BC79}"/>
              </a:ext>
            </a:extLst>
          </p:cNvPr>
          <p:cNvCxnSpPr/>
          <p:nvPr/>
        </p:nvCxnSpPr>
        <p:spPr bwMode="auto">
          <a:xfrm flipV="1">
            <a:off x="5096840" y="182564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89" name="Straight Arrow Connector 88"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0750CF1-CC8B-6540-887F-D3070252C1C3}"/>
              </a:ext>
            </a:extLst>
          </p:cNvPr>
          <p:cNvCxnSpPr/>
          <p:nvPr/>
        </p:nvCxnSpPr>
        <p:spPr bwMode="auto">
          <a:xfrm flipV="1">
            <a:off x="4334980" y="2995303"/>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18907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lstStyle/>
          <a:p>
            <a:r>
              <a:rPr lang="en-US" altLang="x-none"/>
              <a:t>Plan 11 Cost Analysis </a:t>
            </a:r>
            <a:endParaRPr lang="en-US" altLang="x-none" dirty="0"/>
          </a:p>
        </p:txBody>
      </p:sp>
      <p:sp>
        <p:nvSpPr>
          <p:cNvPr id="2" name="Content Placeholder 1"/>
          <p:cNvSpPr>
            <a:spLocks noGrp="1"/>
          </p:cNvSpPr>
          <p:nvPr>
            <p:ph idx="1"/>
          </p:nvPr>
        </p:nvSpPr>
        <p:spPr/>
        <p:txBody>
          <a:bodyPr>
            <a:normAutofit/>
          </a:bodyPr>
          <a:lstStyle/>
          <a:p>
            <a:r>
              <a:rPr lang="en-US" altLang="x-none" sz="1800" dirty="0"/>
              <a:t>With 5 buffers, cost of plan:</a:t>
            </a:r>
          </a:p>
          <a:p>
            <a:pPr>
              <a:spcBef>
                <a:spcPts val="1000"/>
              </a:spcBef>
            </a:pPr>
            <a:r>
              <a:rPr lang="en-US" altLang="x-none" sz="1800" dirty="0"/>
              <a:t>Scan Reserves (1000) </a:t>
            </a:r>
          </a:p>
          <a:p>
            <a:pPr>
              <a:spcBef>
                <a:spcPts val="1500"/>
              </a:spcBef>
            </a:pPr>
            <a:r>
              <a:rPr lang="en-US" altLang="x-none" sz="1800" dirty="0"/>
              <a:t>For each </a:t>
            </a:r>
            <a:r>
              <a:rPr lang="en-US" altLang="x-none" sz="1800" dirty="0" err="1"/>
              <a:t>blockful</a:t>
            </a:r>
            <a:r>
              <a:rPr lang="en-US" altLang="x-none" sz="1800" dirty="0"/>
              <a:t> of </a:t>
            </a:r>
            <a:r>
              <a:rPr lang="en-US" altLang="x-none" sz="1800" dirty="0" err="1"/>
              <a:t>sids</a:t>
            </a:r>
            <a:r>
              <a:rPr lang="en-US" altLang="x-none" sz="1800" dirty="0"/>
              <a:t> that rented boat 100</a:t>
            </a:r>
          </a:p>
          <a:p>
            <a:r>
              <a:rPr lang="en-US" altLang="x-none" sz="1800" dirty="0"/>
              <a:t>    (recall Reserve tuple is 40 bytes,</a:t>
            </a:r>
            <a:br>
              <a:rPr lang="en-US" altLang="x-none" sz="1800" dirty="0"/>
            </a:br>
            <a:r>
              <a:rPr lang="en-US" altLang="x-none" sz="1800" dirty="0"/>
              <a:t>     assume </a:t>
            </a:r>
            <a:r>
              <a:rPr lang="en-US" altLang="x-none" sz="1800" dirty="0" err="1"/>
              <a:t>sid</a:t>
            </a:r>
            <a:r>
              <a:rPr lang="en-US" altLang="x-none" sz="1800" dirty="0"/>
              <a:t> is 4 bytes)</a:t>
            </a:r>
          </a:p>
          <a:p>
            <a:pPr>
              <a:spcBef>
                <a:spcPts val="1000"/>
              </a:spcBef>
            </a:pPr>
            <a:r>
              <a:rPr lang="en-US" altLang="x-none" sz="1800" dirty="0"/>
              <a:t>    Loop on Sailors (??? * 500)</a:t>
            </a:r>
          </a:p>
          <a:p>
            <a:pPr>
              <a:spcBef>
                <a:spcPts val="1500"/>
              </a:spcBef>
            </a:pPr>
            <a:r>
              <a:rPr lang="en-US" altLang="x-none" sz="1800" dirty="0"/>
              <a:t>Total: </a:t>
            </a:r>
            <a:r>
              <a:rPr lang="en-US" altLang="x-none" sz="1800" dirty="0">
                <a:solidFill>
                  <a:srgbClr val="C00000"/>
                </a:solidFill>
              </a:rPr>
              <a:t>1500</a:t>
            </a:r>
          </a:p>
        </p:txBody>
      </p:sp>
      <p:sp>
        <p:nvSpPr>
          <p:cNvPr id="20" name="Oval 19"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2A8BAA8A-B4B2-834D-A1ED-91518A63BA4A}"/>
              </a:ext>
            </a:extLst>
          </p:cNvPr>
          <p:cNvSpPr/>
          <p:nvPr/>
        </p:nvSpPr>
        <p:spPr bwMode="auto">
          <a:xfrm>
            <a:off x="7709200" y="213595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21" name="Oval 20"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859ADCB-758C-424D-82A7-A1AA3763A647}"/>
              </a:ext>
            </a:extLst>
          </p:cNvPr>
          <p:cNvSpPr/>
          <p:nvPr/>
        </p:nvSpPr>
        <p:spPr bwMode="auto">
          <a:xfrm>
            <a:off x="7709200" y="274151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22" name="Straight Arrow Connector 2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C63C7DF-A511-D042-9081-A9C3AE7A3319}"/>
              </a:ext>
            </a:extLst>
          </p:cNvPr>
          <p:cNvCxnSpPr>
            <a:stCxn id="20" idx="0"/>
            <a:endCxn id="29" idx="4"/>
          </p:cNvCxnSpPr>
          <p:nvPr/>
        </p:nvCxnSpPr>
        <p:spPr bwMode="auto">
          <a:xfrm flipV="1">
            <a:off x="8263010" y="1877755"/>
            <a:ext cx="1" cy="25820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3" name="Oval 2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7CD0E56-3948-0543-A051-0CDB93387357}"/>
              </a:ext>
            </a:extLst>
          </p:cNvPr>
          <p:cNvSpPr/>
          <p:nvPr/>
        </p:nvSpPr>
        <p:spPr bwMode="auto">
          <a:xfrm>
            <a:off x="6199359" y="2774490"/>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24" name="Oval 2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2710E64-3C01-C946-8348-73670DA7CD7D}"/>
              </a:ext>
            </a:extLst>
          </p:cNvPr>
          <p:cNvSpPr/>
          <p:nvPr/>
        </p:nvSpPr>
        <p:spPr bwMode="auto">
          <a:xfrm>
            <a:off x="6199358" y="2185979"/>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25" name="Oval 2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7460AC8D-9561-7243-B66A-8A93D721B9A3}"/>
              </a:ext>
            </a:extLst>
          </p:cNvPr>
          <p:cNvSpPr/>
          <p:nvPr/>
        </p:nvSpPr>
        <p:spPr bwMode="auto">
          <a:xfrm>
            <a:off x="6705600" y="938525"/>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26" name="Straight Arrow Connector 25"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F4838FD-46A1-2348-B3F6-549949283B6D}"/>
              </a:ext>
            </a:extLst>
          </p:cNvPr>
          <p:cNvCxnSpPr/>
          <p:nvPr/>
        </p:nvCxnSpPr>
        <p:spPr bwMode="auto">
          <a:xfrm flipH="1" flipV="1">
            <a:off x="8071457" y="1385148"/>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7" name="Straight Arrow Connector 2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CC01D8F3-464A-3845-A69B-F610F061C7EB}"/>
              </a:ext>
            </a:extLst>
          </p:cNvPr>
          <p:cNvCxnSpPr/>
          <p:nvPr/>
        </p:nvCxnSpPr>
        <p:spPr bwMode="auto">
          <a:xfrm flipV="1">
            <a:off x="6807360" y="1385148"/>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8" name="Oval 2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3E75D8F-2525-4746-8F92-5B33E62B2AAE}"/>
              </a:ext>
            </a:extLst>
          </p:cNvPr>
          <p:cNvSpPr/>
          <p:nvPr/>
        </p:nvSpPr>
        <p:spPr bwMode="auto">
          <a:xfrm>
            <a:off x="6199358" y="159048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29" name="Oval 28"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4250709-F389-5A4A-80FC-0D5845EB7177}"/>
              </a:ext>
            </a:extLst>
          </p:cNvPr>
          <p:cNvSpPr/>
          <p:nvPr/>
        </p:nvSpPr>
        <p:spPr bwMode="auto">
          <a:xfrm>
            <a:off x="7665295" y="1530402"/>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30" name="Straight Arrow Connector 29"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A6C3E886-D80D-B041-812C-14E3778AEEE6}"/>
              </a:ext>
            </a:extLst>
          </p:cNvPr>
          <p:cNvCxnSpPr>
            <a:stCxn id="21" idx="0"/>
            <a:endCxn id="20" idx="4"/>
          </p:cNvCxnSpPr>
          <p:nvPr/>
        </p:nvCxnSpPr>
        <p:spPr bwMode="auto">
          <a:xfrm flipV="1">
            <a:off x="8263010" y="2483309"/>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1" name="Straight Arrow Connector 30"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41525D4-7068-B940-B3B9-334616080223}"/>
              </a:ext>
            </a:extLst>
          </p:cNvPr>
          <p:cNvCxnSpPr>
            <a:cxnSpLocks/>
          </p:cNvCxnSpPr>
          <p:nvPr/>
        </p:nvCxnSpPr>
        <p:spPr bwMode="auto">
          <a:xfrm flipV="1">
            <a:off x="6743840" y="2504880"/>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32" name="Oval 3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2B27FB57-E173-5A45-BCD2-9B83A6492C7F}"/>
              </a:ext>
            </a:extLst>
          </p:cNvPr>
          <p:cNvSpPr/>
          <p:nvPr/>
        </p:nvSpPr>
        <p:spPr bwMode="auto">
          <a:xfrm>
            <a:off x="6951890" y="428370"/>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33" name="Straight Arrow Connector 3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98567AE-DCA8-DF4B-B95D-66E1059A3AA3}"/>
              </a:ext>
            </a:extLst>
          </p:cNvPr>
          <p:cNvCxnSpPr/>
          <p:nvPr/>
        </p:nvCxnSpPr>
        <p:spPr bwMode="auto">
          <a:xfrm flipV="1">
            <a:off x="7505700" y="768178"/>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4" name="Straight Arrow Connector 3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9F862A78-6005-E940-8A02-DCBFF4E36EF4}"/>
              </a:ext>
            </a:extLst>
          </p:cNvPr>
          <p:cNvCxnSpPr/>
          <p:nvPr/>
        </p:nvCxnSpPr>
        <p:spPr bwMode="auto">
          <a:xfrm flipV="1">
            <a:off x="6743840" y="1937833"/>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449383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p:spPr>
        <p:txBody>
          <a:bodyPr vert="horz" lIns="67866" tIns="33338" rIns="67866" bIns="33338" rtlCol="0" anchor="ctr">
            <a:normAutofit/>
          </a:bodyPr>
          <a:lstStyle/>
          <a:p>
            <a:r>
              <a:rPr lang="en-US" altLang="x-none" sz="2700" dirty="0"/>
              <a:t>With Join Reordering, </a:t>
            </a:r>
            <a:r>
              <a:rPr lang="en-US" altLang="x-none" sz="2700"/>
              <a:t>no Mat, cont.</a:t>
            </a:r>
            <a:endParaRPr lang="en-US" altLang="x-none" sz="2700" dirty="0"/>
          </a:p>
        </p:txBody>
      </p:sp>
      <p:sp>
        <p:nvSpPr>
          <p:cNvPr id="3" name="Content Placeholder 2">
            <a:extLst>
              <a:ext uri="{FF2B5EF4-FFF2-40B4-BE49-F238E27FC236}">
                <a16:creationId xmlns:a16="http://schemas.microsoft.com/office/drawing/2014/main" id="{370F7914-62CE-5D4E-94F7-96EE26680436}"/>
              </a:ext>
            </a:extLst>
          </p:cNvPr>
          <p:cNvSpPr>
            <a:spLocks noGrp="1"/>
          </p:cNvSpPr>
          <p:nvPr>
            <p:ph idx="1"/>
          </p:nvPr>
        </p:nvSpPr>
        <p:spPr/>
        <p:txBody>
          <a:bodyPr/>
          <a:lstStyle/>
          <a:p>
            <a:endParaRPr lang="en-US"/>
          </a:p>
        </p:txBody>
      </p:sp>
      <p:sp>
        <p:nvSpPr>
          <p:cNvPr id="77" name="Rectangle 76" descr="1500 IOs" title="Cost for query plan 11"/>
          <p:cNvSpPr>
            <a:spLocks noChangeArrowheads="1"/>
          </p:cNvSpPr>
          <p:nvPr/>
        </p:nvSpPr>
        <p:spPr bwMode="auto">
          <a:xfrm>
            <a:off x="4068793" y="4563188"/>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1500 IOs</a:t>
            </a:r>
          </a:p>
        </p:txBody>
      </p:sp>
      <p:grpSp>
        <p:nvGrpSpPr>
          <p:cNvPr id="81" name="Group 80" descr=" Sailors is scanned and then selected for rating &gt; 5.  Reserves is scanned selected for bid = 100. The result of the select on Reserves is materialized. The result of the sailors table and materialized reserves table block nested loop joined( S ⨝ R). Finally, the sname is projected from the result" title="Query Plan 9">
            <a:extLst>
              <a:ext uri="{FF2B5EF4-FFF2-40B4-BE49-F238E27FC236}">
                <a16:creationId xmlns:a16="http://schemas.microsoft.com/office/drawing/2014/main" id="{9494B2B0-48C0-334B-A590-2CA2F44B0412}"/>
              </a:ext>
            </a:extLst>
          </p:cNvPr>
          <p:cNvGrpSpPr/>
          <p:nvPr/>
        </p:nvGrpSpPr>
        <p:grpSpPr>
          <a:xfrm>
            <a:off x="823003" y="1704743"/>
            <a:ext cx="2496335" cy="2649295"/>
            <a:chOff x="3817453" y="1682905"/>
            <a:chExt cx="2496335" cy="2649295"/>
          </a:xfrm>
        </p:grpSpPr>
        <p:sp>
          <p:nvSpPr>
            <p:cNvPr id="82" name="Oval 81">
              <a:extLst>
                <a:ext uri="{FF2B5EF4-FFF2-40B4-BE49-F238E27FC236}">
                  <a16:creationId xmlns:a16="http://schemas.microsoft.com/office/drawing/2014/main" id="{2EA66E6F-5463-574D-A390-AF90ABB6B5FA}"/>
                </a:ext>
              </a:extLst>
            </p:cNvPr>
            <p:cNvSpPr/>
            <p:nvPr/>
          </p:nvSpPr>
          <p:spPr bwMode="auto">
            <a:xfrm>
              <a:off x="3817453" y="2784181"/>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83" name="Oval 82">
              <a:extLst>
                <a:ext uri="{FF2B5EF4-FFF2-40B4-BE49-F238E27FC236}">
                  <a16:creationId xmlns:a16="http://schemas.microsoft.com/office/drawing/2014/main" id="{A072A58E-405A-DF4E-8AFE-8D8C39F81FA4}"/>
                </a:ext>
              </a:extLst>
            </p:cNvPr>
            <p:cNvSpPr/>
            <p:nvPr/>
          </p:nvSpPr>
          <p:spPr bwMode="auto">
            <a:xfrm>
              <a:off x="3817453" y="337269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84" name="Straight Arrow Connector 83">
              <a:extLst>
                <a:ext uri="{FF2B5EF4-FFF2-40B4-BE49-F238E27FC236}">
                  <a16:creationId xmlns:a16="http://schemas.microsoft.com/office/drawing/2014/main" id="{F5414A41-A44B-8144-8A2B-3AD1E04F3453}"/>
                </a:ext>
              </a:extLst>
            </p:cNvPr>
            <p:cNvCxnSpPr/>
            <p:nvPr/>
          </p:nvCxnSpPr>
          <p:spPr bwMode="auto">
            <a:xfrm flipV="1">
              <a:off x="4371263" y="3131534"/>
              <a:ext cx="0" cy="2411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5" name="Oval 84">
              <a:extLst>
                <a:ext uri="{FF2B5EF4-FFF2-40B4-BE49-F238E27FC236}">
                  <a16:creationId xmlns:a16="http://schemas.microsoft.com/office/drawing/2014/main" id="{7FA0AD45-3A0F-E44E-94FB-E5A86CD8C582}"/>
                </a:ext>
              </a:extLst>
            </p:cNvPr>
            <p:cNvSpPr/>
            <p:nvPr/>
          </p:nvSpPr>
          <p:spPr bwMode="auto">
            <a:xfrm>
              <a:off x="5206167" y="398484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86" name="Oval 85">
              <a:extLst>
                <a:ext uri="{FF2B5EF4-FFF2-40B4-BE49-F238E27FC236}">
                  <a16:creationId xmlns:a16="http://schemas.microsoft.com/office/drawing/2014/main" id="{E7F460DD-E922-A44F-BE5A-0E6D5D94660E}"/>
                </a:ext>
              </a:extLst>
            </p:cNvPr>
            <p:cNvSpPr/>
            <p:nvPr/>
          </p:nvSpPr>
          <p:spPr bwMode="auto">
            <a:xfrm>
              <a:off x="5206166" y="339633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cxnSp>
          <p:nvCxnSpPr>
            <p:cNvPr id="87" name="Straight Arrow Connector 86">
              <a:extLst>
                <a:ext uri="{FF2B5EF4-FFF2-40B4-BE49-F238E27FC236}">
                  <a16:creationId xmlns:a16="http://schemas.microsoft.com/office/drawing/2014/main" id="{B6132D29-3078-AF47-B5C1-10F8F783B579}"/>
                </a:ext>
              </a:extLst>
            </p:cNvPr>
            <p:cNvCxnSpPr/>
            <p:nvPr/>
          </p:nvCxnSpPr>
          <p:spPr bwMode="auto">
            <a:xfrm flipH="1" flipV="1">
              <a:off x="5759976" y="3743688"/>
              <a:ext cx="1" cy="241159"/>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88" name="Oval 87">
              <a:extLst>
                <a:ext uri="{FF2B5EF4-FFF2-40B4-BE49-F238E27FC236}">
                  <a16:creationId xmlns:a16="http://schemas.microsoft.com/office/drawing/2014/main" id="{AB6C92C6-ABEE-7545-923C-4900146BB65B}"/>
                </a:ext>
              </a:extLst>
            </p:cNvPr>
            <p:cNvSpPr/>
            <p:nvPr/>
          </p:nvSpPr>
          <p:spPr bwMode="auto">
            <a:xfrm>
              <a:off x="4511426" y="168290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89" name="Oval 88">
              <a:extLst>
                <a:ext uri="{FF2B5EF4-FFF2-40B4-BE49-F238E27FC236}">
                  <a16:creationId xmlns:a16="http://schemas.microsoft.com/office/drawing/2014/main" id="{9FAE7617-706D-4342-91BC-74DA7BC55EF0}"/>
                </a:ext>
              </a:extLst>
            </p:cNvPr>
            <p:cNvSpPr/>
            <p:nvPr/>
          </p:nvSpPr>
          <p:spPr bwMode="auto">
            <a:xfrm>
              <a:off x="4265136" y="2193060"/>
              <a:ext cx="1600200" cy="523252"/>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C0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90" name="Straight Arrow Connector 89">
              <a:extLst>
                <a:ext uri="{FF2B5EF4-FFF2-40B4-BE49-F238E27FC236}">
                  <a16:creationId xmlns:a16="http://schemas.microsoft.com/office/drawing/2014/main" id="{10209A7F-D08E-B342-9475-F452BEE7852B}"/>
                </a:ext>
              </a:extLst>
            </p:cNvPr>
            <p:cNvCxnSpPr/>
            <p:nvPr/>
          </p:nvCxnSpPr>
          <p:spPr bwMode="auto">
            <a:xfrm flipH="1" flipV="1">
              <a:off x="5630993" y="2639683"/>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1" name="Straight Arrow Connector 90">
              <a:extLst>
                <a:ext uri="{FF2B5EF4-FFF2-40B4-BE49-F238E27FC236}">
                  <a16:creationId xmlns:a16="http://schemas.microsoft.com/office/drawing/2014/main" id="{5D2A7983-DC34-4149-9210-AD1DA2D09135}"/>
                </a:ext>
              </a:extLst>
            </p:cNvPr>
            <p:cNvCxnSpPr/>
            <p:nvPr/>
          </p:nvCxnSpPr>
          <p:spPr bwMode="auto">
            <a:xfrm flipV="1">
              <a:off x="4366896" y="2639683"/>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92" name="Straight Arrow Connector 91">
              <a:extLst>
                <a:ext uri="{FF2B5EF4-FFF2-40B4-BE49-F238E27FC236}">
                  <a16:creationId xmlns:a16="http://schemas.microsoft.com/office/drawing/2014/main" id="{73450855-7DF3-E64B-BA5A-2ABF152A42DC}"/>
                </a:ext>
              </a:extLst>
            </p:cNvPr>
            <p:cNvCxnSpPr/>
            <p:nvPr/>
          </p:nvCxnSpPr>
          <p:spPr bwMode="auto">
            <a:xfrm flipV="1">
              <a:off x="5065236" y="2022713"/>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93" name="Oval 92">
              <a:extLst>
                <a:ext uri="{FF2B5EF4-FFF2-40B4-BE49-F238E27FC236}">
                  <a16:creationId xmlns:a16="http://schemas.microsoft.com/office/drawing/2014/main" id="{C1888224-1E39-ED41-AAB3-A0BFAD587121}"/>
                </a:ext>
              </a:extLst>
            </p:cNvPr>
            <p:cNvSpPr/>
            <p:nvPr/>
          </p:nvSpPr>
          <p:spPr bwMode="auto">
            <a:xfrm>
              <a:off x="5206168" y="281332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dirty="0">
                  <a:solidFill>
                    <a:srgbClr val="000000"/>
                  </a:solidFill>
                  <a:ea typeface="Symbol" charset="2"/>
                  <a:cs typeface="Symbol" charset="2"/>
                </a:rPr>
                <a:t>mat</a:t>
              </a:r>
              <a:endParaRPr lang="en-US" sz="1200" baseline="-25000" dirty="0">
                <a:solidFill>
                  <a:srgbClr val="000000"/>
                </a:solidFill>
              </a:endParaRPr>
            </a:p>
          </p:txBody>
        </p:sp>
        <p:cxnSp>
          <p:nvCxnSpPr>
            <p:cNvPr id="94" name="Straight Arrow Connector 93">
              <a:extLst>
                <a:ext uri="{FF2B5EF4-FFF2-40B4-BE49-F238E27FC236}">
                  <a16:creationId xmlns:a16="http://schemas.microsoft.com/office/drawing/2014/main" id="{6A329F2F-ECA9-054D-9835-26E14B152AAE}"/>
                </a:ext>
              </a:extLst>
            </p:cNvPr>
            <p:cNvCxnSpPr/>
            <p:nvPr/>
          </p:nvCxnSpPr>
          <p:spPr bwMode="auto">
            <a:xfrm flipV="1">
              <a:off x="5759978" y="3160678"/>
              <a:ext cx="0" cy="23565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
        <p:nvSpPr>
          <p:cNvPr id="95" name="Rectangle 32" descr="2140 IOs" title="Cost of query plan 9">
            <a:extLst>
              <a:ext uri="{FF2B5EF4-FFF2-40B4-BE49-F238E27FC236}">
                <a16:creationId xmlns:a16="http://schemas.microsoft.com/office/drawing/2014/main" id="{94D27530-954D-AA4C-A6F7-0821F0E1933C}"/>
              </a:ext>
            </a:extLst>
          </p:cNvPr>
          <p:cNvSpPr>
            <a:spLocks noChangeArrowheads="1"/>
          </p:cNvSpPr>
          <p:nvPr/>
        </p:nvSpPr>
        <p:spPr bwMode="auto">
          <a:xfrm>
            <a:off x="1442136" y="4519072"/>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2350 IOs</a:t>
            </a:r>
          </a:p>
        </p:txBody>
      </p:sp>
      <p:sp>
        <p:nvSpPr>
          <p:cNvPr id="96" name="Oval 95" descr="Project sname from query 9 is highlighted" title="Highlighted">
            <a:extLst>
              <a:ext uri="{FF2B5EF4-FFF2-40B4-BE49-F238E27FC236}">
                <a16:creationId xmlns:a16="http://schemas.microsoft.com/office/drawing/2014/main" id="{721A83F4-C894-DD43-AEE7-ED66869EF8AE}"/>
              </a:ext>
            </a:extLst>
          </p:cNvPr>
          <p:cNvSpPr/>
          <p:nvPr/>
        </p:nvSpPr>
        <p:spPr bwMode="auto">
          <a:xfrm>
            <a:off x="1505030" y="1704742"/>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sp>
        <p:nvSpPr>
          <p:cNvPr id="37" name="Oval 3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2D9FD2C4-D19F-0E44-82BC-410FD231C026}"/>
              </a:ext>
            </a:extLst>
          </p:cNvPr>
          <p:cNvSpPr/>
          <p:nvPr/>
        </p:nvSpPr>
        <p:spPr bwMode="auto">
          <a:xfrm>
            <a:off x="5004964" y="3509342"/>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rating</a:t>
            </a:r>
            <a:r>
              <a:rPr lang="en-US" sz="1350" baseline="-25000" dirty="0">
                <a:solidFill>
                  <a:srgbClr val="000000"/>
                </a:solidFill>
                <a:ea typeface="Symbol" charset="2"/>
                <a:cs typeface="Symbol" charset="2"/>
              </a:rPr>
              <a:t> &gt;</a:t>
            </a:r>
            <a:r>
              <a:rPr lang="en-US" sz="1350" dirty="0">
                <a:solidFill>
                  <a:srgbClr val="000000"/>
                </a:solidFill>
                <a:ea typeface="Symbol" charset="2"/>
                <a:cs typeface="Symbol" charset="2"/>
              </a:rPr>
              <a:t> </a:t>
            </a:r>
            <a:r>
              <a:rPr lang="en-US" sz="1350" baseline="-25000" dirty="0">
                <a:solidFill>
                  <a:srgbClr val="000000"/>
                </a:solidFill>
                <a:ea typeface="Symbol" charset="2"/>
                <a:cs typeface="Symbol" charset="2"/>
              </a:rPr>
              <a:t>5</a:t>
            </a:r>
            <a:endParaRPr lang="en-US" sz="1350" baseline="-25000" dirty="0">
              <a:solidFill>
                <a:srgbClr val="000000"/>
              </a:solidFill>
            </a:endParaRPr>
          </a:p>
        </p:txBody>
      </p:sp>
      <p:sp>
        <p:nvSpPr>
          <p:cNvPr id="38" name="Oval 37"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34FCC91B-3C44-0642-8740-CC816638DB01}"/>
              </a:ext>
            </a:extLst>
          </p:cNvPr>
          <p:cNvSpPr/>
          <p:nvPr/>
        </p:nvSpPr>
        <p:spPr bwMode="auto">
          <a:xfrm>
            <a:off x="5004964" y="4114897"/>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bg2">
                    <a:lumMod val="10000"/>
                  </a:schemeClr>
                </a:solidFill>
              </a:rPr>
              <a:t>scan</a:t>
            </a:r>
          </a:p>
        </p:txBody>
      </p:sp>
      <p:cxnSp>
        <p:nvCxnSpPr>
          <p:cNvPr id="40" name="Straight Arrow Connector 39"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AA2A6281-2ADE-6349-80ED-15C71E15DC11}"/>
              </a:ext>
            </a:extLst>
          </p:cNvPr>
          <p:cNvCxnSpPr>
            <a:stCxn id="37" idx="0"/>
            <a:endCxn id="53" idx="4"/>
          </p:cNvCxnSpPr>
          <p:nvPr/>
        </p:nvCxnSpPr>
        <p:spPr bwMode="auto">
          <a:xfrm flipV="1">
            <a:off x="5558774" y="3251141"/>
            <a:ext cx="1" cy="25820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0BA47D72-1D14-F04E-B100-CDBC77612C73}"/>
              </a:ext>
            </a:extLst>
          </p:cNvPr>
          <p:cNvSpPr/>
          <p:nvPr/>
        </p:nvSpPr>
        <p:spPr bwMode="auto">
          <a:xfrm>
            <a:off x="3495123" y="4147876"/>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900" cap="small" dirty="0">
                <a:solidFill>
                  <a:schemeClr val="tx1">
                    <a:lumMod val="75000"/>
                  </a:schemeClr>
                </a:solidFill>
              </a:rPr>
              <a:t>scan</a:t>
            </a:r>
          </a:p>
        </p:txBody>
      </p:sp>
      <p:sp>
        <p:nvSpPr>
          <p:cNvPr id="43" name="Oval 4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823662A-843F-454C-905D-6F2B9826C6E5}"/>
              </a:ext>
            </a:extLst>
          </p:cNvPr>
          <p:cNvSpPr/>
          <p:nvPr/>
        </p:nvSpPr>
        <p:spPr bwMode="auto">
          <a:xfrm>
            <a:off x="3495122" y="3559365"/>
            <a:ext cx="1107620" cy="347353"/>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s</a:t>
            </a:r>
            <a:r>
              <a:rPr lang="en-US" sz="1350" baseline="-25000" dirty="0" err="1">
                <a:solidFill>
                  <a:srgbClr val="000000"/>
                </a:solidFill>
                <a:ea typeface="Symbol" charset="2"/>
                <a:cs typeface="Symbol" charset="2"/>
              </a:rPr>
              <a:t>bid</a:t>
            </a:r>
            <a:r>
              <a:rPr lang="en-US" sz="1350" baseline="-25000" dirty="0">
                <a:solidFill>
                  <a:srgbClr val="000000"/>
                </a:solidFill>
                <a:ea typeface="Symbol" charset="2"/>
                <a:cs typeface="Symbol" charset="2"/>
              </a:rPr>
              <a:t>=100</a:t>
            </a:r>
            <a:endParaRPr lang="en-US" sz="1350" baseline="-25000" dirty="0">
              <a:solidFill>
                <a:srgbClr val="000000"/>
              </a:solidFill>
              <a:latin typeface="Helvetica Neue" charset="0"/>
            </a:endParaRPr>
          </a:p>
        </p:txBody>
      </p:sp>
      <p:sp>
        <p:nvSpPr>
          <p:cNvPr id="44" name="Oval 4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EA28A527-E5FB-0D41-BF7A-305DE3734B49}"/>
              </a:ext>
            </a:extLst>
          </p:cNvPr>
          <p:cNvSpPr/>
          <p:nvPr/>
        </p:nvSpPr>
        <p:spPr bwMode="auto">
          <a:xfrm>
            <a:off x="4001364" y="2311911"/>
            <a:ext cx="1600200" cy="523252"/>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a:solidFill>
                  <a:srgbClr val="000000"/>
                </a:solidFill>
                <a:latin typeface="Symbol" charset="2"/>
                <a:ea typeface="Symbol" charset="2"/>
                <a:cs typeface="Symbol" charset="2"/>
              </a:rPr>
              <a:t>⨝</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a:t>
            </a:r>
            <a:r>
              <a:rPr lang="en-US" sz="1350" baseline="-25000" dirty="0" err="1">
                <a:solidFill>
                  <a:srgbClr val="000000"/>
                </a:solidFill>
                <a:ea typeface="Symbol" charset="2"/>
                <a:cs typeface="Symbol" charset="2"/>
              </a:rPr>
              <a:t>sid</a:t>
            </a:r>
            <a:br>
              <a:rPr lang="en-US" sz="1350" dirty="0">
                <a:solidFill>
                  <a:srgbClr val="000000"/>
                </a:solidFill>
                <a:ea typeface="Symbol" charset="2"/>
                <a:cs typeface="Symbol" charset="2"/>
              </a:rPr>
            </a:br>
            <a:r>
              <a:rPr lang="en-US" sz="900" cap="small" dirty="0">
                <a:solidFill>
                  <a:srgbClr val="FF0000"/>
                </a:solidFill>
                <a:ea typeface="Symbol" charset="2"/>
                <a:cs typeface="Symbol" charset="2"/>
              </a:rPr>
              <a:t>block</a:t>
            </a:r>
            <a:r>
              <a:rPr lang="en-US" sz="900" cap="small" dirty="0">
                <a:solidFill>
                  <a:srgbClr val="000000"/>
                </a:solidFill>
                <a:ea typeface="Symbol" charset="2"/>
                <a:cs typeface="Symbol" charset="2"/>
              </a:rPr>
              <a:t> nested loop</a:t>
            </a:r>
            <a:endParaRPr lang="en-US" sz="1350" cap="small" dirty="0">
              <a:solidFill>
                <a:srgbClr val="000000"/>
              </a:solidFill>
            </a:endParaRPr>
          </a:p>
        </p:txBody>
      </p:sp>
      <p:cxnSp>
        <p:nvCxnSpPr>
          <p:cNvPr id="45" name="Straight Arrow Connector 4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712AAD54-05D2-7142-9D65-B7B8497C5EDE}"/>
              </a:ext>
            </a:extLst>
          </p:cNvPr>
          <p:cNvCxnSpPr/>
          <p:nvPr/>
        </p:nvCxnSpPr>
        <p:spPr bwMode="auto">
          <a:xfrm flipH="1" flipV="1">
            <a:off x="5367221" y="2758534"/>
            <a:ext cx="128985"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0B9CED89-FCC0-EE42-85AE-FB763F2261E6}"/>
              </a:ext>
            </a:extLst>
          </p:cNvPr>
          <p:cNvCxnSpPr/>
          <p:nvPr/>
        </p:nvCxnSpPr>
        <p:spPr bwMode="auto">
          <a:xfrm flipV="1">
            <a:off x="4103124" y="2758534"/>
            <a:ext cx="132584" cy="144498"/>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2" name="Oval 51"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221F870-372A-1742-B166-2D0C1D55E098}"/>
              </a:ext>
            </a:extLst>
          </p:cNvPr>
          <p:cNvSpPr/>
          <p:nvPr/>
        </p:nvSpPr>
        <p:spPr bwMode="auto">
          <a:xfrm>
            <a:off x="3495122" y="2963866"/>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endParaRPr lang="en-US" sz="1350" baseline="-25000" dirty="0">
              <a:solidFill>
                <a:srgbClr val="000000"/>
              </a:solidFill>
              <a:latin typeface="Helvetica Neue" charset="0"/>
            </a:endParaRPr>
          </a:p>
        </p:txBody>
      </p:sp>
      <p:sp>
        <p:nvSpPr>
          <p:cNvPr id="53" name="Oval 52"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8B1A8878-7D9F-A842-B842-CAE0F3A7E9DA}"/>
              </a:ext>
            </a:extLst>
          </p:cNvPr>
          <p:cNvSpPr/>
          <p:nvPr/>
        </p:nvSpPr>
        <p:spPr bwMode="auto">
          <a:xfrm>
            <a:off x="4961059" y="2903788"/>
            <a:ext cx="1195432"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sid</a:t>
            </a:r>
            <a:r>
              <a:rPr lang="en-US" sz="1350" baseline="-25000" dirty="0">
                <a:solidFill>
                  <a:srgbClr val="000000"/>
                </a:solidFill>
                <a:ea typeface="Symbol" charset="2"/>
                <a:cs typeface="Symbol" charset="2"/>
              </a:rPr>
              <a:t>, </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54" name="Straight Arrow Connector 53"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B275EDC3-2848-F347-9B31-EEF0F39688F8}"/>
              </a:ext>
            </a:extLst>
          </p:cNvPr>
          <p:cNvCxnSpPr>
            <a:stCxn id="38" idx="0"/>
            <a:endCxn id="37" idx="4"/>
          </p:cNvCxnSpPr>
          <p:nvPr/>
        </p:nvCxnSpPr>
        <p:spPr bwMode="auto">
          <a:xfrm flipV="1">
            <a:off x="5558774" y="3856695"/>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5" name="Straight Arrow Connector 54"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44F672F9-4DE3-9A40-8122-ADADD45B0988}"/>
              </a:ext>
            </a:extLst>
          </p:cNvPr>
          <p:cNvCxnSpPr>
            <a:cxnSpLocks/>
          </p:cNvCxnSpPr>
          <p:nvPr/>
        </p:nvCxnSpPr>
        <p:spPr bwMode="auto">
          <a:xfrm flipV="1">
            <a:off x="4039604" y="3878266"/>
            <a:ext cx="0" cy="248146"/>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56" name="Oval 55"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1901E4E6-DEA7-FC42-BD52-5DF7F4139F85}"/>
              </a:ext>
            </a:extLst>
          </p:cNvPr>
          <p:cNvSpPr/>
          <p:nvPr/>
        </p:nvSpPr>
        <p:spPr bwMode="auto">
          <a:xfrm>
            <a:off x="4247654" y="1801756"/>
            <a:ext cx="1107620" cy="347353"/>
          </a:xfrm>
          <a:prstGeom prst="ellipse">
            <a:avLst/>
          </a:prstGeom>
          <a:solidFill>
            <a:schemeClr val="accent6">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dirty="0" err="1">
                <a:solidFill>
                  <a:srgbClr val="000000"/>
                </a:solidFill>
                <a:latin typeface="Symbol" charset="2"/>
                <a:ea typeface="Symbol" charset="2"/>
                <a:cs typeface="Symbol" charset="2"/>
              </a:rPr>
              <a:t>p</a:t>
            </a:r>
            <a:r>
              <a:rPr lang="en-US" sz="1350" baseline="-25000" dirty="0" err="1">
                <a:solidFill>
                  <a:srgbClr val="000000"/>
                </a:solidFill>
                <a:ea typeface="Symbol" charset="2"/>
                <a:cs typeface="Symbol" charset="2"/>
              </a:rPr>
              <a:t>sname</a:t>
            </a:r>
            <a:endParaRPr lang="en-US" sz="1350" baseline="-25000" dirty="0">
              <a:solidFill>
                <a:srgbClr val="000000"/>
              </a:solidFill>
              <a:latin typeface="Helvetica Neue" charset="0"/>
            </a:endParaRPr>
          </a:p>
        </p:txBody>
      </p:sp>
      <p:cxnSp>
        <p:nvCxnSpPr>
          <p:cNvPr id="57" name="Straight Arrow Connector 56"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55BE429F-9563-9846-BA07-3B9DEF89F8F5}"/>
              </a:ext>
            </a:extLst>
          </p:cNvPr>
          <p:cNvCxnSpPr/>
          <p:nvPr/>
        </p:nvCxnSpPr>
        <p:spPr bwMode="auto">
          <a:xfrm flipV="1">
            <a:off x="4801464" y="2141564"/>
            <a:ext cx="0" cy="162431"/>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59" name="Straight Arrow Connector 58" descr=" Reserves is scanned, selected for bid = 100,  and then projected for sid. Sailors is scanned, selected for rating &gt; 5, and then projected for sid, sname. The results of both are block nested loop Joined. Finally the result is projected for sname" title="Query Paln 11">
            <a:extLst>
              <a:ext uri="{FF2B5EF4-FFF2-40B4-BE49-F238E27FC236}">
                <a16:creationId xmlns:a16="http://schemas.microsoft.com/office/drawing/2014/main" id="{608DDD9C-B191-044A-A34F-767939356C7F}"/>
              </a:ext>
            </a:extLst>
          </p:cNvPr>
          <p:cNvCxnSpPr/>
          <p:nvPr/>
        </p:nvCxnSpPr>
        <p:spPr bwMode="auto">
          <a:xfrm flipV="1">
            <a:off x="4039604" y="3311219"/>
            <a:ext cx="0" cy="25820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1485994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dissolv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5404A5-BADB-924A-B336-D111012523D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3CB37AF-A12D-0A47-A35C-5535D9F9F47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7548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How About Indexes?</a:t>
            </a:r>
            <a:endParaRPr lang="en-US" dirty="0"/>
          </a:p>
        </p:txBody>
      </p:sp>
      <p:sp>
        <p:nvSpPr>
          <p:cNvPr id="6" name="Content Placeholder 5"/>
          <p:cNvSpPr>
            <a:spLocks noGrp="1"/>
          </p:cNvSpPr>
          <p:nvPr>
            <p:ph idx="1"/>
          </p:nvPr>
        </p:nvSpPr>
        <p:spPr/>
        <p:txBody>
          <a:bodyPr/>
          <a:lstStyle/>
          <a:p>
            <a:r>
              <a:rPr lang="en-US" dirty="0"/>
              <a:t>Indexes:</a:t>
            </a:r>
          </a:p>
          <a:p>
            <a:pPr lvl="1"/>
            <a:r>
              <a:rPr lang="en-US" dirty="0" err="1"/>
              <a:t>Reserves.bid</a:t>
            </a:r>
            <a:r>
              <a:rPr lang="en-US" dirty="0"/>
              <a:t> clustered</a:t>
            </a:r>
          </a:p>
          <a:p>
            <a:pPr lvl="1"/>
            <a:r>
              <a:rPr lang="en-US" dirty="0" err="1"/>
              <a:t>Sailors.sid</a:t>
            </a:r>
            <a:r>
              <a:rPr lang="en-US" dirty="0"/>
              <a:t> </a:t>
            </a:r>
            <a:r>
              <a:rPr lang="en-US" dirty="0" err="1"/>
              <a:t>unclustered</a:t>
            </a:r>
            <a:endParaRPr lang="en-US" dirty="0"/>
          </a:p>
          <a:p>
            <a:pPr>
              <a:spcBef>
                <a:spcPts val="1500"/>
              </a:spcBef>
            </a:pPr>
            <a:r>
              <a:rPr lang="en-US" dirty="0"/>
              <a:t>Assume indexes fit in memory</a:t>
            </a:r>
          </a:p>
        </p:txBody>
      </p:sp>
      <p:grpSp>
        <p:nvGrpSpPr>
          <p:cNvPr id="33" name="Group 32" title="Clustered index on reserves"/>
          <p:cNvGrpSpPr/>
          <p:nvPr/>
        </p:nvGrpSpPr>
        <p:grpSpPr>
          <a:xfrm>
            <a:off x="685800" y="3257550"/>
            <a:ext cx="1600200" cy="1543050"/>
            <a:chOff x="1583435" y="4267200"/>
            <a:chExt cx="2133600" cy="2057400"/>
          </a:xfrm>
        </p:grpSpPr>
        <p:sp>
          <p:nvSpPr>
            <p:cNvPr id="34" name="Triangle 33"/>
            <p:cNvSpPr/>
            <p:nvPr/>
          </p:nvSpPr>
          <p:spPr>
            <a:xfrm>
              <a:off x="1583435" y="4755589"/>
              <a:ext cx="2133600" cy="883211"/>
            </a:xfrm>
            <a:prstGeom prst="triangle">
              <a:avLst/>
            </a:prstGeom>
            <a:solidFill>
              <a:srgbClr val="95A5A6"/>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35" name="Rectangle 34"/>
            <p:cNvSpPr/>
            <p:nvPr/>
          </p:nvSpPr>
          <p:spPr>
            <a:xfrm>
              <a:off x="1583435" y="6019800"/>
              <a:ext cx="2133600" cy="304800"/>
            </a:xfrm>
            <a:prstGeom prst="rect">
              <a:avLst/>
            </a:prstGeom>
            <a:solidFill>
              <a:srgbClr val="95A5A6"/>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36" name="TextBox 35"/>
            <p:cNvSpPr txBox="1"/>
            <p:nvPr/>
          </p:nvSpPr>
          <p:spPr>
            <a:xfrm>
              <a:off x="2001110" y="4267200"/>
              <a:ext cx="1494427" cy="400109"/>
            </a:xfrm>
            <a:prstGeom prst="rect">
              <a:avLst/>
            </a:prstGeom>
            <a:noFill/>
          </p:spPr>
          <p:txBody>
            <a:bodyPr wrap="none" rtlCol="0">
              <a:spAutoFit/>
            </a:bodyPr>
            <a:lstStyle/>
            <a:p>
              <a:pPr defTabSz="685800">
                <a:defRPr/>
              </a:pPr>
              <a:r>
                <a:rPr lang="en-US" sz="1350" kern="0">
                  <a:solidFill>
                    <a:srgbClr val="14405C"/>
                  </a:solidFill>
                  <a:ea typeface=""/>
                  <a:cs typeface=""/>
                </a:rPr>
                <a:t>Reserves: bid</a:t>
              </a:r>
            </a:p>
          </p:txBody>
        </p:sp>
        <p:cxnSp>
          <p:nvCxnSpPr>
            <p:cNvPr id="37" name="Straight Arrow Connector 36"/>
            <p:cNvCxnSpPr/>
            <p:nvPr/>
          </p:nvCxnSpPr>
          <p:spPr>
            <a:xfrm>
              <a:off x="1772509" y="5638800"/>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8" name="Straight Arrow Connector 37"/>
            <p:cNvCxnSpPr/>
            <p:nvPr/>
          </p:nvCxnSpPr>
          <p:spPr>
            <a:xfrm>
              <a:off x="19050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9" name="Straight Arrow Connector 38"/>
            <p:cNvCxnSpPr/>
            <p:nvPr/>
          </p:nvCxnSpPr>
          <p:spPr>
            <a:xfrm>
              <a:off x="20574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0" name="Straight Arrow Connector 39"/>
            <p:cNvCxnSpPr/>
            <p:nvPr/>
          </p:nvCxnSpPr>
          <p:spPr>
            <a:xfrm>
              <a:off x="2209800" y="5638800"/>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1" name="Straight Arrow Connector 40"/>
            <p:cNvCxnSpPr/>
            <p:nvPr/>
          </p:nvCxnSpPr>
          <p:spPr>
            <a:xfrm>
              <a:off x="23622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2" name="Straight Arrow Connector 41"/>
            <p:cNvCxnSpPr/>
            <p:nvPr/>
          </p:nvCxnSpPr>
          <p:spPr>
            <a:xfrm>
              <a:off x="25146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43" name="Straight Arrow Connector 42"/>
            <p:cNvCxnSpPr/>
            <p:nvPr/>
          </p:nvCxnSpPr>
          <p:spPr>
            <a:xfrm>
              <a:off x="2667000" y="5653949"/>
              <a:ext cx="0" cy="331215"/>
            </a:xfrm>
            <a:prstGeom prst="straightConnector1">
              <a:avLst/>
            </a:prstGeom>
            <a:noFill/>
            <a:ln w="9525" cap="flat" cmpd="sng" algn="ctr">
              <a:solidFill>
                <a:srgbClr val="2980B9">
                  <a:shade val="95000"/>
                  <a:satMod val="105000"/>
                </a:srgbClr>
              </a:solidFill>
              <a:prstDash val="solid"/>
              <a:tailEnd type="triangle"/>
            </a:ln>
            <a:effectLst/>
          </p:spPr>
        </p:cxnSp>
        <p:sp>
          <p:nvSpPr>
            <p:cNvPr id="44" name="TextBox 43"/>
            <p:cNvSpPr txBox="1"/>
            <p:nvPr/>
          </p:nvSpPr>
          <p:spPr>
            <a:xfrm>
              <a:off x="2861216" y="5486400"/>
              <a:ext cx="630941" cy="492443"/>
            </a:xfrm>
            <a:prstGeom prst="rect">
              <a:avLst/>
            </a:prstGeom>
            <a:noFill/>
          </p:spPr>
          <p:txBody>
            <a:bodyPr wrap="none" rtlCol="0">
              <a:spAutoFit/>
            </a:bodyPr>
            <a:lstStyle/>
            <a:p>
              <a:pPr defTabSz="685800">
                <a:defRPr/>
              </a:pPr>
              <a:r>
                <a:rPr lang="en-US" b="1" kern="0" dirty="0">
                  <a:solidFill>
                    <a:srgbClr val="14405C"/>
                  </a:solidFill>
                  <a:ea typeface=""/>
                  <a:cs typeface=""/>
                </a:rPr>
                <a:t>. . </a:t>
              </a:r>
              <a:r>
                <a:rPr lang="en-US" b="1" kern="0">
                  <a:solidFill>
                    <a:srgbClr val="14405C"/>
                  </a:solidFill>
                  <a:ea typeface=""/>
                  <a:cs typeface=""/>
                </a:rPr>
                <a:t>.</a:t>
              </a:r>
            </a:p>
          </p:txBody>
        </p:sp>
      </p:grpSp>
      <p:grpSp>
        <p:nvGrpSpPr>
          <p:cNvPr id="45" name="Group 44" title="Unclusted index on sailors"/>
          <p:cNvGrpSpPr/>
          <p:nvPr/>
        </p:nvGrpSpPr>
        <p:grpSpPr>
          <a:xfrm>
            <a:off x="3898774" y="3257550"/>
            <a:ext cx="1600200" cy="1517073"/>
            <a:chOff x="5867400" y="4267200"/>
            <a:chExt cx="2133600" cy="2022764"/>
          </a:xfrm>
        </p:grpSpPr>
        <p:sp>
          <p:nvSpPr>
            <p:cNvPr id="46" name="Triangle 45"/>
            <p:cNvSpPr/>
            <p:nvPr/>
          </p:nvSpPr>
          <p:spPr>
            <a:xfrm>
              <a:off x="5867400" y="4720953"/>
              <a:ext cx="2133600" cy="883211"/>
            </a:xfrm>
            <a:prstGeom prst="triangle">
              <a:avLst/>
            </a:prstGeom>
            <a:solidFill>
              <a:srgbClr val="74B5DE"/>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47" name="Rectangle 46"/>
            <p:cNvSpPr/>
            <p:nvPr/>
          </p:nvSpPr>
          <p:spPr>
            <a:xfrm>
              <a:off x="5867400" y="5985164"/>
              <a:ext cx="2133600" cy="304800"/>
            </a:xfrm>
            <a:prstGeom prst="rect">
              <a:avLst/>
            </a:prstGeom>
            <a:solidFill>
              <a:srgbClr val="74B5DE"/>
            </a:solidFill>
            <a:ln w="25400" cap="flat" cmpd="sng" algn="ctr">
              <a:solidFill>
                <a:srgbClr val="2980B9">
                  <a:shade val="50000"/>
                </a:srgbClr>
              </a:solidFill>
              <a:prstDash val="solid"/>
            </a:ln>
            <a:effectLst/>
          </p:spPr>
          <p:txBody>
            <a:bodyPr rtlCol="0" anchor="ctr"/>
            <a:lstStyle/>
            <a:p>
              <a:pPr algn="ctr" defTabSz="685800">
                <a:defRPr/>
              </a:pPr>
              <a:endParaRPr lang="en-US" sz="1350" kern="0">
                <a:solidFill>
                  <a:prstClr val="white"/>
                </a:solidFill>
                <a:ea typeface=""/>
                <a:cs typeface=""/>
              </a:endParaRPr>
            </a:p>
          </p:txBody>
        </p:sp>
        <p:sp>
          <p:nvSpPr>
            <p:cNvPr id="48" name="TextBox 47"/>
            <p:cNvSpPr txBox="1"/>
            <p:nvPr/>
          </p:nvSpPr>
          <p:spPr>
            <a:xfrm>
              <a:off x="6579931" y="4267200"/>
              <a:ext cx="863912" cy="400109"/>
            </a:xfrm>
            <a:prstGeom prst="rect">
              <a:avLst/>
            </a:prstGeom>
            <a:noFill/>
          </p:spPr>
          <p:txBody>
            <a:bodyPr wrap="none" rtlCol="0">
              <a:spAutoFit/>
            </a:bodyPr>
            <a:lstStyle/>
            <a:p>
              <a:pPr defTabSz="685800">
                <a:defRPr/>
              </a:pPr>
              <a:r>
                <a:rPr lang="en-US" sz="1350" kern="0" dirty="0">
                  <a:solidFill>
                    <a:srgbClr val="14405C"/>
                  </a:solidFill>
                  <a:ea typeface=""/>
                  <a:cs typeface=""/>
                </a:rPr>
                <a:t>Sailors</a:t>
              </a:r>
            </a:p>
          </p:txBody>
        </p:sp>
        <p:cxnSp>
          <p:nvCxnSpPr>
            <p:cNvPr id="49" name="Straight Arrow Connector 48"/>
            <p:cNvCxnSpPr/>
            <p:nvPr/>
          </p:nvCxnSpPr>
          <p:spPr>
            <a:xfrm>
              <a:off x="5980274" y="5601701"/>
              <a:ext cx="420526" cy="34636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0" name="Straight Arrow Connector 49"/>
            <p:cNvCxnSpPr/>
            <p:nvPr/>
          </p:nvCxnSpPr>
          <p:spPr>
            <a:xfrm>
              <a:off x="6112765" y="5616850"/>
              <a:ext cx="135948" cy="35316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1" name="Straight Arrow Connector 50"/>
            <p:cNvCxnSpPr/>
            <p:nvPr/>
          </p:nvCxnSpPr>
          <p:spPr>
            <a:xfrm>
              <a:off x="6265165" y="5616850"/>
              <a:ext cx="45720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2" name="Straight Arrow Connector 51"/>
            <p:cNvCxnSpPr/>
            <p:nvPr/>
          </p:nvCxnSpPr>
          <p:spPr>
            <a:xfrm>
              <a:off x="6417565" y="5601701"/>
              <a:ext cx="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3" name="Straight Arrow Connector 52"/>
            <p:cNvCxnSpPr/>
            <p:nvPr/>
          </p:nvCxnSpPr>
          <p:spPr>
            <a:xfrm flipH="1">
              <a:off x="6013763" y="5616850"/>
              <a:ext cx="556202"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4" name="Straight Arrow Connector 53"/>
            <p:cNvCxnSpPr/>
            <p:nvPr/>
          </p:nvCxnSpPr>
          <p:spPr>
            <a:xfrm>
              <a:off x="6722365" y="5616850"/>
              <a:ext cx="652270" cy="331215"/>
            </a:xfrm>
            <a:prstGeom prst="straightConnector1">
              <a:avLst/>
            </a:prstGeom>
            <a:noFill/>
            <a:ln w="9525" cap="flat" cmpd="sng" algn="ctr">
              <a:solidFill>
                <a:srgbClr val="2980B9">
                  <a:shade val="95000"/>
                  <a:satMod val="105000"/>
                </a:srgbClr>
              </a:solidFill>
              <a:prstDash val="solid"/>
              <a:tailEnd type="triangle"/>
            </a:ln>
            <a:effectLst/>
          </p:spPr>
        </p:cxnSp>
        <p:cxnSp>
          <p:nvCxnSpPr>
            <p:cNvPr id="55" name="Straight Arrow Connector 54"/>
            <p:cNvCxnSpPr/>
            <p:nvPr/>
          </p:nvCxnSpPr>
          <p:spPr>
            <a:xfrm flipH="1">
              <a:off x="6493765" y="5616850"/>
              <a:ext cx="381000" cy="353165"/>
            </a:xfrm>
            <a:prstGeom prst="straightConnector1">
              <a:avLst/>
            </a:prstGeom>
            <a:noFill/>
            <a:ln w="9525" cap="flat" cmpd="sng" algn="ctr">
              <a:solidFill>
                <a:srgbClr val="2980B9">
                  <a:shade val="95000"/>
                  <a:satMod val="105000"/>
                </a:srgbClr>
              </a:solidFill>
              <a:prstDash val="solid"/>
              <a:tailEnd type="triangle"/>
            </a:ln>
            <a:effectLst/>
          </p:spPr>
        </p:cxnSp>
      </p:grpSp>
      <p:grpSp>
        <p:nvGrpSpPr>
          <p:cNvPr id="56" name="Group 55" title="Clustered index on reserves"/>
          <p:cNvGrpSpPr/>
          <p:nvPr/>
        </p:nvGrpSpPr>
        <p:grpSpPr>
          <a:xfrm>
            <a:off x="1051254" y="4743446"/>
            <a:ext cx="1826141" cy="414382"/>
            <a:chOff x="2070706" y="6248400"/>
            <a:chExt cx="2434854" cy="552509"/>
          </a:xfrm>
        </p:grpSpPr>
        <p:sp>
          <p:nvSpPr>
            <p:cNvPr id="57" name="Left Brace 56"/>
            <p:cNvSpPr/>
            <p:nvPr/>
          </p:nvSpPr>
          <p:spPr>
            <a:xfrm rot="16200000">
              <a:off x="2400301" y="6134100"/>
              <a:ext cx="245793" cy="474394"/>
            </a:xfrm>
            <a:prstGeom prst="leftBrace">
              <a:avLst/>
            </a:prstGeom>
            <a:noFill/>
            <a:ln w="34925" cap="flat" cmpd="sng" algn="ctr">
              <a:solidFill>
                <a:srgbClr val="C00000"/>
              </a:solidFill>
              <a:prstDash val="solid"/>
            </a:ln>
            <a:effectLst/>
          </p:spPr>
          <p:txBody>
            <a:bodyPr rtlCol="0" anchor="ctr"/>
            <a:lstStyle/>
            <a:p>
              <a:pPr algn="ctr" defTabSz="685800">
                <a:defRPr/>
              </a:pPr>
              <a:endParaRPr lang="en-US" sz="1350" kern="0" dirty="0">
                <a:solidFill>
                  <a:srgbClr val="95A5A6"/>
                </a:solidFill>
                <a:ea typeface=""/>
                <a:cs typeface=""/>
              </a:endParaRPr>
            </a:p>
          </p:txBody>
        </p:sp>
        <p:sp>
          <p:nvSpPr>
            <p:cNvPr id="58" name="TextBox 57"/>
            <p:cNvSpPr txBox="1"/>
            <p:nvPr/>
          </p:nvSpPr>
          <p:spPr>
            <a:xfrm>
              <a:off x="2070706" y="6400800"/>
              <a:ext cx="2434854" cy="400109"/>
            </a:xfrm>
            <a:prstGeom prst="rect">
              <a:avLst/>
            </a:prstGeom>
            <a:noFill/>
          </p:spPr>
          <p:txBody>
            <a:bodyPr wrap="none" rtlCol="0">
              <a:spAutoFit/>
            </a:bodyPr>
            <a:lstStyle/>
            <a:p>
              <a:pPr defTabSz="685800">
                <a:defRPr/>
              </a:pPr>
              <a:r>
                <a:rPr lang="en-US" sz="1350" kern="0" dirty="0">
                  <a:solidFill>
                    <a:srgbClr val="14405C"/>
                  </a:solidFill>
                  <a:ea typeface=""/>
                  <a:cs typeface=""/>
                </a:rPr>
                <a:t>bid = 100 (on 10 pages)</a:t>
              </a:r>
            </a:p>
          </p:txBody>
        </p:sp>
      </p:grpSp>
      <p:grpSp>
        <p:nvGrpSpPr>
          <p:cNvPr id="59" name="Group 58" descr="Reserves is scanned and then selected for bid = 100. Sailors is index scanned. The result of both are joined with an index nested loop. The result of the join is selected for rating &gt; 5. Finally the result is projected for sname. " title="Query Plan 12">
            <a:extLst>
              <a:ext uri="{FF2B5EF4-FFF2-40B4-BE49-F238E27FC236}">
                <a16:creationId xmlns:a16="http://schemas.microsoft.com/office/drawing/2014/main" id="{3995F20D-9619-934D-A0BF-EBF0D90F25AA}"/>
              </a:ext>
            </a:extLst>
          </p:cNvPr>
          <p:cNvGrpSpPr/>
          <p:nvPr/>
        </p:nvGrpSpPr>
        <p:grpSpPr>
          <a:xfrm>
            <a:off x="5943600" y="475007"/>
            <a:ext cx="2312559" cy="2440008"/>
            <a:chOff x="5828037" y="0"/>
            <a:chExt cx="2312559" cy="2440008"/>
          </a:xfrm>
        </p:grpSpPr>
        <p:sp>
          <p:nvSpPr>
            <p:cNvPr id="60" name="Rectangle 59">
              <a:extLst>
                <a:ext uri="{FF2B5EF4-FFF2-40B4-BE49-F238E27FC236}">
                  <a16:creationId xmlns:a16="http://schemas.microsoft.com/office/drawing/2014/main" id="{612AF1C5-AB3A-7148-AE4E-EEA5EC0AC955}"/>
                </a:ext>
              </a:extLst>
            </p:cNvPr>
            <p:cNvSpPr/>
            <p:nvPr/>
          </p:nvSpPr>
          <p:spPr bwMode="auto">
            <a:xfrm>
              <a:off x="6633778" y="28365"/>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1" name="Rectangle 60">
              <a:extLst>
                <a:ext uri="{FF2B5EF4-FFF2-40B4-BE49-F238E27FC236}">
                  <a16:creationId xmlns:a16="http://schemas.microsoft.com/office/drawing/2014/main" id="{88CEA3A6-E814-0F4C-AA0C-EAC915972C99}"/>
                </a:ext>
              </a:extLst>
            </p:cNvPr>
            <p:cNvSpPr/>
            <p:nvPr/>
          </p:nvSpPr>
          <p:spPr bwMode="auto">
            <a:xfrm>
              <a:off x="6881428" y="0"/>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2" name="Oval 61">
              <a:extLst>
                <a:ext uri="{FF2B5EF4-FFF2-40B4-BE49-F238E27FC236}">
                  <a16:creationId xmlns:a16="http://schemas.microsoft.com/office/drawing/2014/main" id="{CC4621A1-261F-B548-88B9-F9856C762BC0}"/>
                </a:ext>
              </a:extLst>
            </p:cNvPr>
            <p:cNvSpPr/>
            <p:nvPr/>
          </p:nvSpPr>
          <p:spPr bwMode="auto">
            <a:xfrm>
              <a:off x="6432424" y="56324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rating</a:t>
              </a:r>
              <a:r>
                <a:rPr lang="en-US" sz="1050" baseline="-25000" dirty="0">
                  <a:solidFill>
                    <a:srgbClr val="000000"/>
                  </a:solidFill>
                  <a:ea typeface="Symbol" charset="2"/>
                  <a:cs typeface="Symbol" charset="2"/>
                </a:rPr>
                <a:t> &gt;</a:t>
              </a:r>
              <a:r>
                <a:rPr lang="en-US" sz="1050" dirty="0">
                  <a:solidFill>
                    <a:srgbClr val="000000"/>
                  </a:solidFill>
                  <a:ea typeface="Symbol" charset="2"/>
                  <a:cs typeface="Symbol" charset="2"/>
                </a:rPr>
                <a:t> </a:t>
              </a:r>
              <a:r>
                <a:rPr lang="en-US" sz="1050" baseline="-25000" dirty="0">
                  <a:solidFill>
                    <a:srgbClr val="000000"/>
                  </a:solidFill>
                  <a:ea typeface="Symbol" charset="2"/>
                  <a:cs typeface="Symbol" charset="2"/>
                </a:rPr>
                <a:t>5</a:t>
              </a:r>
              <a:endParaRPr lang="en-US" sz="1050" baseline="-25000" dirty="0">
                <a:solidFill>
                  <a:srgbClr val="000000"/>
                </a:solidFill>
              </a:endParaRPr>
            </a:p>
          </p:txBody>
        </p:sp>
        <p:sp>
          <p:nvSpPr>
            <p:cNvPr id="63" name="Oval 62">
              <a:extLst>
                <a:ext uri="{FF2B5EF4-FFF2-40B4-BE49-F238E27FC236}">
                  <a16:creationId xmlns:a16="http://schemas.microsoft.com/office/drawing/2014/main" id="{A8EDD76F-3BA3-534B-9F57-C94BA289EF73}"/>
                </a:ext>
              </a:extLst>
            </p:cNvPr>
            <p:cNvSpPr/>
            <p:nvPr/>
          </p:nvSpPr>
          <p:spPr bwMode="auto">
            <a:xfrm>
              <a:off x="6432424" y="126359"/>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p</a:t>
              </a:r>
              <a:r>
                <a:rPr lang="en-US" sz="1050" baseline="-25000" dirty="0" err="1">
                  <a:solidFill>
                    <a:srgbClr val="000000"/>
                  </a:solidFill>
                  <a:ea typeface="Symbol" charset="2"/>
                  <a:cs typeface="Symbol" charset="2"/>
                </a:rPr>
                <a:t>sname</a:t>
              </a:r>
              <a:endParaRPr lang="en-US" sz="1050" baseline="-25000" dirty="0">
                <a:solidFill>
                  <a:srgbClr val="000000"/>
                </a:solidFill>
              </a:endParaRPr>
            </a:p>
          </p:txBody>
        </p:sp>
        <p:cxnSp>
          <p:nvCxnSpPr>
            <p:cNvPr id="64" name="Straight Arrow Connector 63">
              <a:extLst>
                <a:ext uri="{FF2B5EF4-FFF2-40B4-BE49-F238E27FC236}">
                  <a16:creationId xmlns:a16="http://schemas.microsoft.com/office/drawing/2014/main" id="{266CCE4A-62DF-544B-B0F2-96A368C18807}"/>
                </a:ext>
              </a:extLst>
            </p:cNvPr>
            <p:cNvCxnSpPr/>
            <p:nvPr/>
          </p:nvCxnSpPr>
          <p:spPr bwMode="auto">
            <a:xfrm flipV="1">
              <a:off x="6905658" y="860058"/>
              <a:ext cx="1" cy="27513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65" name="Straight Arrow Connector 64">
              <a:extLst>
                <a:ext uri="{FF2B5EF4-FFF2-40B4-BE49-F238E27FC236}">
                  <a16:creationId xmlns:a16="http://schemas.microsoft.com/office/drawing/2014/main" id="{3F5B1860-148D-584F-9F17-3E23EF4502EC}"/>
                </a:ext>
              </a:extLst>
            </p:cNvPr>
            <p:cNvCxnSpPr/>
            <p:nvPr/>
          </p:nvCxnSpPr>
          <p:spPr bwMode="auto">
            <a:xfrm flipH="1" flipV="1">
              <a:off x="7389101" y="1516831"/>
              <a:ext cx="120944" cy="1313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66" name="Oval 65">
              <a:extLst>
                <a:ext uri="{FF2B5EF4-FFF2-40B4-BE49-F238E27FC236}">
                  <a16:creationId xmlns:a16="http://schemas.microsoft.com/office/drawing/2014/main" id="{C273788F-44FD-3644-A017-68CF390F6DF8}"/>
                </a:ext>
              </a:extLst>
            </p:cNvPr>
            <p:cNvSpPr/>
            <p:nvPr/>
          </p:nvSpPr>
          <p:spPr bwMode="auto">
            <a:xfrm>
              <a:off x="5828038" y="214319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a:t>
              </a:r>
              <a:r>
                <a:rPr lang="en-US" sz="788" cap="small" dirty="0">
                  <a:solidFill>
                    <a:srgbClr val="FF0000"/>
                  </a:solidFill>
                </a:rPr>
                <a:t> </a:t>
              </a:r>
              <a:r>
                <a:rPr lang="en-US" sz="788" cap="small" dirty="0">
                  <a:solidFill>
                    <a:schemeClr val="tx1">
                      <a:lumMod val="75000"/>
                    </a:schemeClr>
                  </a:solidFill>
                </a:rPr>
                <a:t>scan</a:t>
              </a:r>
            </a:p>
          </p:txBody>
        </p:sp>
        <p:grpSp>
          <p:nvGrpSpPr>
            <p:cNvPr id="67" name="Group 66">
              <a:extLst>
                <a:ext uri="{FF2B5EF4-FFF2-40B4-BE49-F238E27FC236}">
                  <a16:creationId xmlns:a16="http://schemas.microsoft.com/office/drawing/2014/main" id="{26A26FC5-F6D8-9840-96F3-B5AFA38A5624}"/>
                </a:ext>
              </a:extLst>
            </p:cNvPr>
            <p:cNvGrpSpPr/>
            <p:nvPr/>
          </p:nvGrpSpPr>
          <p:grpSpPr>
            <a:xfrm>
              <a:off x="5828037" y="1640306"/>
              <a:ext cx="2155242" cy="304734"/>
              <a:chOff x="6350000" y="2224894"/>
              <a:chExt cx="2873656" cy="406312"/>
            </a:xfrm>
          </p:grpSpPr>
          <p:sp>
            <p:nvSpPr>
              <p:cNvPr id="73" name="Oval 72">
                <a:extLst>
                  <a:ext uri="{FF2B5EF4-FFF2-40B4-BE49-F238E27FC236}">
                    <a16:creationId xmlns:a16="http://schemas.microsoft.com/office/drawing/2014/main" id="{077A794B-40B8-9349-85E8-F8322D30593A}"/>
                  </a:ext>
                </a:extLst>
              </p:cNvPr>
              <p:cNvSpPr/>
              <p:nvPr/>
            </p:nvSpPr>
            <p:spPr bwMode="auto">
              <a:xfrm>
                <a:off x="7961697" y="2235452"/>
                <a:ext cx="1261959"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 scan</a:t>
                </a:r>
              </a:p>
            </p:txBody>
          </p:sp>
          <p:sp>
            <p:nvSpPr>
              <p:cNvPr id="74" name="Oval 73">
                <a:extLst>
                  <a:ext uri="{FF2B5EF4-FFF2-40B4-BE49-F238E27FC236}">
                    <a16:creationId xmlns:a16="http://schemas.microsoft.com/office/drawing/2014/main" id="{7CA2F82E-4F6D-014F-B369-4DFAB78766B2}"/>
                  </a:ext>
                </a:extLst>
              </p:cNvPr>
              <p:cNvSpPr/>
              <p:nvPr/>
            </p:nvSpPr>
            <p:spPr bwMode="auto">
              <a:xfrm>
                <a:off x="6350000" y="2224894"/>
                <a:ext cx="1261958"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bid</a:t>
                </a:r>
                <a:r>
                  <a:rPr lang="en-US" sz="1050" baseline="-25000" dirty="0">
                    <a:solidFill>
                      <a:srgbClr val="000000"/>
                    </a:solidFill>
                    <a:ea typeface="Symbol" charset="2"/>
                    <a:cs typeface="Symbol" charset="2"/>
                  </a:rPr>
                  <a:t>=100</a:t>
                </a:r>
                <a:endParaRPr lang="en-US" sz="1050" baseline="-25000" dirty="0">
                  <a:solidFill>
                    <a:srgbClr val="000000"/>
                  </a:solidFill>
                </a:endParaRPr>
              </a:p>
            </p:txBody>
          </p:sp>
        </p:grpSp>
        <p:sp>
          <p:nvSpPr>
            <p:cNvPr id="68" name="Oval 67">
              <a:extLst>
                <a:ext uri="{FF2B5EF4-FFF2-40B4-BE49-F238E27FC236}">
                  <a16:creationId xmlns:a16="http://schemas.microsoft.com/office/drawing/2014/main" id="{4A1A003C-9628-D14F-AA50-FE97E6F7155A}"/>
                </a:ext>
              </a:extLst>
            </p:cNvPr>
            <p:cNvSpPr/>
            <p:nvPr/>
          </p:nvSpPr>
          <p:spPr bwMode="auto">
            <a:xfrm>
              <a:off x="6221967" y="1135189"/>
              <a:ext cx="1367382" cy="44712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latin typeface="Symbol" charset="2"/>
                  <a:ea typeface="Symbol" charset="2"/>
                  <a:cs typeface="Symbol" charset="2"/>
                </a:rPr>
                <a:t>⨝</a:t>
              </a:r>
              <a:r>
                <a:rPr lang="en-US" sz="1050" baseline="-25000" dirty="0" err="1">
                  <a:solidFill>
                    <a:srgbClr val="000000"/>
                  </a:solidFill>
                  <a:ea typeface="Symbol" charset="2"/>
                  <a:cs typeface="Symbol" charset="2"/>
                </a:rPr>
                <a:t>sid</a:t>
              </a:r>
              <a:r>
                <a:rPr lang="en-US" sz="1050" baseline="-25000" dirty="0">
                  <a:solidFill>
                    <a:srgbClr val="000000"/>
                  </a:solidFill>
                  <a:ea typeface="Symbol" charset="2"/>
                  <a:cs typeface="Symbol" charset="2"/>
                </a:rPr>
                <a:t>=</a:t>
              </a:r>
              <a:r>
                <a:rPr lang="en-US" sz="1050" baseline="-25000" dirty="0" err="1">
                  <a:solidFill>
                    <a:srgbClr val="000000"/>
                  </a:solidFill>
                  <a:ea typeface="Symbol" charset="2"/>
                  <a:cs typeface="Symbol" charset="2"/>
                </a:rPr>
                <a:t>sid</a:t>
              </a:r>
              <a:br>
                <a:rPr lang="en-US" sz="1050" dirty="0">
                  <a:solidFill>
                    <a:srgbClr val="000000"/>
                  </a:solidFill>
                  <a:ea typeface="Symbol" charset="2"/>
                  <a:cs typeface="Symbol" charset="2"/>
                </a:rPr>
              </a:br>
              <a:r>
                <a:rPr lang="en-US" sz="788" cap="small" dirty="0">
                  <a:solidFill>
                    <a:srgbClr val="C00000"/>
                  </a:solidFill>
                  <a:ea typeface="Symbol" charset="2"/>
                  <a:cs typeface="Symbol" charset="2"/>
                </a:rPr>
                <a:t>index</a:t>
              </a:r>
              <a:r>
                <a:rPr lang="en-US" sz="788" cap="small" dirty="0">
                  <a:solidFill>
                    <a:srgbClr val="FF0000"/>
                  </a:solidFill>
                  <a:ea typeface="Symbol" charset="2"/>
                  <a:cs typeface="Symbol" charset="2"/>
                </a:rPr>
                <a:t> </a:t>
              </a:r>
              <a:r>
                <a:rPr lang="en-US" sz="788" cap="small" dirty="0">
                  <a:solidFill>
                    <a:srgbClr val="000000"/>
                  </a:solidFill>
                  <a:ea typeface="Symbol" charset="2"/>
                  <a:cs typeface="Symbol" charset="2"/>
                </a:rPr>
                <a:t>nest loop</a:t>
              </a:r>
              <a:endParaRPr lang="en-US" sz="1050" cap="small" dirty="0">
                <a:solidFill>
                  <a:srgbClr val="000000"/>
                </a:solidFill>
              </a:endParaRPr>
            </a:p>
          </p:txBody>
        </p:sp>
        <p:cxnSp>
          <p:nvCxnSpPr>
            <p:cNvPr id="69" name="Straight Arrow Connector 68">
              <a:extLst>
                <a:ext uri="{FF2B5EF4-FFF2-40B4-BE49-F238E27FC236}">
                  <a16:creationId xmlns:a16="http://schemas.microsoft.com/office/drawing/2014/main" id="{78C1A28C-C113-314B-800D-DF4A9A3697DD}"/>
                </a:ext>
              </a:extLst>
            </p:cNvPr>
            <p:cNvCxnSpPr/>
            <p:nvPr/>
          </p:nvCxnSpPr>
          <p:spPr bwMode="auto">
            <a:xfrm flipH="1" flipV="1">
              <a:off x="6301272" y="1937121"/>
              <a:ext cx="1" cy="20607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0" name="Straight Arrow Connector 69">
              <a:extLst>
                <a:ext uri="{FF2B5EF4-FFF2-40B4-BE49-F238E27FC236}">
                  <a16:creationId xmlns:a16="http://schemas.microsoft.com/office/drawing/2014/main" id="{94177A16-5271-3C45-84C4-E0B228D03C7D}"/>
                </a:ext>
              </a:extLst>
            </p:cNvPr>
            <p:cNvCxnSpPr/>
            <p:nvPr/>
          </p:nvCxnSpPr>
          <p:spPr bwMode="auto">
            <a:xfrm flipV="1">
              <a:off x="6301272" y="1516831"/>
              <a:ext cx="120944" cy="12347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72" name="Straight Arrow Connector 71">
              <a:extLst>
                <a:ext uri="{FF2B5EF4-FFF2-40B4-BE49-F238E27FC236}">
                  <a16:creationId xmlns:a16="http://schemas.microsoft.com/office/drawing/2014/main" id="{7AEE2A47-0D90-004D-AEC8-64810C7B42CF}"/>
                </a:ext>
              </a:extLst>
            </p:cNvPr>
            <p:cNvCxnSpPr/>
            <p:nvPr/>
          </p:nvCxnSpPr>
          <p:spPr bwMode="auto">
            <a:xfrm flipV="1">
              <a:off x="6905658" y="448057"/>
              <a:ext cx="0" cy="11518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991083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Index Cost Analysis</a:t>
            </a:r>
          </a:p>
        </p:txBody>
      </p:sp>
      <p:sp>
        <p:nvSpPr>
          <p:cNvPr id="3" name="Content Placeholder 2">
            <a:extLst>
              <a:ext uri="{FF2B5EF4-FFF2-40B4-BE49-F238E27FC236}">
                <a16:creationId xmlns:a16="http://schemas.microsoft.com/office/drawing/2014/main" id="{D4AB64D8-5A23-AB4C-B704-983ADD5A615E}"/>
              </a:ext>
            </a:extLst>
          </p:cNvPr>
          <p:cNvSpPr>
            <a:spLocks noGrp="1"/>
          </p:cNvSpPr>
          <p:nvPr>
            <p:ph idx="1"/>
          </p:nvPr>
        </p:nvSpPr>
        <p:spPr/>
        <p:txBody>
          <a:bodyPr/>
          <a:lstStyle/>
          <a:p>
            <a:pPr>
              <a:spcBef>
                <a:spcPts val="1500"/>
              </a:spcBef>
            </a:pPr>
            <a:r>
              <a:rPr lang="en-US" sz="1500" b="1" dirty="0">
                <a:solidFill>
                  <a:schemeClr val="bg2">
                    <a:lumMod val="25000"/>
                  </a:schemeClr>
                </a:solidFill>
              </a:rPr>
              <a:t>No projection pushdown to left</a:t>
            </a:r>
            <a:r>
              <a:rPr lang="en-US" sz="1500" dirty="0">
                <a:solidFill>
                  <a:schemeClr val="bg2">
                    <a:lumMod val="25000"/>
                  </a:schemeClr>
                </a:solidFill>
              </a:rPr>
              <a:t> for </a:t>
            </a:r>
            <a:r>
              <a:rPr lang="en-US" sz="2400" dirty="0" err="1">
                <a:solidFill>
                  <a:srgbClr val="000000"/>
                </a:solidFill>
                <a:latin typeface="Symbol" charset="2"/>
                <a:ea typeface="Symbol" charset="2"/>
                <a:cs typeface="Symbol" charset="2"/>
              </a:rPr>
              <a:t>p</a:t>
            </a:r>
            <a:r>
              <a:rPr lang="en-US" sz="1600" baseline="-25000" dirty="0" err="1">
                <a:solidFill>
                  <a:srgbClr val="000000"/>
                </a:solidFill>
                <a:ea typeface="Symbol" charset="2"/>
                <a:cs typeface="Symbol" charset="2"/>
              </a:rPr>
              <a:t>sname</a:t>
            </a:r>
            <a:endParaRPr lang="en-US" sz="1500" dirty="0">
              <a:solidFill>
                <a:schemeClr val="bg2">
                  <a:lumMod val="25000"/>
                </a:schemeClr>
              </a:solidFill>
            </a:endParaRPr>
          </a:p>
          <a:p>
            <a:pPr lvl="1"/>
            <a:r>
              <a:rPr lang="en-US" sz="1200" dirty="0">
                <a:solidFill>
                  <a:schemeClr val="bg2">
                    <a:lumMod val="25000"/>
                  </a:schemeClr>
                </a:solidFill>
              </a:rPr>
              <a:t>Projecting out unnecessary fields from</a:t>
            </a:r>
          </a:p>
          <a:p>
            <a:pPr marL="600075" lvl="2" indent="0">
              <a:buNone/>
            </a:pPr>
            <a:r>
              <a:rPr lang="en-US" sz="1200" dirty="0">
                <a:solidFill>
                  <a:schemeClr val="bg2">
                    <a:lumMod val="25000"/>
                  </a:schemeClr>
                </a:solidFill>
              </a:rPr>
              <a:t>outer of Index NL doesn’t make an I/O difference.</a:t>
            </a:r>
          </a:p>
          <a:p>
            <a:r>
              <a:rPr lang="en-US" sz="1500" b="1" dirty="0">
                <a:solidFill>
                  <a:schemeClr val="bg2">
                    <a:lumMod val="25000"/>
                  </a:schemeClr>
                </a:solidFill>
              </a:rPr>
              <a:t>No selection pushdown to </a:t>
            </a:r>
            <a:r>
              <a:rPr lang="en-US" sz="1500" b="1">
                <a:solidFill>
                  <a:schemeClr val="bg2">
                    <a:lumMod val="25000"/>
                  </a:schemeClr>
                </a:solidFill>
              </a:rPr>
              <a:t>right</a:t>
            </a:r>
            <a:r>
              <a:rPr lang="en-US" sz="1500">
                <a:solidFill>
                  <a:schemeClr val="bg2">
                    <a:lumMod val="25000"/>
                  </a:schemeClr>
                </a:solidFill>
              </a:rPr>
              <a:t> for </a:t>
            </a:r>
            <a:r>
              <a:rPr lang="en-US" sz="2100" dirty="0" err="1">
                <a:solidFill>
                  <a:srgbClr val="000000"/>
                </a:solidFill>
                <a:latin typeface="Symbol" charset="2"/>
                <a:ea typeface="Symbol" charset="2"/>
                <a:cs typeface="Symbol" charset="2"/>
              </a:rPr>
              <a:t>s</a:t>
            </a:r>
            <a:r>
              <a:rPr lang="en-US" sz="1500" baseline="-25000" dirty="0" err="1">
                <a:solidFill>
                  <a:srgbClr val="000000"/>
                </a:solidFill>
                <a:ea typeface="Symbol" charset="2"/>
                <a:cs typeface="Symbol" charset="2"/>
              </a:rPr>
              <a:t>rating</a:t>
            </a:r>
            <a:r>
              <a:rPr lang="en-US" sz="1500" baseline="-25000" dirty="0">
                <a:solidFill>
                  <a:srgbClr val="000000"/>
                </a:solidFill>
                <a:ea typeface="Symbol" charset="2"/>
                <a:cs typeface="Symbol" charset="2"/>
              </a:rPr>
              <a:t> &gt;</a:t>
            </a:r>
            <a:r>
              <a:rPr lang="en-US" sz="1500" dirty="0">
                <a:solidFill>
                  <a:srgbClr val="000000"/>
                </a:solidFill>
                <a:ea typeface="Symbol" charset="2"/>
                <a:cs typeface="Symbol" charset="2"/>
              </a:rPr>
              <a:t> </a:t>
            </a:r>
            <a:r>
              <a:rPr lang="en-US" sz="1500" baseline="-25000" dirty="0">
                <a:solidFill>
                  <a:srgbClr val="000000"/>
                </a:solidFill>
                <a:ea typeface="Symbol" charset="2"/>
                <a:cs typeface="Symbol" charset="2"/>
              </a:rPr>
              <a:t>5</a:t>
            </a:r>
            <a:endParaRPr lang="en-US" sz="1500" dirty="0">
              <a:solidFill>
                <a:schemeClr val="bg2">
                  <a:lumMod val="25000"/>
                </a:schemeClr>
              </a:solidFill>
            </a:endParaRPr>
          </a:p>
          <a:p>
            <a:pPr lvl="1"/>
            <a:r>
              <a:rPr lang="en-US" sz="1200" dirty="0">
                <a:solidFill>
                  <a:schemeClr val="bg2">
                    <a:lumMod val="25000"/>
                  </a:schemeClr>
                </a:solidFill>
              </a:rPr>
              <a:t>Does not affect </a:t>
            </a:r>
            <a:r>
              <a:rPr lang="en-US" sz="1200" dirty="0" err="1">
                <a:solidFill>
                  <a:schemeClr val="bg2">
                    <a:lumMod val="25000"/>
                  </a:schemeClr>
                </a:solidFill>
              </a:rPr>
              <a:t>Sailors.sid</a:t>
            </a:r>
            <a:r>
              <a:rPr lang="en-US" sz="1200" dirty="0">
                <a:solidFill>
                  <a:schemeClr val="bg2">
                    <a:lumMod val="25000"/>
                  </a:schemeClr>
                </a:solidFill>
              </a:rPr>
              <a:t> index lookup</a:t>
            </a:r>
          </a:p>
          <a:p>
            <a:r>
              <a:rPr lang="en-US" sz="1500" dirty="0">
                <a:solidFill>
                  <a:schemeClr val="bg2">
                    <a:lumMod val="25000"/>
                  </a:schemeClr>
                </a:solidFill>
              </a:rPr>
              <a:t>With clustered index on bid of Reserves, we access how many pages of Reserves?:</a:t>
            </a:r>
          </a:p>
          <a:p>
            <a:pPr lvl="1"/>
            <a:r>
              <a:rPr lang="en-US" sz="1500" dirty="0">
                <a:solidFill>
                  <a:schemeClr val="bg2">
                    <a:lumMod val="25000"/>
                  </a:schemeClr>
                </a:solidFill>
              </a:rPr>
              <a:t>100,000/100 = 1000 tuples on 1000/100 = 10 pages.</a:t>
            </a:r>
            <a:endParaRPr lang="en-US" sz="1200" dirty="0">
              <a:solidFill>
                <a:schemeClr val="bg2">
                  <a:lumMod val="25000"/>
                </a:schemeClr>
              </a:solidFill>
            </a:endParaRPr>
          </a:p>
          <a:p>
            <a:r>
              <a:rPr lang="en-US" sz="1400" dirty="0">
                <a:solidFill>
                  <a:schemeClr val="bg2">
                    <a:lumMod val="25000"/>
                  </a:schemeClr>
                </a:solidFill>
              </a:rPr>
              <a:t>Join column </a:t>
            </a:r>
            <a:r>
              <a:rPr lang="en-US" sz="1400" dirty="0" err="1">
                <a:solidFill>
                  <a:schemeClr val="bg2">
                    <a:lumMod val="25000"/>
                  </a:schemeClr>
                </a:solidFill>
              </a:rPr>
              <a:t>sid</a:t>
            </a:r>
            <a:r>
              <a:rPr lang="en-US" sz="1400" dirty="0">
                <a:solidFill>
                  <a:schemeClr val="bg2">
                    <a:lumMod val="25000"/>
                  </a:schemeClr>
                </a:solidFill>
              </a:rPr>
              <a:t> is a </a:t>
            </a:r>
            <a:r>
              <a:rPr lang="en-US" sz="1400" b="1" dirty="0">
                <a:solidFill>
                  <a:schemeClr val="bg2">
                    <a:lumMod val="25000"/>
                  </a:schemeClr>
                </a:solidFill>
              </a:rPr>
              <a:t>key</a:t>
            </a:r>
            <a:r>
              <a:rPr lang="en-US" sz="1400" dirty="0">
                <a:solidFill>
                  <a:schemeClr val="bg2">
                    <a:lumMod val="25000"/>
                  </a:schemeClr>
                </a:solidFill>
              </a:rPr>
              <a:t> for Sailors. </a:t>
            </a:r>
          </a:p>
          <a:p>
            <a:pPr lvl="1"/>
            <a:r>
              <a:rPr lang="en-US" sz="1200" dirty="0">
                <a:solidFill>
                  <a:schemeClr val="bg2">
                    <a:lumMod val="25000"/>
                  </a:schemeClr>
                </a:solidFill>
              </a:rPr>
              <a:t>At most one matching tuple, </a:t>
            </a:r>
            <a:r>
              <a:rPr lang="en-US" sz="1200" dirty="0" err="1">
                <a:solidFill>
                  <a:schemeClr val="bg2">
                    <a:lumMod val="25000"/>
                  </a:schemeClr>
                </a:solidFill>
              </a:rPr>
              <a:t>unclustered</a:t>
            </a:r>
            <a:r>
              <a:rPr lang="en-US" sz="1200" dirty="0">
                <a:solidFill>
                  <a:schemeClr val="bg2">
                    <a:lumMod val="25000"/>
                  </a:schemeClr>
                </a:solidFill>
              </a:rPr>
              <a:t> index on </a:t>
            </a:r>
            <a:r>
              <a:rPr lang="en-US" sz="1200" dirty="0" err="1">
                <a:solidFill>
                  <a:schemeClr val="bg2">
                    <a:lumMod val="25000"/>
                  </a:schemeClr>
                </a:solidFill>
              </a:rPr>
              <a:t>sid</a:t>
            </a:r>
            <a:r>
              <a:rPr lang="en-US" sz="1200" dirty="0">
                <a:solidFill>
                  <a:schemeClr val="bg2">
                    <a:lumMod val="25000"/>
                  </a:schemeClr>
                </a:solidFill>
              </a:rPr>
              <a:t> OK</a:t>
            </a:r>
          </a:p>
        </p:txBody>
      </p:sp>
      <p:sp>
        <p:nvSpPr>
          <p:cNvPr id="70" name="Rectangle 69" descr="1010 IOs" title="Cost of plan 12"/>
          <p:cNvSpPr>
            <a:spLocks noChangeArrowheads="1"/>
          </p:cNvSpPr>
          <p:nvPr/>
        </p:nvSpPr>
        <p:spPr bwMode="auto">
          <a:xfrm>
            <a:off x="7086600" y="2886469"/>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1010 IOs</a:t>
            </a:r>
          </a:p>
        </p:txBody>
      </p:sp>
      <p:grpSp>
        <p:nvGrpSpPr>
          <p:cNvPr id="18" name="Group 17" descr="Reserves is scanned and then selected for bid = 100. Sailors is index scanned. The result of both are joined with an index nested loop. The result of the join is selected for rating &gt; 5. Finally the result is projected for sname. " title="Query Plan 12">
            <a:extLst>
              <a:ext uri="{FF2B5EF4-FFF2-40B4-BE49-F238E27FC236}">
                <a16:creationId xmlns:a16="http://schemas.microsoft.com/office/drawing/2014/main" id="{2997BACB-9B2F-2942-AE87-CE61296125D3}"/>
              </a:ext>
            </a:extLst>
          </p:cNvPr>
          <p:cNvGrpSpPr/>
          <p:nvPr/>
        </p:nvGrpSpPr>
        <p:grpSpPr>
          <a:xfrm>
            <a:off x="5943600" y="475007"/>
            <a:ext cx="2312559" cy="2440008"/>
            <a:chOff x="5828037" y="0"/>
            <a:chExt cx="2312559" cy="2440008"/>
          </a:xfrm>
        </p:grpSpPr>
        <p:sp>
          <p:nvSpPr>
            <p:cNvPr id="19" name="Rectangle 18">
              <a:extLst>
                <a:ext uri="{FF2B5EF4-FFF2-40B4-BE49-F238E27FC236}">
                  <a16:creationId xmlns:a16="http://schemas.microsoft.com/office/drawing/2014/main" id="{7C5672F0-0FAC-0748-BB45-75E5106F207E}"/>
                </a:ext>
              </a:extLst>
            </p:cNvPr>
            <p:cNvSpPr/>
            <p:nvPr/>
          </p:nvSpPr>
          <p:spPr bwMode="auto">
            <a:xfrm>
              <a:off x="6633778" y="28365"/>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0" name="Rectangle 19">
              <a:extLst>
                <a:ext uri="{FF2B5EF4-FFF2-40B4-BE49-F238E27FC236}">
                  <a16:creationId xmlns:a16="http://schemas.microsoft.com/office/drawing/2014/main" id="{572E58AB-FDEC-9E4E-A1A3-E6D9A8578D81}"/>
                </a:ext>
              </a:extLst>
            </p:cNvPr>
            <p:cNvSpPr/>
            <p:nvPr/>
          </p:nvSpPr>
          <p:spPr bwMode="auto">
            <a:xfrm>
              <a:off x="6881428" y="0"/>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1" name="Oval 20">
              <a:extLst>
                <a:ext uri="{FF2B5EF4-FFF2-40B4-BE49-F238E27FC236}">
                  <a16:creationId xmlns:a16="http://schemas.microsoft.com/office/drawing/2014/main" id="{186B212E-8BEA-5141-851D-31515084D053}"/>
                </a:ext>
              </a:extLst>
            </p:cNvPr>
            <p:cNvSpPr/>
            <p:nvPr/>
          </p:nvSpPr>
          <p:spPr bwMode="auto">
            <a:xfrm>
              <a:off x="6432424" y="56324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rating</a:t>
              </a:r>
              <a:r>
                <a:rPr lang="en-US" sz="1050" baseline="-25000" dirty="0">
                  <a:solidFill>
                    <a:srgbClr val="000000"/>
                  </a:solidFill>
                  <a:ea typeface="Symbol" charset="2"/>
                  <a:cs typeface="Symbol" charset="2"/>
                </a:rPr>
                <a:t> &gt;</a:t>
              </a:r>
              <a:r>
                <a:rPr lang="en-US" sz="1050" dirty="0">
                  <a:solidFill>
                    <a:srgbClr val="000000"/>
                  </a:solidFill>
                  <a:ea typeface="Symbol" charset="2"/>
                  <a:cs typeface="Symbol" charset="2"/>
                </a:rPr>
                <a:t> </a:t>
              </a:r>
              <a:r>
                <a:rPr lang="en-US" sz="1050" baseline="-25000" dirty="0">
                  <a:solidFill>
                    <a:srgbClr val="000000"/>
                  </a:solidFill>
                  <a:ea typeface="Symbol" charset="2"/>
                  <a:cs typeface="Symbol" charset="2"/>
                </a:rPr>
                <a:t>5</a:t>
              </a:r>
              <a:endParaRPr lang="en-US" sz="1050" baseline="-25000" dirty="0">
                <a:solidFill>
                  <a:srgbClr val="000000"/>
                </a:solidFill>
              </a:endParaRPr>
            </a:p>
          </p:txBody>
        </p:sp>
        <p:sp>
          <p:nvSpPr>
            <p:cNvPr id="22" name="Oval 21">
              <a:extLst>
                <a:ext uri="{FF2B5EF4-FFF2-40B4-BE49-F238E27FC236}">
                  <a16:creationId xmlns:a16="http://schemas.microsoft.com/office/drawing/2014/main" id="{0AD32D86-5710-C04A-B036-E02848EE49F2}"/>
                </a:ext>
              </a:extLst>
            </p:cNvPr>
            <p:cNvSpPr/>
            <p:nvPr/>
          </p:nvSpPr>
          <p:spPr bwMode="auto">
            <a:xfrm>
              <a:off x="6432424" y="126359"/>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p</a:t>
              </a:r>
              <a:r>
                <a:rPr lang="en-US" sz="1050" baseline="-25000" dirty="0" err="1">
                  <a:solidFill>
                    <a:srgbClr val="000000"/>
                  </a:solidFill>
                  <a:ea typeface="Symbol" charset="2"/>
                  <a:cs typeface="Symbol" charset="2"/>
                </a:rPr>
                <a:t>sname</a:t>
              </a:r>
              <a:endParaRPr lang="en-US" sz="1050" baseline="-25000" dirty="0">
                <a:solidFill>
                  <a:srgbClr val="000000"/>
                </a:solidFill>
              </a:endParaRPr>
            </a:p>
          </p:txBody>
        </p:sp>
        <p:cxnSp>
          <p:nvCxnSpPr>
            <p:cNvPr id="23" name="Straight Arrow Connector 22">
              <a:extLst>
                <a:ext uri="{FF2B5EF4-FFF2-40B4-BE49-F238E27FC236}">
                  <a16:creationId xmlns:a16="http://schemas.microsoft.com/office/drawing/2014/main" id="{CFA3934C-5207-3C43-A962-11E1907E7FCE}"/>
                </a:ext>
              </a:extLst>
            </p:cNvPr>
            <p:cNvCxnSpPr/>
            <p:nvPr/>
          </p:nvCxnSpPr>
          <p:spPr bwMode="auto">
            <a:xfrm flipV="1">
              <a:off x="6905658" y="860058"/>
              <a:ext cx="1" cy="27513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81AFE74A-26C5-5B48-BC3F-C05F97B0EE63}"/>
                </a:ext>
              </a:extLst>
            </p:cNvPr>
            <p:cNvCxnSpPr/>
            <p:nvPr/>
          </p:nvCxnSpPr>
          <p:spPr bwMode="auto">
            <a:xfrm flipH="1" flipV="1">
              <a:off x="7389101" y="1516831"/>
              <a:ext cx="120944" cy="1313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25" name="Oval 24">
              <a:extLst>
                <a:ext uri="{FF2B5EF4-FFF2-40B4-BE49-F238E27FC236}">
                  <a16:creationId xmlns:a16="http://schemas.microsoft.com/office/drawing/2014/main" id="{F8360AAE-86DD-5B44-AC53-8CD5B4FD271E}"/>
                </a:ext>
              </a:extLst>
            </p:cNvPr>
            <p:cNvSpPr/>
            <p:nvPr/>
          </p:nvSpPr>
          <p:spPr bwMode="auto">
            <a:xfrm>
              <a:off x="5828038" y="214319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a:t>
              </a:r>
              <a:r>
                <a:rPr lang="en-US" sz="788" cap="small" dirty="0">
                  <a:solidFill>
                    <a:srgbClr val="FF0000"/>
                  </a:solidFill>
                </a:rPr>
                <a:t> </a:t>
              </a:r>
              <a:r>
                <a:rPr lang="en-US" sz="788" cap="small" dirty="0">
                  <a:solidFill>
                    <a:schemeClr val="tx1">
                      <a:lumMod val="75000"/>
                    </a:schemeClr>
                  </a:solidFill>
                </a:rPr>
                <a:t>scan</a:t>
              </a:r>
            </a:p>
          </p:txBody>
        </p:sp>
        <p:grpSp>
          <p:nvGrpSpPr>
            <p:cNvPr id="26" name="Group 25">
              <a:extLst>
                <a:ext uri="{FF2B5EF4-FFF2-40B4-BE49-F238E27FC236}">
                  <a16:creationId xmlns:a16="http://schemas.microsoft.com/office/drawing/2014/main" id="{F62672AA-900E-F84E-ABD0-CC538DCA2168}"/>
                </a:ext>
              </a:extLst>
            </p:cNvPr>
            <p:cNvGrpSpPr/>
            <p:nvPr/>
          </p:nvGrpSpPr>
          <p:grpSpPr>
            <a:xfrm>
              <a:off x="5828037" y="1640306"/>
              <a:ext cx="2155242" cy="304734"/>
              <a:chOff x="6350000" y="2224894"/>
              <a:chExt cx="2873656" cy="406312"/>
            </a:xfrm>
          </p:grpSpPr>
          <p:sp>
            <p:nvSpPr>
              <p:cNvPr id="31" name="Oval 30">
                <a:extLst>
                  <a:ext uri="{FF2B5EF4-FFF2-40B4-BE49-F238E27FC236}">
                    <a16:creationId xmlns:a16="http://schemas.microsoft.com/office/drawing/2014/main" id="{DF501028-0EA4-434A-BCEA-AC863F1199DA}"/>
                  </a:ext>
                </a:extLst>
              </p:cNvPr>
              <p:cNvSpPr/>
              <p:nvPr/>
            </p:nvSpPr>
            <p:spPr bwMode="auto">
              <a:xfrm>
                <a:off x="7961697" y="2235452"/>
                <a:ext cx="1261959"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 scan</a:t>
                </a:r>
              </a:p>
            </p:txBody>
          </p:sp>
          <p:sp>
            <p:nvSpPr>
              <p:cNvPr id="32" name="Oval 31">
                <a:extLst>
                  <a:ext uri="{FF2B5EF4-FFF2-40B4-BE49-F238E27FC236}">
                    <a16:creationId xmlns:a16="http://schemas.microsoft.com/office/drawing/2014/main" id="{C75B2F39-3479-4649-9354-23C6B0A5DAF6}"/>
                  </a:ext>
                </a:extLst>
              </p:cNvPr>
              <p:cNvSpPr/>
              <p:nvPr/>
            </p:nvSpPr>
            <p:spPr bwMode="auto">
              <a:xfrm>
                <a:off x="6350000" y="2224894"/>
                <a:ext cx="1261958"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bid</a:t>
                </a:r>
                <a:r>
                  <a:rPr lang="en-US" sz="1050" baseline="-25000" dirty="0">
                    <a:solidFill>
                      <a:srgbClr val="000000"/>
                    </a:solidFill>
                    <a:ea typeface="Symbol" charset="2"/>
                    <a:cs typeface="Symbol" charset="2"/>
                  </a:rPr>
                  <a:t>=100</a:t>
                </a:r>
                <a:endParaRPr lang="en-US" sz="1050" baseline="-25000" dirty="0">
                  <a:solidFill>
                    <a:srgbClr val="000000"/>
                  </a:solidFill>
                </a:endParaRPr>
              </a:p>
            </p:txBody>
          </p:sp>
        </p:grpSp>
        <p:sp>
          <p:nvSpPr>
            <p:cNvPr id="27" name="Oval 26">
              <a:extLst>
                <a:ext uri="{FF2B5EF4-FFF2-40B4-BE49-F238E27FC236}">
                  <a16:creationId xmlns:a16="http://schemas.microsoft.com/office/drawing/2014/main" id="{BB56EB5F-AA94-F642-A530-021FF55889FF}"/>
                </a:ext>
              </a:extLst>
            </p:cNvPr>
            <p:cNvSpPr/>
            <p:nvPr/>
          </p:nvSpPr>
          <p:spPr bwMode="auto">
            <a:xfrm>
              <a:off x="6221967" y="1135189"/>
              <a:ext cx="1367382" cy="44712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latin typeface="Symbol" charset="2"/>
                  <a:ea typeface="Symbol" charset="2"/>
                  <a:cs typeface="Symbol" charset="2"/>
                </a:rPr>
                <a:t>⨝</a:t>
              </a:r>
              <a:r>
                <a:rPr lang="en-US" sz="1050" baseline="-25000" dirty="0" err="1">
                  <a:solidFill>
                    <a:srgbClr val="000000"/>
                  </a:solidFill>
                  <a:ea typeface="Symbol" charset="2"/>
                  <a:cs typeface="Symbol" charset="2"/>
                </a:rPr>
                <a:t>sid</a:t>
              </a:r>
              <a:r>
                <a:rPr lang="en-US" sz="1050" baseline="-25000" dirty="0">
                  <a:solidFill>
                    <a:srgbClr val="000000"/>
                  </a:solidFill>
                  <a:ea typeface="Symbol" charset="2"/>
                  <a:cs typeface="Symbol" charset="2"/>
                </a:rPr>
                <a:t>=</a:t>
              </a:r>
              <a:r>
                <a:rPr lang="en-US" sz="1050" baseline="-25000" dirty="0" err="1">
                  <a:solidFill>
                    <a:srgbClr val="000000"/>
                  </a:solidFill>
                  <a:ea typeface="Symbol" charset="2"/>
                  <a:cs typeface="Symbol" charset="2"/>
                </a:rPr>
                <a:t>sid</a:t>
              </a:r>
              <a:br>
                <a:rPr lang="en-US" sz="1050" dirty="0">
                  <a:solidFill>
                    <a:srgbClr val="000000"/>
                  </a:solidFill>
                  <a:ea typeface="Symbol" charset="2"/>
                  <a:cs typeface="Symbol" charset="2"/>
                </a:rPr>
              </a:br>
              <a:r>
                <a:rPr lang="en-US" sz="788" cap="small" dirty="0">
                  <a:solidFill>
                    <a:srgbClr val="C00000"/>
                  </a:solidFill>
                  <a:ea typeface="Symbol" charset="2"/>
                  <a:cs typeface="Symbol" charset="2"/>
                </a:rPr>
                <a:t>index</a:t>
              </a:r>
              <a:r>
                <a:rPr lang="en-US" sz="788" cap="small" dirty="0">
                  <a:solidFill>
                    <a:srgbClr val="FF0000"/>
                  </a:solidFill>
                  <a:ea typeface="Symbol" charset="2"/>
                  <a:cs typeface="Symbol" charset="2"/>
                </a:rPr>
                <a:t> </a:t>
              </a:r>
              <a:r>
                <a:rPr lang="en-US" sz="788" cap="small" dirty="0">
                  <a:solidFill>
                    <a:srgbClr val="000000"/>
                  </a:solidFill>
                  <a:ea typeface="Symbol" charset="2"/>
                  <a:cs typeface="Symbol" charset="2"/>
                </a:rPr>
                <a:t>nest loop</a:t>
              </a:r>
              <a:endParaRPr lang="en-US" sz="1050" cap="small" dirty="0">
                <a:solidFill>
                  <a:srgbClr val="000000"/>
                </a:solidFill>
              </a:endParaRPr>
            </a:p>
          </p:txBody>
        </p:sp>
        <p:cxnSp>
          <p:nvCxnSpPr>
            <p:cNvPr id="28" name="Straight Arrow Connector 27">
              <a:extLst>
                <a:ext uri="{FF2B5EF4-FFF2-40B4-BE49-F238E27FC236}">
                  <a16:creationId xmlns:a16="http://schemas.microsoft.com/office/drawing/2014/main" id="{36D5BD6B-DB22-A146-B8A6-C7889C3688CD}"/>
                </a:ext>
              </a:extLst>
            </p:cNvPr>
            <p:cNvCxnSpPr/>
            <p:nvPr/>
          </p:nvCxnSpPr>
          <p:spPr bwMode="auto">
            <a:xfrm flipH="1" flipV="1">
              <a:off x="6301272" y="1937121"/>
              <a:ext cx="1" cy="20607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C4EF4DF8-233F-964C-B6DD-9E1333E7D523}"/>
                </a:ext>
              </a:extLst>
            </p:cNvPr>
            <p:cNvCxnSpPr/>
            <p:nvPr/>
          </p:nvCxnSpPr>
          <p:spPr bwMode="auto">
            <a:xfrm flipV="1">
              <a:off x="6301272" y="1516831"/>
              <a:ext cx="120944" cy="12347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0DE3BBA0-EF31-B14E-B9E2-9943D9CC606A}"/>
                </a:ext>
              </a:extLst>
            </p:cNvPr>
            <p:cNvCxnSpPr/>
            <p:nvPr/>
          </p:nvCxnSpPr>
          <p:spPr bwMode="auto">
            <a:xfrm flipV="1">
              <a:off x="6905658" y="448057"/>
              <a:ext cx="0" cy="11518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596971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Index Cost Analysis Part 2</a:t>
            </a:r>
          </a:p>
        </p:txBody>
      </p:sp>
      <p:sp>
        <p:nvSpPr>
          <p:cNvPr id="3" name="Content Placeholder 2">
            <a:extLst>
              <a:ext uri="{FF2B5EF4-FFF2-40B4-BE49-F238E27FC236}">
                <a16:creationId xmlns:a16="http://schemas.microsoft.com/office/drawing/2014/main" id="{393A23B1-6982-3B4D-9461-8694A49E247F}"/>
              </a:ext>
            </a:extLst>
          </p:cNvPr>
          <p:cNvSpPr>
            <a:spLocks noGrp="1"/>
          </p:cNvSpPr>
          <p:nvPr>
            <p:ph idx="1"/>
          </p:nvPr>
        </p:nvSpPr>
        <p:spPr/>
        <p:txBody>
          <a:bodyPr/>
          <a:lstStyle/>
          <a:p>
            <a:r>
              <a:rPr lang="en-US" sz="1500" dirty="0"/>
              <a:t>With clustered index on bid of Reserves, we access how many pages of Reserves?:</a:t>
            </a:r>
          </a:p>
          <a:p>
            <a:pPr lvl="1"/>
            <a:r>
              <a:rPr lang="en-US" sz="1500" dirty="0"/>
              <a:t>100,000/100 = 1000 tuples on 1000/100 = 10 pages.</a:t>
            </a:r>
            <a:endParaRPr lang="en-US" sz="1200" dirty="0"/>
          </a:p>
          <a:p>
            <a:pPr>
              <a:spcBef>
                <a:spcPts val="1500"/>
              </a:spcBef>
            </a:pPr>
            <a:r>
              <a:rPr lang="en-US" sz="1500" dirty="0"/>
              <a:t>for each Reserves tuple 1000</a:t>
            </a:r>
            <a:br>
              <a:rPr lang="en-US" sz="1500" dirty="0"/>
            </a:br>
            <a:r>
              <a:rPr lang="en-US" sz="1500" dirty="0"/>
              <a:t>    get matching Sailors tuple (1 IO)</a:t>
            </a:r>
          </a:p>
          <a:p>
            <a:pPr marL="0" indent="0">
              <a:buNone/>
            </a:pPr>
            <a:r>
              <a:rPr lang="en-US" sz="1350" dirty="0"/>
              <a:t>        (recall: 100 Reserves per page, 1000 pages)</a:t>
            </a:r>
            <a:endParaRPr lang="en-US" sz="1500" dirty="0"/>
          </a:p>
          <a:p>
            <a:pPr>
              <a:spcBef>
                <a:spcPts val="1500"/>
              </a:spcBef>
            </a:pPr>
            <a:r>
              <a:rPr lang="en-US" sz="1500" dirty="0"/>
              <a:t>10 + 1000*1</a:t>
            </a:r>
          </a:p>
          <a:p>
            <a:pPr>
              <a:spcBef>
                <a:spcPts val="1500"/>
              </a:spcBef>
            </a:pPr>
            <a:r>
              <a:rPr lang="en-US" sz="1600" dirty="0"/>
              <a:t>Cost:  Selection of Reserves tuples (10 I/</a:t>
            </a:r>
            <a:r>
              <a:rPr lang="en-US" sz="1600" dirty="0" err="1"/>
              <a:t>Os</a:t>
            </a:r>
            <a:r>
              <a:rPr lang="en-US" sz="1600" dirty="0"/>
              <a:t>);  then, for each, must get matching Sailors tuple (1000); total 1010 I/</a:t>
            </a:r>
            <a:r>
              <a:rPr lang="en-US" sz="1600" dirty="0" err="1"/>
              <a:t>Os</a:t>
            </a:r>
            <a:r>
              <a:rPr lang="en-US" sz="1600" dirty="0"/>
              <a:t>.</a:t>
            </a:r>
          </a:p>
        </p:txBody>
      </p:sp>
      <p:sp>
        <p:nvSpPr>
          <p:cNvPr id="34" name="Rectangle 33" descr="1010 IOs" title="Cost of plan 12">
            <a:extLst>
              <a:ext uri="{FF2B5EF4-FFF2-40B4-BE49-F238E27FC236}">
                <a16:creationId xmlns:a16="http://schemas.microsoft.com/office/drawing/2014/main" id="{8762D1AE-4244-6844-9691-801BB566885C}"/>
              </a:ext>
            </a:extLst>
          </p:cNvPr>
          <p:cNvSpPr>
            <a:spLocks noChangeArrowheads="1"/>
          </p:cNvSpPr>
          <p:nvPr/>
        </p:nvSpPr>
        <p:spPr bwMode="auto">
          <a:xfrm>
            <a:off x="6607738" y="2915015"/>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lgn="ctr"/>
            <a:r>
              <a:rPr lang="en-US" altLang="x-none" sz="1800" dirty="0"/>
              <a:t>1010 IOs</a:t>
            </a:r>
          </a:p>
        </p:txBody>
      </p:sp>
      <p:grpSp>
        <p:nvGrpSpPr>
          <p:cNvPr id="35" name="Group 34" descr="Reserves is scanned and then selected for bid = 100. Sailors is index scanned. The result of both are joined with an index nested loop. The result of the join is selected for rating &gt; 5. Finally the result is projected for sname. " title="Query Plan 12">
            <a:extLst>
              <a:ext uri="{FF2B5EF4-FFF2-40B4-BE49-F238E27FC236}">
                <a16:creationId xmlns:a16="http://schemas.microsoft.com/office/drawing/2014/main" id="{0143DDB1-FFE7-894C-82C8-368C46573781}"/>
              </a:ext>
            </a:extLst>
          </p:cNvPr>
          <p:cNvGrpSpPr/>
          <p:nvPr/>
        </p:nvGrpSpPr>
        <p:grpSpPr>
          <a:xfrm>
            <a:off x="5943600" y="475007"/>
            <a:ext cx="2312559" cy="2440008"/>
            <a:chOff x="5828037" y="0"/>
            <a:chExt cx="2312559" cy="2440008"/>
          </a:xfrm>
        </p:grpSpPr>
        <p:sp>
          <p:nvSpPr>
            <p:cNvPr id="36" name="Rectangle 35">
              <a:extLst>
                <a:ext uri="{FF2B5EF4-FFF2-40B4-BE49-F238E27FC236}">
                  <a16:creationId xmlns:a16="http://schemas.microsoft.com/office/drawing/2014/main" id="{BDBF593F-2BD0-6642-9031-06B19D6FA198}"/>
                </a:ext>
              </a:extLst>
            </p:cNvPr>
            <p:cNvSpPr/>
            <p:nvPr/>
          </p:nvSpPr>
          <p:spPr bwMode="auto">
            <a:xfrm>
              <a:off x="6633778" y="28365"/>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7" name="Rectangle 36">
              <a:extLst>
                <a:ext uri="{FF2B5EF4-FFF2-40B4-BE49-F238E27FC236}">
                  <a16:creationId xmlns:a16="http://schemas.microsoft.com/office/drawing/2014/main" id="{024F9275-152B-A246-8725-C64AEE36BB0E}"/>
                </a:ext>
              </a:extLst>
            </p:cNvPr>
            <p:cNvSpPr/>
            <p:nvPr/>
          </p:nvSpPr>
          <p:spPr bwMode="auto">
            <a:xfrm>
              <a:off x="6881428" y="0"/>
              <a:ext cx="1259168" cy="857250"/>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8" name="Oval 37">
              <a:extLst>
                <a:ext uri="{FF2B5EF4-FFF2-40B4-BE49-F238E27FC236}">
                  <a16:creationId xmlns:a16="http://schemas.microsoft.com/office/drawing/2014/main" id="{16461B60-12A2-4F4F-9FCA-1221692CC2DB}"/>
                </a:ext>
              </a:extLst>
            </p:cNvPr>
            <p:cNvSpPr/>
            <p:nvPr/>
          </p:nvSpPr>
          <p:spPr bwMode="auto">
            <a:xfrm>
              <a:off x="6432424" y="56324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rating</a:t>
              </a:r>
              <a:r>
                <a:rPr lang="en-US" sz="1050" baseline="-25000" dirty="0">
                  <a:solidFill>
                    <a:srgbClr val="000000"/>
                  </a:solidFill>
                  <a:ea typeface="Symbol" charset="2"/>
                  <a:cs typeface="Symbol" charset="2"/>
                </a:rPr>
                <a:t> &gt;</a:t>
              </a:r>
              <a:r>
                <a:rPr lang="en-US" sz="1050" dirty="0">
                  <a:solidFill>
                    <a:srgbClr val="000000"/>
                  </a:solidFill>
                  <a:ea typeface="Symbol" charset="2"/>
                  <a:cs typeface="Symbol" charset="2"/>
                </a:rPr>
                <a:t> </a:t>
              </a:r>
              <a:r>
                <a:rPr lang="en-US" sz="1050" baseline="-25000" dirty="0">
                  <a:solidFill>
                    <a:srgbClr val="000000"/>
                  </a:solidFill>
                  <a:ea typeface="Symbol" charset="2"/>
                  <a:cs typeface="Symbol" charset="2"/>
                </a:rPr>
                <a:t>5</a:t>
              </a:r>
              <a:endParaRPr lang="en-US" sz="1050" baseline="-25000" dirty="0">
                <a:solidFill>
                  <a:srgbClr val="000000"/>
                </a:solidFill>
              </a:endParaRPr>
            </a:p>
          </p:txBody>
        </p:sp>
        <p:sp>
          <p:nvSpPr>
            <p:cNvPr id="39" name="Oval 38">
              <a:extLst>
                <a:ext uri="{FF2B5EF4-FFF2-40B4-BE49-F238E27FC236}">
                  <a16:creationId xmlns:a16="http://schemas.microsoft.com/office/drawing/2014/main" id="{FD5D8EF4-8958-6241-9F1C-2F7214492DED}"/>
                </a:ext>
              </a:extLst>
            </p:cNvPr>
            <p:cNvSpPr/>
            <p:nvPr/>
          </p:nvSpPr>
          <p:spPr bwMode="auto">
            <a:xfrm>
              <a:off x="6432424" y="126359"/>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p</a:t>
              </a:r>
              <a:r>
                <a:rPr lang="en-US" sz="1050" baseline="-25000" dirty="0" err="1">
                  <a:solidFill>
                    <a:srgbClr val="000000"/>
                  </a:solidFill>
                  <a:ea typeface="Symbol" charset="2"/>
                  <a:cs typeface="Symbol" charset="2"/>
                </a:rPr>
                <a:t>sname</a:t>
              </a:r>
              <a:endParaRPr lang="en-US" sz="1050" baseline="-25000" dirty="0">
                <a:solidFill>
                  <a:srgbClr val="000000"/>
                </a:solidFill>
              </a:endParaRPr>
            </a:p>
          </p:txBody>
        </p:sp>
        <p:cxnSp>
          <p:nvCxnSpPr>
            <p:cNvPr id="40" name="Straight Arrow Connector 39">
              <a:extLst>
                <a:ext uri="{FF2B5EF4-FFF2-40B4-BE49-F238E27FC236}">
                  <a16:creationId xmlns:a16="http://schemas.microsoft.com/office/drawing/2014/main" id="{73FE2F19-C092-CF42-8C79-3E121B143810}"/>
                </a:ext>
              </a:extLst>
            </p:cNvPr>
            <p:cNvCxnSpPr/>
            <p:nvPr/>
          </p:nvCxnSpPr>
          <p:spPr bwMode="auto">
            <a:xfrm flipV="1">
              <a:off x="6905658" y="860058"/>
              <a:ext cx="1" cy="275130"/>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2FDA6A02-AF96-BA49-A1D7-32BB6B81644D}"/>
                </a:ext>
              </a:extLst>
            </p:cNvPr>
            <p:cNvCxnSpPr/>
            <p:nvPr/>
          </p:nvCxnSpPr>
          <p:spPr bwMode="auto">
            <a:xfrm flipH="1" flipV="1">
              <a:off x="7389101" y="1516831"/>
              <a:ext cx="120944" cy="131393"/>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sp>
          <p:nvSpPr>
            <p:cNvPr id="42" name="Oval 41">
              <a:extLst>
                <a:ext uri="{FF2B5EF4-FFF2-40B4-BE49-F238E27FC236}">
                  <a16:creationId xmlns:a16="http://schemas.microsoft.com/office/drawing/2014/main" id="{C9DBB4CE-5333-014A-8EA9-0C5179D473E4}"/>
                </a:ext>
              </a:extLst>
            </p:cNvPr>
            <p:cNvSpPr/>
            <p:nvPr/>
          </p:nvSpPr>
          <p:spPr bwMode="auto">
            <a:xfrm>
              <a:off x="5828038" y="2143192"/>
              <a:ext cx="946469" cy="296816"/>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chemeClr val="tx1">
                      <a:lumMod val="75000"/>
                    </a:schemeClr>
                  </a:solidFill>
                </a:rPr>
                <a:t>Reserves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941100"/>
                  </a:solidFill>
                </a:rPr>
                <a:t>index</a:t>
              </a:r>
              <a:r>
                <a:rPr lang="en-US" sz="788" cap="small" dirty="0">
                  <a:solidFill>
                    <a:srgbClr val="FF0000"/>
                  </a:solidFill>
                </a:rPr>
                <a:t> </a:t>
              </a:r>
              <a:r>
                <a:rPr lang="en-US" sz="788" cap="small" dirty="0">
                  <a:solidFill>
                    <a:schemeClr val="tx1">
                      <a:lumMod val="75000"/>
                    </a:schemeClr>
                  </a:solidFill>
                </a:rPr>
                <a:t>scan</a:t>
              </a:r>
            </a:p>
          </p:txBody>
        </p:sp>
        <p:grpSp>
          <p:nvGrpSpPr>
            <p:cNvPr id="43" name="Group 42">
              <a:extLst>
                <a:ext uri="{FF2B5EF4-FFF2-40B4-BE49-F238E27FC236}">
                  <a16:creationId xmlns:a16="http://schemas.microsoft.com/office/drawing/2014/main" id="{7FCA462D-25C4-5C45-8436-24458A669B0C}"/>
                </a:ext>
              </a:extLst>
            </p:cNvPr>
            <p:cNvGrpSpPr/>
            <p:nvPr/>
          </p:nvGrpSpPr>
          <p:grpSpPr>
            <a:xfrm>
              <a:off x="5828037" y="1640306"/>
              <a:ext cx="2155242" cy="304734"/>
              <a:chOff x="6350000" y="2224894"/>
              <a:chExt cx="2873656" cy="406312"/>
            </a:xfrm>
          </p:grpSpPr>
          <p:sp>
            <p:nvSpPr>
              <p:cNvPr id="48" name="Oval 47">
                <a:extLst>
                  <a:ext uri="{FF2B5EF4-FFF2-40B4-BE49-F238E27FC236}">
                    <a16:creationId xmlns:a16="http://schemas.microsoft.com/office/drawing/2014/main" id="{EA4D430E-C1BA-1140-9A01-C4F783E15ABA}"/>
                  </a:ext>
                </a:extLst>
              </p:cNvPr>
              <p:cNvSpPr/>
              <p:nvPr/>
            </p:nvSpPr>
            <p:spPr bwMode="auto">
              <a:xfrm>
                <a:off x="7961697" y="2235452"/>
                <a:ext cx="1261959"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dirty="0">
                    <a:solidFill>
                      <a:srgbClr val="C00000"/>
                    </a:solidFill>
                  </a:rPr>
                  <a:t>Sailors</a:t>
                </a:r>
              </a:p>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788" cap="small" dirty="0">
                    <a:solidFill>
                      <a:srgbClr val="C00000"/>
                    </a:solidFill>
                  </a:rPr>
                  <a:t>index scan</a:t>
                </a:r>
              </a:p>
            </p:txBody>
          </p:sp>
          <p:sp>
            <p:nvSpPr>
              <p:cNvPr id="49" name="Oval 48">
                <a:extLst>
                  <a:ext uri="{FF2B5EF4-FFF2-40B4-BE49-F238E27FC236}">
                    <a16:creationId xmlns:a16="http://schemas.microsoft.com/office/drawing/2014/main" id="{C0796B99-23DF-5043-A067-16CC1B7521D8}"/>
                  </a:ext>
                </a:extLst>
              </p:cNvPr>
              <p:cNvSpPr/>
              <p:nvPr/>
            </p:nvSpPr>
            <p:spPr bwMode="auto">
              <a:xfrm>
                <a:off x="6350000" y="2224894"/>
                <a:ext cx="1261958" cy="395754"/>
              </a:xfrm>
              <a:prstGeom prst="ellipse">
                <a:avLst/>
              </a:prstGeom>
              <a:solidFill>
                <a:schemeClr val="bg1">
                  <a:lumMod val="8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err="1">
                    <a:solidFill>
                      <a:srgbClr val="000000"/>
                    </a:solidFill>
                    <a:latin typeface="Symbol" charset="2"/>
                    <a:ea typeface="Symbol" charset="2"/>
                    <a:cs typeface="Symbol" charset="2"/>
                  </a:rPr>
                  <a:t>s</a:t>
                </a:r>
                <a:r>
                  <a:rPr lang="en-US" sz="1050" baseline="-25000" dirty="0" err="1">
                    <a:solidFill>
                      <a:srgbClr val="000000"/>
                    </a:solidFill>
                    <a:ea typeface="Symbol" charset="2"/>
                    <a:cs typeface="Symbol" charset="2"/>
                  </a:rPr>
                  <a:t>bid</a:t>
                </a:r>
                <a:r>
                  <a:rPr lang="en-US" sz="1050" baseline="-25000" dirty="0">
                    <a:solidFill>
                      <a:srgbClr val="000000"/>
                    </a:solidFill>
                    <a:ea typeface="Symbol" charset="2"/>
                    <a:cs typeface="Symbol" charset="2"/>
                  </a:rPr>
                  <a:t>=100</a:t>
                </a:r>
                <a:endParaRPr lang="en-US" sz="1050" baseline="-25000" dirty="0">
                  <a:solidFill>
                    <a:srgbClr val="000000"/>
                  </a:solidFill>
                </a:endParaRPr>
              </a:p>
            </p:txBody>
          </p:sp>
        </p:grpSp>
        <p:sp>
          <p:nvSpPr>
            <p:cNvPr id="44" name="Oval 43">
              <a:extLst>
                <a:ext uri="{FF2B5EF4-FFF2-40B4-BE49-F238E27FC236}">
                  <a16:creationId xmlns:a16="http://schemas.microsoft.com/office/drawing/2014/main" id="{0EFC492B-DDFA-5345-A130-43CD6989D88F}"/>
                </a:ext>
              </a:extLst>
            </p:cNvPr>
            <p:cNvSpPr/>
            <p:nvPr/>
          </p:nvSpPr>
          <p:spPr bwMode="auto">
            <a:xfrm>
              <a:off x="6221967" y="1135189"/>
              <a:ext cx="1367382" cy="447122"/>
            </a:xfrm>
            <a:prstGeom prst="ellipse">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350" dirty="0">
                  <a:solidFill>
                    <a:srgbClr val="000000"/>
                  </a:solidFill>
                  <a:latin typeface="Symbol" charset="2"/>
                  <a:ea typeface="Symbol" charset="2"/>
                  <a:cs typeface="Symbol" charset="2"/>
                </a:rPr>
                <a:t>⨝</a:t>
              </a:r>
              <a:r>
                <a:rPr lang="en-US" sz="1050" baseline="-25000" dirty="0" err="1">
                  <a:solidFill>
                    <a:srgbClr val="000000"/>
                  </a:solidFill>
                  <a:ea typeface="Symbol" charset="2"/>
                  <a:cs typeface="Symbol" charset="2"/>
                </a:rPr>
                <a:t>sid</a:t>
              </a:r>
              <a:r>
                <a:rPr lang="en-US" sz="1050" baseline="-25000" dirty="0">
                  <a:solidFill>
                    <a:srgbClr val="000000"/>
                  </a:solidFill>
                  <a:ea typeface="Symbol" charset="2"/>
                  <a:cs typeface="Symbol" charset="2"/>
                </a:rPr>
                <a:t>=</a:t>
              </a:r>
              <a:r>
                <a:rPr lang="en-US" sz="1050" baseline="-25000" dirty="0" err="1">
                  <a:solidFill>
                    <a:srgbClr val="000000"/>
                  </a:solidFill>
                  <a:ea typeface="Symbol" charset="2"/>
                  <a:cs typeface="Symbol" charset="2"/>
                </a:rPr>
                <a:t>sid</a:t>
              </a:r>
              <a:br>
                <a:rPr lang="en-US" sz="1050" dirty="0">
                  <a:solidFill>
                    <a:srgbClr val="000000"/>
                  </a:solidFill>
                  <a:ea typeface="Symbol" charset="2"/>
                  <a:cs typeface="Symbol" charset="2"/>
                </a:rPr>
              </a:br>
              <a:r>
                <a:rPr lang="en-US" sz="788" cap="small" dirty="0">
                  <a:solidFill>
                    <a:srgbClr val="C00000"/>
                  </a:solidFill>
                  <a:ea typeface="Symbol" charset="2"/>
                  <a:cs typeface="Symbol" charset="2"/>
                </a:rPr>
                <a:t>index</a:t>
              </a:r>
              <a:r>
                <a:rPr lang="en-US" sz="788" cap="small" dirty="0">
                  <a:solidFill>
                    <a:srgbClr val="FF0000"/>
                  </a:solidFill>
                  <a:ea typeface="Symbol" charset="2"/>
                  <a:cs typeface="Symbol" charset="2"/>
                </a:rPr>
                <a:t> </a:t>
              </a:r>
              <a:r>
                <a:rPr lang="en-US" sz="788" cap="small" dirty="0">
                  <a:solidFill>
                    <a:srgbClr val="000000"/>
                  </a:solidFill>
                  <a:ea typeface="Symbol" charset="2"/>
                  <a:cs typeface="Symbol" charset="2"/>
                </a:rPr>
                <a:t>nest loop</a:t>
              </a:r>
              <a:endParaRPr lang="en-US" sz="1050" cap="small" dirty="0">
                <a:solidFill>
                  <a:srgbClr val="000000"/>
                </a:solidFill>
              </a:endParaRPr>
            </a:p>
          </p:txBody>
        </p:sp>
        <p:cxnSp>
          <p:nvCxnSpPr>
            <p:cNvPr id="45" name="Straight Arrow Connector 44">
              <a:extLst>
                <a:ext uri="{FF2B5EF4-FFF2-40B4-BE49-F238E27FC236}">
                  <a16:creationId xmlns:a16="http://schemas.microsoft.com/office/drawing/2014/main" id="{C011FA05-FB16-DF4D-87B7-FB4B92E9FA80}"/>
                </a:ext>
              </a:extLst>
            </p:cNvPr>
            <p:cNvCxnSpPr/>
            <p:nvPr/>
          </p:nvCxnSpPr>
          <p:spPr bwMode="auto">
            <a:xfrm flipH="1" flipV="1">
              <a:off x="6301272" y="1937121"/>
              <a:ext cx="1" cy="206072"/>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B439623F-3DAD-8341-A520-137D8B8B2459}"/>
                </a:ext>
              </a:extLst>
            </p:cNvPr>
            <p:cNvCxnSpPr/>
            <p:nvPr/>
          </p:nvCxnSpPr>
          <p:spPr bwMode="auto">
            <a:xfrm flipV="1">
              <a:off x="6301272" y="1516831"/>
              <a:ext cx="120944" cy="123475"/>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E578EBBA-1F9C-3442-B5E4-2FA70B0D24AB}"/>
                </a:ext>
              </a:extLst>
            </p:cNvPr>
            <p:cNvCxnSpPr/>
            <p:nvPr/>
          </p:nvCxnSpPr>
          <p:spPr bwMode="auto">
            <a:xfrm flipV="1">
              <a:off x="6905658" y="448057"/>
              <a:ext cx="0" cy="115187"/>
            </a:xfrm>
            <a:prstGeom prst="straightConnector1">
              <a:avLst/>
            </a:prstGeom>
            <a:solidFill>
              <a:srgbClr val="3366FF"/>
            </a:solidFill>
            <a:ln w="12700" cap="flat" cmpd="sng" algn="ctr">
              <a:solidFill>
                <a:srgbClr val="000000"/>
              </a:solidFill>
              <a:prstDash val="solid"/>
              <a:round/>
              <a:headEnd type="none" w="med" len="med"/>
              <a:tailEnd type="triangle"/>
            </a:ln>
            <a:effectLst/>
          </p:spPr>
        </p:cxnSp>
      </p:grpSp>
    </p:spTree>
    <p:extLst>
      <p:ext uri="{BB962C8B-B14F-4D97-AF65-F5344CB8AC3E}">
        <p14:creationId xmlns:p14="http://schemas.microsoft.com/office/powerpoint/2010/main" val="211715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7"/>
          <p:cNvSpPr>
            <a:spLocks noGrp="1"/>
          </p:cNvSpPr>
          <p:nvPr>
            <p:ph type="title"/>
          </p:nvPr>
        </p:nvSpPr>
        <p:spPr/>
        <p:txBody>
          <a:bodyPr/>
          <a:lstStyle/>
          <a:p>
            <a:r>
              <a:rPr lang="en-US" altLang="x-none" dirty="0"/>
              <a:t>Summing up</a:t>
            </a:r>
          </a:p>
        </p:txBody>
      </p:sp>
      <p:sp>
        <p:nvSpPr>
          <p:cNvPr id="47106" name="Content Placeholder 8"/>
          <p:cNvSpPr>
            <a:spLocks noGrp="1"/>
          </p:cNvSpPr>
          <p:nvPr>
            <p:ph idx="1"/>
          </p:nvPr>
        </p:nvSpPr>
        <p:spPr/>
        <p:txBody>
          <a:bodyPr>
            <a:normAutofit/>
          </a:bodyPr>
          <a:lstStyle/>
          <a:p>
            <a:r>
              <a:rPr lang="en-US" altLang="x-none" sz="1800" dirty="0"/>
              <a:t>There are </a:t>
            </a:r>
            <a:r>
              <a:rPr lang="en-US" altLang="x-none" sz="1800" i="1" dirty="0"/>
              <a:t>lots</a:t>
            </a:r>
            <a:r>
              <a:rPr lang="en-US" altLang="x-none" sz="1800" dirty="0"/>
              <a:t> of plans</a:t>
            </a:r>
          </a:p>
          <a:p>
            <a:pPr lvl="1"/>
            <a:r>
              <a:rPr lang="en-US" altLang="x-none" sz="1500" dirty="0"/>
              <a:t>Even for a relatively simple query</a:t>
            </a:r>
          </a:p>
          <a:p>
            <a:pPr>
              <a:spcBef>
                <a:spcPts val="2000"/>
              </a:spcBef>
            </a:pPr>
            <a:r>
              <a:rPr lang="en-US" altLang="x-none" sz="1800" dirty="0"/>
              <a:t>Engineers often think they can pick good ones</a:t>
            </a:r>
          </a:p>
          <a:p>
            <a:pPr lvl="1"/>
            <a:r>
              <a:rPr lang="en-US" altLang="x-none" sz="1500" dirty="0"/>
              <a:t>E.g. MapReduce API was based on that assumption</a:t>
            </a:r>
          </a:p>
          <a:p>
            <a:pPr lvl="1"/>
            <a:r>
              <a:rPr lang="en-US" altLang="x-none" sz="1500" b="0" dirty="0"/>
              <a:t>So was the COBOL API of 1970’s!</a:t>
            </a:r>
            <a:endParaRPr lang="en-US" altLang="x-none" b="0" dirty="0"/>
          </a:p>
          <a:p>
            <a:pPr>
              <a:spcBef>
                <a:spcPts val="2000"/>
              </a:spcBef>
            </a:pPr>
            <a:r>
              <a:rPr lang="en-US" altLang="x-none" sz="1800" dirty="0"/>
              <a:t>Not so clear that’</a:t>
            </a:r>
            <a:r>
              <a:rPr lang="en-US" altLang="ja-JP" sz="1800" dirty="0"/>
              <a:t>s true!</a:t>
            </a:r>
          </a:p>
          <a:p>
            <a:pPr lvl="1"/>
            <a:r>
              <a:rPr lang="en-US" altLang="x-none" sz="1500" dirty="0"/>
              <a:t>Manual query planning can be tedious, technical</a:t>
            </a:r>
          </a:p>
          <a:p>
            <a:pPr lvl="1"/>
            <a:r>
              <a:rPr lang="en-US" altLang="x-none" sz="1500" dirty="0"/>
              <a:t>Machines are better at enumerating options than people</a:t>
            </a:r>
          </a:p>
          <a:p>
            <a:pPr lvl="2"/>
            <a:r>
              <a:rPr lang="en-US" altLang="x-none" sz="1300" dirty="0"/>
              <a:t>Hence AI</a:t>
            </a:r>
          </a:p>
          <a:p>
            <a:pPr lvl="1"/>
            <a:r>
              <a:rPr lang="en-US" altLang="x-none" sz="1500" dirty="0"/>
              <a:t>We will see soon how optimizers make simplifying assumptions</a:t>
            </a:r>
          </a:p>
        </p:txBody>
      </p:sp>
    </p:spTree>
    <p:extLst>
      <p:ext uri="{BB962C8B-B14F-4D97-AF65-F5344CB8AC3E}">
        <p14:creationId xmlns:p14="http://schemas.microsoft.com/office/powerpoint/2010/main" val="223314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Parsing &amp; Optimization Part 4</a:t>
            </a:r>
          </a:p>
        </p:txBody>
      </p:sp>
      <p:sp>
        <p:nvSpPr>
          <p:cNvPr id="3" name="Content Placeholder 2"/>
          <p:cNvSpPr>
            <a:spLocks noGrp="1"/>
          </p:cNvSpPr>
          <p:nvPr>
            <p:ph idx="1"/>
          </p:nvPr>
        </p:nvSpPr>
        <p:spPr/>
        <p:txBody>
          <a:bodyPr>
            <a:normAutofit/>
          </a:bodyPr>
          <a:lstStyle/>
          <a:p>
            <a:r>
              <a:rPr lang="en-US" dirty="0"/>
              <a:t>“Cost-based” Query Optimizer</a:t>
            </a:r>
          </a:p>
          <a:p>
            <a:pPr lvl="1"/>
            <a:r>
              <a:rPr lang="en-US" dirty="0"/>
              <a:t>Optimizes 1 query block at a time</a:t>
            </a:r>
          </a:p>
          <a:p>
            <a:pPr lvl="2"/>
            <a:r>
              <a:rPr lang="en-US" dirty="0"/>
              <a:t>Select, Project, Join</a:t>
            </a:r>
          </a:p>
          <a:p>
            <a:pPr lvl="2"/>
            <a:r>
              <a:rPr lang="en-US" dirty="0" err="1"/>
              <a:t>GroupBy</a:t>
            </a:r>
            <a:r>
              <a:rPr lang="en-US" dirty="0"/>
              <a:t>/</a:t>
            </a:r>
            <a:r>
              <a:rPr lang="en-US" dirty="0" err="1"/>
              <a:t>Agg</a:t>
            </a:r>
            <a:endParaRPr lang="en-US" dirty="0"/>
          </a:p>
          <a:p>
            <a:pPr lvl="2"/>
            <a:r>
              <a:rPr lang="en-US" dirty="0"/>
              <a:t>Order By (if top-most block)</a:t>
            </a:r>
          </a:p>
          <a:p>
            <a:pPr lvl="1"/>
            <a:r>
              <a:rPr lang="en-US" sz="1600" dirty="0"/>
              <a:t>Uses catalog stats to find least-“cost” plan per query block</a:t>
            </a:r>
          </a:p>
          <a:p>
            <a:pPr lvl="1"/>
            <a:r>
              <a:rPr lang="en-US" dirty="0"/>
              <a:t>“Soft underbelly” of every DBMS</a:t>
            </a:r>
          </a:p>
          <a:p>
            <a:pPr lvl="2"/>
            <a:r>
              <a:rPr lang="en-US" dirty="0"/>
              <a:t>Sometimes not truly “optimal”</a:t>
            </a:r>
          </a:p>
        </p:txBody>
      </p:sp>
      <p:pic>
        <p:nvPicPr>
          <p:cNvPr id="6" name="Picture 5" descr="SQL Query goes to query parser. Query parser goes to query rewriter. Query rewriter goes to Query optimizer. Query optimizer contains plan generator and plan cost estimator which result in query execution." title="Diagram"/>
          <p:cNvPicPr>
            <a:picLocks noChangeAspect="1"/>
          </p:cNvPicPr>
          <p:nvPr/>
        </p:nvPicPr>
        <p:blipFill>
          <a:blip r:embed="rId3"/>
          <a:stretch>
            <a:fillRect/>
          </a:stretch>
        </p:blipFill>
        <p:spPr>
          <a:xfrm>
            <a:off x="5638800" y="1085743"/>
            <a:ext cx="2883075" cy="2305050"/>
          </a:xfrm>
          <a:prstGeom prst="rect">
            <a:avLst/>
          </a:prstGeom>
        </p:spPr>
      </p:pic>
    </p:spTree>
    <p:extLst>
      <p:ext uri="{BB962C8B-B14F-4D97-AF65-F5344CB8AC3E}">
        <p14:creationId xmlns:p14="http://schemas.microsoft.com/office/powerpoint/2010/main" val="56207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noFill/>
        </p:spPr>
        <p:txBody>
          <a:bodyPr vert="horz" lIns="67866" tIns="33338" rIns="67866" bIns="33338" rtlCol="0" anchor="ctr">
            <a:normAutofit/>
          </a:bodyPr>
          <a:lstStyle/>
          <a:p>
            <a:r>
              <a:rPr lang="en-US" altLang="x-none" dirty="0"/>
              <a:t>Query Optimization Overview</a:t>
            </a:r>
          </a:p>
        </p:txBody>
      </p:sp>
      <p:sp>
        <p:nvSpPr>
          <p:cNvPr id="21510" name="Rectangle 31"/>
          <p:cNvSpPr>
            <a:spLocks noGrp="1" noChangeArrowheads="1"/>
          </p:cNvSpPr>
          <p:nvPr>
            <p:ph idx="1"/>
          </p:nvPr>
        </p:nvSpPr>
        <p:spPr/>
        <p:txBody>
          <a:bodyPr/>
          <a:lstStyle/>
          <a:p>
            <a:r>
              <a:rPr lang="en-US" altLang="x-none" sz="1500" dirty="0"/>
              <a:t>Query block can be converted to relational algebra</a:t>
            </a:r>
          </a:p>
          <a:p>
            <a:r>
              <a:rPr lang="en-US" altLang="x-none" sz="1500" dirty="0"/>
              <a:t>Rel. Algebra converts to tree</a:t>
            </a:r>
          </a:p>
          <a:p>
            <a:r>
              <a:rPr lang="en-US" altLang="x-none" sz="1500" dirty="0"/>
              <a:t>Each operator has implementation choices</a:t>
            </a:r>
          </a:p>
          <a:p>
            <a:r>
              <a:rPr lang="en-US" altLang="x-none" sz="1500" dirty="0"/>
              <a:t>Operators can also be applied in different orders!</a:t>
            </a:r>
          </a:p>
        </p:txBody>
      </p:sp>
      <p:sp>
        <p:nvSpPr>
          <p:cNvPr id="21508" name="Rectangle 5" descr="SELECT S.sname&#10;  FROM Reserves R, Sailors S&#10; WHERE R.sid=S.sid &#10;   AND R.bid=100&#10;   AND S.rating&gt;5" title="SQL Query"/>
          <p:cNvSpPr>
            <a:spLocks noChangeArrowheads="1"/>
          </p:cNvSpPr>
          <p:nvPr/>
        </p:nvSpPr>
        <p:spPr bwMode="auto">
          <a:xfrm>
            <a:off x="1428750" y="2700337"/>
            <a:ext cx="3412332" cy="122148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67866" tIns="33338" rIns="67866" bIns="33338">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r>
              <a:rPr lang="en-US" altLang="x-none" sz="1500" dirty="0">
                <a:solidFill>
                  <a:schemeClr val="tx1"/>
                </a:solidFill>
                <a:latin typeface="Courier New" charset="0"/>
                <a:ea typeface="Courier New" charset="0"/>
                <a:cs typeface="Courier New" charset="0"/>
              </a:rPr>
              <a:t>SELECT </a:t>
            </a:r>
            <a:r>
              <a:rPr lang="en-US" altLang="x-none" sz="1500" dirty="0" err="1">
                <a:solidFill>
                  <a:schemeClr val="tx1"/>
                </a:solidFill>
                <a:latin typeface="Courier New" charset="0"/>
                <a:ea typeface="Courier New" charset="0"/>
                <a:cs typeface="Courier New" charset="0"/>
              </a:rPr>
              <a:t>S.sname</a:t>
            </a:r>
            <a:endParaRPr lang="en-US" altLang="x-none" sz="1500" dirty="0">
              <a:solidFill>
                <a:schemeClr val="tx1"/>
              </a:solidFill>
              <a:latin typeface="Courier New" charset="0"/>
              <a:ea typeface="Courier New" charset="0"/>
              <a:cs typeface="Courier New" charset="0"/>
            </a:endParaRPr>
          </a:p>
          <a:p>
            <a:r>
              <a:rPr lang="en-US" altLang="x-none" sz="1500" dirty="0">
                <a:solidFill>
                  <a:schemeClr val="tx1"/>
                </a:solidFill>
                <a:latin typeface="Courier New" charset="0"/>
                <a:ea typeface="Courier New" charset="0"/>
                <a:cs typeface="Courier New" charset="0"/>
              </a:rPr>
              <a:t>  FROM Reserves R, Sailors S</a:t>
            </a:r>
          </a:p>
          <a:p>
            <a:r>
              <a:rPr lang="en-US" altLang="x-none" sz="1500" dirty="0">
                <a:solidFill>
                  <a:schemeClr val="tx1"/>
                </a:solidFill>
                <a:latin typeface="Courier New" charset="0"/>
                <a:ea typeface="Courier New" charset="0"/>
                <a:cs typeface="Courier New" charset="0"/>
              </a:rPr>
              <a:t> WHERE </a:t>
            </a:r>
            <a:r>
              <a:rPr lang="en-US" altLang="x-none" sz="1500" dirty="0" err="1">
                <a:solidFill>
                  <a:schemeClr val="tx1"/>
                </a:solidFill>
                <a:latin typeface="Courier New" charset="0"/>
                <a:ea typeface="Courier New" charset="0"/>
                <a:cs typeface="Courier New" charset="0"/>
              </a:rPr>
              <a:t>R.sid</a:t>
            </a:r>
            <a:r>
              <a:rPr lang="en-US" altLang="x-none" sz="1500" dirty="0">
                <a:solidFill>
                  <a:schemeClr val="tx1"/>
                </a:solidFill>
                <a:latin typeface="Courier New" charset="0"/>
                <a:ea typeface="Courier New" charset="0"/>
                <a:cs typeface="Courier New" charset="0"/>
              </a:rPr>
              <a:t>=</a:t>
            </a:r>
            <a:r>
              <a:rPr lang="en-US" altLang="x-none" sz="1500" dirty="0" err="1">
                <a:solidFill>
                  <a:schemeClr val="tx1"/>
                </a:solidFill>
                <a:latin typeface="Courier New" charset="0"/>
                <a:ea typeface="Courier New" charset="0"/>
                <a:cs typeface="Courier New" charset="0"/>
              </a:rPr>
              <a:t>S.sid</a:t>
            </a:r>
            <a:r>
              <a:rPr lang="en-US" altLang="x-none" sz="1500" dirty="0">
                <a:solidFill>
                  <a:schemeClr val="tx1"/>
                </a:solidFill>
                <a:latin typeface="Courier New" charset="0"/>
                <a:ea typeface="Courier New" charset="0"/>
                <a:cs typeface="Courier New" charset="0"/>
              </a:rPr>
              <a:t> </a:t>
            </a:r>
          </a:p>
          <a:p>
            <a:r>
              <a:rPr lang="en-US" altLang="x-none" sz="1500" dirty="0">
                <a:solidFill>
                  <a:schemeClr val="tx1"/>
                </a:solidFill>
                <a:latin typeface="Courier New" charset="0"/>
                <a:ea typeface="Courier New" charset="0"/>
                <a:cs typeface="Courier New" charset="0"/>
              </a:rPr>
              <a:t>   AND </a:t>
            </a:r>
            <a:r>
              <a:rPr lang="en-US" altLang="x-none" sz="1500" dirty="0" err="1">
                <a:solidFill>
                  <a:schemeClr val="tx1"/>
                </a:solidFill>
                <a:latin typeface="Courier New" charset="0"/>
                <a:ea typeface="Courier New" charset="0"/>
                <a:cs typeface="Courier New" charset="0"/>
              </a:rPr>
              <a:t>R.bid</a:t>
            </a:r>
            <a:r>
              <a:rPr lang="en-US" altLang="x-none" sz="1500" dirty="0">
                <a:solidFill>
                  <a:schemeClr val="tx1"/>
                </a:solidFill>
                <a:latin typeface="Courier New" charset="0"/>
                <a:ea typeface="Courier New" charset="0"/>
                <a:cs typeface="Courier New" charset="0"/>
              </a:rPr>
              <a:t>=100</a:t>
            </a:r>
          </a:p>
          <a:p>
            <a:r>
              <a:rPr lang="en-US" altLang="x-none" sz="1500" dirty="0">
                <a:solidFill>
                  <a:schemeClr val="tx1"/>
                </a:solidFill>
                <a:latin typeface="Courier New" charset="0"/>
                <a:ea typeface="Courier New" charset="0"/>
                <a:cs typeface="Courier New" charset="0"/>
              </a:rPr>
              <a:t>   AND </a:t>
            </a:r>
            <a:r>
              <a:rPr lang="en-US" altLang="x-none" sz="1500" dirty="0" err="1">
                <a:solidFill>
                  <a:schemeClr val="tx1"/>
                </a:solidFill>
                <a:latin typeface="Courier New" charset="0"/>
                <a:ea typeface="Courier New" charset="0"/>
                <a:cs typeface="Courier New" charset="0"/>
              </a:rPr>
              <a:t>S.rating</a:t>
            </a:r>
            <a:r>
              <a:rPr lang="en-US" altLang="x-none" sz="1500" dirty="0">
                <a:solidFill>
                  <a:schemeClr val="tx1"/>
                </a:solidFill>
                <a:latin typeface="Courier New" charset="0"/>
                <a:ea typeface="Courier New" charset="0"/>
                <a:cs typeface="Courier New" charset="0"/>
              </a:rPr>
              <a:t>&gt;5</a:t>
            </a:r>
          </a:p>
        </p:txBody>
      </p:sp>
      <p:sp>
        <p:nvSpPr>
          <p:cNvPr id="21511" name="Text Box 32" descr="π(sname)𝜎(bid=100 𝜎( rating &gt; 5)  (Reserves ⨝ Sailors)&#10;" title="Relational Algebra"/>
          <p:cNvSpPr txBox="1">
            <a:spLocks noChangeArrowheads="1"/>
          </p:cNvSpPr>
          <p:nvPr/>
        </p:nvSpPr>
        <p:spPr bwMode="auto">
          <a:xfrm>
            <a:off x="1143000" y="4243387"/>
            <a:ext cx="44005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3600">
                <a:solidFill>
                  <a:srgbClr val="CF0E30"/>
                </a:solidFill>
                <a:latin typeface="Book Antiqua" charset="0"/>
                <a:ea typeface="ＭＳ Ｐゴシック" charset="-128"/>
              </a:defRPr>
            </a:lvl1pPr>
            <a:lvl2pPr marL="742950" indent="-285750">
              <a:defRPr sz="3600">
                <a:solidFill>
                  <a:srgbClr val="CF0E30"/>
                </a:solidFill>
                <a:latin typeface="Book Antiqua" charset="0"/>
                <a:ea typeface="ＭＳ Ｐゴシック" charset="-128"/>
              </a:defRPr>
            </a:lvl2pPr>
            <a:lvl3pPr marL="1143000" indent="-228600">
              <a:defRPr sz="3600">
                <a:solidFill>
                  <a:srgbClr val="CF0E30"/>
                </a:solidFill>
                <a:latin typeface="Book Antiqua" charset="0"/>
                <a:ea typeface="ＭＳ Ｐゴシック" charset="-128"/>
              </a:defRPr>
            </a:lvl3pPr>
            <a:lvl4pPr marL="1600200" indent="-228600">
              <a:defRPr sz="3600">
                <a:solidFill>
                  <a:srgbClr val="CF0E30"/>
                </a:solidFill>
                <a:latin typeface="Book Antiqua" charset="0"/>
                <a:ea typeface="ＭＳ Ｐゴシック" charset="-128"/>
              </a:defRPr>
            </a:lvl4pPr>
            <a:lvl5pPr marL="2057400" indent="-228600">
              <a:defRPr sz="3600">
                <a:solidFill>
                  <a:srgbClr val="CF0E30"/>
                </a:solidFill>
                <a:latin typeface="Book Antiqua" charset="0"/>
                <a:ea typeface="ＭＳ Ｐゴシック" charset="-128"/>
              </a:defRPr>
            </a:lvl5pPr>
            <a:lvl6pPr marL="2514600" indent="-228600" eaLnBrk="0" fontAlgn="base" hangingPunct="0">
              <a:spcBef>
                <a:spcPct val="0"/>
              </a:spcBef>
              <a:spcAft>
                <a:spcPct val="0"/>
              </a:spcAft>
              <a:defRPr sz="3600">
                <a:solidFill>
                  <a:srgbClr val="CF0E30"/>
                </a:solidFill>
                <a:latin typeface="Book Antiqua" charset="0"/>
                <a:ea typeface="ＭＳ Ｐゴシック" charset="-128"/>
              </a:defRPr>
            </a:lvl6pPr>
            <a:lvl7pPr marL="2971800" indent="-228600" eaLnBrk="0" fontAlgn="base" hangingPunct="0">
              <a:spcBef>
                <a:spcPct val="0"/>
              </a:spcBef>
              <a:spcAft>
                <a:spcPct val="0"/>
              </a:spcAft>
              <a:defRPr sz="3600">
                <a:solidFill>
                  <a:srgbClr val="CF0E30"/>
                </a:solidFill>
                <a:latin typeface="Book Antiqua" charset="0"/>
                <a:ea typeface="ＭＳ Ｐゴシック" charset="-128"/>
              </a:defRPr>
            </a:lvl7pPr>
            <a:lvl8pPr marL="3429000" indent="-228600" eaLnBrk="0" fontAlgn="base" hangingPunct="0">
              <a:spcBef>
                <a:spcPct val="0"/>
              </a:spcBef>
              <a:spcAft>
                <a:spcPct val="0"/>
              </a:spcAft>
              <a:defRPr sz="3600">
                <a:solidFill>
                  <a:srgbClr val="CF0E30"/>
                </a:solidFill>
                <a:latin typeface="Book Antiqua" charset="0"/>
                <a:ea typeface="ＭＳ Ｐゴシック" charset="-128"/>
              </a:defRPr>
            </a:lvl8pPr>
            <a:lvl9pPr marL="3886200" indent="-228600" eaLnBrk="0" fontAlgn="base" hangingPunct="0">
              <a:spcBef>
                <a:spcPct val="0"/>
              </a:spcBef>
              <a:spcAft>
                <a:spcPct val="0"/>
              </a:spcAft>
              <a:defRPr sz="3600">
                <a:solidFill>
                  <a:srgbClr val="CF0E30"/>
                </a:solidFill>
                <a:latin typeface="Book Antiqua" charset="0"/>
                <a:ea typeface="ＭＳ Ｐゴシック" charset="-128"/>
              </a:defRPr>
            </a:lvl9pPr>
          </a:lstStyle>
          <a:p>
            <a:pPr>
              <a:spcBef>
                <a:spcPct val="50000"/>
              </a:spcBef>
            </a:pPr>
            <a:r>
              <a:rPr lang="en-US" altLang="x-none" sz="2700" dirty="0">
                <a:solidFill>
                  <a:schemeClr val="tx1"/>
                </a:solidFill>
                <a:latin typeface="+mn-lt"/>
                <a:sym typeface="Symbol" charset="2"/>
              </a:rPr>
              <a:t></a:t>
            </a:r>
            <a:r>
              <a:rPr lang="en-US" altLang="x-none" sz="2700" baseline="-25000" dirty="0">
                <a:solidFill>
                  <a:schemeClr val="tx1"/>
                </a:solidFill>
                <a:latin typeface="+mn-lt"/>
                <a:sym typeface="Symbol" charset="2"/>
              </a:rPr>
              <a:t>(</a:t>
            </a:r>
            <a:r>
              <a:rPr lang="en-US" altLang="x-none" sz="2700" baseline="-25000" dirty="0" err="1">
                <a:solidFill>
                  <a:schemeClr val="tx1"/>
                </a:solidFill>
                <a:latin typeface="+mn-lt"/>
                <a:sym typeface="Symbol" charset="2"/>
              </a:rPr>
              <a:t>sname</a:t>
            </a:r>
            <a:r>
              <a:rPr lang="en-US" altLang="x-none" sz="2700" baseline="-25000" dirty="0">
                <a:solidFill>
                  <a:schemeClr val="tx1"/>
                </a:solidFill>
                <a:latin typeface="+mn-lt"/>
                <a:sym typeface="Symbol" charset="2"/>
              </a:rPr>
              <a:t>)</a:t>
            </a:r>
            <a:r>
              <a:rPr lang="en-US" altLang="x-none" sz="2700" dirty="0">
                <a:solidFill>
                  <a:schemeClr val="tx1"/>
                </a:solidFill>
                <a:latin typeface="+mn-lt"/>
                <a:sym typeface="Symbol" charset="2"/>
              </a:rPr>
              <a:t></a:t>
            </a:r>
            <a:r>
              <a:rPr lang="en-US" altLang="x-none" sz="2700" baseline="-25000" dirty="0">
                <a:solidFill>
                  <a:schemeClr val="tx1"/>
                </a:solidFill>
                <a:latin typeface="+mn-lt"/>
                <a:sym typeface="Symbol" charset="2"/>
              </a:rPr>
              <a:t>(bid=100  rating &gt; 5)</a:t>
            </a:r>
            <a:r>
              <a:rPr lang="en-US" altLang="x-none" sz="2700" dirty="0">
                <a:solidFill>
                  <a:schemeClr val="tx1"/>
                </a:solidFill>
                <a:latin typeface="+mn-lt"/>
                <a:sym typeface="Symbol" charset="2"/>
              </a:rPr>
              <a:t> </a:t>
            </a:r>
            <a:br>
              <a:rPr lang="en-US" altLang="x-none" sz="2700" dirty="0">
                <a:solidFill>
                  <a:schemeClr val="tx1"/>
                </a:solidFill>
                <a:latin typeface="+mn-lt"/>
                <a:sym typeface="Symbol" charset="2"/>
              </a:rPr>
            </a:br>
            <a:r>
              <a:rPr lang="en-US" altLang="x-none" sz="2700" dirty="0">
                <a:solidFill>
                  <a:schemeClr val="tx1"/>
                </a:solidFill>
                <a:latin typeface="+mn-lt"/>
                <a:sym typeface="Symbol" charset="2"/>
              </a:rPr>
              <a:t>            </a:t>
            </a:r>
            <a:r>
              <a:rPr lang="en-US" altLang="x-none" sz="1800" dirty="0">
                <a:solidFill>
                  <a:schemeClr val="tx1"/>
                </a:solidFill>
                <a:latin typeface="+mn-lt"/>
                <a:sym typeface="Symbol" charset="2"/>
              </a:rPr>
              <a:t>(Reserves </a:t>
            </a:r>
            <a:r>
              <a:rPr lang="en-US" altLang="x-none" sz="1800" dirty="0">
                <a:solidFill>
                  <a:schemeClr val="tx1"/>
                </a:solidFill>
                <a:latin typeface="+mn-lt"/>
                <a:sym typeface="MT Extra" charset="2"/>
              </a:rPr>
              <a:t>⨝</a:t>
            </a:r>
            <a:r>
              <a:rPr lang="en-US" altLang="x-none" sz="1800" dirty="0">
                <a:solidFill>
                  <a:schemeClr val="tx1"/>
                </a:solidFill>
                <a:latin typeface="+mn-lt"/>
                <a:sym typeface="Symbol" charset="2"/>
              </a:rPr>
              <a:t> Sailors)</a:t>
            </a:r>
            <a:endParaRPr lang="en-US" altLang="x-none" sz="1800" dirty="0">
              <a:solidFill>
                <a:schemeClr val="tx1"/>
              </a:solidFill>
              <a:latin typeface="+mn-lt"/>
            </a:endParaRPr>
          </a:p>
        </p:txBody>
      </p:sp>
      <p:sp>
        <p:nvSpPr>
          <p:cNvPr id="21512" name="Line 33" descr="SQL Query is turned into relational algebra" title="Arrow 1"/>
          <p:cNvSpPr>
            <a:spLocks noChangeShapeType="1"/>
          </p:cNvSpPr>
          <p:nvPr/>
        </p:nvSpPr>
        <p:spPr bwMode="auto">
          <a:xfrm>
            <a:off x="2743200" y="4000500"/>
            <a:ext cx="0" cy="40005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1513" name="Line 34" descr="Relational algebra is turned into query plan" title="Arrow 2"/>
          <p:cNvSpPr>
            <a:spLocks noChangeShapeType="1"/>
          </p:cNvSpPr>
          <p:nvPr/>
        </p:nvSpPr>
        <p:spPr bwMode="auto">
          <a:xfrm flipV="1">
            <a:off x="4572000" y="3486150"/>
            <a:ext cx="1240632" cy="85725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pic>
        <p:nvPicPr>
          <p:cNvPr id="3" name="Picture 2" descr="Sailors and reserves are scanned and page nested loop joined. The result of the join is selected for rating &gt; 5. The result of that is selected for bid = 100. The result of that is projected for sname. " title="Query Plan"/>
          <p:cNvPicPr>
            <a:picLocks noChangeAspect="1"/>
          </p:cNvPicPr>
          <p:nvPr/>
        </p:nvPicPr>
        <p:blipFill>
          <a:blip r:embed="rId3"/>
          <a:stretch>
            <a:fillRect/>
          </a:stretch>
        </p:blipFill>
        <p:spPr>
          <a:xfrm>
            <a:off x="6019800" y="1270177"/>
            <a:ext cx="2203246" cy="2119313"/>
          </a:xfrm>
          <a:prstGeom prst="rect">
            <a:avLst/>
          </a:prstGeom>
        </p:spPr>
      </p:pic>
    </p:spTree>
    <p:extLst>
      <p:ext uri="{BB962C8B-B14F-4D97-AF65-F5344CB8AC3E}">
        <p14:creationId xmlns:p14="http://schemas.microsoft.com/office/powerpoint/2010/main" val="1836593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x-none" dirty="0"/>
              <a:t>Query Optimization: The Components</a:t>
            </a:r>
          </a:p>
        </p:txBody>
      </p:sp>
      <p:sp>
        <p:nvSpPr>
          <p:cNvPr id="23557" name="Rectangle 5"/>
          <p:cNvSpPr>
            <a:spLocks noGrp="1" noChangeArrowheads="1"/>
          </p:cNvSpPr>
          <p:nvPr>
            <p:ph idx="1"/>
          </p:nvPr>
        </p:nvSpPr>
        <p:spPr/>
        <p:txBody>
          <a:bodyPr/>
          <a:lstStyle/>
          <a:p>
            <a:pPr>
              <a:spcBef>
                <a:spcPts val="2000"/>
              </a:spcBef>
            </a:pPr>
            <a:r>
              <a:rPr lang="en-US" altLang="x-none" dirty="0"/>
              <a:t>Three beautifully orthogonal concerns:</a:t>
            </a:r>
          </a:p>
          <a:p>
            <a:pPr lvl="1"/>
            <a:r>
              <a:rPr lang="en-US" altLang="x-none" dirty="0"/>
              <a:t>Plan space: </a:t>
            </a:r>
          </a:p>
          <a:p>
            <a:pPr lvl="2"/>
            <a:r>
              <a:rPr lang="en-US" altLang="x-none" dirty="0"/>
              <a:t>for a given query, what plans are considered?</a:t>
            </a:r>
          </a:p>
          <a:p>
            <a:pPr lvl="1"/>
            <a:r>
              <a:rPr lang="en-US" altLang="x-none" dirty="0"/>
              <a:t>Cost estimation:</a:t>
            </a:r>
          </a:p>
          <a:p>
            <a:pPr lvl="2"/>
            <a:r>
              <a:rPr lang="en-US" altLang="x-none" dirty="0"/>
              <a:t>how is the cost of a plan estimated?</a:t>
            </a:r>
          </a:p>
          <a:p>
            <a:pPr lvl="1"/>
            <a:r>
              <a:rPr lang="en-US" altLang="x-none" dirty="0"/>
              <a:t>Search strategy: </a:t>
            </a:r>
          </a:p>
          <a:p>
            <a:pPr lvl="2"/>
            <a:r>
              <a:rPr lang="en-US" altLang="x-none" dirty="0"/>
              <a:t>how do we </a:t>
            </a:r>
            <a:r>
              <a:rPr lang="ja-JP" altLang="en-US" dirty="0"/>
              <a:t>“</a:t>
            </a:r>
            <a:r>
              <a:rPr lang="en-US" altLang="ja-JP" dirty="0"/>
              <a:t>search</a:t>
            </a:r>
            <a:r>
              <a:rPr lang="ja-JP" altLang="en-US" dirty="0"/>
              <a:t>”</a:t>
            </a:r>
            <a:r>
              <a:rPr lang="en-US" altLang="ja-JP" dirty="0"/>
              <a:t> in the </a:t>
            </a:r>
            <a:r>
              <a:rPr lang="ja-JP" altLang="en-US" dirty="0"/>
              <a:t>“</a:t>
            </a:r>
            <a:r>
              <a:rPr lang="en-US" altLang="ja-JP" dirty="0"/>
              <a:t>plan space</a:t>
            </a:r>
            <a:r>
              <a:rPr lang="ja-JP" altLang="en-US" dirty="0"/>
              <a:t>”</a:t>
            </a:r>
            <a:r>
              <a:rPr lang="en-US" altLang="ja-JP" dirty="0"/>
              <a:t>?</a:t>
            </a:r>
          </a:p>
        </p:txBody>
      </p:sp>
    </p:spTree>
    <p:extLst>
      <p:ext uri="{BB962C8B-B14F-4D97-AF65-F5344CB8AC3E}">
        <p14:creationId xmlns:p14="http://schemas.microsoft.com/office/powerpoint/2010/main" val="118380206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COE updated template" id="{E7FA4F46-C946-B543-8CAA-6C2DD81F0FF0}" vid="{CEBAC97C-41B9-7340-8D0A-3D484B4F57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BRCOE updated template</Template>
  <TotalTime>9678</TotalTime>
  <Words>4585</Words>
  <Application>Microsoft Macintosh PowerPoint</Application>
  <PresentationFormat>On-screen Show (16:9)</PresentationFormat>
  <Paragraphs>1104</Paragraphs>
  <Slides>68</Slides>
  <Notes>63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vt:lpstr>
      <vt:lpstr>Book Antiqua</vt:lpstr>
      <vt:lpstr>Calibri</vt:lpstr>
      <vt:lpstr>Calibri Light</vt:lpstr>
      <vt:lpstr>Courier New</vt:lpstr>
      <vt:lpstr>Helvetica Neue</vt:lpstr>
      <vt:lpstr>Menlo</vt:lpstr>
      <vt:lpstr>Symbol</vt:lpstr>
      <vt:lpstr>Times New Roman</vt:lpstr>
      <vt:lpstr>Custom Design</vt:lpstr>
      <vt:lpstr>Relational Query Optimization I: The Plan Space</vt:lpstr>
      <vt:lpstr>Architecture of a DBMS</vt:lpstr>
      <vt:lpstr>Query Optimization is Magic</vt:lpstr>
      <vt:lpstr>Query Parsing &amp; Optimization </vt:lpstr>
      <vt:lpstr>Query Parsing &amp; Optimization Part 2</vt:lpstr>
      <vt:lpstr>Query Parsing &amp; Optimization Part 3</vt:lpstr>
      <vt:lpstr>Query Parsing &amp; Optimization Part 4</vt:lpstr>
      <vt:lpstr>Query Optimization Overview</vt:lpstr>
      <vt:lpstr>Query Optimization: The Components</vt:lpstr>
      <vt:lpstr>Query Optimization: The Goal</vt:lpstr>
      <vt:lpstr>Today</vt:lpstr>
      <vt:lpstr>Relational Algebra Equivalences: Selections</vt:lpstr>
      <vt:lpstr>Relational Algebra Equivalences: Projections</vt:lpstr>
      <vt:lpstr>Relational Algebra Equivalences: Cartesian Product</vt:lpstr>
      <vt:lpstr>Are Joins Associative and Commutative?</vt:lpstr>
      <vt:lpstr>Some Common Heuristics: Selections</vt:lpstr>
      <vt:lpstr>Some Common Heuristics: Projections</vt:lpstr>
      <vt:lpstr>Some Common Heuristics</vt:lpstr>
      <vt:lpstr>Physical Equivalences</vt:lpstr>
      <vt:lpstr>Schema for Examples</vt:lpstr>
      <vt:lpstr>Motivating Example: Plan 1</vt:lpstr>
      <vt:lpstr>Motivating Example: Plan 1 Cost</vt:lpstr>
      <vt:lpstr>Motivating Example: Plan 1 Cost Analysis</vt:lpstr>
      <vt:lpstr>Selection Pushdown</vt:lpstr>
      <vt:lpstr>Selection Pushdown, cont</vt:lpstr>
      <vt:lpstr>Query Plan 2 Cost</vt:lpstr>
      <vt:lpstr>Decision?</vt:lpstr>
      <vt:lpstr>More Selection Pushdown</vt:lpstr>
      <vt:lpstr>More Selection Pushdown, cont</vt:lpstr>
      <vt:lpstr>Query Plan 3 Cost Analysis</vt:lpstr>
      <vt:lpstr>More Selection Pushdown Analysis</vt:lpstr>
      <vt:lpstr>Decision 2</vt:lpstr>
      <vt:lpstr>Join Ordering</vt:lpstr>
      <vt:lpstr>Join Ordering, cont</vt:lpstr>
      <vt:lpstr>Query Plan 4 Cost</vt:lpstr>
      <vt:lpstr>Decision 3</vt:lpstr>
      <vt:lpstr>Materializing Inner Loops</vt:lpstr>
      <vt:lpstr>Materializing Inner Loops, cont</vt:lpstr>
      <vt:lpstr>Plan 5 Cost Analysis</vt:lpstr>
      <vt:lpstr>Materializing Inner Loops, cont.</vt:lpstr>
      <vt:lpstr>Join Ordering Again</vt:lpstr>
      <vt:lpstr>Join Ordering Again, Cont</vt:lpstr>
      <vt:lpstr>Plan 6 Cost Analysis</vt:lpstr>
      <vt:lpstr>Decision 4</vt:lpstr>
      <vt:lpstr>Join Algorithm</vt:lpstr>
      <vt:lpstr>Join Algorithm, cont.</vt:lpstr>
      <vt:lpstr>Query Plan 7 Cost Analysis</vt:lpstr>
      <vt:lpstr>Query Plan 7 Cost Analysis Part 2</vt:lpstr>
      <vt:lpstr>Decision 5</vt:lpstr>
      <vt:lpstr>Textbook considers this:</vt:lpstr>
      <vt:lpstr>Textbook considers this, cont:</vt:lpstr>
      <vt:lpstr>Plan 8 Cost Analysis</vt:lpstr>
      <vt:lpstr>Decision 6</vt:lpstr>
      <vt:lpstr>Join Algorithm Again, Again</vt:lpstr>
      <vt:lpstr>Query 9 Cost Analysis</vt:lpstr>
      <vt:lpstr>Decision 7</vt:lpstr>
      <vt:lpstr>Projection Cascade &amp; Pushdown</vt:lpstr>
      <vt:lpstr>Projection Cascade &amp; Pushdown, cont</vt:lpstr>
      <vt:lpstr>Projection Cascade &amp; Pushdown, cont</vt:lpstr>
      <vt:lpstr>With Join Reordering, no Mat</vt:lpstr>
      <vt:lpstr>With Join Reordering, no Mat cont</vt:lpstr>
      <vt:lpstr>Plan 11 Cost Analysis </vt:lpstr>
      <vt:lpstr>With Join Reordering, no Mat, cont.</vt:lpstr>
      <vt:lpstr>PowerPoint Presentation</vt:lpstr>
      <vt:lpstr>How About Indexes?</vt:lpstr>
      <vt:lpstr>Index Cost Analysis</vt:lpstr>
      <vt:lpstr>Index Cost Analysis Part 2</vt:lpstr>
      <vt:lpstr>Summing up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Name of Course</dc:subject>
  <dc:creator>Daphne Nhuch</dc:creator>
  <cp:keywords/>
  <dc:description/>
  <cp:lastModifiedBy>Neamtu, Rodica</cp:lastModifiedBy>
  <cp:revision>111</cp:revision>
  <cp:lastPrinted>2018-09-19T22:35:45Z</cp:lastPrinted>
  <dcterms:created xsi:type="dcterms:W3CDTF">2018-03-13T04:30:50Z</dcterms:created>
  <dcterms:modified xsi:type="dcterms:W3CDTF">2021-11-14T16:47:25Z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