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handoutMasterIdLst>
    <p:handoutMasterId r:id="rId33"/>
  </p:handoutMasterIdLst>
  <p:sldIdLst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8" r:id="rId30"/>
    <p:sldId id="290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29255-347D-4882-9D38-6471A90D2C97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20C80-472C-462B-A124-F3431DE24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84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FCFE-8CB5-4459-9DA9-206E55958A5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6547-E149-4C46-96C1-E65D8C98A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7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EC21D1-2DCA-497F-989B-AA6B6BC5C3F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  <a:sym typeface="Symbol" panose="05050102010706020507" pitchFamily="18" charset="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  <a:sym typeface="Symbol" panose="05050102010706020507" pitchFamily="18" charset="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20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1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43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38" name="Picture 45" descr="wpibi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172201"/>
            <a:ext cx="1460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4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0A494-4672-4815-A5EA-32AA1553A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943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48768F-6CD2-46AD-A7B2-5AE1145129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340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C9905-4CAD-41D3-A727-3CB3078D6E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48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414BB-E02D-4DA1-87B3-C920C7E27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111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0152B-D6FF-484B-A8C5-A51F692D9F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457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EEAB4-9908-4C5B-8E67-F97C45E1B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0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7B1CC4-18FB-4F8C-A20A-8F8AF5D61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30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F0A85-7A0B-43EF-A6FA-81450B682C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74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7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792CFF-E017-463B-BAA0-894C8D786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308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5DA8D-C2EA-4137-9833-A3A6484A5C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673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47EB0E-04E7-4F2E-8C3F-62FDC67A3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45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3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1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4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6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C3610-CE97-4169-BB26-E22ACD41FA7C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0290-21E9-4CBA-B98B-6604CAD29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  <a:ea typeface="ＭＳ Ｐゴシック" charset="0"/>
                <a:cs typeface="Arial Unicode MS" charset="0"/>
                <a:sym typeface="Symbo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  <a:ea typeface="ＭＳ Ｐゴシック" charset="0"/>
                <a:cs typeface="Arial Unicode MS" charset="0"/>
                <a:sym typeface="Symbol" charset="0"/>
              </a:defRPr>
            </a:lvl1pPr>
          </a:lstStyle>
          <a:p>
            <a:pPr>
              <a:defRPr/>
            </a:pPr>
            <a:r>
              <a:rPr lang="en-US"/>
              <a:t>cs3431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E580523-7286-4918-8B21-A5FAEE4DCB2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1pPr>
              <a:lvl2pPr marL="742950" indent="-28575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2pPr>
              <a:lvl3pPr marL="11430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3pPr>
              <a:lvl4pPr marL="16002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4pPr>
              <a:lvl5pPr marL="2057400" indent="-228600"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 b="1">
                  <a:solidFill>
                    <a:schemeClr val="tx1"/>
                  </a:solidFill>
                  <a:latin typeface="Arial" charset="0"/>
                  <a:ea typeface="MS PGothic" pitchFamily="34" charset="-128"/>
                  <a:sym typeface="Symbol" pitchFamily="18" charset="2"/>
                </a:defRPr>
              </a:lvl9pPr>
            </a:lstStyle>
            <a:p>
              <a:pPr eaLnBrk="1" hangingPunct="1">
                <a:defRPr/>
              </a:pPr>
              <a:endParaRPr lang="en-US" altLang="en-US" sz="3900" smtClean="0"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pic>
        <p:nvPicPr>
          <p:cNvPr id="1033" name="Picture 42" descr="wpibi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6172201"/>
            <a:ext cx="14605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1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6629400" cy="1600200"/>
          </a:xfrm>
          <a:extLst>
            <a:ext uri="{FAA26D3D-D897-4be2-8F04-BA451C77F1D7}"/>
          </a:extLst>
        </p:spPr>
        <p:txBody>
          <a:bodyPr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CC0099"/>
                </a:solidFill>
                <a:ea typeface="+mj-ea"/>
                <a:cs typeface="+mj-cs"/>
              </a:rPr>
              <a:t>Constraints and Triggers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962400"/>
            <a:ext cx="6248400" cy="1449388"/>
          </a:xfrm>
          <a:extLst>
            <a:ext uri="{FAA26D3D-D897-4be2-8F04-BA451C77F1D7}"/>
          </a:extLst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  <a:cs typeface="+mn-cs"/>
              </a:rPr>
              <a:t>Rodica </a:t>
            </a:r>
            <a:r>
              <a:rPr lang="en-US" sz="2000" dirty="0" err="1">
                <a:ea typeface="+mn-ea"/>
                <a:cs typeface="+mn-cs"/>
              </a:rPr>
              <a:t>Neamtu</a:t>
            </a:r>
            <a:endParaRPr lang="en-US" sz="20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+mn-ea"/>
                <a:cs typeface="+mn-cs"/>
              </a:rPr>
              <a:t>       rneamtu@wpi.edu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>
                <a:ea typeface="+mn-ea"/>
                <a:cs typeface="+mn-cs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800" dirty="0">
              <a:ea typeface="+mn-ea"/>
              <a:cs typeface="+mn-cs"/>
            </a:endParaRP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F6E3BFA-FC1A-4253-BD94-889AFD358392}" type="slidenum">
              <a:rPr lang="en-US" altLang="en-US" sz="1000">
                <a:solidFill>
                  <a:srgbClr val="000000"/>
                </a:solidFill>
                <a:ea typeface="Arial Unicode MS" panose="020B0604020202020204" pitchFamily="34" charset="-128"/>
                <a:sym typeface="Symbol" panose="05050102010706020507" pitchFamily="18" charset="2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en-US" sz="1000">
              <a:solidFill>
                <a:srgbClr val="000000"/>
              </a:solidFill>
              <a:ea typeface="Arial Unicode MS" panose="020B0604020202020204" pitchFamily="34" charset="-128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455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2) Trigger: Condition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490664"/>
            <a:ext cx="8229600" cy="7191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l"/>
              <a:defRPr/>
            </a:pPr>
            <a:r>
              <a:rPr lang="en-US" sz="2400" dirty="0"/>
              <a:t>This component is </a:t>
            </a:r>
            <a:r>
              <a:rPr lang="en-US" sz="2400" b="1" dirty="0">
                <a:solidFill>
                  <a:srgbClr val="FF0000"/>
                </a:solidFill>
              </a:rPr>
              <a:t>optional </a:t>
            </a:r>
          </a:p>
          <a:p>
            <a:pPr>
              <a:buFont typeface="Wingdings" charset="0"/>
              <a:buChar char="l"/>
              <a:defRPr/>
            </a:pPr>
            <a:r>
              <a:rPr lang="en-US" sz="2400" dirty="0">
                <a:solidFill>
                  <a:srgbClr val="000000"/>
                </a:solidFill>
              </a:rPr>
              <a:t>Trigger executes only if the condition is true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4D8FF6-D836-4113-8708-73BBB7C6996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8800" y="2438400"/>
            <a:ext cx="6248400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Create Trigger </a:t>
            </a:r>
            <a:r>
              <a:rPr lang="en-US" altLang="en-US" sz="1600" i="1">
                <a:solidFill>
                  <a:srgbClr val="000000"/>
                </a:solidFill>
              </a:rPr>
              <a:t>&lt;name&gt;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Before| After        Insert| Update| Delete On </a:t>
            </a:r>
            <a:r>
              <a:rPr lang="en-US" altLang="en-US" sz="1600" i="1">
                <a:solidFill>
                  <a:srgbClr val="000000"/>
                </a:solidFill>
              </a:rPr>
              <a:t>&lt;tableName&gt;</a:t>
            </a:r>
            <a:r>
              <a:rPr lang="en-US" altLang="en-US" sz="1600" b="1">
                <a:solidFill>
                  <a:srgbClr val="800000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For Each Row | For Each Statement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When </a:t>
            </a:r>
            <a:r>
              <a:rPr lang="en-US" altLang="en-US" sz="1600" i="1"/>
              <a:t>&lt;condition&gt;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…</a:t>
            </a:r>
          </a:p>
        </p:txBody>
      </p:sp>
      <p:cxnSp>
        <p:nvCxnSpPr>
          <p:cNvPr id="6" name="Straight Arrow Connector 5"/>
          <p:cNvCxnSpPr>
            <a:cxnSpLocks noChangeShapeType="1"/>
            <a:stCxn id="25607" idx="1"/>
          </p:cNvCxnSpPr>
          <p:nvPr/>
        </p:nvCxnSpPr>
        <p:spPr bwMode="auto">
          <a:xfrm flipH="1">
            <a:off x="3733801" y="3765550"/>
            <a:ext cx="3235325" cy="444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6969126" y="3581400"/>
            <a:ext cx="225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That is the condition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28800" y="4419600"/>
            <a:ext cx="71628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cs typeface="+mn-cs"/>
              </a:rPr>
              <a:t>If the employee salary &gt; 150,000 then some actions will be taken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276600" y="4932364"/>
            <a:ext cx="4876800" cy="1544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Create Trigger </a:t>
            </a:r>
            <a:r>
              <a:rPr lang="en-US" altLang="en-US" sz="1600" i="1">
                <a:solidFill>
                  <a:srgbClr val="000000"/>
                </a:solidFill>
              </a:rPr>
              <a:t>EmpSal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After Insert or Update On </a:t>
            </a:r>
            <a:r>
              <a:rPr lang="en-US" altLang="en-US" sz="1600" i="1">
                <a:solidFill>
                  <a:srgbClr val="000000"/>
                </a:solidFill>
              </a:rPr>
              <a:t>Employee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For Each Row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When </a:t>
            </a:r>
            <a:r>
              <a:rPr lang="en-US" altLang="en-US" sz="1600" i="1"/>
              <a:t>(new.salary &gt;150,000)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35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3) Trigger: Action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7543800" cy="2514600"/>
          </a:xfrm>
        </p:spPr>
        <p:txBody>
          <a:bodyPr/>
          <a:lstStyle/>
          <a:p>
            <a:pPr lvl="1">
              <a:buFont typeface="Wingdings" charset="0"/>
              <a:buChar char="l"/>
              <a:defRPr/>
            </a:pPr>
            <a:endParaRPr lang="en-US" sz="1600" dirty="0"/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In the action, you may want to reference: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The new values of inserted or updated records </a:t>
            </a:r>
            <a:r>
              <a:rPr lang="en-US" sz="2000" b="1" i="1" dirty="0">
                <a:solidFill>
                  <a:srgbClr val="FF0000"/>
                </a:solidFill>
              </a:rPr>
              <a:t>(:new)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The old values of deleted or updated records   </a:t>
            </a:r>
            <a:r>
              <a:rPr lang="en-US" sz="2000" b="1" i="1" dirty="0">
                <a:solidFill>
                  <a:srgbClr val="FF0000"/>
                </a:solidFill>
              </a:rPr>
              <a:t>(:old)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269DB-D4F8-4541-99C3-29D8234E3FC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47063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173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Trigger: Referencing Values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47800"/>
            <a:ext cx="8077200" cy="47244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In the action, you may want to reference: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The new values of inserted or updated records </a:t>
            </a:r>
            <a:r>
              <a:rPr lang="en-US" sz="2000" b="1" i="1" dirty="0">
                <a:solidFill>
                  <a:srgbClr val="FF0000"/>
                </a:solidFill>
              </a:rPr>
              <a:t>(:new)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The old values of deleted or updated records   </a:t>
            </a:r>
            <a:r>
              <a:rPr lang="en-US" sz="2000" b="1" i="1" dirty="0">
                <a:solidFill>
                  <a:srgbClr val="FF0000"/>
                </a:solidFill>
              </a:rPr>
              <a:t>(:old)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2C945D-37A0-43A3-89D0-86035A6CFCA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24200" y="2971800"/>
            <a:ext cx="3733800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Create Trigger </a:t>
            </a:r>
            <a:r>
              <a:rPr lang="en-US" altLang="en-US" sz="1600" i="1">
                <a:solidFill>
                  <a:srgbClr val="000000"/>
                </a:solidFill>
              </a:rPr>
              <a:t>EmpSal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After Insert or Update On </a:t>
            </a:r>
            <a:r>
              <a:rPr lang="en-US" altLang="en-US" sz="1600" i="1">
                <a:solidFill>
                  <a:srgbClr val="000000"/>
                </a:solidFill>
              </a:rPr>
              <a:t>Employee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For Each Row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>
                <a:solidFill>
                  <a:srgbClr val="800000"/>
                </a:solidFill>
              </a:rPr>
              <a:t>When </a:t>
            </a:r>
            <a:r>
              <a:rPr lang="en-US" altLang="en-US" sz="1600" i="1"/>
              <a:t>(</a:t>
            </a:r>
            <a:r>
              <a:rPr lang="en-US" altLang="en-US" sz="1600" b="1" i="1">
                <a:solidFill>
                  <a:srgbClr val="FF0000"/>
                </a:solidFill>
              </a:rPr>
              <a:t>new.</a:t>
            </a:r>
            <a:r>
              <a:rPr lang="en-US" altLang="en-US" sz="1600" i="1"/>
              <a:t>salary &gt; 50,000)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 i="1">
                <a:solidFill>
                  <a:srgbClr val="800000"/>
                </a:solidFill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i="1"/>
              <a:t>        if (</a:t>
            </a:r>
            <a:r>
              <a:rPr lang="en-US" altLang="en-US" sz="1600" b="1" i="1">
                <a:solidFill>
                  <a:srgbClr val="FF0000"/>
                </a:solidFill>
              </a:rPr>
              <a:t>:new.</a:t>
            </a:r>
            <a:r>
              <a:rPr lang="en-US" altLang="en-US" sz="1600" i="1"/>
              <a:t>salary &lt; 100,000) …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 i="1">
                <a:solidFill>
                  <a:srgbClr val="800000"/>
                </a:solidFill>
              </a:rPr>
              <a:t>End;</a:t>
            </a:r>
          </a:p>
        </p:txBody>
      </p:sp>
      <p:sp>
        <p:nvSpPr>
          <p:cNvPr id="7" name="Left Brace 6"/>
          <p:cNvSpPr>
            <a:spLocks/>
          </p:cNvSpPr>
          <p:nvPr/>
        </p:nvSpPr>
        <p:spPr bwMode="auto">
          <a:xfrm>
            <a:off x="2590800" y="4191000"/>
            <a:ext cx="533400" cy="838200"/>
          </a:xfrm>
          <a:prstGeom prst="leftBrace">
            <a:avLst>
              <a:gd name="adj1" fmla="val 8330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1600200" y="4114801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/>
              <a:t>Trigger body</a:t>
            </a:r>
          </a:p>
        </p:txBody>
      </p: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5867400" y="3657600"/>
            <a:ext cx="1371600" cy="381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7" name="TextBox 13"/>
          <p:cNvSpPr txBox="1">
            <a:spLocks noChangeArrowheads="1"/>
          </p:cNvSpPr>
          <p:nvPr/>
        </p:nvSpPr>
        <p:spPr bwMode="auto">
          <a:xfrm>
            <a:off x="7162800" y="3200401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Inside “When”, the “new” and “old” should not have “:”</a:t>
            </a:r>
          </a:p>
        </p:txBody>
      </p:sp>
      <p:cxnSp>
        <p:nvCxnSpPr>
          <p:cNvPr id="17" name="Straight Arrow Connector 16"/>
          <p:cNvCxnSpPr>
            <a:cxnSpLocks noChangeShapeType="1"/>
            <a:stCxn id="27659" idx="1"/>
          </p:cNvCxnSpPr>
          <p:nvPr/>
        </p:nvCxnSpPr>
        <p:spPr bwMode="auto">
          <a:xfrm flipH="1" flipV="1">
            <a:off x="5562600" y="4800600"/>
            <a:ext cx="1447800" cy="6286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9" name="TextBox 17"/>
          <p:cNvSpPr txBox="1">
            <a:spLocks noChangeArrowheads="1"/>
          </p:cNvSpPr>
          <p:nvPr/>
        </p:nvSpPr>
        <p:spPr bwMode="auto">
          <a:xfrm>
            <a:off x="7010400" y="5105401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Inside the trigger body, they should have “:”</a:t>
            </a:r>
          </a:p>
        </p:txBody>
      </p:sp>
    </p:spTree>
    <p:extLst>
      <p:ext uri="{BB962C8B-B14F-4D97-AF65-F5344CB8AC3E}">
        <p14:creationId xmlns:p14="http://schemas.microsoft.com/office/powerpoint/2010/main" val="17498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:New and :Old Variables</a:t>
            </a:r>
            <a:endParaRPr lang="en-US" dirty="0">
              <a:ea typeface="+mj-ea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C84CD0-BBFF-4E9F-BA15-1EF359C0318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7543800" y="1752601"/>
          <a:ext cx="1524000" cy="14636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3" name="Text Box 23"/>
          <p:cNvSpPr txBox="1">
            <a:spLocks noChangeArrowheads="1"/>
          </p:cNvSpPr>
          <p:nvPr/>
        </p:nvSpPr>
        <p:spPr bwMode="auto">
          <a:xfrm>
            <a:off x="8077200" y="129063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R</a:t>
            </a:r>
            <a:endParaRPr lang="en-US" altLang="en-US" i="1" baseline="-25000"/>
          </a:p>
        </p:txBody>
      </p:sp>
      <p:sp>
        <p:nvSpPr>
          <p:cNvPr id="28694" name="TextBox 6"/>
          <p:cNvSpPr txBox="1">
            <a:spLocks noChangeArrowheads="1"/>
          </p:cNvSpPr>
          <p:nvPr/>
        </p:nvSpPr>
        <p:spPr bwMode="auto">
          <a:xfrm>
            <a:off x="2438401" y="1524001"/>
            <a:ext cx="410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Insert into R values (5, 10);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514600"/>
            <a:ext cx="2590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Test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Before Insert On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R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Begin</a:t>
            </a: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/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667000" y="3276600"/>
            <a:ext cx="7335838" cy="685800"/>
            <a:chOff x="1143000" y="3276600"/>
            <a:chExt cx="7335926" cy="685800"/>
          </a:xfrm>
        </p:grpSpPr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1143000" y="3505200"/>
              <a:ext cx="1981224" cy="4572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124224" y="3276600"/>
              <a:ext cx="5354702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Rule 1: 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Do not use </a:t>
              </a:r>
              <a:r>
                <a:rPr lang="en-US" b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:Old 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variable (it does not exist)</a:t>
              </a: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2667000" y="4191000"/>
            <a:ext cx="7467600" cy="1695464"/>
            <a:chOff x="1143000" y="4191000"/>
            <a:chExt cx="7467601" cy="1695524"/>
          </a:xfrm>
        </p:grpSpPr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 flipV="1">
              <a:off x="1143000" y="4191000"/>
              <a:ext cx="2286000" cy="45721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3352800" y="4419608"/>
              <a:ext cx="5257801" cy="6461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Rule 2: </a:t>
              </a:r>
              <a:r>
                <a:rPr lang="en-US" b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:New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 variable gives you the new values to be inserted.</a:t>
              </a:r>
            </a:p>
          </p:txBody>
        </p:sp>
        <p:sp>
          <p:nvSpPr>
            <p:cNvPr id="28700" name="TextBox 18"/>
            <p:cNvSpPr txBox="1">
              <a:spLocks noChangeArrowheads="1"/>
            </p:cNvSpPr>
            <p:nvPr/>
          </p:nvSpPr>
          <p:spPr bwMode="auto">
            <a:xfrm>
              <a:off x="1905000" y="5410200"/>
              <a:ext cx="1611852" cy="4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:New.A </a:t>
              </a:r>
              <a:r>
                <a:rPr lang="en-US" altLang="en-US" sz="2000">
                  <a:sym typeface="Wingdings" panose="05000000000000000000" pitchFamily="2" charset="2"/>
                </a:rPr>
                <a:t> 5</a:t>
              </a:r>
              <a:r>
                <a:rPr lang="en-US" altLang="en-US" sz="2000"/>
                <a:t> </a:t>
              </a:r>
            </a:p>
          </p:txBody>
        </p:sp>
        <p:sp>
          <p:nvSpPr>
            <p:cNvPr id="28701" name="TextBox 19"/>
            <p:cNvSpPr txBox="1">
              <a:spLocks noChangeArrowheads="1"/>
            </p:cNvSpPr>
            <p:nvPr/>
          </p:nvSpPr>
          <p:spPr bwMode="auto">
            <a:xfrm>
              <a:off x="4648200" y="5486400"/>
              <a:ext cx="1768689" cy="40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:New.B </a:t>
              </a:r>
              <a:r>
                <a:rPr lang="en-US" altLang="en-US" sz="2000">
                  <a:sym typeface="Wingdings" panose="05000000000000000000" pitchFamily="2" charset="2"/>
                </a:rPr>
                <a:t> 10</a:t>
              </a:r>
              <a:r>
                <a:rPr lang="en-US" altLang="en-US" sz="2000"/>
                <a:t> 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  <a:endCxn id="28700" idx="0"/>
            </p:cNvCxnSpPr>
            <p:nvPr/>
          </p:nvCxnSpPr>
          <p:spPr bwMode="auto">
            <a:xfrm flipH="1">
              <a:off x="2676525" y="5029230"/>
              <a:ext cx="828675" cy="38101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4038600" y="5029230"/>
              <a:ext cx="990600" cy="45721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5888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r>
              <a:rPr lang="en-US" altLang="en-US" sz="3600"/>
              <a:t>:New and :Old Variables (cont’d)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F544A-914F-4673-83E6-8FF386B36E0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7543800" y="1752601"/>
          <a:ext cx="1524000" cy="14636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17" name="Text Box 23"/>
          <p:cNvSpPr txBox="1">
            <a:spLocks noChangeArrowheads="1"/>
          </p:cNvSpPr>
          <p:nvPr/>
        </p:nvSpPr>
        <p:spPr bwMode="auto">
          <a:xfrm>
            <a:off x="8077200" y="129063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R</a:t>
            </a:r>
            <a:endParaRPr lang="en-US" altLang="en-US" i="1" baseline="-25000"/>
          </a:p>
        </p:txBody>
      </p:sp>
      <p:sp>
        <p:nvSpPr>
          <p:cNvPr id="29718" name="TextBox 6"/>
          <p:cNvSpPr txBox="1">
            <a:spLocks noChangeArrowheads="1"/>
          </p:cNvSpPr>
          <p:nvPr/>
        </p:nvSpPr>
        <p:spPr bwMode="auto">
          <a:xfrm>
            <a:off x="2438401" y="1524001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Delete From R Where A = 1;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209800"/>
            <a:ext cx="2590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Test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Before Delete On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R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Begin</a:t>
            </a: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/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590801" y="3276600"/>
            <a:ext cx="7502525" cy="381000"/>
            <a:chOff x="1066800" y="3276600"/>
            <a:chExt cx="7502069" cy="381000"/>
          </a:xfrm>
        </p:grpSpPr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H="1">
              <a:off x="1066800" y="3505200"/>
              <a:ext cx="2057275" cy="152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124075" y="3276600"/>
              <a:ext cx="5444794" cy="3698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Rule 1: 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Do not use </a:t>
              </a:r>
              <a:r>
                <a:rPr lang="en-US" b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:New 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variable (it does not exist)</a:t>
              </a:r>
            </a:p>
          </p:txBody>
        </p:sp>
      </p:grpSp>
      <p:cxnSp>
        <p:nvCxnSpPr>
          <p:cNvPr id="15" name="Straight Arrow Connector 14"/>
          <p:cNvCxnSpPr>
            <a:cxnSpLocks noChangeShapeType="1"/>
            <a:stCxn id="18" idx="1"/>
          </p:cNvCxnSpPr>
          <p:nvPr/>
        </p:nvCxnSpPr>
        <p:spPr bwMode="auto">
          <a:xfrm flipH="1" flipV="1">
            <a:off x="2590800" y="3810000"/>
            <a:ext cx="2286000" cy="4762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Group 25"/>
          <p:cNvGraphicFramePr>
            <a:graphicFrameLocks noGrp="1"/>
          </p:cNvGraphicFramePr>
          <p:nvPr/>
        </p:nvGraphicFramePr>
        <p:xfrm>
          <a:off x="2209800" y="4648201"/>
          <a:ext cx="1524000" cy="14636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733800" y="3962401"/>
            <a:ext cx="6400800" cy="1390667"/>
            <a:chOff x="2209800" y="3962400"/>
            <a:chExt cx="6400801" cy="1390727"/>
          </a:xfrm>
        </p:grpSpPr>
        <p:sp>
          <p:nvSpPr>
            <p:cNvPr id="18" name="TextBox 17"/>
            <p:cNvSpPr txBox="1"/>
            <p:nvPr/>
          </p:nvSpPr>
          <p:spPr>
            <a:xfrm>
              <a:off x="3352800" y="3962400"/>
              <a:ext cx="5257801" cy="6461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Rule 2: </a:t>
              </a:r>
              <a:r>
                <a:rPr lang="en-US" b="1" dirty="0">
                  <a:solidFill>
                    <a:srgbClr val="8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:Old</a:t>
              </a: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 variable gives you the old values to be deleted.</a:t>
              </a:r>
            </a:p>
          </p:txBody>
        </p:sp>
        <p:sp>
          <p:nvSpPr>
            <p:cNvPr id="29747" name="TextBox 18"/>
            <p:cNvSpPr txBox="1">
              <a:spLocks noChangeArrowheads="1"/>
            </p:cNvSpPr>
            <p:nvPr/>
          </p:nvSpPr>
          <p:spPr bwMode="auto">
            <a:xfrm>
              <a:off x="3581400" y="4953000"/>
              <a:ext cx="1385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:Old.A</a:t>
              </a:r>
              <a:r>
                <a:rPr lang="en-US" altLang="en-US" sz="2000">
                  <a:sym typeface="Wingdings" panose="05000000000000000000" pitchFamily="2" charset="2"/>
                </a:rPr>
                <a:t> 1</a:t>
              </a:r>
              <a:endParaRPr lang="en-US" altLang="en-US" sz="2000"/>
            </a:p>
          </p:txBody>
        </p:sp>
        <p:sp>
          <p:nvSpPr>
            <p:cNvPr id="29748" name="TextBox 19"/>
            <p:cNvSpPr txBox="1">
              <a:spLocks noChangeArrowheads="1"/>
            </p:cNvSpPr>
            <p:nvPr/>
          </p:nvSpPr>
          <p:spPr bwMode="auto">
            <a:xfrm>
              <a:off x="6019800" y="4953000"/>
              <a:ext cx="1524776" cy="40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:Old.B </a:t>
              </a:r>
              <a:r>
                <a:rPr lang="en-US" altLang="en-US" sz="2000">
                  <a:sym typeface="Wingdings" panose="05000000000000000000" pitchFamily="2" charset="2"/>
                </a:rPr>
                <a:t> 2</a:t>
              </a:r>
              <a:r>
                <a:rPr lang="en-US" altLang="en-US" sz="2000"/>
                <a:t> 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4191000" y="4572026"/>
              <a:ext cx="828675" cy="38101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096001" y="4495823"/>
              <a:ext cx="990600" cy="4572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ight Arrow 8"/>
            <p:cNvSpPr>
              <a:spLocks noChangeArrowheads="1"/>
            </p:cNvSpPr>
            <p:nvPr/>
          </p:nvSpPr>
          <p:spPr bwMode="auto">
            <a:xfrm>
              <a:off x="2209800" y="5029246"/>
              <a:ext cx="1371600" cy="228610"/>
            </a:xfrm>
            <a:prstGeom prst="right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rgbClr val="FFFF85"/>
                </a:gs>
                <a:gs pos="100000">
                  <a:srgbClr val="EBEB00"/>
                </a:gs>
              </a:gsLst>
              <a:lin ang="5400000"/>
            </a:gradFill>
            <a:ln w="9525">
              <a:solidFill>
                <a:srgbClr val="CCC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733801" y="5715000"/>
            <a:ext cx="5334371" cy="400110"/>
            <a:chOff x="2209800" y="5715000"/>
            <a:chExt cx="5334938" cy="400170"/>
          </a:xfrm>
        </p:grpSpPr>
        <p:sp>
          <p:nvSpPr>
            <p:cNvPr id="29743" name="TextBox 20"/>
            <p:cNvSpPr txBox="1">
              <a:spLocks noChangeArrowheads="1"/>
            </p:cNvSpPr>
            <p:nvPr/>
          </p:nvSpPr>
          <p:spPr bwMode="auto">
            <a:xfrm>
              <a:off x="3581400" y="5715000"/>
              <a:ext cx="1385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:Old.A</a:t>
              </a:r>
              <a:r>
                <a:rPr lang="en-US" altLang="en-US" sz="2000">
                  <a:sym typeface="Wingdings" panose="05000000000000000000" pitchFamily="2" charset="2"/>
                </a:rPr>
                <a:t> 1</a:t>
              </a:r>
              <a:endParaRPr lang="en-US" altLang="en-US" sz="2000"/>
            </a:p>
          </p:txBody>
        </p:sp>
        <p:sp>
          <p:nvSpPr>
            <p:cNvPr id="29744" name="TextBox 23"/>
            <p:cNvSpPr txBox="1">
              <a:spLocks noChangeArrowheads="1"/>
            </p:cNvSpPr>
            <p:nvPr/>
          </p:nvSpPr>
          <p:spPr bwMode="auto">
            <a:xfrm>
              <a:off x="6019800" y="5715000"/>
              <a:ext cx="1524938" cy="400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:Old.B </a:t>
              </a:r>
              <a:r>
                <a:rPr lang="en-US" altLang="en-US" sz="2000">
                  <a:sym typeface="Wingdings" panose="05000000000000000000" pitchFamily="2" charset="2"/>
                </a:rPr>
                <a:t> 7</a:t>
              </a:r>
              <a:r>
                <a:rPr lang="en-US" altLang="en-US" sz="2000"/>
                <a:t> </a:t>
              </a:r>
            </a:p>
          </p:txBody>
        </p:sp>
        <p:sp>
          <p:nvSpPr>
            <p:cNvPr id="25" name="Right Arrow 24"/>
            <p:cNvSpPr>
              <a:spLocks noChangeArrowheads="1"/>
            </p:cNvSpPr>
            <p:nvPr/>
          </p:nvSpPr>
          <p:spPr bwMode="auto">
            <a:xfrm>
              <a:off x="2209800" y="5791211"/>
              <a:ext cx="1371746" cy="228634"/>
            </a:xfrm>
            <a:prstGeom prst="rightArrow">
              <a:avLst>
                <a:gd name="adj1" fmla="val 50000"/>
                <a:gd name="adj2" fmla="val 49998"/>
              </a:avLst>
            </a:prstGeom>
            <a:gradFill rotWithShape="1">
              <a:gsLst>
                <a:gs pos="0">
                  <a:srgbClr val="FFFF85"/>
                </a:gs>
                <a:gs pos="100000">
                  <a:srgbClr val="EBEB00"/>
                </a:gs>
              </a:gsLst>
              <a:lin ang="5400000"/>
            </a:gradFill>
            <a:ln w="9525">
              <a:solidFill>
                <a:srgbClr val="CCC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733800" y="4797426"/>
            <a:ext cx="1242648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  <a:r>
              <a:rPr lang="en-US" altLang="en-US" sz="1400" baseline="30000"/>
              <a:t>st</a:t>
            </a:r>
            <a:r>
              <a:rPr lang="en-US" altLang="en-US" sz="1400"/>
              <a:t> execution 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733800" y="5521326"/>
            <a:ext cx="128432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</a:t>
            </a:r>
            <a:r>
              <a:rPr lang="en-US" altLang="en-US" sz="1400" baseline="30000"/>
              <a:t>nd</a:t>
            </a:r>
            <a:r>
              <a:rPr lang="en-US" altLang="en-US" sz="1400"/>
              <a:t> execution </a:t>
            </a:r>
          </a:p>
        </p:txBody>
      </p:sp>
    </p:spTree>
    <p:extLst>
      <p:ext uri="{BB962C8B-B14F-4D97-AF65-F5344CB8AC3E}">
        <p14:creationId xmlns:p14="http://schemas.microsoft.com/office/powerpoint/2010/main" val="30637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r>
              <a:rPr lang="en-US" altLang="en-US" sz="3600"/>
              <a:t>:New and :Old Variables (cont’d)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94B4A3-4B86-41AC-A86A-D05056F9AD5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7543800" y="1752601"/>
          <a:ext cx="1524000" cy="14636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8077200" y="129063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R</a:t>
            </a:r>
            <a:endParaRPr lang="en-US" altLang="en-US" i="1" baseline="-25000"/>
          </a:p>
        </p:txBody>
      </p:sp>
      <p:sp>
        <p:nvSpPr>
          <p:cNvPr id="30742" name="TextBox 6"/>
          <p:cNvSpPr txBox="1">
            <a:spLocks noChangeArrowheads="1"/>
          </p:cNvSpPr>
          <p:nvPr/>
        </p:nvSpPr>
        <p:spPr bwMode="auto">
          <a:xfrm>
            <a:off x="1981200" y="1524001"/>
            <a:ext cx="530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Update R Set B = B * 2 Where A= 3;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209800"/>
            <a:ext cx="2590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Test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Before Update On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R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Begin</a:t>
            </a: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/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>
            <a:off x="2590800" y="3505200"/>
            <a:ext cx="1981200" cy="304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572000" y="3276601"/>
            <a:ext cx="5257800" cy="9239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Rule 1: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:Old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gives you the old values before the update.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:New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gives you the new values after the update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4495801" y="4114801"/>
            <a:ext cx="4749983" cy="1390667"/>
            <a:chOff x="2971800" y="4114800"/>
            <a:chExt cx="4750348" cy="1390727"/>
          </a:xfrm>
        </p:grpSpPr>
        <p:sp>
          <p:nvSpPr>
            <p:cNvPr id="30747" name="TextBox 18"/>
            <p:cNvSpPr txBox="1">
              <a:spLocks noChangeArrowheads="1"/>
            </p:cNvSpPr>
            <p:nvPr/>
          </p:nvSpPr>
          <p:spPr bwMode="auto">
            <a:xfrm>
              <a:off x="3048000" y="4648200"/>
              <a:ext cx="138504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:Old.A</a:t>
              </a:r>
              <a:r>
                <a:rPr lang="en-US" altLang="en-US" sz="2000">
                  <a:sym typeface="Wingdings" panose="05000000000000000000" pitchFamily="2" charset="2"/>
                </a:rPr>
                <a:t> 3</a:t>
              </a:r>
              <a:endParaRPr lang="en-US" altLang="en-US" sz="2000"/>
            </a:p>
          </p:txBody>
        </p:sp>
        <p:sp>
          <p:nvSpPr>
            <p:cNvPr id="30748" name="TextBox 19"/>
            <p:cNvSpPr txBox="1">
              <a:spLocks noChangeArrowheads="1"/>
            </p:cNvSpPr>
            <p:nvPr/>
          </p:nvSpPr>
          <p:spPr bwMode="auto">
            <a:xfrm>
              <a:off x="2971800" y="5105400"/>
              <a:ext cx="1524893" cy="40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:Old.B </a:t>
              </a:r>
              <a:r>
                <a:rPr lang="en-US" altLang="en-US" sz="2000">
                  <a:sym typeface="Wingdings" panose="05000000000000000000" pitchFamily="2" charset="2"/>
                </a:rPr>
                <a:t> 4</a:t>
              </a:r>
              <a:r>
                <a:rPr lang="en-US" altLang="en-US" sz="2000"/>
                <a:t> </a:t>
              </a:r>
            </a:p>
          </p:txBody>
        </p:sp>
        <p:cxnSp>
          <p:nvCxnSpPr>
            <p:cNvPr id="22" name="Straight Arrow Connector 21"/>
            <p:cNvCxnSpPr>
              <a:cxnSpLocks noChangeShapeType="1"/>
            </p:cNvCxnSpPr>
            <p:nvPr/>
          </p:nvCxnSpPr>
          <p:spPr bwMode="auto">
            <a:xfrm flipH="1">
              <a:off x="3581447" y="4114800"/>
              <a:ext cx="676327" cy="53342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5715211" y="4114800"/>
              <a:ext cx="990676" cy="45722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1" name="TextBox 20"/>
            <p:cNvSpPr txBox="1">
              <a:spLocks noChangeArrowheads="1"/>
            </p:cNvSpPr>
            <p:nvPr/>
          </p:nvSpPr>
          <p:spPr bwMode="auto">
            <a:xfrm>
              <a:off x="6096000" y="4648200"/>
              <a:ext cx="148485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:New.A</a:t>
              </a:r>
              <a:r>
                <a:rPr lang="en-US" altLang="en-US" sz="2000">
                  <a:sym typeface="Wingdings" panose="05000000000000000000" pitchFamily="2" charset="2"/>
                </a:rPr>
                <a:t> 3</a:t>
              </a:r>
              <a:endParaRPr lang="en-US" altLang="en-US" sz="2000"/>
            </a:p>
          </p:txBody>
        </p:sp>
        <p:sp>
          <p:nvSpPr>
            <p:cNvPr id="30752" name="TextBox 23"/>
            <p:cNvSpPr txBox="1">
              <a:spLocks noChangeArrowheads="1"/>
            </p:cNvSpPr>
            <p:nvPr/>
          </p:nvSpPr>
          <p:spPr bwMode="auto">
            <a:xfrm>
              <a:off x="6096000" y="5105400"/>
              <a:ext cx="1626148" cy="400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:New.B </a:t>
              </a:r>
              <a:r>
                <a:rPr lang="en-US" altLang="en-US" sz="2000">
                  <a:sym typeface="Wingdings" panose="05000000000000000000" pitchFamily="2" charset="2"/>
                </a:rPr>
                <a:t> 8</a:t>
              </a:r>
              <a:r>
                <a:rPr lang="en-US" altLang="en-US" sz="200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30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r>
              <a:rPr lang="en-US" altLang="en-US" sz="3600"/>
              <a:t>:New and :Old Variables (cont’d)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36ABB3-6E54-4F17-ACF8-CB46A6A2DA2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  <p:graphicFrame>
        <p:nvGraphicFramePr>
          <p:cNvPr id="5" name="Group 25"/>
          <p:cNvGraphicFramePr>
            <a:graphicFrameLocks noGrp="1"/>
          </p:cNvGraphicFramePr>
          <p:nvPr/>
        </p:nvGraphicFramePr>
        <p:xfrm>
          <a:off x="7543800" y="1752601"/>
          <a:ext cx="1524000" cy="1463676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5" name="Text Box 23"/>
          <p:cNvSpPr txBox="1">
            <a:spLocks noChangeArrowheads="1"/>
          </p:cNvSpPr>
          <p:nvPr/>
        </p:nvSpPr>
        <p:spPr bwMode="auto">
          <a:xfrm>
            <a:off x="8077200" y="1290639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/>
              <a:t>R</a:t>
            </a:r>
            <a:endParaRPr lang="en-US" altLang="en-US" i="1" baseline="-250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752600" y="2667000"/>
            <a:ext cx="40386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Test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800000"/>
                </a:solidFill>
                <a:cs typeface="+mn-cs"/>
              </a:rPr>
              <a:t>Before Insert/Update/Delete On </a:t>
            </a:r>
            <a:r>
              <a:rPr lang="en-US" sz="1600" i="1" dirty="0">
                <a:solidFill>
                  <a:srgbClr val="000000"/>
                </a:solidFill>
                <a:cs typeface="+mn-cs"/>
              </a:rPr>
              <a:t>R</a:t>
            </a:r>
          </a:p>
          <a:p>
            <a:pPr marL="0" indent="0" eaLnBrk="1" hangingPunct="1">
              <a:buNone/>
              <a:defRPr/>
            </a:pPr>
            <a:r>
              <a:rPr lang="en-US" sz="1600" b="1" dirty="0">
                <a:solidFill>
                  <a:srgbClr val="3333FF"/>
                </a:solidFill>
                <a:cs typeface="+mn-cs"/>
              </a:rPr>
              <a:t>For Each Statement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Begin</a:t>
            </a: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600" b="1" i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600" b="1" i="1" dirty="0">
                <a:solidFill>
                  <a:srgbClr val="800000"/>
                </a:solidFill>
                <a:cs typeface="+mn-cs"/>
              </a:rPr>
              <a:t>/</a:t>
            </a:r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flipH="1" flipV="1">
            <a:off x="2895600" y="4078288"/>
            <a:ext cx="1676400" cy="381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572000" y="4230688"/>
            <a:ext cx="4800600" cy="646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Rule 1: 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Statement-level triggers have no access to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:Old</a:t>
            </a:r>
            <a:r>
              <a:rPr lang="en-US" b="1" dirty="0">
                <a:latin typeface="Arial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  <a:cs typeface="ＭＳ Ｐゴシック" charset="0"/>
              </a:rPr>
              <a:t>:New</a:t>
            </a:r>
            <a:endParaRPr lang="en-US" dirty="0">
              <a:solidFill>
                <a:srgbClr val="8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69" name="TextBox 6"/>
          <p:cNvSpPr txBox="1">
            <a:spLocks noChangeArrowheads="1"/>
          </p:cNvSpPr>
          <p:nvPr/>
        </p:nvSpPr>
        <p:spPr bwMode="auto">
          <a:xfrm>
            <a:off x="2286000" y="1371601"/>
            <a:ext cx="3690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/>
              <a:t>Statement-Level Trigger</a:t>
            </a:r>
          </a:p>
        </p:txBody>
      </p:sp>
      <p:sp>
        <p:nvSpPr>
          <p:cNvPr id="3" name="Rounded Rectangular Callout 2"/>
          <p:cNvSpPr>
            <a:spLocks noChangeArrowheads="1"/>
          </p:cNvSpPr>
          <p:nvPr/>
        </p:nvSpPr>
        <p:spPr bwMode="auto">
          <a:xfrm>
            <a:off x="4724400" y="3352800"/>
            <a:ext cx="2514600" cy="609600"/>
          </a:xfrm>
          <a:prstGeom prst="wedgeRoundRectCallout">
            <a:avLst>
              <a:gd name="adj1" fmla="val -83773"/>
              <a:gd name="adj2" fmla="val -38579"/>
              <a:gd name="adj3" fmla="val 16667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Remember: In Oracle, it is not written</a:t>
            </a:r>
          </a:p>
        </p:txBody>
      </p:sp>
      <p:sp>
        <p:nvSpPr>
          <p:cNvPr id="31771" name="TextBox 6"/>
          <p:cNvSpPr txBox="1">
            <a:spLocks noChangeArrowheads="1"/>
          </p:cNvSpPr>
          <p:nvPr/>
        </p:nvSpPr>
        <p:spPr bwMode="auto">
          <a:xfrm>
            <a:off x="2803526" y="1747838"/>
            <a:ext cx="420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FF"/>
                </a:solidFill>
              </a:rPr>
              <a:t>Delete From R Where A = 1;</a:t>
            </a:r>
          </a:p>
        </p:txBody>
      </p:sp>
    </p:spTree>
    <p:extLst>
      <p:ext uri="{BB962C8B-B14F-4D97-AF65-F5344CB8AC3E}">
        <p14:creationId xmlns:p14="http://schemas.microsoft.com/office/powerpoint/2010/main" val="4869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1</a:t>
            </a:r>
            <a:endParaRPr lang="en-US" dirty="0">
              <a:ea typeface="+mj-ea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C1B565-5FC7-4E6E-B5D3-2191817B18A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219200"/>
            <a:ext cx="71628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600" b="1" dirty="0"/>
              <a:t>If the employee salary increases by more than 10%, make sure the ‘rank’ field is not null and its value has changed, otherwise reject the update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2819400"/>
            <a:ext cx="7848600" cy="30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Create or Replace Trigger </a:t>
            </a:r>
            <a:r>
              <a:rPr lang="en-US" sz="1400" i="1" dirty="0" err="1">
                <a:solidFill>
                  <a:srgbClr val="000000"/>
                </a:solidFill>
                <a:cs typeface="+mn-cs"/>
              </a:rPr>
              <a:t>EmpSal</a:t>
            </a:r>
            <a:endParaRPr lang="en-US" sz="14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Before Update On </a:t>
            </a:r>
            <a:r>
              <a:rPr lang="en-US" sz="1400" i="1" dirty="0">
                <a:solidFill>
                  <a:srgbClr val="000000"/>
                </a:solidFill>
                <a:cs typeface="+mn-cs"/>
              </a:rPr>
              <a:t>Employee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      </a:t>
            </a:r>
            <a:r>
              <a:rPr lang="en-US" sz="1400" dirty="0"/>
              <a:t> IF (:</a:t>
            </a:r>
            <a:r>
              <a:rPr lang="en-US" sz="1400" dirty="0" err="1"/>
              <a:t>new.salary</a:t>
            </a:r>
            <a:r>
              <a:rPr lang="en-US" sz="1400" dirty="0"/>
              <a:t> &gt; (:</a:t>
            </a:r>
            <a:r>
              <a:rPr lang="en-US" sz="1400" dirty="0" err="1"/>
              <a:t>old.salary</a:t>
            </a:r>
            <a:r>
              <a:rPr lang="en-US" sz="1400" dirty="0"/>
              <a:t> * 1.1)) Then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       IF (:</a:t>
            </a:r>
            <a:r>
              <a:rPr lang="en-US" sz="1400" dirty="0" err="1"/>
              <a:t>new.rank</a:t>
            </a:r>
            <a:r>
              <a:rPr lang="en-US" sz="1400" dirty="0"/>
              <a:t> is null or  :</a:t>
            </a:r>
            <a:r>
              <a:rPr lang="en-US" sz="1400" dirty="0" err="1"/>
              <a:t>new.rank</a:t>
            </a:r>
            <a:r>
              <a:rPr lang="en-US" sz="1400" dirty="0"/>
              <a:t> = :</a:t>
            </a:r>
            <a:r>
              <a:rPr lang="en-US" sz="1400" dirty="0" err="1"/>
              <a:t>old.rank</a:t>
            </a:r>
            <a:r>
              <a:rPr lang="en-US" sz="1400" dirty="0"/>
              <a:t>) Then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latin typeface="Courier New" charset="0"/>
              </a:rPr>
              <a:t>	 RAISE_APPLICATION_ERROR(-20004, </a:t>
            </a:r>
            <a:r>
              <a:rPr lang="fr-FR" sz="1400" dirty="0">
                <a:latin typeface="Courier New" charset="0"/>
              </a:rPr>
              <a:t>'</a:t>
            </a:r>
            <a:r>
              <a:rPr lang="en-US" altLang="ja-JP" sz="1400" dirty="0">
                <a:latin typeface="Courier New" charset="0"/>
              </a:rPr>
              <a:t>rank field not correct</a:t>
            </a:r>
            <a:r>
              <a:rPr lang="fr-FR" altLang="ja-JP" sz="1400" dirty="0">
                <a:latin typeface="Courier New" charset="0"/>
              </a:rPr>
              <a:t>'</a:t>
            </a:r>
            <a:r>
              <a:rPr lang="en-US" altLang="ja-JP" sz="1400" dirty="0">
                <a:latin typeface="Courier New" charset="0"/>
              </a:rPr>
              <a:t>);</a:t>
            </a:r>
            <a:endParaRPr lang="en-US" sz="1400" dirty="0"/>
          </a:p>
          <a:p>
            <a:pPr marL="0" indent="0" eaLnBrk="1" hangingPunct="1">
              <a:buNone/>
              <a:defRPr/>
            </a:pPr>
            <a:r>
              <a:rPr lang="en-US" sz="1400" dirty="0"/>
              <a:t>            End IF;	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        End IF;  	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/ 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43201" y="2286000"/>
            <a:ext cx="3770313" cy="609600"/>
            <a:chOff x="1219200" y="2286000"/>
            <a:chExt cx="3770313" cy="609600"/>
          </a:xfrm>
        </p:grpSpPr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1219200" y="2514600"/>
              <a:ext cx="457200" cy="381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2" name="TextBox 7"/>
            <p:cNvSpPr txBox="1">
              <a:spLocks noChangeArrowheads="1"/>
            </p:cNvSpPr>
            <p:nvPr/>
          </p:nvSpPr>
          <p:spPr bwMode="auto">
            <a:xfrm>
              <a:off x="1600200" y="2286000"/>
              <a:ext cx="3389313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If the trigger exists, then drop it first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191001" y="3276600"/>
            <a:ext cx="4746625" cy="609600"/>
            <a:chOff x="2667000" y="3276600"/>
            <a:chExt cx="4746625" cy="609600"/>
          </a:xfrm>
        </p:grpSpPr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flipH="1">
              <a:off x="2667000" y="3505200"/>
              <a:ext cx="1524000" cy="3810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0" name="TextBox 12"/>
            <p:cNvSpPr txBox="1">
              <a:spLocks noChangeArrowheads="1"/>
            </p:cNvSpPr>
            <p:nvPr/>
          </p:nvSpPr>
          <p:spPr bwMode="auto">
            <a:xfrm>
              <a:off x="4114800" y="3276600"/>
              <a:ext cx="3298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Compare the old and new salaries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981201" y="5334000"/>
            <a:ext cx="5946775" cy="338138"/>
            <a:chOff x="457200" y="5334000"/>
            <a:chExt cx="5946775" cy="338138"/>
          </a:xfrm>
        </p:grpSpPr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457200" y="5519738"/>
              <a:ext cx="16002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78" name="TextBox 14"/>
            <p:cNvSpPr txBox="1">
              <a:spLocks noChangeArrowheads="1"/>
            </p:cNvSpPr>
            <p:nvPr/>
          </p:nvSpPr>
          <p:spPr bwMode="auto">
            <a:xfrm>
              <a:off x="2057400" y="5334000"/>
              <a:ext cx="43465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Make sure to have the “/” to run the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50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 2</a:t>
            </a:r>
            <a:endParaRPr lang="en-US" dirty="0">
              <a:ea typeface="+mj-ea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431838-A0CB-476B-B9AB-878BDCEF1B9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219200"/>
            <a:ext cx="71628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cs typeface="+mn-cs"/>
              </a:rPr>
              <a:t>If the employee salary increases by more than 10%, then increment the rank field by 1.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2819400"/>
            <a:ext cx="78486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Create or Replace Trigger </a:t>
            </a:r>
            <a:r>
              <a:rPr lang="en-US" sz="1400" i="1" dirty="0" err="1">
                <a:solidFill>
                  <a:srgbClr val="000000"/>
                </a:solidFill>
                <a:cs typeface="+mn-cs"/>
              </a:rPr>
              <a:t>EmpSal</a:t>
            </a:r>
            <a:endParaRPr lang="en-US" sz="14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Before Update </a:t>
            </a:r>
            <a:r>
              <a:rPr lang="en-US" sz="1400" b="1" i="1" dirty="0">
                <a:solidFill>
                  <a:srgbClr val="008000"/>
                </a:solidFill>
                <a:cs typeface="+mn-cs"/>
              </a:rPr>
              <a:t>Of salary</a:t>
            </a:r>
            <a:r>
              <a:rPr lang="en-US" sz="1400" b="1" dirty="0">
                <a:solidFill>
                  <a:srgbClr val="800000"/>
                </a:solidFill>
                <a:cs typeface="+mn-cs"/>
              </a:rPr>
              <a:t> On </a:t>
            </a:r>
            <a:r>
              <a:rPr lang="en-US" sz="1400" i="1" dirty="0">
                <a:solidFill>
                  <a:srgbClr val="000000"/>
                </a:solidFill>
                <a:cs typeface="+mn-cs"/>
              </a:rPr>
              <a:t>Employee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      </a:t>
            </a:r>
            <a:r>
              <a:rPr lang="en-US" sz="1400" dirty="0"/>
              <a:t> IF (:</a:t>
            </a:r>
            <a:r>
              <a:rPr lang="en-US" sz="1400" dirty="0" err="1"/>
              <a:t>new.salary</a:t>
            </a:r>
            <a:r>
              <a:rPr lang="en-US" sz="1400" dirty="0"/>
              <a:t> &gt; (:</a:t>
            </a:r>
            <a:r>
              <a:rPr lang="en-US" sz="1400" dirty="0" err="1"/>
              <a:t>old.salary</a:t>
            </a:r>
            <a:r>
              <a:rPr lang="en-US" sz="1400" dirty="0"/>
              <a:t> * 1.1)) Then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       :</a:t>
            </a:r>
            <a:r>
              <a:rPr lang="en-US" sz="1400" dirty="0" err="1"/>
              <a:t>new.rank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008000"/>
                </a:solidFill>
              </a:rPr>
              <a:t>:= </a:t>
            </a:r>
            <a:r>
              <a:rPr lang="en-US" sz="1400" dirty="0"/>
              <a:t>:</a:t>
            </a:r>
            <a:r>
              <a:rPr lang="en-US" sz="1400" dirty="0" err="1"/>
              <a:t>old.rank</a:t>
            </a:r>
            <a:r>
              <a:rPr lang="en-US" sz="1400" dirty="0"/>
              <a:t> + 1;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        End IF;  	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/ 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124200" y="2209800"/>
            <a:ext cx="6008688" cy="914400"/>
            <a:chOff x="1600200" y="2209800"/>
            <a:chExt cx="6008688" cy="914400"/>
          </a:xfrm>
        </p:grpSpPr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2209800" y="2514600"/>
              <a:ext cx="838200" cy="6096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6" name="TextBox 7"/>
            <p:cNvSpPr txBox="1">
              <a:spLocks noChangeArrowheads="1"/>
            </p:cNvSpPr>
            <p:nvPr/>
          </p:nvSpPr>
          <p:spPr bwMode="auto">
            <a:xfrm>
              <a:off x="1600200" y="2209800"/>
              <a:ext cx="6008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In the case of </a:t>
              </a:r>
              <a:r>
                <a:rPr lang="en-US" altLang="en-US" sz="1600" b="1">
                  <a:solidFill>
                    <a:srgbClr val="0000FF"/>
                  </a:solidFill>
                </a:rPr>
                <a:t>Update</a:t>
              </a:r>
              <a:r>
                <a:rPr lang="en-US" altLang="en-US" sz="1600">
                  <a:solidFill>
                    <a:srgbClr val="0000FF"/>
                  </a:solidFill>
                </a:rPr>
                <a:t> event only, we can specify which columns 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495800" y="4267200"/>
            <a:ext cx="4855248" cy="490954"/>
            <a:chOff x="2971800" y="4267200"/>
            <a:chExt cx="4855248" cy="490954"/>
          </a:xfrm>
        </p:grpSpPr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flipH="1" flipV="1">
              <a:off x="2971800" y="4267200"/>
              <a:ext cx="990600" cy="3048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4" name="TextBox 12"/>
            <p:cNvSpPr txBox="1">
              <a:spLocks noChangeArrowheads="1"/>
            </p:cNvSpPr>
            <p:nvPr/>
          </p:nvSpPr>
          <p:spPr bwMode="auto">
            <a:xfrm>
              <a:off x="3962400" y="4419600"/>
              <a:ext cx="38646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We changed the new value of </a:t>
              </a:r>
              <a:r>
                <a:rPr lang="en-US" altLang="en-US" sz="1600" b="1" i="1">
                  <a:solidFill>
                    <a:srgbClr val="0000FF"/>
                  </a:solidFill>
                </a:rPr>
                <a:t>rank</a:t>
              </a:r>
              <a:r>
                <a:rPr lang="en-US" altLang="en-US" sz="1600">
                  <a:solidFill>
                    <a:srgbClr val="0000FF"/>
                  </a:solidFill>
                </a:rPr>
                <a:t> field 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2514600" y="4343400"/>
            <a:ext cx="5759450" cy="1328738"/>
            <a:chOff x="990600" y="4343400"/>
            <a:chExt cx="5759610" cy="1329154"/>
          </a:xfrm>
        </p:grpSpPr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1828823" y="4343400"/>
              <a:ext cx="152404" cy="99091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02" name="TextBox 12"/>
            <p:cNvSpPr txBox="1">
              <a:spLocks noChangeArrowheads="1"/>
            </p:cNvSpPr>
            <p:nvPr/>
          </p:nvSpPr>
          <p:spPr bwMode="auto">
            <a:xfrm>
              <a:off x="990600" y="5334000"/>
              <a:ext cx="575961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FF0000"/>
                  </a:solidFill>
                </a:rPr>
                <a:t>Changing the :new vector has to be in the “Before” 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38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4562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3: Using Temp Variable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6C05D6-3EA7-48BE-B858-F4C8B542D564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05000" y="1219200"/>
            <a:ext cx="7162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cs typeface="+mn-cs"/>
              </a:rPr>
              <a:t>If the newly inserted record in employee has null </a:t>
            </a:r>
            <a:r>
              <a:rPr lang="en-US" sz="1600" b="1" dirty="0" err="1">
                <a:cs typeface="+mn-cs"/>
              </a:rPr>
              <a:t>hireDate</a:t>
            </a:r>
            <a:r>
              <a:rPr lang="en-US" sz="1600" b="1" dirty="0">
                <a:cs typeface="+mn-cs"/>
              </a:rPr>
              <a:t> field, fill it in with the current date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2286000"/>
            <a:ext cx="41148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400" i="1" dirty="0" err="1">
                <a:solidFill>
                  <a:srgbClr val="000000"/>
                </a:solidFill>
                <a:cs typeface="+mn-cs"/>
              </a:rPr>
              <a:t>EmpDate</a:t>
            </a:r>
            <a:endParaRPr lang="en-US" sz="14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Before Insert On </a:t>
            </a:r>
            <a:r>
              <a:rPr lang="en-US" sz="1400" i="1" dirty="0">
                <a:solidFill>
                  <a:srgbClr val="000000"/>
                </a:solidFill>
                <a:cs typeface="+mn-cs"/>
              </a:rPr>
              <a:t>Employee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For Each Row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Declare 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     </a:t>
            </a:r>
            <a:r>
              <a:rPr lang="en-US" sz="1400" dirty="0">
                <a:solidFill>
                  <a:srgbClr val="000000"/>
                </a:solidFill>
              </a:rPr>
              <a:t> temp date;	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b="1" dirty="0">
                <a:solidFill>
                  <a:srgbClr val="FF0000"/>
                </a:solidFill>
              </a:rPr>
              <a:t>Select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sysdate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into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temp </a:t>
            </a:r>
            <a:r>
              <a:rPr lang="en-US" sz="1400" b="1" dirty="0">
                <a:solidFill>
                  <a:srgbClr val="FF0000"/>
                </a:solidFill>
              </a:rPr>
              <a:t>from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dual;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      </a:t>
            </a:r>
            <a:r>
              <a:rPr lang="en-US" sz="1400" dirty="0"/>
              <a:t> IF (:</a:t>
            </a:r>
            <a:r>
              <a:rPr lang="en-US" sz="1400" dirty="0" err="1"/>
              <a:t>new.hireDate</a:t>
            </a:r>
            <a:r>
              <a:rPr lang="en-US" sz="1400" dirty="0"/>
              <a:t> is null) Then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         :</a:t>
            </a:r>
            <a:r>
              <a:rPr lang="en-US" sz="1400" dirty="0" err="1"/>
              <a:t>new.hireDate</a:t>
            </a:r>
            <a:r>
              <a:rPr lang="en-US" sz="1400" dirty="0"/>
              <a:t> := temp;</a:t>
            </a:r>
          </a:p>
          <a:p>
            <a:pPr marL="0" indent="0" eaLnBrk="1" hangingPunct="1">
              <a:buNone/>
              <a:defRPr/>
            </a:pPr>
            <a:r>
              <a:rPr lang="en-US" sz="1400" dirty="0">
                <a:solidFill>
                  <a:srgbClr val="000000"/>
                </a:solidFill>
              </a:rPr>
              <a:t>       End IF;  	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/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953001" y="3810000"/>
            <a:ext cx="4994275" cy="338138"/>
            <a:chOff x="3429000" y="3810000"/>
            <a:chExt cx="3676650" cy="338554"/>
          </a:xfrm>
        </p:grpSpPr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3429000" y="3962587"/>
              <a:ext cx="1009735" cy="7629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3" name="TextBox 8"/>
            <p:cNvSpPr txBox="1">
              <a:spLocks noChangeArrowheads="1"/>
            </p:cNvSpPr>
            <p:nvPr/>
          </p:nvSpPr>
          <p:spPr bwMode="auto">
            <a:xfrm>
              <a:off x="4438650" y="3810000"/>
              <a:ext cx="26670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Oracle way to select the current date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267200" y="4572000"/>
            <a:ext cx="4495800" cy="660400"/>
            <a:chOff x="2743200" y="5105400"/>
            <a:chExt cx="4495800" cy="661341"/>
          </a:xfrm>
        </p:grpSpPr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2743200" y="5105400"/>
              <a:ext cx="1828800" cy="22892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1" name="TextBox 10"/>
            <p:cNvSpPr txBox="1">
              <a:spLocks noChangeArrowheads="1"/>
            </p:cNvSpPr>
            <p:nvPr/>
          </p:nvSpPr>
          <p:spPr bwMode="auto">
            <a:xfrm>
              <a:off x="4572000" y="5181642"/>
              <a:ext cx="2667000" cy="585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Updating the new value of hireDate before inserting it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819400" y="2971800"/>
            <a:ext cx="6705600" cy="338138"/>
            <a:chOff x="1524000" y="3581400"/>
            <a:chExt cx="6705600" cy="338554"/>
          </a:xfrm>
        </p:grpSpPr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flipH="1">
              <a:off x="1524000" y="3733987"/>
              <a:ext cx="3124200" cy="1525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9" name="TextBox 16"/>
            <p:cNvSpPr txBox="1">
              <a:spLocks noChangeArrowheads="1"/>
            </p:cNvSpPr>
            <p:nvPr/>
          </p:nvSpPr>
          <p:spPr bwMode="auto">
            <a:xfrm>
              <a:off x="4648200" y="3581400"/>
              <a:ext cx="3581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Declare section to define variables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114800" y="2159000"/>
            <a:ext cx="6248400" cy="584200"/>
            <a:chOff x="2590800" y="2159000"/>
            <a:chExt cx="6248400" cy="584200"/>
          </a:xfrm>
        </p:grpSpPr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2590800" y="2438400"/>
              <a:ext cx="1828800" cy="21113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7" name="TextBox 8"/>
            <p:cNvSpPr txBox="1">
              <a:spLocks noChangeArrowheads="1"/>
            </p:cNvSpPr>
            <p:nvPr/>
          </p:nvSpPr>
          <p:spPr bwMode="auto">
            <a:xfrm>
              <a:off x="4419600" y="2159000"/>
              <a:ext cx="44196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Since we need to change values, then it must be “</a:t>
              </a:r>
              <a:r>
                <a:rPr lang="en-US" altLang="ja-JP" sz="1600" b="1" u="sng">
                  <a:solidFill>
                    <a:srgbClr val="0000FF"/>
                  </a:solidFill>
                </a:rPr>
                <a:t>Before</a:t>
              </a:r>
              <a:r>
                <a:rPr lang="en-US" altLang="en-US" sz="1600">
                  <a:solidFill>
                    <a:srgbClr val="0000FF"/>
                  </a:solidFill>
                </a:rPr>
                <a:t>”</a:t>
              </a:r>
              <a:r>
                <a:rPr lang="en-US" altLang="ja-JP" sz="1600">
                  <a:solidFill>
                    <a:srgbClr val="0000FF"/>
                  </a:solidFill>
                </a:rPr>
                <a:t> event</a:t>
              </a:r>
              <a:endParaRPr lang="en-US" altLang="en-US" sz="160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8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752600" y="122238"/>
            <a:ext cx="7543800" cy="1295400"/>
          </a:xfrm>
        </p:spPr>
        <p:txBody>
          <a:bodyPr/>
          <a:lstStyle/>
          <a:p>
            <a:pPr marL="342900" indent="-342900"/>
            <a:r>
              <a:rPr lang="en-US" altLang="en-US"/>
              <a:t>Triggers: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719264"/>
            <a:ext cx="8458200" cy="193833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/>
              <a:t>The application constraints need to be captured inside the database</a:t>
            </a:r>
          </a:p>
          <a:p>
            <a:pPr>
              <a:buFont typeface="Wingdings" charset="0"/>
              <a:buChar char="l"/>
              <a:defRPr/>
            </a:pPr>
            <a:endParaRPr lang="en-US" sz="20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Some constraints can be captured by: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Primary Keys, Foreign Keys, Unique, Not NULL, and domain constraints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C08C12-66CA-4616-844F-1BA0D547AF3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05000" y="3581400"/>
            <a:ext cx="8001000" cy="2274982"/>
            <a:chOff x="381000" y="3581400"/>
            <a:chExt cx="8001000" cy="2274982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381000" y="3581400"/>
              <a:ext cx="3917740" cy="22749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>
                  <a:latin typeface="Book Antiqua" panose="02040602050305030304" pitchFamily="18" charset="0"/>
                </a:rPr>
                <a:t>CREATE TABLE Students</a:t>
              </a:r>
              <a:endParaRPr lang="en-US" altLang="en-US" sz="1600">
                <a:latin typeface="Book Antiqua" panose="02040602050305030304" pitchFamily="18" charset="0"/>
              </a:endParaRPr>
            </a:p>
            <a:p>
              <a:r>
                <a:rPr lang="en-US" altLang="en-US" sz="1600">
                  <a:latin typeface="Book Antiqua" panose="02040602050305030304" pitchFamily="18" charset="0"/>
                </a:rPr>
                <a:t>	(sid: </a:t>
              </a:r>
              <a:r>
                <a:rPr lang="en-US" altLang="en-US" sz="1400">
                  <a:latin typeface="Book Antiqua" panose="02040602050305030304" pitchFamily="18" charset="0"/>
                </a:rPr>
                <a:t>CHAR(20)</a:t>
              </a:r>
              <a:r>
                <a:rPr lang="en-US" altLang="en-US" sz="1600">
                  <a:latin typeface="Book Antiqua" panose="02040602050305030304" pitchFamily="18" charset="0"/>
                </a:rPr>
                <a:t>, </a:t>
              </a:r>
            </a:p>
            <a:p>
              <a:r>
                <a:rPr lang="en-US" altLang="en-US" sz="1600">
                  <a:latin typeface="Book Antiqua" panose="02040602050305030304" pitchFamily="18" charset="0"/>
                </a:rPr>
                <a:t>	 name: </a:t>
              </a:r>
              <a:r>
                <a:rPr lang="en-US" altLang="en-US" sz="1400">
                  <a:latin typeface="Book Antiqua" panose="02040602050305030304" pitchFamily="18" charset="0"/>
                </a:rPr>
                <a:t>CHAR(20) </a:t>
              </a:r>
              <a:r>
                <a:rPr lang="en-US" altLang="en-US" sz="1400">
                  <a:solidFill>
                    <a:srgbClr val="3333FF"/>
                  </a:solidFill>
                  <a:latin typeface="Book Antiqua" panose="02040602050305030304" pitchFamily="18" charset="0"/>
                </a:rPr>
                <a:t>NOT NULL</a:t>
              </a:r>
              <a:r>
                <a:rPr lang="en-US" altLang="en-US" sz="1600">
                  <a:latin typeface="Book Antiqua" panose="02040602050305030304" pitchFamily="18" charset="0"/>
                </a:rPr>
                <a:t>, </a:t>
              </a:r>
            </a:p>
            <a:p>
              <a:r>
                <a:rPr lang="en-US" altLang="en-US" sz="1600">
                  <a:latin typeface="Book Antiqua" panose="02040602050305030304" pitchFamily="18" charset="0"/>
                </a:rPr>
                <a:t>	 login: </a:t>
              </a:r>
              <a:r>
                <a:rPr lang="en-US" altLang="en-US" sz="1400">
                  <a:latin typeface="Book Antiqua" panose="02040602050305030304" pitchFamily="18" charset="0"/>
                </a:rPr>
                <a:t>CHAR(10),</a:t>
              </a:r>
            </a:p>
            <a:p>
              <a:r>
                <a:rPr lang="en-US" altLang="en-US" sz="1600">
                  <a:latin typeface="Book Antiqua" panose="02040602050305030304" pitchFamily="18" charset="0"/>
                </a:rPr>
                <a:t>	 age: </a:t>
              </a:r>
              <a:r>
                <a:rPr lang="en-US" altLang="en-US" sz="1400">
                  <a:latin typeface="Book Antiqua" panose="02040602050305030304" pitchFamily="18" charset="0"/>
                </a:rPr>
                <a:t>INTEGER</a:t>
              </a:r>
              <a:r>
                <a:rPr lang="en-US" altLang="en-US" sz="1600">
                  <a:latin typeface="Book Antiqua" panose="02040602050305030304" pitchFamily="18" charset="0"/>
                </a:rPr>
                <a:t>,</a:t>
              </a:r>
            </a:p>
            <a:p>
              <a:r>
                <a:rPr lang="en-US" altLang="en-US" sz="1600">
                  <a:latin typeface="Book Antiqua" panose="02040602050305030304" pitchFamily="18" charset="0"/>
                </a:rPr>
                <a:t>	 gpa: </a:t>
              </a:r>
              <a:r>
                <a:rPr lang="en-US" altLang="en-US" sz="1400">
                  <a:latin typeface="Book Antiqua" panose="02040602050305030304" pitchFamily="18" charset="0"/>
                </a:rPr>
                <a:t>REAL </a:t>
              </a:r>
              <a:r>
                <a:rPr lang="en-US" altLang="en-US" sz="1400">
                  <a:solidFill>
                    <a:srgbClr val="3333FF"/>
                  </a:solidFill>
                  <a:latin typeface="Book Antiqua" panose="02040602050305030304" pitchFamily="18" charset="0"/>
                </a:rPr>
                <a:t>Default 0</a:t>
              </a:r>
              <a:r>
                <a:rPr lang="en-US" altLang="en-US" sz="1400">
                  <a:latin typeface="Book Antiqua" panose="02040602050305030304" pitchFamily="18" charset="0"/>
                </a:rPr>
                <a:t>,</a:t>
              </a:r>
            </a:p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   Constraint pk Primary Key (sid),</a:t>
              </a:r>
            </a:p>
            <a:p>
              <a:r>
                <a:rPr lang="en-US" altLang="en-US" sz="1600">
                  <a:solidFill>
                    <a:srgbClr val="FF0000"/>
                  </a:solidFill>
                  <a:latin typeface="Book Antiqua" panose="02040602050305030304" pitchFamily="18" charset="0"/>
                </a:rPr>
                <a:t>    Constraint u1 Unique (login),</a:t>
              </a:r>
            </a:p>
            <a:p>
              <a:r>
                <a:rPr lang="en-US" altLang="en-US" sz="1600">
                  <a:solidFill>
                    <a:srgbClr val="3333FF"/>
                  </a:solidFill>
                  <a:latin typeface="Book Antiqua" panose="02040602050305030304" pitchFamily="18" charset="0"/>
                </a:rPr>
                <a:t>Constraint gpaMax check (gpa &lt;= 4.0) </a:t>
              </a:r>
              <a:r>
                <a:rPr lang="en-US" altLang="en-US" sz="1600">
                  <a:latin typeface="Book Antiqua" panose="02040602050305030304" pitchFamily="18" charset="0"/>
                </a:rPr>
                <a:t>);  </a:t>
              </a:r>
            </a:p>
          </p:txBody>
        </p:sp>
        <p:sp>
          <p:nvSpPr>
            <p:cNvPr id="7" name="Left Arrow 6"/>
            <p:cNvSpPr>
              <a:spLocks noChangeArrowheads="1"/>
            </p:cNvSpPr>
            <p:nvPr/>
          </p:nvSpPr>
          <p:spPr bwMode="auto">
            <a:xfrm>
              <a:off x="4267200" y="4191000"/>
              <a:ext cx="762000" cy="762000"/>
            </a:xfrm>
            <a:prstGeom prst="lef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FF85"/>
                </a:gs>
                <a:gs pos="100000">
                  <a:srgbClr val="EBEB00"/>
                </a:gs>
              </a:gsLst>
              <a:lin ang="5400000"/>
            </a:gradFill>
            <a:ln w="9525">
              <a:solidFill>
                <a:srgbClr val="CCCC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416" name="TextBox 7"/>
            <p:cNvSpPr txBox="1">
              <a:spLocks noChangeArrowheads="1"/>
            </p:cNvSpPr>
            <p:nvPr/>
          </p:nvSpPr>
          <p:spPr bwMode="auto">
            <a:xfrm>
              <a:off x="5257800" y="4114800"/>
              <a:ext cx="3124200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These constraints are defined in </a:t>
              </a:r>
              <a:r>
                <a:rPr lang="en-US" altLang="en-US" sz="1800" b="1" i="1"/>
                <a:t>CREATE TABLE </a:t>
              </a:r>
              <a:r>
                <a:rPr lang="en-US" altLang="en-US" sz="1800"/>
                <a:t>or </a:t>
              </a:r>
              <a:r>
                <a:rPr lang="en-US" altLang="en-US" sz="1800" b="1" i="1"/>
                <a:t>ALTER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9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50838"/>
            <a:ext cx="75438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Example 4: Maintenance of Derived Attributes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8984D3-BB8E-442F-B3CD-0756FEB38E9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600" y="1447800"/>
            <a:ext cx="71628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cs typeface="+mn-cs"/>
              </a:rPr>
              <a:t>Keep the bonus attribute in Employee table always 3% of the salary attribute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2743200"/>
            <a:ext cx="41148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400" i="1" dirty="0" err="1">
                <a:solidFill>
                  <a:srgbClr val="000000"/>
                </a:solidFill>
                <a:cs typeface="+mn-cs"/>
              </a:rPr>
              <a:t>EmpBonus</a:t>
            </a:r>
            <a:endParaRPr lang="en-US" sz="14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Before Insert Or Update On </a:t>
            </a:r>
            <a:r>
              <a:rPr lang="en-US" sz="1400" i="1" dirty="0">
                <a:solidFill>
                  <a:srgbClr val="000000"/>
                </a:solidFill>
                <a:cs typeface="+mn-cs"/>
              </a:rPr>
              <a:t>Employee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For Each Row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:</a:t>
            </a:r>
            <a:r>
              <a:rPr lang="en-US" sz="1400" dirty="0" err="1"/>
              <a:t>new.bonus</a:t>
            </a:r>
            <a:r>
              <a:rPr lang="en-US" sz="1400" dirty="0"/>
              <a:t> := :</a:t>
            </a:r>
            <a:r>
              <a:rPr lang="en-US" sz="1400" dirty="0" err="1"/>
              <a:t>new.salary</a:t>
            </a:r>
            <a:r>
              <a:rPr lang="en-US" sz="1400" dirty="0"/>
              <a:t> * 0.03;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/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800600" y="3962400"/>
            <a:ext cx="4038600" cy="660400"/>
            <a:chOff x="3581400" y="4876800"/>
            <a:chExt cx="4038600" cy="661021"/>
          </a:xfrm>
        </p:grpSpPr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3581400" y="4876800"/>
              <a:ext cx="1447800" cy="305087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1" name="TextBox 10"/>
            <p:cNvSpPr txBox="1">
              <a:spLocks noChangeArrowheads="1"/>
            </p:cNvSpPr>
            <p:nvPr/>
          </p:nvSpPr>
          <p:spPr bwMode="auto">
            <a:xfrm>
              <a:off x="4953000" y="4953045"/>
              <a:ext cx="26670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The bonus value is always computed automatically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953000" y="2667000"/>
            <a:ext cx="3962400" cy="584200"/>
            <a:chOff x="3200400" y="2666852"/>
            <a:chExt cx="4191000" cy="584776"/>
          </a:xfrm>
        </p:grpSpPr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3200400" y="2971953"/>
              <a:ext cx="1294576" cy="1525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9" name="TextBox 14"/>
            <p:cNvSpPr txBox="1">
              <a:spLocks noChangeArrowheads="1"/>
            </p:cNvSpPr>
            <p:nvPr/>
          </p:nvSpPr>
          <p:spPr bwMode="auto">
            <a:xfrm>
              <a:off x="4572000" y="2666852"/>
              <a:ext cx="28194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Indicate two events at the same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18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22238"/>
            <a:ext cx="7543800" cy="1295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Combining </a:t>
            </a:r>
            <a:r>
              <a:rPr lang="en-US" dirty="0" smtClean="0">
                <a:ea typeface="+mj-ea"/>
              </a:rPr>
              <a:t>Multiple Events in One Trigger</a:t>
            </a:r>
            <a:endParaRPr lang="en-US" dirty="0">
              <a:ea typeface="+mj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0" y="1752600"/>
            <a:ext cx="8229600" cy="10668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If you combine multiple operations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Sometimes you need to know what is the current operation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676400" y="3124200"/>
            <a:ext cx="4114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Create Trigger </a:t>
            </a:r>
            <a:r>
              <a:rPr lang="en-US" altLang="en-US" sz="1400" i="1">
                <a:solidFill>
                  <a:srgbClr val="000000"/>
                </a:solidFill>
              </a:rPr>
              <a:t>EmpBonus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Before Insert Or Update On </a:t>
            </a:r>
            <a:r>
              <a:rPr lang="en-US" altLang="en-US" sz="1400" i="1">
                <a:solidFill>
                  <a:srgbClr val="000000"/>
                </a:solidFill>
              </a:rPr>
              <a:t>Employee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For Each Row</a:t>
            </a:r>
            <a:endParaRPr lang="en-US" altLang="en-US" sz="140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Begin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         IF (</a:t>
            </a:r>
            <a:r>
              <a:rPr lang="en-US" altLang="en-US" sz="1400" b="1" i="1">
                <a:solidFill>
                  <a:srgbClr val="0000FF"/>
                </a:solidFill>
              </a:rPr>
              <a:t>inserting</a:t>
            </a:r>
            <a:r>
              <a:rPr lang="en-US" altLang="en-US" sz="1400" b="1">
                <a:solidFill>
                  <a:srgbClr val="800000"/>
                </a:solidFill>
              </a:rPr>
              <a:t>) Then  … End IF;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400" b="1">
              <a:solidFill>
                <a:srgbClr val="8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         IF (</a:t>
            </a:r>
            <a:r>
              <a:rPr lang="en-US" altLang="en-US" sz="1400" b="1" i="1">
                <a:solidFill>
                  <a:srgbClr val="0000FF"/>
                </a:solidFill>
              </a:rPr>
              <a:t>updating</a:t>
            </a:r>
            <a:r>
              <a:rPr lang="en-US" altLang="en-US" sz="1400" b="1">
                <a:solidFill>
                  <a:srgbClr val="800000"/>
                </a:solidFill>
              </a:rPr>
              <a:t>) Then … End IF;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End;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/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800000"/>
                </a:solidFill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400" b="1">
              <a:solidFill>
                <a:srgbClr val="8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400" b="1">
              <a:solidFill>
                <a:srgbClr val="800000"/>
              </a:solidFill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953001" y="3167064"/>
            <a:ext cx="4805363" cy="338137"/>
            <a:chOff x="3200400" y="2785615"/>
            <a:chExt cx="4129088" cy="338888"/>
          </a:xfrm>
        </p:grpSpPr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3200400" y="2971765"/>
              <a:ext cx="1294518" cy="15273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5" name="TextBox 14"/>
            <p:cNvSpPr txBox="1">
              <a:spLocks noChangeArrowheads="1"/>
            </p:cNvSpPr>
            <p:nvPr/>
          </p:nvSpPr>
          <p:spPr bwMode="auto">
            <a:xfrm>
              <a:off x="4510088" y="2785615"/>
              <a:ext cx="2819400" cy="33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Combine </a:t>
              </a:r>
              <a:r>
                <a:rPr lang="en-US" altLang="en-US" sz="1600" b="1" i="1">
                  <a:solidFill>
                    <a:srgbClr val="FF0000"/>
                  </a:solidFill>
                </a:rPr>
                <a:t>Insert</a:t>
              </a:r>
              <a:r>
                <a:rPr lang="en-US" altLang="en-US" sz="1600">
                  <a:solidFill>
                    <a:srgbClr val="FF0000"/>
                  </a:solidFill>
                </a:rPr>
                <a:t> </a:t>
              </a:r>
              <a:r>
                <a:rPr lang="en-US" altLang="en-US" sz="1600">
                  <a:solidFill>
                    <a:srgbClr val="0000FF"/>
                  </a:solidFill>
                </a:rPr>
                <a:t>and </a:t>
              </a:r>
              <a:r>
                <a:rPr lang="en-US" altLang="en-US" sz="1600" b="1" i="1">
                  <a:solidFill>
                    <a:srgbClr val="FF0000"/>
                  </a:solidFill>
                </a:rPr>
                <a:t>Update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800601" y="4648200"/>
            <a:ext cx="4881563" cy="736600"/>
            <a:chOff x="3134916" y="2633065"/>
            <a:chExt cx="4194572" cy="737902"/>
          </a:xfrm>
        </p:grpSpPr>
        <p:cxnSp>
          <p:nvCxnSpPr>
            <p:cNvPr id="16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3134916" y="2633065"/>
              <a:ext cx="1359996" cy="338736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3" name="TextBox 14"/>
            <p:cNvSpPr txBox="1">
              <a:spLocks noChangeArrowheads="1"/>
            </p:cNvSpPr>
            <p:nvPr/>
          </p:nvSpPr>
          <p:spPr bwMode="auto">
            <a:xfrm>
              <a:off x="4510088" y="2785615"/>
              <a:ext cx="2819400" cy="585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Can do something different under each operation</a:t>
              </a:r>
              <a:endParaRPr lang="en-US" altLang="en-US" sz="1600" b="1" i="1"/>
            </a:p>
          </p:txBody>
        </p:sp>
      </p:grpSp>
      <p:sp>
        <p:nvSpPr>
          <p:cNvPr id="1127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6A4CA9-B301-42AE-AEEC-C5963EECF7F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7539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543800" cy="129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Order Of Trigger Firing</a:t>
            </a:r>
            <a:endParaRPr lang="en-US" dirty="0">
              <a:ea typeface="+mj-ea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4DE74B-BF5E-4683-81B8-2811EF287A8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352800"/>
            <a:ext cx="1905000" cy="685800"/>
          </a:xfrm>
          <a:prstGeom prst="rect">
            <a:avLst/>
          </a:prstGeom>
          <a:solidFill>
            <a:srgbClr val="F2F2F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b="1" i="1" dirty="0"/>
              <a:t>Before Trigger</a:t>
            </a:r>
          </a:p>
          <a:p>
            <a:pPr algn="ctr" eaLnBrk="1" hangingPunct="1">
              <a:defRPr/>
            </a:pPr>
            <a:r>
              <a:rPr lang="en-US" dirty="0"/>
              <a:t>(statement-level)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34400" y="3352800"/>
            <a:ext cx="1905000" cy="685800"/>
          </a:xfrm>
          <a:prstGeom prst="rect">
            <a:avLst/>
          </a:prstGeom>
          <a:solidFill>
            <a:srgbClr val="F2F2F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b="1" i="1" dirty="0"/>
              <a:t>After Trigger</a:t>
            </a:r>
          </a:p>
          <a:p>
            <a:pPr algn="ctr" eaLnBrk="1" hangingPunct="1">
              <a:defRPr/>
            </a:pPr>
            <a:r>
              <a:rPr lang="en-US" dirty="0"/>
              <a:t>(statement-level)</a:t>
            </a:r>
          </a:p>
        </p:txBody>
      </p:sp>
      <p:grpSp>
        <p:nvGrpSpPr>
          <p:cNvPr id="12294" name="Group 8"/>
          <p:cNvGrpSpPr>
            <a:grpSpLocks/>
          </p:cNvGrpSpPr>
          <p:nvPr/>
        </p:nvGrpSpPr>
        <p:grpSpPr bwMode="auto">
          <a:xfrm>
            <a:off x="3657601" y="3352800"/>
            <a:ext cx="1825625" cy="838200"/>
            <a:chOff x="2762864" y="3124200"/>
            <a:chExt cx="1825367" cy="83820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20006" y="3124200"/>
              <a:ext cx="1752352" cy="838200"/>
            </a:xfrm>
            <a:prstGeom prst="ellipse">
              <a:avLst/>
            </a:prstGeom>
            <a:solidFill>
              <a:srgbClr val="FFFFC2"/>
            </a:solidFill>
            <a:ln w="9525">
              <a:solidFill>
                <a:srgbClr val="CCCC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303" name="TextBox 7"/>
            <p:cNvSpPr txBox="1">
              <a:spLocks noChangeArrowheads="1"/>
            </p:cNvSpPr>
            <p:nvPr/>
          </p:nvSpPr>
          <p:spPr bwMode="auto">
            <a:xfrm>
              <a:off x="2762864" y="3225058"/>
              <a:ext cx="18253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/>
                <a:t>Before Trigger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(row-level)</a:t>
              </a:r>
            </a:p>
          </p:txBody>
        </p:sp>
      </p:grpSp>
      <p:grpSp>
        <p:nvGrpSpPr>
          <p:cNvPr id="12295" name="Group 9"/>
          <p:cNvGrpSpPr>
            <a:grpSpLocks/>
          </p:cNvGrpSpPr>
          <p:nvPr/>
        </p:nvGrpSpPr>
        <p:grpSpPr bwMode="auto">
          <a:xfrm>
            <a:off x="6629400" y="3352800"/>
            <a:ext cx="1752600" cy="838200"/>
            <a:chOff x="2819400" y="3124200"/>
            <a:chExt cx="1752600" cy="838200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819400" y="3124200"/>
              <a:ext cx="1752600" cy="838200"/>
            </a:xfrm>
            <a:prstGeom prst="ellipse">
              <a:avLst/>
            </a:prstGeom>
            <a:solidFill>
              <a:srgbClr val="FFFFC2"/>
            </a:solidFill>
            <a:ln w="9525">
              <a:solidFill>
                <a:srgbClr val="CCCC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2301" name="TextBox 11"/>
            <p:cNvSpPr txBox="1">
              <a:spLocks noChangeArrowheads="1"/>
            </p:cNvSpPr>
            <p:nvPr/>
          </p:nvSpPr>
          <p:spPr bwMode="auto">
            <a:xfrm>
              <a:off x="2900791" y="3200400"/>
              <a:ext cx="1634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/>
                <a:t>After Trigger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(row-level)</a:t>
              </a:r>
            </a:p>
          </p:txBody>
        </p:sp>
      </p:grpSp>
      <p:sp>
        <p:nvSpPr>
          <p:cNvPr id="13" name="Hexagon 12"/>
          <p:cNvSpPr>
            <a:spLocks noChangeArrowheads="1"/>
          </p:cNvSpPr>
          <p:nvPr/>
        </p:nvSpPr>
        <p:spPr bwMode="auto">
          <a:xfrm>
            <a:off x="5562600" y="3352800"/>
            <a:ext cx="990600" cy="762000"/>
          </a:xfrm>
          <a:prstGeom prst="hexagon">
            <a:avLst>
              <a:gd name="adj" fmla="val 25001"/>
              <a:gd name="vf" fmla="val 115470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rgbClr val="800000"/>
                </a:solidFill>
              </a:rPr>
              <a:t>Event</a:t>
            </a:r>
          </a:p>
          <a:p>
            <a:pPr algn="ctr" eaLnBrk="1" hangingPunct="1">
              <a:defRPr/>
            </a:pPr>
            <a:r>
              <a:rPr lang="en-US" sz="1600" dirty="0">
                <a:solidFill>
                  <a:srgbClr val="800000"/>
                </a:solidFill>
              </a:rPr>
              <a:t>(row-level)</a:t>
            </a:r>
          </a:p>
        </p:txBody>
      </p:sp>
      <p:sp>
        <p:nvSpPr>
          <p:cNvPr id="16" name="Right Brace 15"/>
          <p:cNvSpPr>
            <a:spLocks/>
          </p:cNvSpPr>
          <p:nvPr/>
        </p:nvSpPr>
        <p:spPr bwMode="auto">
          <a:xfrm rot="16200000">
            <a:off x="5676900" y="723900"/>
            <a:ext cx="533400" cy="45720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298" name="TextBox 16"/>
          <p:cNvSpPr txBox="1">
            <a:spLocks noChangeArrowheads="1"/>
          </p:cNvSpPr>
          <p:nvPr/>
        </p:nvSpPr>
        <p:spPr bwMode="auto">
          <a:xfrm>
            <a:off x="4302126" y="2373314"/>
            <a:ext cx="362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800000"/>
                </a:solidFill>
              </a:rPr>
              <a:t>Loop over each affected record</a:t>
            </a:r>
          </a:p>
        </p:txBody>
      </p:sp>
      <p:sp>
        <p:nvSpPr>
          <p:cNvPr id="12299" name="TextBox 7"/>
          <p:cNvSpPr txBox="1">
            <a:spLocks noChangeArrowheads="1"/>
          </p:cNvSpPr>
          <p:nvPr/>
        </p:nvSpPr>
        <p:spPr bwMode="auto">
          <a:xfrm>
            <a:off x="1676400" y="4648201"/>
            <a:ext cx="838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Important: (Transaction is one unit)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At any moment, if you cancel the transaction “</a:t>
            </a:r>
            <a:r>
              <a:rPr lang="en-US" altLang="ja-JP" sz="1800">
                <a:latin typeface="Courier New" panose="02070309020205020404" pitchFamily="49" charset="0"/>
              </a:rPr>
              <a:t>RAISE_APPLICATION_ERROR</a:t>
            </a:r>
            <a:r>
              <a:rPr lang="en-US" altLang="en-US" sz="1800">
                <a:latin typeface="Courier New" panose="02070309020205020404" pitchFamily="49" charset="0"/>
              </a:rPr>
              <a:t>”</a:t>
            </a:r>
            <a:endParaRPr lang="en-US" altLang="ja-JP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sym typeface="Wingdings" panose="05000000000000000000" pitchFamily="2" charset="2"/>
              </a:rPr>
              <a:t></a:t>
            </a:r>
            <a:r>
              <a:rPr lang="en-US" altLang="en-US" sz="1800" b="1">
                <a:solidFill>
                  <a:srgbClr val="3333FF"/>
                </a:solidFill>
                <a:sym typeface="Wingdings" panose="05000000000000000000" pitchFamily="2" charset="2"/>
              </a:rPr>
              <a:t>The entire transaction is cancelled </a:t>
            </a:r>
            <a:r>
              <a:rPr lang="en-US" altLang="en-US" sz="1800" b="1">
                <a:solidFill>
                  <a:srgbClr val="3333FF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altLang="en-US" sz="1800" b="1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9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22238"/>
            <a:ext cx="7543800" cy="1096962"/>
          </a:xfrm>
        </p:spPr>
        <p:txBody>
          <a:bodyPr/>
          <a:lstStyle/>
          <a:p>
            <a:pPr>
              <a:defRPr/>
            </a:pPr>
            <a:r>
              <a:rPr lang="en-US" i="1" smtClean="0">
                <a:ea typeface="+mj-ea"/>
              </a:rPr>
              <a:t>Before</a:t>
            </a:r>
            <a:r>
              <a:rPr lang="en-US" smtClean="0">
                <a:ea typeface="+mj-ea"/>
              </a:rPr>
              <a:t> </a:t>
            </a:r>
            <a:r>
              <a:rPr lang="en-US" dirty="0" smtClean="0">
                <a:ea typeface="+mj-ea"/>
              </a:rPr>
              <a:t>vs. </a:t>
            </a:r>
            <a:r>
              <a:rPr lang="en-US" i="1" dirty="0" smtClean="0">
                <a:ea typeface="+mj-ea"/>
              </a:rPr>
              <a:t>After</a:t>
            </a:r>
            <a:endParaRPr lang="en-US" i="1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455738"/>
            <a:ext cx="8839200" cy="3040062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1800" b="1" dirty="0">
                <a:solidFill>
                  <a:srgbClr val="800000"/>
                </a:solidFill>
              </a:rPr>
              <a:t>Before Event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b="1" dirty="0"/>
              <a:t>When checking certain conditions that may cause the operation to be cancelled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400" dirty="0"/>
              <a:t>E.g., if the name is null, do not 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b="1" dirty="0"/>
              <a:t>When modifying values before the operation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400" dirty="0"/>
              <a:t>E.g., if the date is null, put the current date</a:t>
            </a:r>
          </a:p>
          <a:p>
            <a:pPr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1800" b="1" dirty="0">
                <a:solidFill>
                  <a:srgbClr val="800000"/>
                </a:solidFill>
              </a:rPr>
              <a:t>After Event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b="1" dirty="0"/>
              <a:t>When taking other actions that will not affect the current operations</a:t>
            </a:r>
          </a:p>
          <a:p>
            <a:pPr lvl="2">
              <a:buFont typeface="Wingdings" charset="0"/>
              <a:buChar char="l"/>
              <a:defRPr/>
            </a:pPr>
            <a:r>
              <a:rPr lang="en-US" sz="1400" dirty="0"/>
              <a:t>The insert in table X will cause an update in table 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57400" y="4267200"/>
            <a:ext cx="71628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3333FF"/>
                </a:solidFill>
              </a:rPr>
              <a:t>Before Insert Trigger: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/>
              <a:t>	:new.x := ….             //Changing value x that will be inserted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400"/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 b="1">
                <a:solidFill>
                  <a:srgbClr val="3333FF"/>
                </a:solidFill>
              </a:rPr>
              <a:t>After Insert Trigger: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400"/>
              <a:t>	:new.x := …            //meaningless because the value is already inserted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40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8D5B48-47B4-4BC4-A5FA-0A990B90E0DE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17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Row-Level vs. Statement-Level Triggers 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411663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0000FF"/>
                </a:solidFill>
              </a:rPr>
              <a:t>Example: </a:t>
            </a:r>
            <a:r>
              <a:rPr lang="en-US" sz="2000" i="1" dirty="0"/>
              <a:t>Update </a:t>
            </a:r>
            <a:r>
              <a:rPr lang="en-US" sz="2000" i="1" dirty="0" err="1"/>
              <a:t>emp</a:t>
            </a:r>
            <a:r>
              <a:rPr lang="en-US" sz="2000" i="1" dirty="0"/>
              <a:t> set salary = 1.1 * salary;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Changes many rows (records)</a:t>
            </a:r>
          </a:p>
          <a:p>
            <a:pPr>
              <a:buFont typeface="Wingdings" charset="0"/>
              <a:buChar char="l"/>
              <a:defRPr/>
            </a:pPr>
            <a:endParaRPr lang="en-US" sz="20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Row-level triggers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Check individual values and can update them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Have access to </a:t>
            </a:r>
            <a:r>
              <a:rPr lang="en-US" sz="1800" b="1" i="1" dirty="0"/>
              <a:t>:new </a:t>
            </a:r>
            <a:r>
              <a:rPr lang="en-US" sz="1800" dirty="0"/>
              <a:t>and </a:t>
            </a:r>
            <a:r>
              <a:rPr lang="en-US" sz="1800" b="1" i="1" dirty="0"/>
              <a:t>:old </a:t>
            </a:r>
            <a:r>
              <a:rPr lang="en-US" sz="1800" dirty="0"/>
              <a:t>vectors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Statement-level triggers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Do not have access to </a:t>
            </a:r>
            <a:r>
              <a:rPr lang="en-US" sz="1800" b="1" i="1" dirty="0"/>
              <a:t>:new</a:t>
            </a:r>
            <a:r>
              <a:rPr lang="en-US" sz="1800" dirty="0"/>
              <a:t> or </a:t>
            </a:r>
            <a:r>
              <a:rPr lang="en-US" sz="1800" b="1" i="1" dirty="0"/>
              <a:t>:old</a:t>
            </a:r>
            <a:r>
              <a:rPr lang="en-US" sz="1800" dirty="0"/>
              <a:t> vectors (only for row-level)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Execute once for the entire statement regardless how many records are affected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Used for verification before or after the statement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ECF3B8-843A-483A-A791-DFCD0F2DA4DB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8473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772400" cy="1219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Example 5: Statement-level Trigger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2095A1-E2CA-4842-B1B4-A2F740A8462C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52600" y="1447800"/>
            <a:ext cx="7162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600" b="1" dirty="0">
                <a:cs typeface="+mn-cs"/>
              </a:rPr>
              <a:t>Store the count of employees having salary &gt; 100,000 in table 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76400" y="2743200"/>
            <a:ext cx="65532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Create Trigger </a:t>
            </a:r>
            <a:r>
              <a:rPr lang="en-US" sz="1400" i="1" dirty="0" err="1">
                <a:solidFill>
                  <a:srgbClr val="000000"/>
                </a:solidFill>
                <a:cs typeface="+mn-cs"/>
              </a:rPr>
              <a:t>EmpBonus</a:t>
            </a:r>
            <a:endParaRPr lang="en-US" sz="14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  <a:cs typeface="+mn-cs"/>
              </a:rPr>
              <a:t>After Insert Or Update of salary Or Delete On </a:t>
            </a:r>
            <a:r>
              <a:rPr lang="en-US" sz="1400" i="1" dirty="0">
                <a:solidFill>
                  <a:srgbClr val="000000"/>
                </a:solidFill>
                <a:cs typeface="+mn-cs"/>
              </a:rPr>
              <a:t>Employee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For Each Statement</a:t>
            </a:r>
            <a:endParaRPr lang="en-US" sz="1400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Begin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delete from R;</a:t>
            </a:r>
          </a:p>
          <a:p>
            <a:pPr marL="0" indent="0" eaLnBrk="1" hangingPunct="1">
              <a:buNone/>
              <a:defRPr/>
            </a:pPr>
            <a:r>
              <a:rPr lang="en-US" sz="1400" dirty="0"/>
              <a:t>      insert into R(</a:t>
            </a:r>
            <a:r>
              <a:rPr lang="en-US" sz="1400" dirty="0" err="1"/>
              <a:t>cnt</a:t>
            </a:r>
            <a:r>
              <a:rPr lang="en-US" sz="1400" dirty="0"/>
              <a:t>) Select count(*) from employee where salary &gt; 100,000;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End;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/</a:t>
            </a:r>
          </a:p>
          <a:p>
            <a:pPr marL="0" indent="0" eaLnBrk="1" hangingPunct="1">
              <a:buNone/>
              <a:defRPr/>
            </a:pPr>
            <a:r>
              <a:rPr lang="en-US" sz="1400" b="1" dirty="0">
                <a:solidFill>
                  <a:srgbClr val="800000"/>
                </a:solidFill>
              </a:rPr>
              <a:t> 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572001" y="4343402"/>
            <a:ext cx="3548063" cy="1422607"/>
            <a:chOff x="3698461" y="4495573"/>
            <a:chExt cx="2725530" cy="1424080"/>
          </a:xfrm>
        </p:grpSpPr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3698461" y="4495573"/>
              <a:ext cx="585349" cy="83906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2" name="TextBox 10"/>
            <p:cNvSpPr txBox="1">
              <a:spLocks noChangeArrowheads="1"/>
            </p:cNvSpPr>
            <p:nvPr/>
          </p:nvSpPr>
          <p:spPr bwMode="auto">
            <a:xfrm>
              <a:off x="3756991" y="5334272"/>
              <a:ext cx="2667000" cy="585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Delete the existing record in R, and then insert the new count.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562601" y="2209800"/>
            <a:ext cx="3884613" cy="685800"/>
            <a:chOff x="3200400" y="2438027"/>
            <a:chExt cx="4108938" cy="686476"/>
          </a:xfrm>
        </p:grpSpPr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H="1">
              <a:off x="3200400" y="2819403"/>
              <a:ext cx="1370206" cy="3051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0" name="TextBox 14"/>
            <p:cNvSpPr txBox="1">
              <a:spLocks noChangeArrowheads="1"/>
            </p:cNvSpPr>
            <p:nvPr/>
          </p:nvSpPr>
          <p:spPr bwMode="auto">
            <a:xfrm>
              <a:off x="4489938" y="2438027"/>
              <a:ext cx="28194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FF"/>
                  </a:solidFill>
                </a:rPr>
                <a:t>Indicate three events at the same time</a:t>
              </a:r>
            </a:p>
          </p:txBody>
        </p:sp>
      </p:grpSp>
      <p:sp>
        <p:nvSpPr>
          <p:cNvPr id="15" name="Rounded Rectangular Callout 14"/>
          <p:cNvSpPr>
            <a:spLocks noChangeArrowheads="1"/>
          </p:cNvSpPr>
          <p:nvPr/>
        </p:nvSpPr>
        <p:spPr bwMode="auto">
          <a:xfrm>
            <a:off x="6781800" y="3276600"/>
            <a:ext cx="2514600" cy="609600"/>
          </a:xfrm>
          <a:prstGeom prst="wedgeRoundRectCallout">
            <a:avLst>
              <a:gd name="adj1" fmla="val -179773"/>
              <a:gd name="adj2" fmla="val -28264"/>
              <a:gd name="adj3" fmla="val 16667"/>
            </a:avLst>
          </a:prstGeom>
          <a:gradFill rotWithShape="1">
            <a:gsLst>
              <a:gs pos="0">
                <a:srgbClr val="FFFF85"/>
              </a:gs>
              <a:gs pos="100000">
                <a:srgbClr val="EBEB00"/>
              </a:gs>
            </a:gsLst>
            <a:lin ang="5400000"/>
          </a:gra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Remember: In Oracle, it is not written</a:t>
            </a:r>
          </a:p>
        </p:txBody>
      </p:sp>
    </p:spTree>
    <p:extLst>
      <p:ext uri="{BB962C8B-B14F-4D97-AF65-F5344CB8AC3E}">
        <p14:creationId xmlns:p14="http://schemas.microsoft.com/office/powerpoint/2010/main" val="11979757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Some Other Operations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Dropping Trigger</a:t>
            </a:r>
            <a:endParaRPr lang="en-US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endParaRPr lang="en-US" b="1" dirty="0" smtClean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endParaRPr lang="en-US" b="1" dirty="0">
              <a:ea typeface="+mn-ea"/>
            </a:endParaRPr>
          </a:p>
          <a:p>
            <a:pPr>
              <a:buFont typeface="Wingdings" charset="0"/>
              <a:buChar char="l"/>
              <a:defRPr/>
            </a:pPr>
            <a:r>
              <a:rPr lang="en-US" b="1" dirty="0" smtClean="0">
                <a:ea typeface="+mn-ea"/>
              </a:rPr>
              <a:t>If creating trigger with errors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C15B97-028A-4D0E-A708-93DAB4DA5BC5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19600" y="2362200"/>
            <a:ext cx="4724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800" b="1" dirty="0">
                <a:solidFill>
                  <a:srgbClr val="800000"/>
                </a:solidFill>
                <a:cs typeface="+mn-cs"/>
              </a:rPr>
              <a:t>SQL&gt; Drop Trigger </a:t>
            </a:r>
            <a:r>
              <a:rPr lang="en-US" sz="1800" i="1" dirty="0">
                <a:solidFill>
                  <a:srgbClr val="000000"/>
                </a:solidFill>
                <a:cs typeface="+mn-cs"/>
              </a:rPr>
              <a:t>&lt;trigger name&gt;;</a:t>
            </a: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3810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1800" b="1" dirty="0">
                <a:solidFill>
                  <a:srgbClr val="800000"/>
                </a:solidFill>
                <a:cs typeface="+mn-cs"/>
              </a:rPr>
              <a:t>SQL &gt; Show errors;</a:t>
            </a:r>
            <a:endParaRPr lang="en-US" sz="1800" i="1" dirty="0">
              <a:solidFill>
                <a:srgbClr val="0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  <a:p>
            <a:pPr marL="0" indent="0" eaLnBrk="1" hangingPunct="1">
              <a:buNone/>
              <a:defRPr/>
            </a:pPr>
            <a:endParaRPr lang="en-US" sz="1400" b="1" dirty="0">
              <a:solidFill>
                <a:srgbClr val="800000"/>
              </a:solidFill>
              <a:cs typeface="+mn-cs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581400" y="4343400"/>
            <a:ext cx="3862388" cy="933450"/>
            <a:chOff x="2057400" y="4343400"/>
            <a:chExt cx="3862431" cy="933510"/>
          </a:xfrm>
        </p:grpSpPr>
        <p:cxnSp>
          <p:nvCxnSpPr>
            <p:cNvPr id="8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429015" y="4343400"/>
              <a:ext cx="762008" cy="53343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3" name="TextBox 8"/>
            <p:cNvSpPr txBox="1">
              <a:spLocks noChangeArrowheads="1"/>
            </p:cNvSpPr>
            <p:nvPr/>
          </p:nvSpPr>
          <p:spPr bwMode="auto">
            <a:xfrm>
              <a:off x="2057400" y="4876800"/>
              <a:ext cx="38624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It displays the compilation errors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4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-152400"/>
            <a:ext cx="7772400" cy="1104900"/>
          </a:xfrm>
        </p:spPr>
        <p:txBody>
          <a:bodyPr/>
          <a:lstStyle/>
          <a:p>
            <a:pPr algn="ctr"/>
            <a:r>
              <a:rPr lang="en-US" altLang="en-US" smtClean="0"/>
              <a:t>Points about Triggers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9448800" cy="40767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en-US" dirty="0"/>
              <a:t>Check the system tables : </a:t>
            </a:r>
          </a:p>
          <a:p>
            <a:pPr lvl="1">
              <a:defRPr/>
            </a:pPr>
            <a:r>
              <a:rPr lang="en-US" altLang="en-US" dirty="0" err="1">
                <a:latin typeface="Courier New" pitchFamily="49" charset="0"/>
              </a:rPr>
              <a:t>user_triggers</a:t>
            </a:r>
            <a:endParaRPr lang="en-US" altLang="en-US" dirty="0">
              <a:latin typeface="Courier New" pitchFamily="49" charset="0"/>
            </a:endParaRPr>
          </a:p>
          <a:p>
            <a:pPr lvl="1">
              <a:defRPr/>
            </a:pPr>
            <a:r>
              <a:rPr lang="en-US" altLang="en-US" dirty="0" err="1">
                <a:latin typeface="Courier New" pitchFamily="49" charset="0"/>
              </a:rPr>
              <a:t>user_trigger_cols</a:t>
            </a:r>
            <a:endParaRPr lang="en-US" altLang="en-US" dirty="0">
              <a:latin typeface="Courier New" pitchFamily="49" charset="0"/>
            </a:endParaRPr>
          </a:p>
          <a:p>
            <a:pPr lvl="1">
              <a:defRPr/>
            </a:pPr>
            <a:endParaRPr lang="en-US" altLang="en-US" dirty="0">
              <a:latin typeface="Courier New" pitchFamily="49" charset="0"/>
            </a:endParaRPr>
          </a:p>
          <a:p>
            <a:pPr lvl="1">
              <a:defRPr/>
            </a:pPr>
            <a:endParaRPr lang="en-US" altLang="en-US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SELECT </a:t>
            </a:r>
            <a:r>
              <a:rPr lang="en-US" altLang="en-US" sz="2000" b="1" dirty="0" err="1">
                <a:latin typeface="Courier New" pitchFamily="49" charset="0"/>
              </a:rPr>
              <a:t>Trigger_type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Triggering_event</a:t>
            </a:r>
            <a:r>
              <a:rPr lang="en-US" altLang="en-US" sz="2000" b="1" dirty="0">
                <a:latin typeface="Courier New" pitchFamily="49" charset="0"/>
              </a:rPr>
              <a:t>, </a:t>
            </a:r>
            <a:r>
              <a:rPr lang="en-US" altLang="en-US" sz="2000" b="1" dirty="0" err="1">
                <a:latin typeface="Courier New" pitchFamily="49" charset="0"/>
              </a:rPr>
              <a:t>Table_name</a:t>
            </a:r>
            <a:endParaRPr lang="en-US" altLang="en-US" sz="2000" b="1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FROM USER_TRIGGERS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WHERE </a:t>
            </a:r>
            <a:r>
              <a:rPr lang="en-US" altLang="en-US" sz="2000" b="1" dirty="0" err="1">
                <a:latin typeface="Courier New" pitchFamily="49" charset="0"/>
              </a:rPr>
              <a:t>Trigger_name</a:t>
            </a:r>
            <a:r>
              <a:rPr lang="en-US" altLang="en-US" sz="2000" b="1" dirty="0">
                <a:latin typeface="Courier New" pitchFamily="49" charset="0"/>
              </a:rPr>
              <a:t> = 'REORDER';</a:t>
            </a:r>
          </a:p>
          <a:p>
            <a:pPr marL="0" indent="0">
              <a:buNone/>
              <a:defRPr/>
            </a:pPr>
            <a:endParaRPr lang="en-US" altLang="en-US" sz="2000" b="1" dirty="0">
              <a:latin typeface="Courier New" pitchFamily="49" charset="0"/>
            </a:endParaRPr>
          </a:p>
          <a:p>
            <a:pPr marL="0" indent="0">
              <a:buNone/>
              <a:defRPr/>
            </a:pPr>
            <a:endParaRPr lang="en-US" altLang="en-US" sz="2000" b="1" dirty="0">
              <a:latin typeface="Courier New" pitchFamily="49" charset="0"/>
            </a:endParaRP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TYPE            TRIGGERING_STATEMENT  TABLE_NAME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------------------------------------------------</a:t>
            </a:r>
          </a:p>
          <a:p>
            <a:pPr marL="0" indent="0"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AFTER EACH ROW  UPDATE                INVENTORY</a:t>
            </a:r>
          </a:p>
        </p:txBody>
      </p:sp>
    </p:spTree>
    <p:extLst>
      <p:ext uri="{BB962C8B-B14F-4D97-AF65-F5344CB8AC3E}">
        <p14:creationId xmlns:p14="http://schemas.microsoft.com/office/powerpoint/2010/main" val="14944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Points about Triggers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7772400" cy="4076700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altLang="en-US" dirty="0">
              <a:latin typeface="Courier New" pitchFamily="49" charset="0"/>
            </a:endParaRPr>
          </a:p>
          <a:p>
            <a:pPr>
              <a:defRPr/>
            </a:pPr>
            <a:r>
              <a:rPr lang="en-US" altLang="en-US" b="1" dirty="0">
                <a:latin typeface="Courier New" pitchFamily="49" charset="0"/>
              </a:rPr>
              <a:t>ORA-04091</a:t>
            </a:r>
            <a:r>
              <a:rPr lang="en-US" altLang="en-US" dirty="0"/>
              <a:t>: mutating relation problem</a:t>
            </a:r>
          </a:p>
          <a:p>
            <a:pPr lvl="1">
              <a:defRPr/>
            </a:pPr>
            <a:r>
              <a:rPr lang="en-US" altLang="en-US" dirty="0"/>
              <a:t>In a </a:t>
            </a:r>
            <a:r>
              <a:rPr lang="en-US" altLang="en-US" b="1" dirty="0"/>
              <a:t>row level trigger</a:t>
            </a:r>
            <a:r>
              <a:rPr lang="en-US" altLang="en-US" dirty="0"/>
              <a:t>, you </a:t>
            </a:r>
            <a:r>
              <a:rPr lang="en-US" altLang="en-US" b="1" dirty="0"/>
              <a:t>cannot</a:t>
            </a:r>
            <a:r>
              <a:rPr lang="en-US" altLang="en-US" dirty="0"/>
              <a:t> have the body refer to the table specified in the event as it would see inconsistent data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9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772400" cy="1104900"/>
          </a:xfrm>
        </p:spPr>
        <p:txBody>
          <a:bodyPr/>
          <a:lstStyle/>
          <a:p>
            <a:pPr algn="ctr"/>
            <a:r>
              <a:rPr lang="en-US" altLang="en-US" smtClean="0"/>
              <a:t>Constraints versus Triggers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7772400" cy="4076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Constraints </a:t>
            </a:r>
            <a:r>
              <a:rPr lang="en-US" altLang="en-US" sz="2000" b="1"/>
              <a:t>are useful for database consistency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Use IC  when sufficient </a:t>
            </a:r>
            <a:endParaRPr lang="en-US" altLang="en-US" sz="180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800"/>
              <a:t>More opportunity for optimization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Not restricted to insert/delete/update</a:t>
            </a:r>
            <a:r>
              <a:rPr lang="en-US" altLang="en-US" sz="180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sz="20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Triggers  </a:t>
            </a:r>
            <a:r>
              <a:rPr lang="en-US" altLang="en-US" sz="2000" b="1"/>
              <a:t>are flexible and more powerful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Alerters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Event logging for auditing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Security enforcement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Analysis of table accesses (statistics)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Workflow and business logic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 b="1"/>
              <a:t>But can be hard to understand ……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Several triggers      (Arbitrary order </a:t>
            </a:r>
            <a:r>
              <a:rPr lang="en-US" altLang="en-US" sz="1800">
                <a:sym typeface="Wingdings" panose="05000000000000000000" pitchFamily="2" charset="2"/>
              </a:rPr>
              <a:t> </a:t>
            </a:r>
            <a:r>
              <a:rPr lang="en-US" altLang="en-US" sz="1800"/>
              <a:t> unpredictable !?)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Chain triggers         (When to stop ?)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Recursive triggers  (Termination?)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031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752600" y="122238"/>
            <a:ext cx="7543800" cy="1295400"/>
          </a:xfrm>
        </p:spPr>
        <p:txBody>
          <a:bodyPr/>
          <a:lstStyle/>
          <a:p>
            <a:pPr marL="342900" indent="-342900"/>
            <a:r>
              <a:rPr lang="en-US" altLang="en-US"/>
              <a:t>Triggers: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76400"/>
            <a:ext cx="8001000" cy="642938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Some application constraints are complex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/>
          </a:p>
          <a:p>
            <a:pPr lvl="1">
              <a:buFont typeface="Wingdings" charset="0"/>
              <a:buChar char="l"/>
              <a:defRPr/>
            </a:pPr>
            <a:endParaRPr lang="en-US" sz="20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B8BDA4-F341-4A92-B441-694D83DCEF36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  <p:pic>
        <p:nvPicPr>
          <p:cNvPr id="1843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1676400"/>
            <a:ext cx="1539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6096000" y="2819401"/>
            <a:ext cx="4267200" cy="646113"/>
          </a:xfrm>
          <a:prstGeom prst="rect">
            <a:avLst/>
          </a:prstGeom>
          <a:solidFill>
            <a:srgbClr val="FFDF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Sum of loans taken by a customer does not exceed 100,000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676400" y="2438401"/>
            <a:ext cx="5257800" cy="3465513"/>
            <a:chOff x="152400" y="2438399"/>
            <a:chExt cx="5257800" cy="3465732"/>
          </a:xfrm>
        </p:grpSpPr>
        <p:pic>
          <p:nvPicPr>
            <p:cNvPr id="18443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438399"/>
              <a:ext cx="1447800" cy="116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152400" y="3581471"/>
              <a:ext cx="4191000" cy="9239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lvl="1" eaLnBrk="1" hangingPunct="1">
                <a:defRPr/>
              </a:pP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Student cannot take the same course after getting a passing grade in it</a:t>
              </a:r>
            </a:p>
          </p:txBody>
        </p:sp>
        <p:sp>
          <p:nvSpPr>
            <p:cNvPr id="18445" name="Rectangle 12"/>
            <p:cNvSpPr>
              <a:spLocks noChangeArrowheads="1"/>
            </p:cNvSpPr>
            <p:nvPr/>
          </p:nvSpPr>
          <p:spPr bwMode="auto">
            <a:xfrm>
              <a:off x="228600" y="4572000"/>
              <a:ext cx="4572000" cy="646331"/>
            </a:xfrm>
            <a:prstGeom prst="rect">
              <a:avLst/>
            </a:prstGeom>
            <a:solidFill>
              <a:srgbClr val="B5FF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Age field is derived automatically from the Date-of-Birth field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5257977"/>
              <a:ext cx="4572000" cy="6461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>
              <a:spAutoFit/>
            </a:bodyPr>
            <a:lstStyle/>
            <a:p>
              <a:pPr lvl="1" eaLnBrk="1" hangingPunct="1">
                <a:defRPr/>
              </a:pPr>
              <a:r>
                <a:rPr lang="en-US" dirty="0">
                  <a:latin typeface="Arial" charset="0"/>
                  <a:ea typeface="ＭＳ Ｐゴシック" charset="0"/>
                  <a:cs typeface="ＭＳ Ｐゴシック" charset="0"/>
                </a:rPr>
                <a:t>A student cannot take IQP and MQP in overlapping terms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391400" y="3962401"/>
            <a:ext cx="3124200" cy="1789113"/>
            <a:chOff x="5867400" y="3962400"/>
            <a:chExt cx="3124200" cy="1789331"/>
          </a:xfrm>
        </p:grpSpPr>
        <p:pic>
          <p:nvPicPr>
            <p:cNvPr id="18441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3962400"/>
              <a:ext cx="1464843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" name="Rectangle 15"/>
            <p:cNvSpPr>
              <a:spLocks noChangeArrowheads="1"/>
            </p:cNvSpPr>
            <p:nvPr/>
          </p:nvSpPr>
          <p:spPr bwMode="auto">
            <a:xfrm>
              <a:off x="5867400" y="5105400"/>
              <a:ext cx="3124200" cy="646331"/>
            </a:xfrm>
            <a:prstGeom prst="rect">
              <a:avLst/>
            </a:prstGeom>
            <a:solidFill>
              <a:srgbClr val="FF6600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Admission date should automatically be filled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04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Triggers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9263"/>
            <a:ext cx="7391400" cy="4411662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dirty="0"/>
              <a:t>A procedure that runs automatically when a certain </a:t>
            </a:r>
            <a:r>
              <a:rPr lang="en-US" sz="2400" b="1" i="1" dirty="0">
                <a:solidFill>
                  <a:srgbClr val="3333FF"/>
                </a:solidFill>
              </a:rPr>
              <a:t>event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occurs in the DBMS</a:t>
            </a:r>
          </a:p>
          <a:p>
            <a:pPr>
              <a:buFont typeface="Wingdings" charset="0"/>
              <a:buChar char="l"/>
              <a:defRPr/>
            </a:pPr>
            <a:endParaRPr lang="en-US" sz="2400" dirty="0"/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The procedure performs some actions, e.g.,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Check certain values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Fill in some values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Inserts/deletes/updates other records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Check that some business constraints are satisfied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Commit (approve the transaction) or roll back (cancel the transaction)</a:t>
            </a:r>
          </a:p>
          <a:p>
            <a:pPr>
              <a:buFont typeface="Wingdings" charset="0"/>
              <a:buChar char="l"/>
              <a:defRPr/>
            </a:pPr>
            <a:endParaRPr lang="en-US" sz="2400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EFECCC-45E8-45BC-9B2B-BAE9AC4354D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5665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Trigger Components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9263"/>
            <a:ext cx="7467600" cy="4411662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Three components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3333FF"/>
                </a:solidFill>
              </a:rPr>
              <a:t>Event: </a:t>
            </a:r>
            <a:r>
              <a:rPr lang="en-US" sz="2000" dirty="0"/>
              <a:t>When this event happens, the trigger is activated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3333FF"/>
                </a:solidFill>
              </a:rPr>
              <a:t>Condition (optional): </a:t>
            </a:r>
            <a:r>
              <a:rPr lang="en-US" sz="2000" dirty="0"/>
              <a:t>If the condition is true, the trigger executes, otherwise skipped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3333FF"/>
                </a:solidFill>
              </a:rPr>
              <a:t>Action: </a:t>
            </a:r>
            <a:r>
              <a:rPr lang="en-US" sz="2000" dirty="0"/>
              <a:t>The actions performed by the trigger</a:t>
            </a:r>
          </a:p>
          <a:p>
            <a:pPr lvl="1">
              <a:buFont typeface="Wingdings" charset="0"/>
              <a:buChar char="l"/>
              <a:defRPr/>
            </a:pPr>
            <a:endParaRPr lang="en-US" sz="2000" dirty="0"/>
          </a:p>
          <a:p>
            <a:pPr>
              <a:buFont typeface="Wingdings" charset="0"/>
              <a:buChar char="l"/>
              <a:defRPr/>
            </a:pPr>
            <a:r>
              <a:rPr lang="en-US" sz="2400" b="1" dirty="0">
                <a:solidFill>
                  <a:srgbClr val="800000"/>
                </a:solidFill>
              </a:rPr>
              <a:t>Semantics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2000" dirty="0"/>
              <a:t>When the </a:t>
            </a:r>
            <a:r>
              <a:rPr lang="en-US" sz="2000" b="1" u="sng" dirty="0"/>
              <a:t>Event</a:t>
            </a:r>
            <a:r>
              <a:rPr lang="en-US" sz="2000" dirty="0"/>
              <a:t> occurs and </a:t>
            </a:r>
            <a:r>
              <a:rPr lang="en-US" sz="2000" b="1" u="sng" dirty="0"/>
              <a:t>Condition</a:t>
            </a:r>
            <a:r>
              <a:rPr lang="en-US" sz="2000" dirty="0"/>
              <a:t> is true, execute the </a:t>
            </a:r>
            <a:r>
              <a:rPr lang="en-US" sz="2000" b="1" u="sng" dirty="0"/>
              <a:t>Action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B36920-3C47-4DCC-A041-0F6E501E0B2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4876800" y="5257800"/>
            <a:ext cx="3505200" cy="1066800"/>
          </a:xfrm>
          <a:prstGeom prst="wedgeRoundRectCallout">
            <a:avLst>
              <a:gd name="adj1" fmla="val -57935"/>
              <a:gd name="adj2" fmla="val -95829"/>
              <a:gd name="adj3" fmla="val 16667"/>
            </a:avLst>
          </a:prstGeom>
          <a:solidFill>
            <a:srgbClr val="FFFFC2"/>
          </a:solidFill>
          <a:ln w="9525">
            <a:solidFill>
              <a:srgbClr val="CC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Lets see how to define these components</a:t>
            </a:r>
          </a:p>
        </p:txBody>
      </p:sp>
    </p:spTree>
    <p:extLst>
      <p:ext uri="{BB962C8B-B14F-4D97-AF65-F5344CB8AC3E}">
        <p14:creationId xmlns:p14="http://schemas.microsoft.com/office/powerpoint/2010/main" val="12670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Trigger: Events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19264"/>
            <a:ext cx="7010400" cy="4071937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Three event types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Insert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Update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Delete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Two triggering times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Before the event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After the event</a:t>
            </a:r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Two granularities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Execute for each row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800" dirty="0"/>
              <a:t>Execute for each statement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48D9AA-52A6-469B-8BFC-9F6C679FFC0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9168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1731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1) Trigger: Event 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3276600"/>
            <a:ext cx="8229600" cy="7620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dirty="0" smtClean="0">
                <a:ea typeface="+mn-ea"/>
              </a:rPr>
              <a:t>Example</a:t>
            </a:r>
            <a:endParaRPr lang="en-US" dirty="0">
              <a:ea typeface="+mn-ea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BE4D14-B0D8-46CC-AA3A-79A47510DCC2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  <p:grpSp>
        <p:nvGrpSpPr>
          <p:cNvPr id="22533" name="Group 18"/>
          <p:cNvGrpSpPr>
            <a:grpSpLocks/>
          </p:cNvGrpSpPr>
          <p:nvPr/>
        </p:nvGrpSpPr>
        <p:grpSpPr bwMode="auto">
          <a:xfrm>
            <a:off x="1752600" y="1905000"/>
            <a:ext cx="7848600" cy="1295400"/>
            <a:chOff x="228600" y="1905000"/>
            <a:chExt cx="7848600" cy="12954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228600" y="1905000"/>
              <a:ext cx="5867400" cy="1295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&lt;name&gt;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Before|After      Insert|Update|Delete  ON </a:t>
              </a:r>
              <a:r>
                <a:rPr lang="en-US" altLang="en-US" sz="1600">
                  <a:solidFill>
                    <a:srgbClr val="000000"/>
                  </a:solidFill>
                </a:rPr>
                <a:t>&lt;tablename&gt;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altLang="en-US" sz="1600" b="1">
                <a:solidFill>
                  <a:srgbClr val="800000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7" name="Straight Arrow Connector 6"/>
            <p:cNvCxnSpPr>
              <a:cxnSpLocks noChangeShapeType="1"/>
              <a:stCxn id="22546" idx="1"/>
            </p:cNvCxnSpPr>
            <p:nvPr/>
          </p:nvCxnSpPr>
          <p:spPr bwMode="auto">
            <a:xfrm flipH="1">
              <a:off x="5424488" y="2317750"/>
              <a:ext cx="762000" cy="444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6" name="TextBox 8"/>
            <p:cNvSpPr txBox="1">
              <a:spLocks noChangeArrowheads="1"/>
            </p:cNvSpPr>
            <p:nvPr/>
          </p:nvSpPr>
          <p:spPr bwMode="auto">
            <a:xfrm>
              <a:off x="6185975" y="2133600"/>
              <a:ext cx="18912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That is the event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1676400" y="4038601"/>
            <a:ext cx="3276600" cy="2125663"/>
            <a:chOff x="152400" y="4038600"/>
            <a:chExt cx="3276600" cy="2126397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304800" y="4038600"/>
              <a:ext cx="3124200" cy="990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ABC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Before  Insert On </a:t>
              </a:r>
              <a:r>
                <a:rPr lang="en-US" altLang="en-US" sz="1600">
                  <a:solidFill>
                    <a:srgbClr val="000000"/>
                  </a:solidFill>
                </a:rPr>
                <a:t>Students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524000" y="4800863"/>
              <a:ext cx="304800" cy="53358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3" name="TextBox 12"/>
            <p:cNvSpPr txBox="1">
              <a:spLocks noChangeArrowheads="1"/>
            </p:cNvSpPr>
            <p:nvPr/>
          </p:nvSpPr>
          <p:spPr bwMode="auto">
            <a:xfrm>
              <a:off x="152400" y="5334000"/>
              <a:ext cx="3200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This trigger is activated when an </a:t>
              </a:r>
              <a:r>
                <a:rPr lang="en-US" altLang="en-US" sz="1600" u="sng"/>
                <a:t>insert statement </a:t>
              </a:r>
              <a:r>
                <a:rPr lang="en-US" altLang="en-US" sz="1600"/>
                <a:t>is issued, but before the new record is inserted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715000" y="4038601"/>
            <a:ext cx="3276600" cy="2125663"/>
            <a:chOff x="4191000" y="4038600"/>
            <a:chExt cx="3276600" cy="2126397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4343400" y="4038600"/>
              <a:ext cx="3124200" cy="990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XYZ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After Update On </a:t>
              </a:r>
              <a:r>
                <a:rPr lang="en-US" altLang="en-US" sz="1600">
                  <a:solidFill>
                    <a:srgbClr val="000000"/>
                  </a:solidFill>
                </a:rPr>
                <a:t>Students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5562600" y="4800863"/>
              <a:ext cx="304800" cy="53358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0" name="TextBox 17"/>
            <p:cNvSpPr txBox="1">
              <a:spLocks noChangeArrowheads="1"/>
            </p:cNvSpPr>
            <p:nvPr/>
          </p:nvSpPr>
          <p:spPr bwMode="auto">
            <a:xfrm>
              <a:off x="4191000" y="5334000"/>
              <a:ext cx="3200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This trigger is activated when an </a:t>
              </a:r>
              <a:r>
                <a:rPr lang="en-US" altLang="en-US" sz="1600" u="sng"/>
                <a:t>update statement </a:t>
              </a:r>
              <a:r>
                <a:rPr lang="en-US" altLang="en-US" sz="1600"/>
                <a:t>is issued and after the update is executed</a:t>
              </a:r>
            </a:p>
          </p:txBody>
        </p:sp>
      </p:grp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>
            <a:off x="3962400" y="1752600"/>
            <a:ext cx="685800" cy="27305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7" name="TextBox 8"/>
          <p:cNvSpPr txBox="1">
            <a:spLocks noChangeArrowheads="1"/>
          </p:cNvSpPr>
          <p:nvPr/>
        </p:nvSpPr>
        <p:spPr bwMode="auto">
          <a:xfrm>
            <a:off x="4572000" y="1524000"/>
            <a:ext cx="154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Trigger name</a:t>
            </a:r>
          </a:p>
        </p:txBody>
      </p:sp>
    </p:spTree>
    <p:extLst>
      <p:ext uri="{BB962C8B-B14F-4D97-AF65-F5344CB8AC3E}">
        <p14:creationId xmlns:p14="http://schemas.microsoft.com/office/powerpoint/2010/main" val="68235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Granularity of Event</a:t>
            </a:r>
            <a:endParaRPr lang="en-US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391400" cy="2362200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sz="2000" dirty="0"/>
              <a:t>A single SQL statement may update, delete, or insert many records at the same time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b="1" dirty="0">
                <a:solidFill>
                  <a:srgbClr val="3333FF"/>
                </a:solidFill>
              </a:rPr>
              <a:t>E.g., Update student set </a:t>
            </a:r>
            <a:r>
              <a:rPr lang="en-US" sz="1600" b="1" dirty="0" err="1">
                <a:solidFill>
                  <a:srgbClr val="3333FF"/>
                </a:solidFill>
              </a:rPr>
              <a:t>gpa</a:t>
            </a:r>
            <a:r>
              <a:rPr lang="en-US" sz="1600" b="1" dirty="0">
                <a:solidFill>
                  <a:srgbClr val="3333FF"/>
                </a:solidFill>
              </a:rPr>
              <a:t> = </a:t>
            </a:r>
            <a:r>
              <a:rPr lang="en-US" sz="1600" b="1" dirty="0" err="1">
                <a:solidFill>
                  <a:srgbClr val="3333FF"/>
                </a:solidFill>
              </a:rPr>
              <a:t>gpa</a:t>
            </a:r>
            <a:r>
              <a:rPr lang="en-US" sz="1600" b="1" dirty="0">
                <a:solidFill>
                  <a:srgbClr val="3333FF"/>
                </a:solidFill>
              </a:rPr>
              <a:t> x 0.8;</a:t>
            </a:r>
            <a:endParaRPr lang="en-US" sz="1800" dirty="0"/>
          </a:p>
          <a:p>
            <a:pPr lvl="1">
              <a:buFont typeface="Wingdings" charset="0"/>
              <a:buChar char="l"/>
              <a:defRPr/>
            </a:pPr>
            <a:endParaRPr lang="en-US" sz="1800" dirty="0"/>
          </a:p>
          <a:p>
            <a:pPr>
              <a:buFont typeface="Wingdings" charset="0"/>
              <a:buChar char="l"/>
              <a:defRPr/>
            </a:pPr>
            <a:r>
              <a:rPr lang="en-US" sz="2000" b="1" dirty="0">
                <a:solidFill>
                  <a:srgbClr val="800000"/>
                </a:solidFill>
              </a:rPr>
              <a:t>Does the trigger execute for each updated or deleted record, or once for the entire statement ?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sz="1600" b="1" dirty="0">
                <a:solidFill>
                  <a:srgbClr val="3333FF"/>
                </a:solidFill>
              </a:rPr>
              <a:t>We define such granularity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21B2B3-7A5A-4422-A9BF-216B3352313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752601" y="4191000"/>
            <a:ext cx="6951663" cy="1828800"/>
            <a:chOff x="228600" y="4191000"/>
            <a:chExt cx="6950212" cy="1828800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228600" y="4191000"/>
              <a:ext cx="4190125" cy="1828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&lt;name&gt;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Before| After        Insert| Update| Delete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altLang="en-US" sz="1600" b="1">
                <a:solidFill>
                  <a:srgbClr val="800000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For Each Row | For Each Statement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6" name="Straight Arrow Connector 5"/>
            <p:cNvCxnSpPr>
              <a:cxnSpLocks noChangeShapeType="1"/>
              <a:stCxn id="23560" idx="1"/>
            </p:cNvCxnSpPr>
            <p:nvPr/>
          </p:nvCxnSpPr>
          <p:spPr bwMode="auto">
            <a:xfrm flipH="1">
              <a:off x="4113989" y="4375150"/>
              <a:ext cx="763429" cy="2730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0" name="TextBox 6"/>
            <p:cNvSpPr txBox="1">
              <a:spLocks noChangeArrowheads="1"/>
            </p:cNvSpPr>
            <p:nvPr/>
          </p:nvSpPr>
          <p:spPr bwMode="auto">
            <a:xfrm>
              <a:off x="4876800" y="4191000"/>
              <a:ext cx="186520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This is the event</a:t>
              </a:r>
            </a:p>
          </p:txBody>
        </p:sp>
        <p:cxnSp>
          <p:nvCxnSpPr>
            <p:cNvPr id="9" name="Straight Arrow Connector 8"/>
            <p:cNvCxnSpPr>
              <a:cxnSpLocks noChangeShapeType="1"/>
              <a:stCxn id="23562" idx="1"/>
            </p:cNvCxnSpPr>
            <p:nvPr/>
          </p:nvCxnSpPr>
          <p:spPr bwMode="auto">
            <a:xfrm flipH="1" flipV="1">
              <a:off x="3885437" y="5257800"/>
              <a:ext cx="915797" cy="18415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2" name="TextBox 9"/>
            <p:cNvSpPr txBox="1">
              <a:spLocks noChangeArrowheads="1"/>
            </p:cNvSpPr>
            <p:nvPr/>
          </p:nvSpPr>
          <p:spPr bwMode="auto">
            <a:xfrm>
              <a:off x="4800600" y="5257800"/>
              <a:ext cx="2378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</a:rPr>
                <a:t>This is the granularity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86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Example: Granularity of Event</a:t>
            </a:r>
            <a:endParaRPr lang="en-US" dirty="0">
              <a:ea typeface="+mj-ea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28B99-1A46-459B-A823-D755C568D12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52600" y="1828800"/>
            <a:ext cx="3429000" cy="2514600"/>
            <a:chOff x="228600" y="1828800"/>
            <a:chExt cx="3429000" cy="2514600"/>
          </a:xfrm>
        </p:grpSpPr>
        <p:sp>
          <p:nvSpPr>
            <p:cNvPr id="11" name="Rectangle 3"/>
            <p:cNvSpPr txBox="1">
              <a:spLocks noChangeArrowheads="1"/>
            </p:cNvSpPr>
            <p:nvPr/>
          </p:nvSpPr>
          <p:spPr bwMode="auto">
            <a:xfrm>
              <a:off x="457200" y="1828800"/>
              <a:ext cx="3200400" cy="152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XYZ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After Update ON </a:t>
              </a:r>
              <a:r>
                <a:rPr lang="en-US" altLang="en-US" sz="1600">
                  <a:solidFill>
                    <a:srgbClr val="000000"/>
                  </a:solidFill>
                </a:rPr>
                <a:t>&lt;tablename&gt;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altLang="en-US" sz="1600" b="1">
                <a:solidFill>
                  <a:srgbClr val="800000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For each statement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12" name="Straight Arrow Connector 11"/>
            <p:cNvCxnSpPr>
              <a:cxnSpLocks noChangeShapeType="1"/>
            </p:cNvCxnSpPr>
            <p:nvPr/>
          </p:nvCxnSpPr>
          <p:spPr bwMode="auto">
            <a:xfrm flipV="1">
              <a:off x="1676400" y="2971800"/>
              <a:ext cx="304800" cy="53340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8" name="TextBox 12"/>
            <p:cNvSpPr txBox="1">
              <a:spLocks noChangeArrowheads="1"/>
            </p:cNvSpPr>
            <p:nvPr/>
          </p:nvSpPr>
          <p:spPr bwMode="auto">
            <a:xfrm>
              <a:off x="228600" y="3512403"/>
              <a:ext cx="3200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This trigger is activated once (per UPDATE statement) after all records are updated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6019800" y="1981200"/>
            <a:ext cx="3352800" cy="2184400"/>
            <a:chOff x="4495800" y="1981200"/>
            <a:chExt cx="3352800" cy="2184976"/>
          </a:xfrm>
        </p:grpSpPr>
        <p:sp>
          <p:nvSpPr>
            <p:cNvPr id="14" name="Rectangle 3"/>
            <p:cNvSpPr txBox="1">
              <a:spLocks noChangeArrowheads="1"/>
            </p:cNvSpPr>
            <p:nvPr/>
          </p:nvSpPr>
          <p:spPr bwMode="auto">
            <a:xfrm>
              <a:off x="4648200" y="1981200"/>
              <a:ext cx="3200400" cy="15244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FAA26D3D-D897-4be2-8F04-BA451C77F1D7}"/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Create Trigger </a:t>
              </a:r>
              <a:r>
                <a:rPr lang="en-US" altLang="en-US" sz="1600" i="1">
                  <a:solidFill>
                    <a:srgbClr val="000000"/>
                  </a:solidFill>
                </a:rPr>
                <a:t>XYZ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Before Delete ON </a:t>
              </a:r>
              <a:r>
                <a:rPr lang="en-US" altLang="en-US" sz="1600">
                  <a:solidFill>
                    <a:srgbClr val="000000"/>
                  </a:solidFill>
                </a:rPr>
                <a:t>&lt;tablename&gt;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endParaRPr lang="en-US" altLang="en-US" sz="1600" b="1">
                <a:solidFill>
                  <a:srgbClr val="800000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For each row</a:t>
              </a:r>
            </a:p>
            <a:p>
              <a:pPr eaLnBrk="1" hangingPunct="1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None/>
                <a:defRPr/>
              </a:pPr>
              <a:r>
                <a:rPr lang="en-US" altLang="en-US" sz="1600" b="1">
                  <a:solidFill>
                    <a:srgbClr val="800000"/>
                  </a:solidFill>
                </a:rPr>
                <a:t>….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</p:cNvCxnSpPr>
            <p:nvPr/>
          </p:nvCxnSpPr>
          <p:spPr bwMode="auto">
            <a:xfrm flipV="1">
              <a:off x="5867400" y="3124501"/>
              <a:ext cx="304800" cy="533541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5" name="TextBox 15"/>
            <p:cNvSpPr txBox="1">
              <a:spLocks noChangeArrowheads="1"/>
            </p:cNvSpPr>
            <p:nvPr/>
          </p:nvSpPr>
          <p:spPr bwMode="auto">
            <a:xfrm>
              <a:off x="4495800" y="3581400"/>
              <a:ext cx="320040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This trigger is activated before deleting each record</a:t>
              </a: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52600" y="4876800"/>
            <a:ext cx="7543800" cy="990600"/>
          </a:xfrm>
        </p:spPr>
        <p:txBody>
          <a:bodyPr/>
          <a:lstStyle/>
          <a:p>
            <a:r>
              <a:rPr lang="en-US" altLang="en-US" sz="2000" b="1" i="1">
                <a:solidFill>
                  <a:srgbClr val="800000"/>
                </a:solidFill>
              </a:rPr>
              <a:t>In Oracle </a:t>
            </a:r>
            <a:r>
              <a:rPr lang="en-US" altLang="en-US" sz="2000" b="1" i="1">
                <a:solidFill>
                  <a:srgbClr val="800000"/>
                </a:solidFill>
                <a:sym typeface="Wingdings" panose="05000000000000000000" pitchFamily="2" charset="2"/>
              </a:rPr>
              <a:t> The Default is “For each Statement”</a:t>
            </a:r>
          </a:p>
          <a:p>
            <a:pPr lvl="1"/>
            <a:r>
              <a:rPr lang="en-US" altLang="en-US" sz="1600" b="1" i="1">
                <a:solidFill>
                  <a:srgbClr val="FF0000"/>
                </a:solidFill>
                <a:sym typeface="Wingdings" panose="05000000000000000000" pitchFamily="2" charset="2"/>
              </a:rPr>
              <a:t>You do not need to write it</a:t>
            </a:r>
            <a:endParaRPr lang="en-US" altLang="en-US" sz="16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>
          <a:noFill/>
        </a:ln>
        <a:effectLst/>
        <a:extLst/>
      </a:spPr>
      <a:bodyPr vert="horz" wrap="square" lIns="91440" tIns="45720" rIns="91440" bIns="45720" numCol="1" rtlCol="0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9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 Unicode MS" charset="0"/>
            <a:sym typeface="Symbol" charset="0"/>
          </a:defRPr>
        </a:defPPr>
      </a:lstStyle>
    </a:spDef>
    <a:lnDef>
      <a:spPr bwMode="auto">
        <a:noFill/>
        <a:ln w="22225" cap="flat" cmpd="sng" algn="ctr">
          <a:solidFill>
            <a:srgbClr val="800000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000" dirty="0" smtClean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1903</Words>
  <Application>Microsoft Office PowerPoint</Application>
  <PresentationFormat>Widescreen</PresentationFormat>
  <Paragraphs>443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3" baseType="lpstr">
      <vt:lpstr>Arial Unicode MS</vt:lpstr>
      <vt:lpstr>MS PGothic</vt:lpstr>
      <vt:lpstr>MS PGothic</vt:lpstr>
      <vt:lpstr>Arial</vt:lpstr>
      <vt:lpstr>Book Antiqua</vt:lpstr>
      <vt:lpstr>Calibri</vt:lpstr>
      <vt:lpstr>Calibri Light</vt:lpstr>
      <vt:lpstr>Courier New</vt:lpstr>
      <vt:lpstr>Symbol</vt:lpstr>
      <vt:lpstr>Times New Roman</vt:lpstr>
      <vt:lpstr>Wingdings</vt:lpstr>
      <vt:lpstr>游ゴシック</vt:lpstr>
      <vt:lpstr>Office Theme</vt:lpstr>
      <vt:lpstr>Network</vt:lpstr>
      <vt:lpstr>Constraints and Triggers</vt:lpstr>
      <vt:lpstr>Triggers: Introduction</vt:lpstr>
      <vt:lpstr>Triggers: Introduction</vt:lpstr>
      <vt:lpstr>Triggers</vt:lpstr>
      <vt:lpstr>Trigger Components</vt:lpstr>
      <vt:lpstr>Trigger: Events</vt:lpstr>
      <vt:lpstr>1) Trigger: Event </vt:lpstr>
      <vt:lpstr>Granularity of Event</vt:lpstr>
      <vt:lpstr>Example: Granularity of Event</vt:lpstr>
      <vt:lpstr>2) Trigger: Condition</vt:lpstr>
      <vt:lpstr>3) Trigger: Action</vt:lpstr>
      <vt:lpstr>Trigger: Referencing Values</vt:lpstr>
      <vt:lpstr>:New and :Old Variables</vt:lpstr>
      <vt:lpstr>:New and :Old Variables (cont’d)</vt:lpstr>
      <vt:lpstr>:New and :Old Variables (cont’d)</vt:lpstr>
      <vt:lpstr>:New and :Old Variables (cont’d)</vt:lpstr>
      <vt:lpstr>Example 1</vt:lpstr>
      <vt:lpstr>Example 2</vt:lpstr>
      <vt:lpstr>Example 3: Using Temp Variable</vt:lpstr>
      <vt:lpstr>Example 4: Maintenance of Derived Attributes</vt:lpstr>
      <vt:lpstr>Combining Multiple Events in One Trigger</vt:lpstr>
      <vt:lpstr>Order Of Trigger Firing</vt:lpstr>
      <vt:lpstr>Before vs. After</vt:lpstr>
      <vt:lpstr>Row-Level vs. Statement-Level Triggers </vt:lpstr>
      <vt:lpstr>Example 5: Statement-level Trigger</vt:lpstr>
      <vt:lpstr>Some Other Operations</vt:lpstr>
      <vt:lpstr>Points about Triggers</vt:lpstr>
      <vt:lpstr>Points about Triggers</vt:lpstr>
      <vt:lpstr>Constraints versus Triggers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Triggers: Introduction</dc:title>
  <dc:creator>rodica</dc:creator>
  <cp:lastModifiedBy>rodica</cp:lastModifiedBy>
  <cp:revision>4</cp:revision>
  <cp:lastPrinted>2019-09-23T12:30:32Z</cp:lastPrinted>
  <dcterms:created xsi:type="dcterms:W3CDTF">2019-09-23T12:27:10Z</dcterms:created>
  <dcterms:modified xsi:type="dcterms:W3CDTF">2019-09-23T12:57:34Z</dcterms:modified>
</cp:coreProperties>
</file>