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563" r:id="rId2"/>
    <p:sldId id="670" r:id="rId3"/>
    <p:sldId id="705" r:id="rId4"/>
    <p:sldId id="651" r:id="rId5"/>
    <p:sldId id="652" r:id="rId6"/>
    <p:sldId id="653" r:id="rId7"/>
    <p:sldId id="715" r:id="rId8"/>
    <p:sldId id="717" r:id="rId9"/>
    <p:sldId id="716" r:id="rId10"/>
    <p:sldId id="654" r:id="rId11"/>
    <p:sldId id="655" r:id="rId12"/>
    <p:sldId id="656" r:id="rId13"/>
    <p:sldId id="657" r:id="rId14"/>
    <p:sldId id="658" r:id="rId15"/>
    <p:sldId id="659" r:id="rId16"/>
    <p:sldId id="671" r:id="rId17"/>
    <p:sldId id="688" r:id="rId18"/>
    <p:sldId id="672" r:id="rId19"/>
    <p:sldId id="673" r:id="rId20"/>
    <p:sldId id="675" r:id="rId21"/>
    <p:sldId id="676" r:id="rId22"/>
    <p:sldId id="718" r:id="rId23"/>
    <p:sldId id="719" r:id="rId24"/>
    <p:sldId id="725" r:id="rId25"/>
    <p:sldId id="720" r:id="rId26"/>
    <p:sldId id="721" r:id="rId27"/>
    <p:sldId id="722" r:id="rId28"/>
    <p:sldId id="726" r:id="rId29"/>
    <p:sldId id="727" r:id="rId30"/>
    <p:sldId id="728" r:id="rId31"/>
    <p:sldId id="729" r:id="rId32"/>
    <p:sldId id="723" r:id="rId33"/>
    <p:sldId id="724" r:id="rId34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>
      <p:cViewPr>
        <p:scale>
          <a:sx n="100" d="100"/>
          <a:sy n="100" d="100"/>
        </p:scale>
        <p:origin x="1960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0"/>
    </p:cViewPr>
  </p:sorterViewPr>
  <p:notesViewPr>
    <p:cSldViewPr>
      <p:cViewPr varScale="1">
        <p:scale>
          <a:sx n="79" d="100"/>
          <a:sy n="79" d="100"/>
        </p:scale>
        <p:origin x="-2022" y="-84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EF4AC657-DFF0-1865-1E03-AB389EE720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BB8EF0F6-ABB1-32C8-FD0B-F37C680B1F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0" name="Rectangle 4">
            <a:extLst>
              <a:ext uri="{FF2B5EF4-FFF2-40B4-BE49-F238E27FC236}">
                <a16:creationId xmlns:a16="http://schemas.microsoft.com/office/drawing/2014/main" id="{C0327F38-6E89-11CC-A210-3A0DAC67DE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1" name="Rectangle 5">
            <a:extLst>
              <a:ext uri="{FF2B5EF4-FFF2-40B4-BE49-F238E27FC236}">
                <a16:creationId xmlns:a16="http://schemas.microsoft.com/office/drawing/2014/main" id="{9EDFC89D-9CDE-1246-01F0-7813AB0F01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D6449FAB-5AB8-D148-885A-6B68F9C9F3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28A9B955-0291-6270-BDF3-4564ACBABB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4DC526CA-C44D-FA29-B21B-E79FFA4421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A2A7DFB-8C76-A7FE-E86B-552B9CC56B5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8709" name="Rectangle 5">
            <a:extLst>
              <a:ext uri="{FF2B5EF4-FFF2-40B4-BE49-F238E27FC236}">
                <a16:creationId xmlns:a16="http://schemas.microsoft.com/office/drawing/2014/main" id="{44C73045-01EE-2246-5AD9-6095FD3EC7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8710" name="Rectangle 6">
            <a:extLst>
              <a:ext uri="{FF2B5EF4-FFF2-40B4-BE49-F238E27FC236}">
                <a16:creationId xmlns:a16="http://schemas.microsoft.com/office/drawing/2014/main" id="{F458CDEC-020E-908D-F47B-EDC291D99F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8711" name="Rectangle 7">
            <a:extLst>
              <a:ext uri="{FF2B5EF4-FFF2-40B4-BE49-F238E27FC236}">
                <a16:creationId xmlns:a16="http://schemas.microsoft.com/office/drawing/2014/main" id="{96300036-2BE3-8FB7-FEDD-96ADEB420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C8887AA9-B367-9A40-912E-06778EC61E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24D5B25-4D64-741D-471E-24A10AAA7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E4A8C2-0D3B-4442-B31A-066C93C08AA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EAD1834-FEA4-59D8-F032-B307F18DA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5825" y="2400300"/>
            <a:ext cx="0" cy="0"/>
          </a:xfrm>
          <a:solidFill>
            <a:srgbClr val="FFFFFF"/>
          </a:solidFill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31500B1-9839-4E88-3457-9358BAF72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34" tIns="45666" rIns="91334" bIns="45666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AC69C5E-04CE-9881-37DE-CA22B64DF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449347-F625-A14B-8E46-4518336643C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D4694A-5D98-9A48-FE52-E3422D55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B8F036-7549-0900-7096-863DEF8D7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A2655E42-8866-7FCE-AB54-C4E5BABC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9B79079F-BD07-4EE4-0791-9D732E84C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Rectangle 6">
            <a:extLst>
              <a:ext uri="{FF2B5EF4-FFF2-40B4-BE49-F238E27FC236}">
                <a16:creationId xmlns:a16="http://schemas.microsoft.com/office/drawing/2014/main" id="{51FF97BE-2314-A148-73FE-91293127D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594951" name="Rectangle 7">
            <a:extLst>
              <a:ext uri="{FF2B5EF4-FFF2-40B4-BE49-F238E27FC236}">
                <a16:creationId xmlns:a16="http://schemas.microsoft.com/office/drawing/2014/main" id="{A9A6A5A8-A17E-ABBD-9FB7-C666A1347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99AAF64-5974-D020-4DF2-604D8FF18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E73A9A-E1A7-1B49-B2A7-E3BBD049EC3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E2C5EDE-EF56-4F0B-A5D4-142AF6BF0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539B623-3BFB-6B83-1C45-247B6C35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84172D7D-C919-A1F8-D16E-FC1278EE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3F3E8FA2-E6CB-FFBB-B370-4955DBF1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58CF238D-FF9C-74A9-DAE3-6B7A3DCE8B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611335" name="Rectangle 7">
            <a:extLst>
              <a:ext uri="{FF2B5EF4-FFF2-40B4-BE49-F238E27FC236}">
                <a16:creationId xmlns:a16="http://schemas.microsoft.com/office/drawing/2014/main" id="{51C9A748-18DB-F04D-5990-91D0FD9DA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7E5543C-20B3-6EE0-3B1D-2EBA5DCBE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DE6CE8-07F4-AA42-A33A-6C0789A4C1B4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4FCA843-0D73-BB63-D4B1-985A6352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DDE4C20-41BA-614F-BAF8-F6A40DB1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0BAD6F4D-C6EA-9A34-8EE0-6BCA7ECD4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EC0FBCA5-F27B-A0B9-B28C-E030C1687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17510D4A-C191-9957-B381-D4968A0D2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E4D6EFC5-7DE1-7C2C-153F-EB994839D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A971F02-C512-30C4-78C2-46504AAC08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9EE19A1-AF89-9A44-B3BF-C8CB5A67249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E9E8A68-1EF9-8CA7-A7F9-E02B76A5D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39CDBFA-64AF-BE4C-8874-CB33485A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865A8BCC-6B25-A176-B889-C3D04C99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F9CA05EE-A0B8-9B61-493C-FD96D21A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7CC87CDF-E9FC-608A-D59F-4FB283C99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563207" name="Rectangle 7">
            <a:extLst>
              <a:ext uri="{FF2B5EF4-FFF2-40B4-BE49-F238E27FC236}">
                <a16:creationId xmlns:a16="http://schemas.microsoft.com/office/drawing/2014/main" id="{03C93080-963F-8791-CF6C-EAEB56E5A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6FCDC4D-A34F-48D5-D193-47083FC8E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B05008-E868-5940-99EA-F7B67B1A993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E3C109-9AAE-BE66-F1DE-7BE0DBF6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9BF1D08-9C73-8BF4-65D1-4910F0BBE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D247B846-3B5E-A088-6034-EF537300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CFCDF09B-4578-C66E-F516-42323A4B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2A75E2A0-3E87-8968-1603-3C7DE1678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578567" name="Rectangle 7">
            <a:extLst>
              <a:ext uri="{FF2B5EF4-FFF2-40B4-BE49-F238E27FC236}">
                <a16:creationId xmlns:a16="http://schemas.microsoft.com/office/drawing/2014/main" id="{3D8BA1E6-EDFB-A514-13A2-5605B707F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2883925-94B1-978A-2975-F7DCA567F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7DC17D-7A93-7841-8F98-C37307E2C4E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E86D3E3-4B2E-021F-422F-A2006CD0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CB9CF2F-BB6B-279F-7093-B0660557B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7F59C60F-5AA8-6A7C-5E73-08FEBDE13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65F9A27B-D9A6-CA2D-20DD-4ED05960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63D72433-36FE-3A5A-EFEC-6AFF69697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622599" name="Rectangle 7">
            <a:extLst>
              <a:ext uri="{FF2B5EF4-FFF2-40B4-BE49-F238E27FC236}">
                <a16:creationId xmlns:a16="http://schemas.microsoft.com/office/drawing/2014/main" id="{5F441016-056A-22A9-76A7-65667EC11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81D4C43-BD16-0ABE-97CA-F8DA14966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9F6100-E642-424A-AD4A-F1922B84211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70B01BE-6143-494B-B4AB-2F566621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BD0B6A9-EDF2-D3B7-B53A-ACB8CA66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89" tIns="0" rIns="18989" bIns="0" anchor="b"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13C0A035-B738-9AE1-FFF7-2DEDCF54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DE729EAC-4AB0-042D-C490-0394C697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F558A42E-FBA5-CDBF-89C7-CD225DF187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1675"/>
            <a:ext cx="4618038" cy="3463925"/>
          </a:xfrm>
          <a:ln w="12700" cap="flat">
            <a:solidFill>
              <a:schemeClr val="tx1"/>
            </a:solidFill>
          </a:ln>
        </p:spPr>
      </p:sp>
      <p:sp>
        <p:nvSpPr>
          <p:cNvPr id="552967" name="Rectangle 7">
            <a:extLst>
              <a:ext uri="{FF2B5EF4-FFF2-40B4-BE49-F238E27FC236}">
                <a16:creationId xmlns:a16="http://schemas.microsoft.com/office/drawing/2014/main" id="{4D8D4AA8-38F4-0D5C-ACEA-02924722E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1780" tIns="45891" rIns="91780" bIns="45891"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7CDA2745-ECF4-C59D-02A5-6E5305470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FC2CEB34-CD01-5793-03D7-EAA1BFB5D04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76121D71-A85F-5AF0-2846-46095AD3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B6B2A7D5-64D4-C737-5AEC-3F108AB2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4E54B84F-B58B-960A-0B23-9FB379DA4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5ECB65B8-CEFF-9BC8-94B5-066DDA5A3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C484D139-688F-4FA6-43A3-B111EB47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B92B8813-DFC7-88F6-32E2-5EEEF8E0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D6786C7A-CDFC-39C1-A9FE-01EB7338E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AC3D2C59-7E70-9444-203C-8F8D4CC23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A489BCE6-85AD-CF02-9CF6-8AE230FA4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70A759DC-601B-04D5-B74A-BAEC1BEA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F40E0273-9605-DCAA-0D98-F598AE96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F9EFB352-8189-F6DE-C4C1-430E248F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C472386A-123D-D8F1-841D-A3B72816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DC168FCC-C433-02D4-0418-4EF933199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62B8D763-7E8E-9239-2879-816B5FFA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D65A56DE-5131-EFED-3EDB-CAB3FD5DD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437ED631-79EE-041A-1435-6488B92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10F6A81D-421C-209E-A361-8350F684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6A5C2F7A-29FD-9885-2D3C-18B7C687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C7F152E1-100E-CFEB-3CFA-F6F368FF1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4E5C6C2D-9B20-5A45-FB4B-35B95420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9CBD558F-1342-7451-53C7-16BA68DA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57E1DEE8-3C41-07FC-AAE1-544E2417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B61E2325-5DBE-FCD0-984A-BBE2F858F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16A9DC72-A2D0-C74C-7862-9AA5129B5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C57D5197-D542-F2B2-3530-DB768C28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3E0394C2-BD94-B85A-752F-87E2977E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69F5FE52-0FE1-DDB0-4579-AF49FB5C4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A3D433CB-480A-B602-776E-E7C69652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09D4A958-36D4-418B-26B7-2A05B9E2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F495F5D1-26FC-7E33-98FA-0DF5C735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CFD478AF-9E19-430C-8CE8-05BD4216B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6" name="Picture 45" descr="wpibig">
            <a:extLst>
              <a:ext uri="{FF2B5EF4-FFF2-40B4-BE49-F238E27FC236}">
                <a16:creationId xmlns:a16="http://schemas.microsoft.com/office/drawing/2014/main" id="{D9FC7396-94DF-CA2D-73B8-87108B056F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89F43C00-A9ED-8D0E-964A-5BE70EF37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80C9B827-F2D1-77B9-E8F4-D7CB2E5C1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56A5454-5843-700A-D55F-12B9DC037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DEC8B-C6D4-3E43-A160-268594918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1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8BC040-69E4-A472-E8F6-89309F013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62FA60-411B-A53C-0B88-75E5DD21C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2DCB2F6-E0B0-D79C-439E-28DC45CF0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910673-D89B-3E48-A261-41D1A5A3DE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7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931813-4823-5C7A-4F21-0DD152913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A771D4-BB85-73E9-BB11-9EF5908DB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ECA1414-3476-09C3-0260-C84BE34F73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DE0E6-363D-0347-A91B-36414CEEF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74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A6F808-50A0-C0B4-D836-D1BBCF455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7437E9-362A-17BB-9D67-F5CBE97B5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318DCB-EE41-4789-CB77-4188BB640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2DDA1-5EB1-1946-AC27-2A6D13E26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5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BE89DB-B7D7-295A-9057-5C20F110C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26CDFE-4AEB-CC4A-49FD-CC3B39A7C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A08F13-3653-58D7-61EC-37D82C73F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15A25-0117-6A40-9931-68D2FAAB1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23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02BDB7-0B28-1A45-0870-04A200D01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78B835-CDBF-712B-98EB-F20AAE624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B94D05D-CEAF-F8D4-E427-D7838EF2B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3585E-B974-6942-B616-1B99010347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91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37419B-5DDB-4E31-79EE-D9E717BC8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78EFC78-DE0D-CAAE-1148-98D906BC7C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45F3C10-9B98-8BB3-DF43-246B15230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BB106-40A8-134B-AB43-0B44C7C05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15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A9E9DD-729E-D012-76C8-F9D8D382A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A3C7335-14EE-B2A2-2D1D-6DD00F440A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3133E0-5377-DCEC-2B8B-1DCEEC287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9928B-49F7-6249-BE67-4BAA8526FE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3AF82D9-25B7-0A2D-97CF-04003F440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FB53BAE-4594-4177-3F71-E055CE106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E95F275-B23D-C4B9-944E-2905AB15C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B3B8-570E-8748-9515-BDB461215C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9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E1F68-FD27-4E49-6C1F-D814A162B4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9092F-E8AF-3ECD-76FB-7B4955CEB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7429F91-F9A4-DDC8-5277-C2A2E9486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7EE62-E499-AA4A-B789-7666BA008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9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05E39F-7E0A-6EAE-586D-E6CA19E2F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CE931A-5557-2407-E0B7-CEDC8E50F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CF59128-241F-5AA1-23AC-BAD45E55A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63EF2-8A6B-8546-B2FA-929B49268B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3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B917F520-5D3A-9D6F-10E7-5F646F092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7D4B32-0C30-4815-EE64-F1099E4A0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C90888-C1E7-E895-7FCA-2A0BE78D9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2FB9C4D-A3F9-84D6-50D9-8446B74B36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772AB66-2449-8024-39BB-56CBE59AB3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C6542D4-1618-1883-C7E6-180EE72A08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94B469-0821-9347-9C33-A9016CB796E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2607087-22F7-C0BA-9449-154AFB78E19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>
              <a:extLst>
                <a:ext uri="{FF2B5EF4-FFF2-40B4-BE49-F238E27FC236}">
                  <a16:creationId xmlns:a16="http://schemas.microsoft.com/office/drawing/2014/main" id="{DDC0129B-470C-FABC-FAEB-2F2BA0E5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0">
              <a:extLst>
                <a:ext uri="{FF2B5EF4-FFF2-40B4-BE49-F238E27FC236}">
                  <a16:creationId xmlns:a16="http://schemas.microsoft.com/office/drawing/2014/main" id="{8F4166EF-8FAD-EBA2-7771-3D1335A76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1">
              <a:extLst>
                <a:ext uri="{FF2B5EF4-FFF2-40B4-BE49-F238E27FC236}">
                  <a16:creationId xmlns:a16="http://schemas.microsoft.com/office/drawing/2014/main" id="{0EAC7420-F89A-1DC9-F987-57B851235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2">
              <a:extLst>
                <a:ext uri="{FF2B5EF4-FFF2-40B4-BE49-F238E27FC236}">
                  <a16:creationId xmlns:a16="http://schemas.microsoft.com/office/drawing/2014/main" id="{65558A2B-3B73-A328-29F4-86FAC615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3">
              <a:extLst>
                <a:ext uri="{FF2B5EF4-FFF2-40B4-BE49-F238E27FC236}">
                  <a16:creationId xmlns:a16="http://schemas.microsoft.com/office/drawing/2014/main" id="{8B73D1A3-A719-D64F-4804-BF2987C12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4">
              <a:extLst>
                <a:ext uri="{FF2B5EF4-FFF2-40B4-BE49-F238E27FC236}">
                  <a16:creationId xmlns:a16="http://schemas.microsoft.com/office/drawing/2014/main" id="{F4595E10-8BAB-3A7E-8124-80482682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5">
              <a:extLst>
                <a:ext uri="{FF2B5EF4-FFF2-40B4-BE49-F238E27FC236}">
                  <a16:creationId xmlns:a16="http://schemas.microsoft.com/office/drawing/2014/main" id="{0281D493-85D9-91D2-9574-25D04144B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6">
              <a:extLst>
                <a:ext uri="{FF2B5EF4-FFF2-40B4-BE49-F238E27FC236}">
                  <a16:creationId xmlns:a16="http://schemas.microsoft.com/office/drawing/2014/main" id="{271E0DBF-ED09-05DD-59DB-96A6FA21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7">
              <a:extLst>
                <a:ext uri="{FF2B5EF4-FFF2-40B4-BE49-F238E27FC236}">
                  <a16:creationId xmlns:a16="http://schemas.microsoft.com/office/drawing/2014/main" id="{6EB8CDBA-601D-59C4-5645-2C8A2F56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8">
              <a:extLst>
                <a:ext uri="{FF2B5EF4-FFF2-40B4-BE49-F238E27FC236}">
                  <a16:creationId xmlns:a16="http://schemas.microsoft.com/office/drawing/2014/main" id="{EF46876B-9183-A427-A29E-F16CCF1B8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19">
              <a:extLst>
                <a:ext uri="{FF2B5EF4-FFF2-40B4-BE49-F238E27FC236}">
                  <a16:creationId xmlns:a16="http://schemas.microsoft.com/office/drawing/2014/main" id="{4613DF6B-22FD-40B3-9A76-73A45A3B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0">
              <a:extLst>
                <a:ext uri="{FF2B5EF4-FFF2-40B4-BE49-F238E27FC236}">
                  <a16:creationId xmlns:a16="http://schemas.microsoft.com/office/drawing/2014/main" id="{7BFA4D60-8BBD-328B-59A8-79ED50CB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1">
              <a:extLst>
                <a:ext uri="{FF2B5EF4-FFF2-40B4-BE49-F238E27FC236}">
                  <a16:creationId xmlns:a16="http://schemas.microsoft.com/office/drawing/2014/main" id="{D2501BF9-AEFD-0B59-59CE-BD7DA79D4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2">
              <a:extLst>
                <a:ext uri="{FF2B5EF4-FFF2-40B4-BE49-F238E27FC236}">
                  <a16:creationId xmlns:a16="http://schemas.microsoft.com/office/drawing/2014/main" id="{F09D4645-A229-EC84-4C2F-9E39D674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3">
              <a:extLst>
                <a:ext uri="{FF2B5EF4-FFF2-40B4-BE49-F238E27FC236}">
                  <a16:creationId xmlns:a16="http://schemas.microsoft.com/office/drawing/2014/main" id="{05887EFC-A4EE-72EE-E759-C5CB961C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4">
              <a:extLst>
                <a:ext uri="{FF2B5EF4-FFF2-40B4-BE49-F238E27FC236}">
                  <a16:creationId xmlns:a16="http://schemas.microsoft.com/office/drawing/2014/main" id="{1E9BAA1B-6358-EFB1-E609-862DA114B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5">
              <a:extLst>
                <a:ext uri="{FF2B5EF4-FFF2-40B4-BE49-F238E27FC236}">
                  <a16:creationId xmlns:a16="http://schemas.microsoft.com/office/drawing/2014/main" id="{92238071-611B-2A77-F4CB-CE791715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6">
              <a:extLst>
                <a:ext uri="{FF2B5EF4-FFF2-40B4-BE49-F238E27FC236}">
                  <a16:creationId xmlns:a16="http://schemas.microsoft.com/office/drawing/2014/main" id="{C7A4D0DC-25CE-7B90-1DC4-818BA9EE0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7">
              <a:extLst>
                <a:ext uri="{FF2B5EF4-FFF2-40B4-BE49-F238E27FC236}">
                  <a16:creationId xmlns:a16="http://schemas.microsoft.com/office/drawing/2014/main" id="{689F5191-F3B2-57F5-A627-1A8AD2168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8">
              <a:extLst>
                <a:ext uri="{FF2B5EF4-FFF2-40B4-BE49-F238E27FC236}">
                  <a16:creationId xmlns:a16="http://schemas.microsoft.com/office/drawing/2014/main" id="{C04B4FDC-E24E-1764-585A-E36B8A0E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29">
              <a:extLst>
                <a:ext uri="{FF2B5EF4-FFF2-40B4-BE49-F238E27FC236}">
                  <a16:creationId xmlns:a16="http://schemas.microsoft.com/office/drawing/2014/main" id="{A795712C-21B3-077E-1082-0F6F1F39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0">
              <a:extLst>
                <a:ext uri="{FF2B5EF4-FFF2-40B4-BE49-F238E27FC236}">
                  <a16:creationId xmlns:a16="http://schemas.microsoft.com/office/drawing/2014/main" id="{A76A4E11-4D45-14BE-1B45-427295FF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1">
              <a:extLst>
                <a:ext uri="{FF2B5EF4-FFF2-40B4-BE49-F238E27FC236}">
                  <a16:creationId xmlns:a16="http://schemas.microsoft.com/office/drawing/2014/main" id="{2A8393F6-4373-7669-C783-91DA6F63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2">
              <a:extLst>
                <a:ext uri="{FF2B5EF4-FFF2-40B4-BE49-F238E27FC236}">
                  <a16:creationId xmlns:a16="http://schemas.microsoft.com/office/drawing/2014/main" id="{A4A139B2-3F10-3BBF-D8FB-E409ED6F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3">
              <a:extLst>
                <a:ext uri="{FF2B5EF4-FFF2-40B4-BE49-F238E27FC236}">
                  <a16:creationId xmlns:a16="http://schemas.microsoft.com/office/drawing/2014/main" id="{3326D72C-CD41-6F3E-B1C8-D33CA1C4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4">
              <a:extLst>
                <a:ext uri="{FF2B5EF4-FFF2-40B4-BE49-F238E27FC236}">
                  <a16:creationId xmlns:a16="http://schemas.microsoft.com/office/drawing/2014/main" id="{7AAC4A0C-79A2-DCB7-7CE5-07ADB71FC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5">
              <a:extLst>
                <a:ext uri="{FF2B5EF4-FFF2-40B4-BE49-F238E27FC236}">
                  <a16:creationId xmlns:a16="http://schemas.microsoft.com/office/drawing/2014/main" id="{A627FA0B-1BC5-2650-FD1D-EC37DA30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6">
              <a:extLst>
                <a:ext uri="{FF2B5EF4-FFF2-40B4-BE49-F238E27FC236}">
                  <a16:creationId xmlns:a16="http://schemas.microsoft.com/office/drawing/2014/main" id="{90D7DB4D-9FD4-04D6-9A3E-374ECA08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7">
              <a:extLst>
                <a:ext uri="{FF2B5EF4-FFF2-40B4-BE49-F238E27FC236}">
                  <a16:creationId xmlns:a16="http://schemas.microsoft.com/office/drawing/2014/main" id="{7A388311-B5A4-132A-BA14-FC499BE9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8">
              <a:extLst>
                <a:ext uri="{FF2B5EF4-FFF2-40B4-BE49-F238E27FC236}">
                  <a16:creationId xmlns:a16="http://schemas.microsoft.com/office/drawing/2014/main" id="{CE821175-5083-F6A2-A73B-4DED8D85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4" name="Oval 39">
              <a:extLst>
                <a:ext uri="{FF2B5EF4-FFF2-40B4-BE49-F238E27FC236}">
                  <a16:creationId xmlns:a16="http://schemas.microsoft.com/office/drawing/2014/main" id="{5515C9FA-3824-3688-A4EC-D42A020D1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pic>
        <p:nvPicPr>
          <p:cNvPr id="1033" name="Picture 42" descr="wpibig">
            <a:extLst>
              <a:ext uri="{FF2B5EF4-FFF2-40B4-BE49-F238E27FC236}">
                <a16:creationId xmlns:a16="http://schemas.microsoft.com/office/drawing/2014/main" id="{C4B68062-D8E5-540E-B6F2-8FE6ED094E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172200"/>
            <a:ext cx="10953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2DB84C4D-B9FD-CFD3-1211-91DAD2F5FC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CC3399"/>
                </a:solidFill>
                <a:ea typeface="+mj-ea"/>
                <a:cs typeface="+mj-cs"/>
              </a:rPr>
              <a:t>Functional Dependencies  and Normalization</a:t>
            </a:r>
          </a:p>
        </p:txBody>
      </p:sp>
      <p:sp>
        <p:nvSpPr>
          <p:cNvPr id="3075" name="Slide Number Placeholder 1">
            <a:extLst>
              <a:ext uri="{FF2B5EF4-FFF2-40B4-BE49-F238E27FC236}">
                <a16:creationId xmlns:a16="http://schemas.microsoft.com/office/drawing/2014/main" id="{92F77F72-7403-70F5-BD73-769DDB44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506E5-5A8A-1240-9C5A-DFD106F9BBB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BB11B-D34D-F691-2AA8-B9F7AED116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3962400"/>
            <a:ext cx="6248400" cy="1449388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  <a:cs typeface="+mn-cs"/>
              </a:rPr>
              <a:t>Rodica </a:t>
            </a:r>
            <a:r>
              <a:rPr lang="en-US" sz="2000" dirty="0" err="1">
                <a:ea typeface="+mn-ea"/>
                <a:cs typeface="+mn-cs"/>
              </a:rPr>
              <a:t>Neamtu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>
                <a:ea typeface="+mn-ea"/>
                <a:cs typeface="+mn-cs"/>
              </a:rPr>
              <a:t>       rneamtu@wpi.edu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77B-6D00-3D96-D0B7-C4A20F62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Boyce-</a:t>
            </a:r>
            <a:r>
              <a:rPr lang="en-US" dirty="0" err="1">
                <a:ea typeface="+mj-ea"/>
              </a:rPr>
              <a:t>Codd</a:t>
            </a:r>
            <a:r>
              <a:rPr lang="en-US" dirty="0">
                <a:ea typeface="+mj-ea"/>
              </a:rPr>
              <a:t> Normal Form (BCNF):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013B5-B848-3828-BBB1-00E00E76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239000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/>
              <a:t>A relation schema </a:t>
            </a:r>
            <a:r>
              <a:rPr lang="en-US" altLang="en-US" sz="2400" i="1"/>
              <a:t>R </a:t>
            </a:r>
            <a:r>
              <a:rPr lang="en-US" altLang="en-US" sz="2400"/>
              <a:t>is in BCNF with respect to a set </a:t>
            </a:r>
            <a:r>
              <a:rPr lang="en-US" altLang="en-US" sz="2400" i="1"/>
              <a:t>F </a:t>
            </a:r>
            <a:r>
              <a:rPr lang="en-US" altLang="en-US" sz="2400"/>
              <a:t>of functional dependencies if for all functional dependencies in </a:t>
            </a:r>
            <a:r>
              <a:rPr lang="en-US" altLang="en-US" sz="2400" b="1" i="1">
                <a:solidFill>
                  <a:srgbClr val="3333FF"/>
                </a:solidFill>
              </a:rPr>
              <a:t>F</a:t>
            </a:r>
            <a:r>
              <a:rPr lang="en-US" altLang="en-US" sz="2400" b="1" baseline="30000">
                <a:solidFill>
                  <a:srgbClr val="3333FF"/>
                </a:solidFill>
              </a:rPr>
              <a:t>+</a:t>
            </a:r>
            <a:r>
              <a:rPr lang="en-US" altLang="en-US" sz="2400" b="1">
                <a:solidFill>
                  <a:srgbClr val="3333FF"/>
                </a:solidFill>
              </a:rPr>
              <a:t> </a:t>
            </a:r>
            <a:r>
              <a:rPr lang="en-US" altLang="en-US" sz="2400"/>
              <a:t>of the form</a:t>
            </a:r>
          </a:p>
          <a:p>
            <a:pPr marL="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/>
              <a:t>		     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l-GR" altLang="en-US" sz="2400">
                <a:solidFill>
                  <a:srgbClr val="FF0000"/>
                </a:solidFill>
              </a:rPr>
              <a:t>α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l-GR" altLang="en-US" sz="2400">
                <a:solidFill>
                  <a:srgbClr val="FF0000"/>
                </a:solidFill>
              </a:rPr>
              <a:t>→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l-GR" altLang="en-US" sz="2400">
                <a:solidFill>
                  <a:srgbClr val="FF0000"/>
                </a:solidFill>
              </a:rPr>
              <a:t>β</a:t>
            </a:r>
            <a:r>
              <a:rPr lang="en-US" altLang="en-US" sz="2400">
                <a:solidFill>
                  <a:srgbClr val="FF0000"/>
                </a:solidFill>
              </a:rPr>
              <a:t>   </a:t>
            </a:r>
          </a:p>
          <a:p>
            <a:pPr marL="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/>
              <a:t>where α ⊆ </a:t>
            </a:r>
            <a:r>
              <a:rPr lang="en-US" altLang="en-US" sz="2400" i="1"/>
              <a:t>R </a:t>
            </a:r>
            <a:r>
              <a:rPr lang="en-US" altLang="en-US" sz="2400"/>
              <a:t>and β ⊆ </a:t>
            </a:r>
            <a:r>
              <a:rPr lang="en-US" altLang="en-US" sz="2400" i="1"/>
              <a:t>R</a:t>
            </a:r>
            <a:r>
              <a:rPr lang="en-US" altLang="en-US" sz="2400"/>
              <a:t>, then at </a:t>
            </a:r>
            <a:r>
              <a:rPr lang="en-US" altLang="en-US" sz="2400" b="1" i="1" u="sng"/>
              <a:t>least one</a:t>
            </a:r>
            <a:r>
              <a:rPr lang="en-US" altLang="en-US" sz="2400"/>
              <a:t> of the following holds:</a:t>
            </a:r>
          </a:p>
          <a:p>
            <a:pPr marL="906463" lvl="4">
              <a:lnSpc>
                <a:spcPct val="12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α → β is trivial (i.e.,β⊆α) </a:t>
            </a:r>
          </a:p>
          <a:p>
            <a:pPr marL="906463" lvl="4">
              <a:lnSpc>
                <a:spcPct val="12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α is a superkey for </a:t>
            </a:r>
            <a:r>
              <a:rPr lang="en-US" altLang="en-US" sz="2400" i="1">
                <a:solidFill>
                  <a:srgbClr val="FF0000"/>
                </a:solidFill>
              </a:rPr>
              <a:t>R 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8086CCCE-E048-1000-685D-336934B2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A0F64-E79B-704D-BAD9-6FC45C667AB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ECC2590-B2FD-7764-7BF1-57EABB793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953000"/>
            <a:ext cx="3200400" cy="990600"/>
          </a:xfrm>
          <a:prstGeom prst="wedgeRoundRectCallout">
            <a:avLst>
              <a:gd name="adj1" fmla="val -79093"/>
              <a:gd name="adj2" fmla="val -750"/>
              <a:gd name="adj3" fmla="val 16667"/>
            </a:avLst>
          </a:prstGeom>
          <a:solidFill>
            <a:srgbClr val="D9D9D9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b="1" dirty="0">
                <a:latin typeface="+mn-lt"/>
                <a:ea typeface="+mn-ea"/>
              </a:rPr>
              <a:t>Remember:</a:t>
            </a:r>
          </a:p>
          <a:p>
            <a:pPr algn="ctr" eaLnBrk="1" hangingPunct="1">
              <a:defRPr/>
            </a:pPr>
            <a:r>
              <a:rPr lang="en-US" dirty="0">
                <a:latin typeface="+mn-lt"/>
                <a:ea typeface="+mn-ea"/>
              </a:rPr>
              <a:t>Candidate keys are also </a:t>
            </a:r>
            <a:r>
              <a:rPr lang="en-US" dirty="0" err="1">
                <a:latin typeface="+mn-lt"/>
                <a:ea typeface="+mn-ea"/>
              </a:rPr>
              <a:t>superkeys</a:t>
            </a:r>
            <a:endParaRPr lang="en-US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2C19-9E18-CD2D-DB0E-8D0274A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BCNF: Example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EA55AE94-5995-AEF4-FB1A-D8D79FD3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BE8C57-CB86-324B-BBA6-F6B2A2B312E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5DEE7CDD-6348-1513-F91E-B04DB8E4DACC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76400"/>
          <a:ext cx="5410200" cy="13414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sNumber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pName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Dave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Greg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ER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3" name="Text Box 25">
            <a:extLst>
              <a:ext uri="{FF2B5EF4-FFF2-40B4-BE49-F238E27FC236}">
                <a16:creationId xmlns:a16="http://schemas.microsoft.com/office/drawing/2014/main" id="{14C35968-2FC7-099E-5D49-FAED5E008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3716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Student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6106A6-3B03-A063-5FF6-11B18DFF28F4}"/>
              </a:ext>
            </a:extLst>
          </p:cNvPr>
          <p:cNvSpPr>
            <a:spLocks/>
          </p:cNvSpPr>
          <p:nvPr/>
        </p:nvSpPr>
        <p:spPr bwMode="auto">
          <a:xfrm rot="5400000">
            <a:off x="2698750" y="2552700"/>
            <a:ext cx="3810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755A5-AC98-B2F3-574E-007B7CECB863}"/>
              </a:ext>
            </a:extLst>
          </p:cNvPr>
          <p:cNvSpPr>
            <a:spLocks/>
          </p:cNvSpPr>
          <p:nvPr/>
        </p:nvSpPr>
        <p:spPr bwMode="auto">
          <a:xfrm rot="5400000">
            <a:off x="5594350" y="2552700"/>
            <a:ext cx="381000" cy="1371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6" name="TextBox 2">
            <a:extLst>
              <a:ext uri="{FF2B5EF4-FFF2-40B4-BE49-F238E27FC236}">
                <a16:creationId xmlns:a16="http://schemas.microsoft.com/office/drawing/2014/main" id="{07066776-1D2E-5EF4-5E71-55CFB9D4D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3429000"/>
            <a:ext cx="1430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Student Info</a:t>
            </a:r>
          </a:p>
        </p:txBody>
      </p:sp>
      <p:sp>
        <p:nvSpPr>
          <p:cNvPr id="13347" name="TextBox 10">
            <a:extLst>
              <a:ext uri="{FF2B5EF4-FFF2-40B4-BE49-F238E27FC236}">
                <a16:creationId xmlns:a16="http://schemas.microsoft.com/office/drawing/2014/main" id="{B3C332BA-527D-134A-0DA0-F5563002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429000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33FF"/>
                </a:solidFill>
              </a:rPr>
              <a:t>Professor Info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7BDEA3-3FC1-EDBE-2260-DB68820C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12954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000" dirty="0">
                <a:ea typeface="+mn-ea"/>
              </a:rPr>
              <a:t>Is relation </a:t>
            </a:r>
            <a:r>
              <a:rPr lang="en-US" sz="2000" b="1" i="1" dirty="0">
                <a:ea typeface="+mn-ea"/>
              </a:rPr>
              <a:t>Student</a:t>
            </a:r>
            <a:r>
              <a:rPr lang="en-US" sz="2000" dirty="0">
                <a:ea typeface="+mn-ea"/>
              </a:rPr>
              <a:t> in BCNF given </a:t>
            </a:r>
            <a:r>
              <a:rPr lang="en-US" sz="2000" dirty="0" err="1">
                <a:solidFill>
                  <a:srgbClr val="FF0000"/>
                </a:solidFill>
                <a:ea typeface="+mn-ea"/>
              </a:rPr>
              <a:t>pNumber</a:t>
            </a:r>
            <a:r>
              <a:rPr lang="en-US" sz="2000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sz="2000" dirty="0">
                <a:solidFill>
                  <a:srgbClr val="FF0000"/>
                </a:solidFill>
                <a:ea typeface="+mn-ea"/>
                <a:sym typeface="Symbol" charset="0"/>
              </a:rPr>
              <a:t> </a:t>
            </a:r>
            <a:r>
              <a:rPr lang="en-US" sz="2000" dirty="0" err="1">
                <a:solidFill>
                  <a:srgbClr val="FF0000"/>
                </a:solidFill>
                <a:ea typeface="+mn-ea"/>
              </a:rPr>
              <a:t>pName</a:t>
            </a: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r>
              <a:rPr lang="en-US" sz="1600" dirty="0">
                <a:ea typeface="+mn-ea"/>
              </a:rPr>
              <a:t>It is not trivial FD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dirty="0" err="1">
                <a:ea typeface="+mn-ea"/>
              </a:rPr>
              <a:t>pNumber</a:t>
            </a:r>
            <a:r>
              <a:rPr lang="en-US" sz="1600" dirty="0">
                <a:ea typeface="+mn-ea"/>
              </a:rPr>
              <a:t> is not a key in </a:t>
            </a:r>
            <a:r>
              <a:rPr lang="en-US" sz="1600" b="1" i="1" dirty="0">
                <a:ea typeface="+mn-ea"/>
              </a:rPr>
              <a:t>Student</a:t>
            </a:r>
            <a:r>
              <a:rPr lang="en-US" sz="1600" dirty="0">
                <a:ea typeface="+mn-ea"/>
              </a:rPr>
              <a:t> relation</a:t>
            </a:r>
          </a:p>
          <a:p>
            <a:pPr lvl="1">
              <a:buFont typeface="Wingdings" charset="0"/>
              <a:buChar char="l"/>
              <a:defRPr/>
            </a:pPr>
            <a:endParaRPr lang="en-US" sz="1600" b="1" i="1" dirty="0">
              <a:ea typeface="+mn-ea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sz="1600" b="1" i="1" dirty="0">
                <a:ea typeface="+mn-ea"/>
              </a:rPr>
              <a:t>                       How to fix it and make it in BCNF???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0BEA5-A0EF-35DA-E77C-448E705F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762000" cy="5334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NO</a:t>
            </a:r>
          </a:p>
        </p:txBody>
      </p:sp>
      <p:pic>
        <p:nvPicPr>
          <p:cNvPr id="13" name="Picture 8" descr="auto-affiliate-payout-thinking-man.jpg">
            <a:extLst>
              <a:ext uri="{FF2B5EF4-FFF2-40B4-BE49-F238E27FC236}">
                <a16:creationId xmlns:a16="http://schemas.microsoft.com/office/drawing/2014/main" id="{53630917-3D3B-E470-4AB9-62BA2DD0E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562600"/>
            <a:ext cx="6858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255-78B1-975E-D88D-81A71FE1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Decomposing a Schema into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9CA9-5F29-D894-7C29-BDD2B1D2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391400" cy="2776537"/>
          </a:xfrm>
        </p:spPr>
        <p:txBody>
          <a:bodyPr/>
          <a:lstStyle/>
          <a:p>
            <a:r>
              <a:rPr lang="en-US" altLang="en-US" sz="2400"/>
              <a:t>If R is not in BCNF because of non-trivial dependency </a:t>
            </a:r>
            <a:r>
              <a:rPr lang="en-US" altLang="en-US" sz="2400" b="1">
                <a:solidFill>
                  <a:srgbClr val="FF0000"/>
                </a:solidFill>
              </a:rPr>
              <a:t>α → β</a:t>
            </a:r>
            <a:r>
              <a:rPr lang="en-US" altLang="en-US" sz="2400"/>
              <a:t>, then decompose R</a:t>
            </a:r>
          </a:p>
          <a:p>
            <a:endParaRPr lang="en-US" altLang="en-US" sz="2400"/>
          </a:p>
          <a:p>
            <a:r>
              <a:rPr lang="en-US" altLang="en-US" sz="2400"/>
              <a:t>R is decomposed into two relations</a:t>
            </a:r>
          </a:p>
          <a:p>
            <a:pPr lvl="1"/>
            <a:r>
              <a:rPr lang="en-US" altLang="en-US" sz="2000"/>
              <a:t>R1 = </a:t>
            </a:r>
            <a:r>
              <a:rPr lang="el-GR" altLang="en-US" sz="2000"/>
              <a:t>(α U β )</a:t>
            </a:r>
            <a:r>
              <a:rPr lang="en-US" altLang="en-US" sz="2000"/>
              <a:t>    </a:t>
            </a:r>
            <a:r>
              <a:rPr lang="en-US" altLang="en-US" sz="2000">
                <a:solidFill>
                  <a:srgbClr val="3333FF"/>
                </a:solidFill>
              </a:rPr>
              <a:t>-- 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r>
              <a:rPr lang="en-US" altLang="en-US" sz="2000">
                <a:solidFill>
                  <a:srgbClr val="3333FF"/>
                </a:solidFill>
              </a:rPr>
              <a:t> is super key in R1 </a:t>
            </a:r>
          </a:p>
          <a:p>
            <a:pPr lvl="1"/>
            <a:r>
              <a:rPr lang="en-US" altLang="en-US" sz="2000"/>
              <a:t>R2 = </a:t>
            </a:r>
            <a:r>
              <a:rPr lang="el-GR" altLang="en-US" sz="2000"/>
              <a:t>(</a:t>
            </a:r>
            <a:r>
              <a:rPr lang="el-GR" altLang="en-US" sz="2000" i="1"/>
              <a:t>R</a:t>
            </a:r>
            <a:r>
              <a:rPr lang="el-GR" altLang="en-US" sz="2000"/>
              <a:t>-</a:t>
            </a:r>
            <a:r>
              <a:rPr lang="en-US" altLang="en-US" sz="2000"/>
              <a:t> </a:t>
            </a:r>
            <a:r>
              <a:rPr lang="el-GR" altLang="en-US" sz="2000"/>
              <a:t>(β</a:t>
            </a:r>
            <a:r>
              <a:rPr lang="en-US" altLang="en-US" sz="2000"/>
              <a:t> </a:t>
            </a:r>
            <a:r>
              <a:rPr lang="el-GR" altLang="en-US" sz="2000" i="1"/>
              <a:t>-</a:t>
            </a:r>
            <a:r>
              <a:rPr lang="en-US" altLang="en-US" sz="2000" i="1"/>
              <a:t> </a:t>
            </a:r>
            <a:r>
              <a:rPr lang="el-GR" altLang="en-US" sz="2000"/>
              <a:t>α))</a:t>
            </a:r>
            <a:r>
              <a:rPr lang="en-US" altLang="en-US" sz="2000"/>
              <a:t>   </a:t>
            </a:r>
            <a:r>
              <a:rPr lang="en-US" altLang="en-US" sz="2000">
                <a:solidFill>
                  <a:srgbClr val="3333FF"/>
                </a:solidFill>
              </a:rPr>
              <a:t>-- R2.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r>
              <a:rPr lang="en-US" altLang="en-US" sz="2000">
                <a:solidFill>
                  <a:srgbClr val="3333FF"/>
                </a:solidFill>
              </a:rPr>
              <a:t> is foreign keys to R1.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endParaRPr lang="en-US" altLang="en-US" sz="2000">
              <a:solidFill>
                <a:srgbClr val="3333FF"/>
              </a:solidFill>
            </a:endParaRPr>
          </a:p>
          <a:p>
            <a:endParaRPr lang="en-US" altLang="en-US" sz="2400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1105ECF-328D-F9D1-8194-78835A4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FE387-1289-E94E-AB7B-4171734CCB4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538DC3B6-DF60-BB02-C52D-79087E2FD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500" dirty="0">
                <a:ea typeface="+mj-ea"/>
                <a:cs typeface="+mj-cs"/>
              </a:rPr>
              <a:t>Example of BCNF Decomposition</a:t>
            </a:r>
          </a:p>
        </p:txBody>
      </p:sp>
      <p:graphicFrame>
        <p:nvGraphicFramePr>
          <p:cNvPr id="532483" name="Group 3">
            <a:extLst>
              <a:ext uri="{FF2B5EF4-FFF2-40B4-BE49-F238E27FC236}">
                <a16:creationId xmlns:a16="http://schemas.microsoft.com/office/drawing/2014/main" id="{0827C529-75C9-870C-776A-C65E606E59D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800225"/>
          <a:ext cx="541020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Greg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6" name="Text Box 26">
            <a:extLst>
              <a:ext uri="{FF2B5EF4-FFF2-40B4-BE49-F238E27FC236}">
                <a16:creationId xmlns:a16="http://schemas.microsoft.com/office/drawing/2014/main" id="{BE53FDAB-2AFB-6BA3-AC38-19C76D5C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192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StudentProf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D04A3C5C-A0FD-A284-DACE-200DF2875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75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FDs: pNumber </a:t>
            </a:r>
            <a:r>
              <a:rPr lang="en-US" altLang="en-US">
                <a:sym typeface="Symbol" pitchFamily="2" charset="2"/>
              </a:rPr>
              <a:t> </a:t>
            </a:r>
            <a:r>
              <a:rPr lang="en-US" altLang="en-US"/>
              <a:t>pName</a:t>
            </a:r>
          </a:p>
        </p:txBody>
      </p:sp>
      <p:graphicFrame>
        <p:nvGraphicFramePr>
          <p:cNvPr id="532508" name="Group 28">
            <a:extLst>
              <a:ext uri="{FF2B5EF4-FFF2-40B4-BE49-F238E27FC236}">
                <a16:creationId xmlns:a16="http://schemas.microsoft.com/office/drawing/2014/main" id="{6E2F7567-0D8E-7C46-F1D6-AC49C6894D4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86225"/>
          <a:ext cx="405765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Greg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527" name="Text Box 47">
            <a:extLst>
              <a:ext uri="{FF2B5EF4-FFF2-40B4-BE49-F238E27FC236}">
                <a16:creationId xmlns:a16="http://schemas.microsoft.com/office/drawing/2014/main" id="{3BB565D1-FAF4-5AA2-26B9-5F7372854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576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Student</a:t>
            </a:r>
          </a:p>
        </p:txBody>
      </p:sp>
      <p:graphicFrame>
        <p:nvGraphicFramePr>
          <p:cNvPr id="532528" name="Group 48">
            <a:extLst>
              <a:ext uri="{FF2B5EF4-FFF2-40B4-BE49-F238E27FC236}">
                <a16:creationId xmlns:a16="http://schemas.microsoft.com/office/drawing/2014/main" id="{5EDB3870-D43B-4352-5149-0F457D671EDF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4114800"/>
          <a:ext cx="270510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542" name="Text Box 62">
            <a:extLst>
              <a:ext uri="{FF2B5EF4-FFF2-40B4-BE49-F238E27FC236}">
                <a16:creationId xmlns:a16="http://schemas.microsoft.com/office/drawing/2014/main" id="{E0D2F8CD-F607-36D5-63F8-56A865F9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Professor</a:t>
            </a:r>
          </a:p>
        </p:txBody>
      </p:sp>
      <p:sp>
        <p:nvSpPr>
          <p:cNvPr id="532543" name="Rectangle 63">
            <a:extLst>
              <a:ext uri="{FF2B5EF4-FFF2-40B4-BE49-F238E27FC236}">
                <a16:creationId xmlns:a16="http://schemas.microsoft.com/office/drawing/2014/main" id="{432E0D3F-0784-1C34-C227-21C10CD2E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38800"/>
            <a:ext cx="7067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FOREIGN KEY: Student (PNum) references  Professor (PNum)</a:t>
            </a:r>
          </a:p>
        </p:txBody>
      </p:sp>
      <p:sp>
        <p:nvSpPr>
          <p:cNvPr id="15424" name="Slide Number Placeholder 1">
            <a:extLst>
              <a:ext uri="{FF2B5EF4-FFF2-40B4-BE49-F238E27FC236}">
                <a16:creationId xmlns:a16="http://schemas.microsoft.com/office/drawing/2014/main" id="{DE5D3964-F97C-F62B-D566-1E2489C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54746D-5E3A-1143-B033-00F99772200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7" grpId="0"/>
      <p:bldP spid="532542" grpId="0"/>
      <p:bldP spid="5325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F98-EFB0-3C96-7917-7F1045B2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What is Nice about this Decomposing ???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3AF0114-C9A5-309F-3452-54485E78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391400" cy="1328737"/>
          </a:xfrm>
        </p:spPr>
        <p:txBody>
          <a:bodyPr/>
          <a:lstStyle/>
          <a:p>
            <a:r>
              <a:rPr lang="en-US" altLang="en-US" sz="2400"/>
              <a:t>R is decomposed into two relations</a:t>
            </a:r>
          </a:p>
          <a:p>
            <a:pPr lvl="1"/>
            <a:r>
              <a:rPr lang="en-US" altLang="en-US" sz="2000"/>
              <a:t>R1 = </a:t>
            </a:r>
            <a:r>
              <a:rPr lang="el-GR" altLang="en-US" sz="2000"/>
              <a:t>(α U β )</a:t>
            </a:r>
            <a:r>
              <a:rPr lang="en-US" altLang="en-US" sz="2000"/>
              <a:t>    </a:t>
            </a:r>
            <a:r>
              <a:rPr lang="en-US" altLang="en-US" sz="2000">
                <a:solidFill>
                  <a:srgbClr val="3333FF"/>
                </a:solidFill>
              </a:rPr>
              <a:t>-- 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r>
              <a:rPr lang="en-US" altLang="en-US" sz="2000">
                <a:solidFill>
                  <a:srgbClr val="3333FF"/>
                </a:solidFill>
              </a:rPr>
              <a:t> is super key in R1 </a:t>
            </a:r>
          </a:p>
          <a:p>
            <a:pPr lvl="1"/>
            <a:r>
              <a:rPr lang="en-US" altLang="en-US" sz="2000"/>
              <a:t>R2 = </a:t>
            </a:r>
            <a:r>
              <a:rPr lang="el-GR" altLang="en-US" sz="2000"/>
              <a:t>(</a:t>
            </a:r>
            <a:r>
              <a:rPr lang="el-GR" altLang="en-US" sz="2000" i="1"/>
              <a:t>R</a:t>
            </a:r>
            <a:r>
              <a:rPr lang="el-GR" altLang="en-US" sz="2000"/>
              <a:t>-</a:t>
            </a:r>
            <a:r>
              <a:rPr lang="en-US" altLang="en-US" sz="2000"/>
              <a:t> </a:t>
            </a:r>
            <a:r>
              <a:rPr lang="el-GR" altLang="en-US" sz="2000"/>
              <a:t>(β</a:t>
            </a:r>
            <a:r>
              <a:rPr lang="en-US" altLang="en-US" sz="2000"/>
              <a:t> </a:t>
            </a:r>
            <a:r>
              <a:rPr lang="el-GR" altLang="en-US" sz="2000" i="1"/>
              <a:t>-</a:t>
            </a:r>
            <a:r>
              <a:rPr lang="en-US" altLang="en-US" sz="2000" i="1"/>
              <a:t> </a:t>
            </a:r>
            <a:r>
              <a:rPr lang="el-GR" altLang="en-US" sz="2000"/>
              <a:t>α))</a:t>
            </a:r>
            <a:r>
              <a:rPr lang="en-US" altLang="en-US" sz="2000"/>
              <a:t>   </a:t>
            </a:r>
            <a:r>
              <a:rPr lang="en-US" altLang="en-US" sz="2000">
                <a:solidFill>
                  <a:srgbClr val="3333FF"/>
                </a:solidFill>
              </a:rPr>
              <a:t>-- R2.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r>
              <a:rPr lang="en-US" altLang="en-US" sz="2000">
                <a:solidFill>
                  <a:srgbClr val="3333FF"/>
                </a:solidFill>
              </a:rPr>
              <a:t> is foreign keys to R1.</a:t>
            </a:r>
            <a:r>
              <a:rPr lang="el-GR" altLang="en-US" sz="2000">
                <a:solidFill>
                  <a:srgbClr val="3333FF"/>
                </a:solidFill>
              </a:rPr>
              <a:t>α</a:t>
            </a:r>
            <a:endParaRPr lang="en-US" altLang="en-US" sz="2000">
              <a:solidFill>
                <a:srgbClr val="3333FF"/>
              </a:solidFill>
            </a:endParaRPr>
          </a:p>
          <a:p>
            <a:endParaRPr lang="en-US" altLang="en-US" sz="24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B2F02CD1-0FB6-2A12-4DE0-1B1991AF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DCF5F1-3160-3D49-9893-FA59AE2148B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DA818-0D94-B7AB-B2BD-89D097E5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6705600" cy="1219200"/>
          </a:xfrm>
          <a:prstGeom prst="rect">
            <a:avLst/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This decomposition is lossless</a:t>
            </a:r>
          </a:p>
          <a:p>
            <a:pPr algn="ctr" eaLnBrk="1" hangingPunct="1">
              <a:defRPr/>
            </a:pPr>
            <a:r>
              <a:rPr lang="en-US" altLang="en-US" sz="1800" b="1">
                <a:sym typeface="Wingdings" panose="05000000000000000000" pitchFamily="2" charset="2"/>
              </a:rPr>
              <a:t>(Because R1 and R2 can be joined based on </a:t>
            </a:r>
            <a:r>
              <a:rPr lang="el-GR" altLang="en-US" sz="1800">
                <a:solidFill>
                  <a:srgbClr val="3333FF"/>
                </a:solidFill>
              </a:rPr>
              <a:t>α</a:t>
            </a:r>
            <a:r>
              <a:rPr lang="en-US" altLang="en-US" sz="1800">
                <a:solidFill>
                  <a:srgbClr val="3333FF"/>
                </a:solidFill>
              </a:rPr>
              <a:t>,</a:t>
            </a:r>
            <a:r>
              <a:rPr lang="en-US" altLang="en-US" sz="1800" b="1">
                <a:sym typeface="Wingdings" panose="05000000000000000000" pitchFamily="2" charset="2"/>
              </a:rPr>
              <a:t> and </a:t>
            </a:r>
            <a:r>
              <a:rPr lang="el-GR" altLang="en-US" sz="1800">
                <a:solidFill>
                  <a:srgbClr val="3333FF"/>
                </a:solidFill>
              </a:rPr>
              <a:t>α</a:t>
            </a:r>
            <a:r>
              <a:rPr lang="en-US" altLang="en-US" sz="1800">
                <a:solidFill>
                  <a:srgbClr val="3333FF"/>
                </a:solidFill>
              </a:rPr>
              <a:t> </a:t>
            </a:r>
            <a:r>
              <a:rPr lang="en-US" altLang="en-US" sz="1800"/>
              <a:t>is </a:t>
            </a:r>
            <a:r>
              <a:rPr lang="en-US" altLang="en-US" sz="1800" b="1"/>
              <a:t>unique in R1</a:t>
            </a:r>
            <a:r>
              <a:rPr lang="en-US" altLang="en-US" sz="1800" b="1">
                <a:solidFill>
                  <a:srgbClr val="000000"/>
                </a:solidFill>
              </a:rPr>
              <a:t>)</a:t>
            </a:r>
            <a:endParaRPr lang="en-US" altLang="en-US" sz="1800" b="1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EFA47C-F642-4362-CB86-632E37F2BFCB}"/>
              </a:ext>
            </a:extLst>
          </p:cNvPr>
          <p:cNvSpPr txBox="1">
            <a:spLocks/>
          </p:cNvSpPr>
          <p:nvPr/>
        </p:nvSpPr>
        <p:spPr bwMode="auto">
          <a:xfrm>
            <a:off x="533400" y="45720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/>
              <a:t>When you join R1 and R2 on </a:t>
            </a:r>
            <a:r>
              <a:rPr lang="el-GR" altLang="en-US" sz="2400"/>
              <a:t>α</a:t>
            </a:r>
            <a:r>
              <a:rPr lang="en-US" altLang="en-US" sz="2400"/>
              <a:t>, you get R back without loss of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918EE84-2B09-7C14-8417-CE3C1D957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543800" cy="990600"/>
          </a:xfrm>
        </p:spPr>
        <p:txBody>
          <a:bodyPr/>
          <a:lstStyle/>
          <a:p>
            <a:pPr eaLnBrk="1" hangingPunct="1"/>
            <a:r>
              <a:rPr lang="en-US" altLang="en-US" sz="3500"/>
              <a:t>StudentProf = Student </a:t>
            </a:r>
            <a:r>
              <a:rPr lang="en-US" altLang="en-US" sz="3600">
                <a:ea typeface="Arial Unicode MS" panose="020B0604020202020204" pitchFamily="34" charset="-128"/>
                <a:cs typeface="Arial Unicode MS" panose="020B0604020202020204" pitchFamily="34" charset="-128"/>
              </a:rPr>
              <a:t>⋈ Professor</a:t>
            </a:r>
            <a:endParaRPr lang="en-US" altLang="en-US" sz="3500"/>
          </a:p>
        </p:txBody>
      </p:sp>
      <p:graphicFrame>
        <p:nvGraphicFramePr>
          <p:cNvPr id="532483" name="Group 3">
            <a:extLst>
              <a:ext uri="{FF2B5EF4-FFF2-40B4-BE49-F238E27FC236}">
                <a16:creationId xmlns:a16="http://schemas.microsoft.com/office/drawing/2014/main" id="{EE8CAA8F-4E01-CA0E-DB30-4665E24D658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800225"/>
          <a:ext cx="541020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Greg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34" name="Text Box 26">
            <a:extLst>
              <a:ext uri="{FF2B5EF4-FFF2-40B4-BE49-F238E27FC236}">
                <a16:creationId xmlns:a16="http://schemas.microsoft.com/office/drawing/2014/main" id="{ED4217F0-BDB6-2E4C-2C52-33D553F87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192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StudentProf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0DF2AD95-10DA-B921-4F8E-37ADABB25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2759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FDs: pNumber </a:t>
            </a:r>
            <a:r>
              <a:rPr lang="en-US" altLang="en-US">
                <a:sym typeface="Symbol" pitchFamily="2" charset="2"/>
              </a:rPr>
              <a:t> </a:t>
            </a:r>
            <a:r>
              <a:rPr lang="en-US" altLang="en-US"/>
              <a:t>pName</a:t>
            </a:r>
          </a:p>
        </p:txBody>
      </p:sp>
      <p:graphicFrame>
        <p:nvGraphicFramePr>
          <p:cNvPr id="532508" name="Group 28">
            <a:extLst>
              <a:ext uri="{FF2B5EF4-FFF2-40B4-BE49-F238E27FC236}">
                <a16:creationId xmlns:a16="http://schemas.microsoft.com/office/drawing/2014/main" id="{2E06A0C0-D7AC-D383-FFF5-FCB409ADB92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086225"/>
          <a:ext cx="405765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Greg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55" name="Text Box 47">
            <a:extLst>
              <a:ext uri="{FF2B5EF4-FFF2-40B4-BE49-F238E27FC236}">
                <a16:creationId xmlns:a16="http://schemas.microsoft.com/office/drawing/2014/main" id="{38B03DB5-1345-C8DE-9146-67AAF7D1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576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Student</a:t>
            </a:r>
          </a:p>
        </p:txBody>
      </p:sp>
      <p:graphicFrame>
        <p:nvGraphicFramePr>
          <p:cNvPr id="532528" name="Group 48">
            <a:extLst>
              <a:ext uri="{FF2B5EF4-FFF2-40B4-BE49-F238E27FC236}">
                <a16:creationId xmlns:a16="http://schemas.microsoft.com/office/drawing/2014/main" id="{A6319276-27E0-FF11-4C5E-82549AD3485E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4114800"/>
          <a:ext cx="2705100" cy="1096974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pNumber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pName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p1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p2</a:t>
                      </a: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70" name="Text Box 62">
            <a:extLst>
              <a:ext uri="{FF2B5EF4-FFF2-40B4-BE49-F238E27FC236}">
                <a16:creationId xmlns:a16="http://schemas.microsoft.com/office/drawing/2014/main" id="{9558E9EC-3ADB-13C5-2AB9-AE1466C8A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/>
              <a:t>Professor</a:t>
            </a:r>
          </a:p>
        </p:txBody>
      </p:sp>
      <p:sp>
        <p:nvSpPr>
          <p:cNvPr id="17471" name="Rectangle 63">
            <a:extLst>
              <a:ext uri="{FF2B5EF4-FFF2-40B4-BE49-F238E27FC236}">
                <a16:creationId xmlns:a16="http://schemas.microsoft.com/office/drawing/2014/main" id="{BEEF6C64-75BD-ECB2-9251-1EFE24CA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r>
              <a:rPr lang="en-US" altLang="en-US" b="1" i="1">
                <a:solidFill>
                  <a:srgbClr val="800000"/>
                </a:solidFill>
              </a:rPr>
              <a:t>BCNF decomposition rule create </a:t>
            </a:r>
            <a:r>
              <a:rPr lang="en-US" altLang="en-US" b="1" i="1" u="sng">
                <a:solidFill>
                  <a:srgbClr val="800000"/>
                </a:solidFill>
              </a:rPr>
              <a:t>lossless decomposition</a:t>
            </a:r>
          </a:p>
        </p:txBody>
      </p:sp>
      <p:sp>
        <p:nvSpPr>
          <p:cNvPr id="17472" name="Slide Number Placeholder 1">
            <a:extLst>
              <a:ext uri="{FF2B5EF4-FFF2-40B4-BE49-F238E27FC236}">
                <a16:creationId xmlns:a16="http://schemas.microsoft.com/office/drawing/2014/main" id="{77E09BB4-B4A5-1343-2D25-00E5A337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D8ABA6-1C50-0144-9801-23ACDDA78C4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5CDEE7-FAAE-0BAB-4B98-3280B9A73A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4648200"/>
            <a:ext cx="762000" cy="0"/>
          </a:xfrm>
          <a:prstGeom prst="line">
            <a:avLst/>
          </a:prstGeom>
          <a:noFill/>
          <a:ln w="66675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B658B8-4F29-65BE-EFD3-5413691D7F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5029200"/>
            <a:ext cx="762000" cy="0"/>
          </a:xfrm>
          <a:prstGeom prst="line">
            <a:avLst/>
          </a:prstGeom>
          <a:noFill/>
          <a:ln w="66675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BFEC-F80D-AAEF-D221-7975C486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Multi-Step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E3F2-6B31-8BD2-BE22-B0915DE2B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7772400" cy="48768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1600" dirty="0">
                <a:ea typeface="+mn-ea"/>
              </a:rPr>
              <a:t>Relation </a:t>
            </a:r>
            <a:r>
              <a:rPr lang="en-US" sz="1600" i="1" dirty="0">
                <a:ea typeface="+mn-ea"/>
              </a:rPr>
              <a:t>R </a:t>
            </a:r>
            <a:r>
              <a:rPr lang="en-US" sz="1600" dirty="0">
                <a:ea typeface="+mn-ea"/>
              </a:rPr>
              <a:t>and functional dependency </a:t>
            </a:r>
            <a:r>
              <a:rPr lang="en-US" sz="1600" i="1" dirty="0">
                <a:ea typeface="+mn-ea"/>
              </a:rPr>
              <a:t>F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400" i="1" dirty="0">
                <a:ea typeface="+mn-ea"/>
              </a:rPr>
              <a:t>R </a:t>
            </a:r>
            <a:r>
              <a:rPr lang="en-US" sz="1400" dirty="0">
                <a:ea typeface="+mn-ea"/>
              </a:rPr>
              <a:t>= (</a:t>
            </a:r>
            <a:r>
              <a:rPr lang="en-US" sz="1400" i="1" u="sng" dirty="0" err="1">
                <a:ea typeface="+mn-ea"/>
              </a:rPr>
              <a:t>customer_name</a:t>
            </a:r>
            <a:r>
              <a:rPr lang="en-US" sz="1400" i="1" u="sng" dirty="0">
                <a:ea typeface="+mn-ea"/>
              </a:rPr>
              <a:t>, </a:t>
            </a:r>
            <a:r>
              <a:rPr lang="en-US" sz="1400" i="1" u="sng" dirty="0" err="1">
                <a:ea typeface="+mn-ea"/>
              </a:rPr>
              <a:t>loan_number</a:t>
            </a:r>
            <a:r>
              <a:rPr lang="en-US" sz="1400" i="1" dirty="0">
                <a:ea typeface="+mn-ea"/>
              </a:rPr>
              <a:t>, </a:t>
            </a:r>
            <a:r>
              <a:rPr lang="en-US" sz="1400" i="1" dirty="0" err="1">
                <a:ea typeface="+mn-ea"/>
              </a:rPr>
              <a:t>branch_name</a:t>
            </a:r>
            <a:r>
              <a:rPr lang="en-US" sz="1400" i="1" dirty="0">
                <a:ea typeface="+mn-ea"/>
              </a:rPr>
              <a:t>, </a:t>
            </a:r>
            <a:r>
              <a:rPr lang="en-US" sz="1400" i="1" dirty="0" err="1">
                <a:ea typeface="+mn-ea"/>
              </a:rPr>
              <a:t>branch_city</a:t>
            </a:r>
            <a:r>
              <a:rPr lang="en-US" sz="1400" i="1" dirty="0">
                <a:ea typeface="+mn-ea"/>
              </a:rPr>
              <a:t>, assets, amount </a:t>
            </a:r>
            <a:r>
              <a:rPr lang="en-US" sz="1400" dirty="0">
                <a:ea typeface="+mn-ea"/>
              </a:rPr>
              <a:t>)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400" i="1" dirty="0">
                <a:ea typeface="+mn-ea"/>
              </a:rPr>
              <a:t>F </a:t>
            </a:r>
            <a:r>
              <a:rPr lang="en-US" sz="1400" dirty="0">
                <a:ea typeface="+mn-ea"/>
              </a:rPr>
              <a:t>= {</a:t>
            </a:r>
            <a:r>
              <a:rPr lang="en-US" sz="1400" i="1" dirty="0" err="1">
                <a:ea typeface="+mn-ea"/>
              </a:rPr>
              <a:t>branch_name</a:t>
            </a:r>
            <a:r>
              <a:rPr lang="en-US" sz="1400" i="1" dirty="0">
                <a:ea typeface="+mn-ea"/>
              </a:rPr>
              <a:t> </a:t>
            </a:r>
            <a:r>
              <a:rPr lang="en-US" sz="1400" i="1" dirty="0">
                <a:ea typeface="+mn-ea"/>
                <a:sym typeface="Wingdings"/>
              </a:rPr>
              <a:t></a:t>
            </a:r>
            <a:r>
              <a:rPr lang="en-US" sz="1400" dirty="0">
                <a:ea typeface="+mn-ea"/>
              </a:rPr>
              <a:t> </a:t>
            </a:r>
            <a:r>
              <a:rPr lang="en-US" sz="1400" i="1" dirty="0">
                <a:ea typeface="+mn-ea"/>
              </a:rPr>
              <a:t>assets </a:t>
            </a:r>
            <a:r>
              <a:rPr lang="en-US" sz="1400" i="1" dirty="0" err="1">
                <a:ea typeface="+mn-ea"/>
              </a:rPr>
              <a:t>branch_city</a:t>
            </a:r>
            <a:r>
              <a:rPr lang="en-US" sz="1400" i="1" dirty="0">
                <a:ea typeface="+mn-ea"/>
              </a:rPr>
              <a:t>, </a:t>
            </a:r>
          </a:p>
          <a:p>
            <a:pPr marL="693737" lvl="2" indent="0">
              <a:buFont typeface="Wingdings" charset="0"/>
              <a:buNone/>
              <a:defRPr/>
            </a:pPr>
            <a:r>
              <a:rPr lang="en-US" sz="1400" i="1" dirty="0">
                <a:ea typeface="+mn-ea"/>
              </a:rPr>
              <a:t>         </a:t>
            </a:r>
            <a:r>
              <a:rPr lang="en-US" sz="1400" i="1" dirty="0" err="1">
                <a:ea typeface="+mn-ea"/>
              </a:rPr>
              <a:t>loan_number</a:t>
            </a:r>
            <a:r>
              <a:rPr lang="en-US" sz="1400" i="1" dirty="0">
                <a:ea typeface="+mn-ea"/>
              </a:rPr>
              <a:t> </a:t>
            </a:r>
            <a:r>
              <a:rPr lang="en-US" sz="1400" dirty="0">
                <a:ea typeface="+mn-ea"/>
              </a:rPr>
              <a:t> </a:t>
            </a:r>
            <a:r>
              <a:rPr lang="en-US" sz="1400" dirty="0">
                <a:ea typeface="+mn-ea"/>
                <a:sym typeface="Wingdings"/>
              </a:rPr>
              <a:t></a:t>
            </a:r>
            <a:r>
              <a:rPr lang="en-US" sz="1400" dirty="0">
                <a:ea typeface="+mn-ea"/>
              </a:rPr>
              <a:t> </a:t>
            </a:r>
            <a:r>
              <a:rPr lang="en-US" sz="1400" i="1" dirty="0">
                <a:ea typeface="+mn-ea"/>
              </a:rPr>
              <a:t>amount </a:t>
            </a:r>
            <a:r>
              <a:rPr lang="en-US" sz="1400" i="1" dirty="0" err="1">
                <a:ea typeface="+mn-ea"/>
              </a:rPr>
              <a:t>branch_name</a:t>
            </a:r>
            <a:r>
              <a:rPr lang="en-US" sz="1400" dirty="0">
                <a:ea typeface="+mn-ea"/>
              </a:rPr>
              <a:t>}</a:t>
            </a:r>
          </a:p>
          <a:p>
            <a:pPr>
              <a:buFont typeface="Wingdings" charset="0"/>
              <a:buChar char="l"/>
              <a:defRPr/>
            </a:pPr>
            <a:endParaRPr lang="en-US" sz="1800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1800" b="1" dirty="0">
                <a:solidFill>
                  <a:srgbClr val="800000"/>
                </a:solidFill>
                <a:ea typeface="+mn-ea"/>
              </a:rPr>
              <a:t>Is R in BCNF ??</a:t>
            </a:r>
          </a:p>
          <a:p>
            <a:pPr>
              <a:buFont typeface="Wingdings" charset="0"/>
              <a:buChar char="l"/>
              <a:defRPr/>
            </a:pPr>
            <a:endParaRPr lang="en-US" sz="1800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1800" dirty="0">
                <a:ea typeface="+mn-ea"/>
              </a:rPr>
              <a:t>Based on </a:t>
            </a:r>
            <a:r>
              <a:rPr lang="en-US" sz="1800" i="1" dirty="0" err="1">
                <a:ea typeface="+mn-ea"/>
              </a:rPr>
              <a:t>branch_name</a:t>
            </a:r>
            <a:r>
              <a:rPr lang="en-US" sz="1800" i="1" dirty="0">
                <a:ea typeface="+mn-ea"/>
              </a:rPr>
              <a:t> </a:t>
            </a:r>
            <a:r>
              <a:rPr lang="en-US" sz="1800" i="1" dirty="0">
                <a:ea typeface="+mn-ea"/>
                <a:sym typeface="Wingdings"/>
              </a:rPr>
              <a:t></a:t>
            </a:r>
            <a:r>
              <a:rPr lang="en-US" sz="1800" dirty="0">
                <a:ea typeface="+mn-ea"/>
              </a:rPr>
              <a:t> </a:t>
            </a:r>
            <a:r>
              <a:rPr lang="en-US" sz="1800" i="1" dirty="0">
                <a:ea typeface="+mn-ea"/>
              </a:rPr>
              <a:t>assets </a:t>
            </a:r>
            <a:r>
              <a:rPr lang="en-US" sz="1800" i="1" dirty="0" err="1">
                <a:ea typeface="+mn-ea"/>
              </a:rPr>
              <a:t>branch_city</a:t>
            </a:r>
            <a:endParaRPr lang="en-US" sz="1800" i="1" dirty="0"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r>
              <a:rPr lang="en-US" sz="1600" i="1" dirty="0">
                <a:ea typeface="+mn-ea"/>
              </a:rPr>
              <a:t>R1 = (</a:t>
            </a:r>
            <a:r>
              <a:rPr lang="en-US" sz="1600" i="1" u="sng" dirty="0" err="1">
                <a:ea typeface="+mn-ea"/>
              </a:rPr>
              <a:t>branch_name</a:t>
            </a:r>
            <a:r>
              <a:rPr lang="en-US" sz="1600" i="1" dirty="0">
                <a:ea typeface="+mn-ea"/>
              </a:rPr>
              <a:t>, assets, </a:t>
            </a:r>
            <a:r>
              <a:rPr lang="en-US" sz="1600" i="1" dirty="0" err="1">
                <a:ea typeface="+mn-ea"/>
              </a:rPr>
              <a:t>branch_city</a:t>
            </a:r>
            <a:r>
              <a:rPr lang="en-US" sz="1600" i="1" dirty="0">
                <a:ea typeface="+mn-ea"/>
              </a:rPr>
              <a:t>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i="1" dirty="0">
                <a:ea typeface="+mn-ea"/>
              </a:rPr>
              <a:t>R2 = (</a:t>
            </a:r>
            <a:r>
              <a:rPr lang="en-US" sz="1600" i="1" u="sng" dirty="0" err="1">
                <a:ea typeface="+mn-ea"/>
              </a:rPr>
              <a:t>customer_name</a:t>
            </a:r>
            <a:r>
              <a:rPr lang="en-US" sz="1600" i="1" u="sng" dirty="0">
                <a:ea typeface="+mn-ea"/>
              </a:rPr>
              <a:t>, </a:t>
            </a:r>
            <a:r>
              <a:rPr lang="en-US" sz="1600" i="1" u="sng" dirty="0" err="1">
                <a:ea typeface="+mn-ea"/>
              </a:rPr>
              <a:t>loan_number</a:t>
            </a:r>
            <a:r>
              <a:rPr lang="en-US" sz="1600" i="1" dirty="0">
                <a:ea typeface="+mn-ea"/>
              </a:rPr>
              <a:t>, </a:t>
            </a:r>
            <a:r>
              <a:rPr lang="en-US" sz="1600" i="1" dirty="0" err="1">
                <a:ea typeface="+mn-ea"/>
              </a:rPr>
              <a:t>branch_name</a:t>
            </a:r>
            <a:r>
              <a:rPr lang="en-US" sz="1600" i="1" dirty="0">
                <a:ea typeface="+mn-ea"/>
              </a:rPr>
              <a:t>, amount) </a:t>
            </a:r>
          </a:p>
          <a:p>
            <a:pPr lvl="1">
              <a:buFont typeface="Wingdings" charset="0"/>
              <a:buChar char="l"/>
              <a:defRPr/>
            </a:pPr>
            <a:endParaRPr lang="en-US" sz="1600" i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1800" b="1" dirty="0">
                <a:solidFill>
                  <a:srgbClr val="800000"/>
                </a:solidFill>
                <a:ea typeface="+mn-ea"/>
              </a:rPr>
              <a:t>Are R1 and R2 in BCNF ?</a:t>
            </a:r>
          </a:p>
          <a:p>
            <a:pPr>
              <a:buFont typeface="Wingdings" charset="0"/>
              <a:buChar char="l"/>
              <a:defRPr/>
            </a:pPr>
            <a:endParaRPr lang="en-US" sz="1800" dirty="0">
              <a:solidFill>
                <a:srgbClr val="800000"/>
              </a:solidFill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1800" dirty="0">
                <a:ea typeface="+mn-ea"/>
              </a:rPr>
              <a:t>Divide R2 based on  </a:t>
            </a:r>
            <a:r>
              <a:rPr lang="en-US" sz="1800" dirty="0" err="1">
                <a:ea typeface="+mn-ea"/>
              </a:rPr>
              <a:t>loan_number</a:t>
            </a:r>
            <a:r>
              <a:rPr lang="en-US" sz="1800" dirty="0">
                <a:ea typeface="+mn-ea"/>
              </a:rPr>
              <a:t>  </a:t>
            </a:r>
            <a:r>
              <a:rPr lang="en-US" sz="1800" dirty="0">
                <a:ea typeface="+mn-ea"/>
                <a:sym typeface="Wingdings"/>
              </a:rPr>
              <a:t></a:t>
            </a:r>
            <a:r>
              <a:rPr lang="en-US" sz="1800" dirty="0">
                <a:ea typeface="+mn-ea"/>
              </a:rPr>
              <a:t> amount </a:t>
            </a:r>
            <a:r>
              <a:rPr lang="en-US" sz="1800" dirty="0" err="1">
                <a:ea typeface="+mn-ea"/>
              </a:rPr>
              <a:t>branch_name</a:t>
            </a:r>
            <a:endParaRPr lang="en-US" sz="1800" dirty="0"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r>
              <a:rPr lang="en-US" sz="1400" i="1" dirty="0">
                <a:solidFill>
                  <a:srgbClr val="000000"/>
                </a:solidFill>
                <a:ea typeface="+mn-ea"/>
              </a:rPr>
              <a:t>R3 = (</a:t>
            </a:r>
            <a:r>
              <a:rPr lang="en-US" sz="1400" i="1" u="sng" dirty="0" err="1">
                <a:solidFill>
                  <a:srgbClr val="000000"/>
                </a:solidFill>
                <a:ea typeface="+mn-ea"/>
              </a:rPr>
              <a:t>loan_number</a:t>
            </a:r>
            <a:r>
              <a:rPr lang="en-US" sz="1400" i="1" dirty="0">
                <a:solidFill>
                  <a:srgbClr val="000000"/>
                </a:solidFill>
                <a:ea typeface="+mn-ea"/>
              </a:rPr>
              <a:t>, amount, </a:t>
            </a:r>
            <a:r>
              <a:rPr lang="en-US" sz="1400" i="1" dirty="0" err="1">
                <a:solidFill>
                  <a:srgbClr val="000000"/>
                </a:solidFill>
                <a:ea typeface="+mn-ea"/>
              </a:rPr>
              <a:t>branch_name</a:t>
            </a:r>
            <a:r>
              <a:rPr lang="en-US" sz="1400" i="1" dirty="0">
                <a:solidFill>
                  <a:srgbClr val="000000"/>
                </a:solidFill>
                <a:ea typeface="+mn-ea"/>
              </a:rPr>
              <a:t>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400" i="1" dirty="0">
                <a:solidFill>
                  <a:srgbClr val="000000"/>
                </a:solidFill>
                <a:ea typeface="+mn-ea"/>
              </a:rPr>
              <a:t>R4 = (</a:t>
            </a:r>
            <a:r>
              <a:rPr lang="en-US" sz="1400" i="1" u="sng" dirty="0" err="1">
                <a:ea typeface="+mn-ea"/>
              </a:rPr>
              <a:t>customer_name</a:t>
            </a:r>
            <a:r>
              <a:rPr lang="en-US" sz="1400" i="1" u="sng" dirty="0">
                <a:ea typeface="+mn-ea"/>
              </a:rPr>
              <a:t>, </a:t>
            </a:r>
            <a:r>
              <a:rPr lang="en-US" sz="1400" i="1" u="sng" dirty="0" err="1">
                <a:ea typeface="+mn-ea"/>
              </a:rPr>
              <a:t>loan_number</a:t>
            </a:r>
            <a:r>
              <a:rPr lang="en-US" sz="1400" i="1" u="sng" dirty="0">
                <a:ea typeface="+mn-ea"/>
              </a:rPr>
              <a:t>)</a:t>
            </a:r>
            <a:endParaRPr lang="en-US" sz="1400" dirty="0">
              <a:solidFill>
                <a:srgbClr val="000000"/>
              </a:solidFill>
              <a:ea typeface="+mn-ea"/>
            </a:endParaRPr>
          </a:p>
          <a:p>
            <a:pPr lvl="1">
              <a:buFont typeface="Wingdings" charset="0"/>
              <a:buChar char="l"/>
              <a:defRPr/>
            </a:pPr>
            <a:endParaRPr lang="en-US" sz="1400" dirty="0">
              <a:solidFill>
                <a:srgbClr val="800000"/>
              </a:solidFill>
              <a:ea typeface="+mn-ea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1800" dirty="0">
                <a:ea typeface="+mn-ea"/>
              </a:rPr>
              <a:t>		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CA7441F-3196-36DE-BFAC-E6AD01EE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DC2BFF-ACAB-0A47-959E-8D7949A6B97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7B10F-6EB3-4585-B009-734C5FD8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609600" cy="3810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79BFB-0C09-4FE2-A237-5A147510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0"/>
            <a:ext cx="1447800" cy="3810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R2 is not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72C91-CF74-8A87-7BC8-A4610613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943600"/>
            <a:ext cx="2971800" cy="3810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3333FF"/>
                </a:solidFill>
                <a:latin typeface="+mn-lt"/>
                <a:ea typeface="+mn-ea"/>
              </a:rPr>
              <a:t>Final Schema has R1, R3, R4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D978-D535-76E5-9D0C-73C3B010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238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What is NOT Nice about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8448-4DF2-7B23-AA1B-ED82DF12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6934200" cy="87153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buFont typeface="Wingdings" charset="0"/>
              <a:buNone/>
              <a:defRPr/>
            </a:pPr>
            <a:r>
              <a:rPr lang="en-US" sz="2000" b="1" dirty="0">
                <a:ea typeface="+mn-ea"/>
              </a:rPr>
              <a:t>Before decomposition, we had set of functional dependencies FDs (Say F)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6B9E4C6-8EC1-C48E-FD63-5741ECD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B18B6-83EF-2E42-B393-4FD55CAE7E9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F6EF29B-A072-C69D-30BB-52A4A5EA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95400" cy="1066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B228A-AF3B-90FB-E452-1D1381446F5F}"/>
              </a:ext>
            </a:extLst>
          </p:cNvPr>
          <p:cNvSpPr txBox="1">
            <a:spLocks/>
          </p:cNvSpPr>
          <p:nvPr/>
        </p:nvSpPr>
        <p:spPr bwMode="auto">
          <a:xfrm>
            <a:off x="609600" y="4157663"/>
            <a:ext cx="6934200" cy="871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charset="0"/>
              <a:buNone/>
              <a:defRPr/>
            </a:pPr>
            <a:r>
              <a:rPr lang="en-US" sz="2000" b="1" dirty="0">
                <a:solidFill>
                  <a:srgbClr val="3333FF"/>
                </a:solidFill>
              </a:rPr>
              <a:t>After decomposition, do we still have the same set of FDs or we lost something ??</a:t>
            </a:r>
          </a:p>
        </p:txBody>
      </p:sp>
      <p:pic>
        <p:nvPicPr>
          <p:cNvPr id="7" name="Picture 8" descr="auto-affiliate-payout-thinking-man.jpg">
            <a:extLst>
              <a:ext uri="{FF2B5EF4-FFF2-40B4-BE49-F238E27FC236}">
                <a16:creationId xmlns:a16="http://schemas.microsoft.com/office/drawing/2014/main" id="{55C01E63-B76A-0FFF-EC8E-34702F5D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6858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A250-9EDA-E9BC-9B57-F0F9737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238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What is NOT Nice about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1FD3-C743-FB92-9F91-CCA7806B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263"/>
            <a:ext cx="7696200" cy="4411662"/>
          </a:xfrm>
        </p:spPr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</a:rPr>
              <a:t>Dependency Preservation</a:t>
            </a:r>
          </a:p>
          <a:p>
            <a:pPr lvl="1"/>
            <a:r>
              <a:rPr lang="en-US" altLang="en-US" sz="2000"/>
              <a:t>After the decomposition, all FDs in </a:t>
            </a:r>
            <a:r>
              <a:rPr lang="en-US" altLang="en-US" sz="2000" b="1"/>
              <a:t>F</a:t>
            </a:r>
            <a:r>
              <a:rPr lang="en-US" altLang="en-US" sz="2000" b="1" baseline="30000"/>
              <a:t>+</a:t>
            </a:r>
            <a:r>
              <a:rPr lang="en-US" altLang="en-US" sz="2000"/>
              <a:t> should be preserved</a:t>
            </a:r>
          </a:p>
          <a:p>
            <a:pPr lvl="1"/>
            <a:endParaRPr lang="en-US" altLang="en-US" sz="2000"/>
          </a:p>
          <a:p>
            <a:r>
              <a:rPr lang="en-US" altLang="en-US" sz="2400"/>
              <a:t>BCNF does not guarantee dependency preservation</a:t>
            </a:r>
          </a:p>
          <a:p>
            <a:endParaRPr lang="en-US" altLang="en-US" sz="2400"/>
          </a:p>
          <a:p>
            <a:r>
              <a:rPr lang="en-US" altLang="en-US" sz="2400"/>
              <a:t>Can we always find a decomposition that is both BCNF and preserving dependencies?</a:t>
            </a:r>
          </a:p>
          <a:p>
            <a:pPr lvl="1"/>
            <a:r>
              <a:rPr lang="en-US" altLang="en-US" sz="2000" b="1">
                <a:solidFill>
                  <a:srgbClr val="3333FF"/>
                </a:solidFill>
              </a:rPr>
              <a:t>No…This decomposition may not exist</a:t>
            </a:r>
          </a:p>
          <a:p>
            <a:pPr lvl="1"/>
            <a:r>
              <a:rPr lang="en-US" altLang="en-US" sz="2000"/>
              <a:t>That is why we study a weaker normal form called </a:t>
            </a:r>
            <a:r>
              <a:rPr lang="en-US" altLang="en-US" sz="2000" b="1">
                <a:solidFill>
                  <a:srgbClr val="800000"/>
                </a:solidFill>
              </a:rPr>
              <a:t>(third normal form –3NF)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D1436D4-7D76-7D26-2E09-C24FFD81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42FD4-0FAF-2B4B-91E2-8603ECBFFE2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F356352-3002-2352-2534-4EF8AD18B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C9B62A3D-DE18-4C67-0EDA-21437DE1E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05800" cy="7620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500" dirty="0">
                <a:ea typeface="+mj-ea"/>
                <a:cs typeface="+mj-cs"/>
              </a:rPr>
              <a:t>Dependency Preserving</a:t>
            </a:r>
          </a:p>
        </p:txBody>
      </p:sp>
      <p:sp>
        <p:nvSpPr>
          <p:cNvPr id="593924" name="Rectangle 4">
            <a:extLst>
              <a:ext uri="{FF2B5EF4-FFF2-40B4-BE49-F238E27FC236}">
                <a16:creationId xmlns:a16="http://schemas.microsoft.com/office/drawing/2014/main" id="{5704F9E7-2133-D9D2-945F-85F369B1C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1910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i="1">
                <a:solidFill>
                  <a:srgbClr val="0000FF"/>
                </a:solidFill>
              </a:rPr>
              <a:t>Assume R is decomposed to R1 and R2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i="1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u="sng"/>
              <a:t>Dependencies of R1 and R2 include:</a:t>
            </a:r>
          </a:p>
          <a:p>
            <a:pPr eaLnBrk="1" hangingPunct="1"/>
            <a:r>
              <a:rPr lang="en-US" altLang="en-US" sz="2400" b="1" i="1">
                <a:solidFill>
                  <a:srgbClr val="800000"/>
                </a:solidFill>
              </a:rPr>
              <a:t>Local dependencies  </a:t>
            </a:r>
            <a:r>
              <a:rPr lang="en-US" altLang="en-US" sz="2400" b="1">
                <a:solidFill>
                  <a:srgbClr val="800000"/>
                </a:solidFill>
              </a:rPr>
              <a:t>α → β</a:t>
            </a:r>
            <a:endParaRPr lang="en-US" altLang="en-US" sz="2400" i="1">
              <a:solidFill>
                <a:srgbClr val="800000"/>
              </a:solidFill>
            </a:endParaRPr>
          </a:p>
          <a:p>
            <a:pPr lvl="1" eaLnBrk="1" hangingPunct="1"/>
            <a:r>
              <a:rPr lang="en-US" altLang="en-US" sz="2000" i="1"/>
              <a:t>All columns of </a:t>
            </a:r>
            <a:r>
              <a:rPr lang="en-US" altLang="en-US" sz="2000" b="1">
                <a:solidFill>
                  <a:srgbClr val="FF0000"/>
                </a:solidFill>
              </a:rPr>
              <a:t>α </a:t>
            </a:r>
            <a:r>
              <a:rPr lang="en-US" altLang="en-US" sz="2000"/>
              <a:t>and</a:t>
            </a:r>
            <a:r>
              <a:rPr lang="en-US" altLang="en-US" sz="2000" b="1">
                <a:solidFill>
                  <a:srgbClr val="FF0000"/>
                </a:solidFill>
              </a:rPr>
              <a:t> β </a:t>
            </a:r>
            <a:r>
              <a:rPr lang="en-US" altLang="en-US" sz="2000">
                <a:solidFill>
                  <a:srgbClr val="000000"/>
                </a:solidFill>
              </a:rPr>
              <a:t>must be in a single relation</a:t>
            </a:r>
          </a:p>
          <a:p>
            <a:pPr lvl="1" eaLnBrk="1" hangingPunct="1"/>
            <a:endParaRPr lang="en-US" altLang="en-US" sz="2000" i="1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400" b="1" i="1">
                <a:solidFill>
                  <a:srgbClr val="800000"/>
                </a:solidFill>
              </a:rPr>
              <a:t>Global Dependencies</a:t>
            </a:r>
            <a:endParaRPr lang="en-US" altLang="en-US" sz="2400" i="1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000" i="1"/>
              <a:t>Use </a:t>
            </a:r>
            <a:r>
              <a:rPr lang="en-US" altLang="en-US" sz="2000" i="1" u="sng"/>
              <a:t>transitivity</a:t>
            </a:r>
            <a:r>
              <a:rPr lang="en-US" altLang="en-US" sz="2000" i="1"/>
              <a:t> property to form more FDs across R1 and R2 relations</a:t>
            </a:r>
            <a:endParaRPr lang="en-US" altLang="en-US" sz="2000"/>
          </a:p>
        </p:txBody>
      </p:sp>
      <p:sp>
        <p:nvSpPr>
          <p:cNvPr id="21509" name="Slide Number Placeholder 1">
            <a:extLst>
              <a:ext uri="{FF2B5EF4-FFF2-40B4-BE49-F238E27FC236}">
                <a16:creationId xmlns:a16="http://schemas.microsoft.com/office/drawing/2014/main" id="{1764209B-080A-5574-127B-CD9DEFA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62660B-2E58-4C4A-B8D8-7C9E6AC9929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E5953-08C2-A00E-6755-83F0FB191E3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953000"/>
            <a:ext cx="8859838" cy="1219200"/>
            <a:chOff x="152400" y="4953000"/>
            <a:chExt cx="8860064" cy="1219200"/>
          </a:xfrm>
        </p:grpSpPr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AAA0F4C9-F31A-B009-EA29-0B5426C125EE}"/>
                </a:ext>
              </a:extLst>
            </p:cNvPr>
            <p:cNvSpPr/>
            <p:nvPr/>
          </p:nvSpPr>
          <p:spPr>
            <a:xfrm>
              <a:off x="152400" y="5181600"/>
              <a:ext cx="4343511" cy="990600"/>
            </a:xfrm>
            <a:prstGeom prst="wedgeRoundRectCallout">
              <a:avLst>
                <a:gd name="adj1" fmla="val -40123"/>
                <a:gd name="adj2" fmla="val 19765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Do these dependencies match the ones in R ? 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AC4DBB7-12BC-F59F-2C18-B8CAA217A037}"/>
                </a:ext>
              </a:extLst>
            </p:cNvPr>
            <p:cNvCxnSpPr>
              <a:cxnSpLocks noChangeShapeType="1"/>
              <a:stCxn id="3" idx="3"/>
            </p:cNvCxnSpPr>
            <p:nvPr/>
          </p:nvCxnSpPr>
          <p:spPr bwMode="auto">
            <a:xfrm flipV="1">
              <a:off x="4495911" y="5181600"/>
              <a:ext cx="609616" cy="4953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5BA517-277C-7CAB-A8A1-7CE4FE6E9EFF}"/>
                </a:ext>
              </a:extLst>
            </p:cNvPr>
            <p:cNvSpPr txBox="1"/>
            <p:nvPr/>
          </p:nvSpPr>
          <p:spPr>
            <a:xfrm>
              <a:off x="5105526" y="4953000"/>
              <a:ext cx="3573554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</a:rPr>
                <a:t>Yes </a:t>
              </a: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  <a:sym typeface="Wingdings"/>
                </a:rPr>
                <a:t> Dependency preserving</a:t>
              </a: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557C876-0EA3-241F-CCB1-B51CCACD590B}"/>
                </a:ext>
              </a:extLst>
            </p:cNvPr>
            <p:cNvCxnSpPr>
              <a:cxnSpLocks noChangeShapeType="1"/>
              <a:stCxn id="3" idx="3"/>
            </p:cNvCxnSpPr>
            <p:nvPr/>
          </p:nvCxnSpPr>
          <p:spPr bwMode="auto">
            <a:xfrm>
              <a:off x="4495911" y="5676900"/>
              <a:ext cx="609616" cy="1905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3AB5C0-0122-4D6E-C6D9-39782211A000}"/>
                </a:ext>
              </a:extLst>
            </p:cNvPr>
            <p:cNvSpPr txBox="1"/>
            <p:nvPr/>
          </p:nvSpPr>
          <p:spPr>
            <a:xfrm>
              <a:off x="5105526" y="5715000"/>
              <a:ext cx="3906938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</a:rPr>
                <a:t>No </a:t>
              </a:r>
              <a:r>
                <a:rPr lang="en-US" b="1" dirty="0">
                  <a:latin typeface="Arial" charset="0"/>
                  <a:ea typeface="ＭＳ Ｐゴシック" charset="0"/>
                  <a:cs typeface="ＭＳ Ｐゴシック" charset="0"/>
                  <a:sym typeface="Wingdings"/>
                </a:rPr>
                <a:t> Not dependency preserving</a:t>
              </a:r>
              <a:endParaRPr lang="en-US" b="1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93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3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93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DC47-0147-5D36-0315-BA947C09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What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5413-DA57-2E42-2236-50FEA331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>
                <a:ea typeface="+mn-ea"/>
              </a:rPr>
              <a:t>Functional Dependencies (FDs)</a:t>
            </a: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>
                <a:ea typeface="+mn-ea"/>
              </a:rPr>
              <a:t>Closure of Functional Dependencies</a:t>
            </a: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 err="1">
                <a:ea typeface="+mn-ea"/>
              </a:rPr>
              <a:t>Lossy</a:t>
            </a:r>
            <a:r>
              <a:rPr lang="en-US" b="1" dirty="0">
                <a:ea typeface="+mn-ea"/>
              </a:rPr>
              <a:t> &amp; Lossless Decomposition</a:t>
            </a: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>
                <a:ea typeface="+mn-ea"/>
              </a:rPr>
              <a:t>Normalization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48E9DBAE-AE79-8D0B-1CF7-61F8B51A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74C215-96AD-8B47-9396-5C3872A7B6A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92AE58C5-3171-6623-565E-25E6E23E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1371600" cy="9906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FA66DB05-5A77-DEDC-59D6-5E90D702F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8382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000" dirty="0">
                <a:ea typeface="+mj-ea"/>
                <a:cs typeface="+mj-cs"/>
              </a:rPr>
              <a:t>Dependency Preservation Test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B4A7B391-62CF-8D8E-255B-DC7BEE4C0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924800" cy="48006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Assume R is decomposed into R1 and R2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The closure of FDs in R is F</a:t>
            </a:r>
            <a:r>
              <a:rPr lang="en-US" sz="2000" baseline="30000" dirty="0">
                <a:ea typeface="+mn-ea"/>
                <a:cs typeface="+mn-cs"/>
              </a:rPr>
              <a:t>+</a:t>
            </a:r>
            <a:r>
              <a:rPr lang="en-US" sz="2000" dirty="0">
                <a:ea typeface="+mn-ea"/>
                <a:cs typeface="+mn-cs"/>
              </a:rPr>
              <a:t> 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The FDs in R1 and R2 are F</a:t>
            </a:r>
            <a:r>
              <a:rPr lang="en-US" sz="2000" baseline="-25000" dirty="0">
                <a:ea typeface="+mn-ea"/>
                <a:cs typeface="+mn-cs"/>
              </a:rPr>
              <a:t>R1</a:t>
            </a:r>
            <a:r>
              <a:rPr lang="en-US" sz="2000" dirty="0">
                <a:ea typeface="+mn-ea"/>
                <a:cs typeface="+mn-cs"/>
              </a:rPr>
              <a:t> and F</a:t>
            </a:r>
            <a:r>
              <a:rPr lang="en-US" sz="2000" baseline="-25000" dirty="0">
                <a:ea typeface="+mn-ea"/>
                <a:cs typeface="+mn-cs"/>
              </a:rPr>
              <a:t>R2</a:t>
            </a:r>
            <a:r>
              <a:rPr lang="en-US" sz="2000" dirty="0">
                <a:ea typeface="+mn-ea"/>
                <a:cs typeface="+mn-cs"/>
              </a:rPr>
              <a:t>, respectively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Then dependencies are preserved if: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>
                <a:ea typeface="+mn-ea"/>
                <a:cs typeface="+mn-cs"/>
              </a:rPr>
              <a:t>F</a:t>
            </a:r>
            <a:r>
              <a:rPr lang="en-US" sz="1800" baseline="30000" dirty="0">
                <a:ea typeface="+mn-ea"/>
                <a:cs typeface="+mn-cs"/>
              </a:rPr>
              <a:t>+</a:t>
            </a:r>
            <a:r>
              <a:rPr lang="en-US" sz="1800" dirty="0">
                <a:ea typeface="+mn-ea"/>
                <a:cs typeface="+mn-cs"/>
              </a:rPr>
              <a:t> = (F</a:t>
            </a:r>
            <a:r>
              <a:rPr lang="en-US" sz="1800" baseline="-25000" dirty="0">
                <a:ea typeface="+mn-ea"/>
                <a:cs typeface="+mn-cs"/>
              </a:rPr>
              <a:t>R1</a:t>
            </a:r>
            <a:r>
              <a:rPr lang="en-US" sz="1800" dirty="0">
                <a:ea typeface="+mn-ea"/>
                <a:cs typeface="+mn-cs"/>
              </a:rPr>
              <a:t> union F</a:t>
            </a:r>
            <a:r>
              <a:rPr lang="en-US" sz="1800" baseline="-25000" dirty="0">
                <a:ea typeface="+mn-ea"/>
                <a:cs typeface="+mn-cs"/>
              </a:rPr>
              <a:t>R2</a:t>
            </a:r>
            <a:r>
              <a:rPr lang="en-US" sz="1800" dirty="0">
                <a:ea typeface="+mn-ea"/>
                <a:cs typeface="+mn-cs"/>
              </a:rPr>
              <a:t>)</a:t>
            </a:r>
            <a:r>
              <a:rPr lang="en-US" sz="1800" baseline="30000" dirty="0">
                <a:ea typeface="+mn-ea"/>
                <a:cs typeface="+mn-cs"/>
              </a:rPr>
              <a:t>+</a:t>
            </a:r>
            <a:endParaRPr lang="en-US" sz="1800" baseline="30000" dirty="0">
              <a:ea typeface="+mn-ea"/>
            </a:endParaRP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EB4EF9D6-C310-7AF7-536F-5D242E4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D0772F-AF99-1848-9681-A445356CDB1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AB6B59-9CDF-7F53-F032-5D8276D3388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33600"/>
            <a:ext cx="3087688" cy="1447800"/>
            <a:chOff x="3581400" y="2133600"/>
            <a:chExt cx="3087545" cy="14478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19EEAEA-909D-4798-93DC-FD014558B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971800"/>
              <a:ext cx="533375" cy="609600"/>
            </a:xfrm>
            <a:prstGeom prst="ellipse">
              <a:avLst/>
            </a:prstGeom>
            <a:noFill/>
            <a:ln w="22225">
              <a:solidFill>
                <a:srgbClr val="80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18C7A01-A2D4-C8D9-C9FA-2A73546FD3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86186" y="2362200"/>
              <a:ext cx="685768" cy="6096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TextBox 8">
              <a:extLst>
                <a:ext uri="{FF2B5EF4-FFF2-40B4-BE49-F238E27FC236}">
                  <a16:creationId xmlns:a16="http://schemas.microsoft.com/office/drawing/2014/main" id="{096C051B-00E0-B4C5-B784-31EC45770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24779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3333FF"/>
                  </a:solidFill>
                </a:rPr>
                <a:t>local dependencies in R1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0F4680-6C75-2BE9-FDA7-A0D0CD3E126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971800"/>
            <a:ext cx="2554288" cy="1938338"/>
            <a:chOff x="4495800" y="2971800"/>
            <a:chExt cx="2554243" cy="193889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FE2260-1A8E-8A4A-4038-DFDECBFB2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971800"/>
              <a:ext cx="533391" cy="609775"/>
            </a:xfrm>
            <a:prstGeom prst="ellipse">
              <a:avLst/>
            </a:prstGeom>
            <a:noFill/>
            <a:ln w="22225">
              <a:solidFill>
                <a:srgbClr val="800000"/>
              </a:solidFill>
              <a:prstDash val="dash"/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E64EF4-9C80-05CE-7F08-8417589C57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952992" y="3505353"/>
              <a:ext cx="1066781" cy="106710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7" name="TextBox 15">
              <a:extLst>
                <a:ext uri="{FF2B5EF4-FFF2-40B4-BE49-F238E27FC236}">
                  <a16:creationId xmlns:a16="http://schemas.microsoft.com/office/drawing/2014/main" id="{76A70A10-394C-D229-B951-EB2D1C1BD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572000"/>
              <a:ext cx="2478043" cy="338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3333FF"/>
                  </a:solidFill>
                </a:rPr>
                <a:t>local dependencies in R2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5BFC2E-A685-1E79-B503-BEBA051F8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79A70BD-68E8-FCFC-08A1-BC28CF628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049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500" dirty="0">
                <a:ea typeface="+mj-ea"/>
                <a:cs typeface="+mj-cs"/>
              </a:rPr>
              <a:t>Example</a:t>
            </a:r>
          </a:p>
        </p:txBody>
      </p:sp>
      <p:sp>
        <p:nvSpPr>
          <p:cNvPr id="562180" name="Rectangle 4">
            <a:extLst>
              <a:ext uri="{FF2B5EF4-FFF2-40B4-BE49-F238E27FC236}">
                <a16:creationId xmlns:a16="http://schemas.microsoft.com/office/drawing/2014/main" id="{5785E3C6-8A38-470C-15E2-FDB293456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7724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Assume relation R(</a:t>
            </a:r>
            <a:r>
              <a:rPr lang="en-US" altLang="en-US" sz="1800" u="sng"/>
              <a:t>C</a:t>
            </a:r>
            <a:r>
              <a:rPr lang="en-US" altLang="en-US" sz="1800"/>
              <a:t>, S, J, D, T, Q, V)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 is key,  JT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C  and  SD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 </a:t>
            </a:r>
            <a:r>
              <a:rPr lang="en-US" altLang="en-US" sz="1600">
                <a:sym typeface="Wingdings" pitchFamily="2" charset="2"/>
              </a:rPr>
              <a:t> CSJDTQV          (C is key) 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-- Good for BCNF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ym typeface="Wingdings" pitchFamily="2" charset="2"/>
              </a:rPr>
              <a:t>JT  CSJDTQV         (JT is key)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-- Good for BCNF</a:t>
            </a:r>
            <a:endParaRPr lang="en-US" altLang="en-US" sz="160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ym typeface="Wingdings" pitchFamily="2" charset="2"/>
              </a:rPr>
              <a:t>SD  T                  (SD is not a key)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–Bad for BCNF</a:t>
            </a:r>
            <a:endParaRPr lang="en-US" altLang="en-US" sz="160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Decomposition: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R1(</a:t>
            </a:r>
            <a:r>
              <a:rPr lang="en-US" altLang="en-US" sz="1600" u="sng"/>
              <a:t>C</a:t>
            </a:r>
            <a:r>
              <a:rPr lang="en-US" altLang="en-US" sz="1600"/>
              <a:t>, S, J, D, Q, V) and  R2(</a:t>
            </a:r>
            <a:r>
              <a:rPr lang="en-US" altLang="en-US" sz="1600" u="sng"/>
              <a:t>S, D</a:t>
            </a:r>
            <a:r>
              <a:rPr lang="en-US" altLang="en-US" sz="1600"/>
              <a:t>, T)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800000"/>
                </a:solidFill>
              </a:rPr>
              <a:t>F</a:t>
            </a:r>
            <a:r>
              <a:rPr lang="en-US" altLang="en-US" sz="1800" baseline="30000">
                <a:solidFill>
                  <a:srgbClr val="800000"/>
                </a:solidFill>
              </a:rPr>
              <a:t>+</a:t>
            </a:r>
            <a:r>
              <a:rPr lang="en-US" altLang="en-US" sz="1800">
                <a:solidFill>
                  <a:srgbClr val="800000"/>
                </a:solidFill>
              </a:rPr>
              <a:t> = {C </a:t>
            </a:r>
            <a:r>
              <a:rPr lang="en-US" altLang="en-US" sz="1800">
                <a:solidFill>
                  <a:srgbClr val="800000"/>
                </a:solidFill>
                <a:sym typeface="Wingdings" pitchFamily="2" charset="2"/>
              </a:rPr>
              <a:t> CSJDTQV, JT CSJDTQV, SD T</a:t>
            </a:r>
            <a:r>
              <a:rPr lang="en-US" altLang="en-US" sz="1800">
                <a:solidFill>
                  <a:srgbClr val="8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800000"/>
                </a:solidFill>
              </a:rPr>
              <a:t>F</a:t>
            </a:r>
            <a:r>
              <a:rPr lang="en-US" altLang="en-US" sz="1800" baseline="-25000">
                <a:solidFill>
                  <a:srgbClr val="800000"/>
                </a:solidFill>
              </a:rPr>
              <a:t>R1</a:t>
            </a:r>
            <a:r>
              <a:rPr lang="en-US" altLang="en-US" sz="1800">
                <a:solidFill>
                  <a:srgbClr val="800000"/>
                </a:solidFill>
              </a:rPr>
              <a:t> = {C </a:t>
            </a:r>
            <a:r>
              <a:rPr lang="en-US" altLang="en-US" sz="1800">
                <a:solidFill>
                  <a:srgbClr val="800000"/>
                </a:solidFill>
                <a:sym typeface="Wingdings" pitchFamily="2" charset="2"/>
              </a:rPr>
              <a:t> CSJDQV</a:t>
            </a:r>
            <a:r>
              <a:rPr lang="en-US" altLang="en-US" sz="1800">
                <a:solidFill>
                  <a:srgbClr val="800000"/>
                </a:solidFill>
              </a:rPr>
              <a:t>}   </a:t>
            </a:r>
            <a:r>
              <a:rPr lang="en-US" altLang="en-US" sz="1800">
                <a:solidFill>
                  <a:srgbClr val="0000FF"/>
                </a:solidFill>
                <a:sym typeface="Wingdings" pitchFamily="2" charset="2"/>
              </a:rPr>
              <a:t> local for R1</a:t>
            </a:r>
            <a:endParaRPr lang="en-US" altLang="en-US" sz="18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800000"/>
                </a:solidFill>
              </a:rPr>
              <a:t>F</a:t>
            </a:r>
            <a:r>
              <a:rPr lang="en-US" altLang="en-US" sz="1800" baseline="-25000">
                <a:solidFill>
                  <a:srgbClr val="800000"/>
                </a:solidFill>
              </a:rPr>
              <a:t>R2 </a:t>
            </a:r>
            <a:r>
              <a:rPr lang="en-US" altLang="en-US" sz="1800">
                <a:solidFill>
                  <a:srgbClr val="800000"/>
                </a:solidFill>
              </a:rPr>
              <a:t>= {SD </a:t>
            </a:r>
            <a:r>
              <a:rPr lang="en-US" altLang="en-US" sz="1800">
                <a:solidFill>
                  <a:srgbClr val="800000"/>
                </a:solidFill>
                <a:sym typeface="Wingdings" pitchFamily="2" charset="2"/>
              </a:rPr>
              <a:t> T</a:t>
            </a:r>
            <a:r>
              <a:rPr lang="en-US" altLang="en-US" sz="1800">
                <a:solidFill>
                  <a:srgbClr val="800000"/>
                </a:solidFill>
              </a:rPr>
              <a:t>}             </a:t>
            </a:r>
            <a:r>
              <a:rPr lang="en-US" altLang="en-US" sz="1800">
                <a:solidFill>
                  <a:srgbClr val="0000FF"/>
                </a:solidFill>
                <a:sym typeface="Wingdings" pitchFamily="2" charset="2"/>
              </a:rPr>
              <a:t> local for R2</a:t>
            </a:r>
            <a:endParaRPr lang="en-US" altLang="en-US" sz="180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800000"/>
                </a:solidFill>
              </a:rPr>
              <a:t>F</a:t>
            </a:r>
            <a:r>
              <a:rPr lang="en-US" altLang="en-US" sz="1800" baseline="-25000">
                <a:solidFill>
                  <a:srgbClr val="800000"/>
                </a:solidFill>
              </a:rPr>
              <a:t>R1</a:t>
            </a:r>
            <a:r>
              <a:rPr lang="en-US" altLang="en-US" sz="1800">
                <a:solidFill>
                  <a:srgbClr val="800000"/>
                </a:solidFill>
              </a:rPr>
              <a:t> U F</a:t>
            </a:r>
            <a:r>
              <a:rPr lang="en-US" altLang="en-US" sz="1800" baseline="-25000">
                <a:solidFill>
                  <a:srgbClr val="800000"/>
                </a:solidFill>
              </a:rPr>
              <a:t>R2</a:t>
            </a:r>
            <a:r>
              <a:rPr lang="en-US" altLang="en-US" sz="1800">
                <a:solidFill>
                  <a:srgbClr val="800000"/>
                </a:solidFill>
              </a:rPr>
              <a:t> = {C </a:t>
            </a:r>
            <a:r>
              <a:rPr lang="en-US" altLang="en-US" sz="1800">
                <a:solidFill>
                  <a:srgbClr val="800000"/>
                </a:solidFill>
                <a:sym typeface="Wingdings" pitchFamily="2" charset="2"/>
              </a:rPr>
              <a:t> CSJDQV, SD  T</a:t>
            </a:r>
            <a:r>
              <a:rPr lang="en-US" altLang="en-US" sz="1800">
                <a:solidFill>
                  <a:srgbClr val="8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800000"/>
                </a:solidFill>
              </a:rPr>
              <a:t>(F</a:t>
            </a:r>
            <a:r>
              <a:rPr lang="en-US" altLang="en-US" sz="1800" baseline="-25000">
                <a:solidFill>
                  <a:srgbClr val="800000"/>
                </a:solidFill>
              </a:rPr>
              <a:t>R1</a:t>
            </a:r>
            <a:r>
              <a:rPr lang="en-US" altLang="en-US" sz="1800">
                <a:solidFill>
                  <a:srgbClr val="800000"/>
                </a:solidFill>
              </a:rPr>
              <a:t> U F</a:t>
            </a:r>
            <a:r>
              <a:rPr lang="en-US" altLang="en-US" sz="1800" baseline="-25000">
                <a:solidFill>
                  <a:srgbClr val="800000"/>
                </a:solidFill>
              </a:rPr>
              <a:t>R2</a:t>
            </a:r>
            <a:r>
              <a:rPr lang="en-US" altLang="en-US" sz="1800">
                <a:solidFill>
                  <a:srgbClr val="800000"/>
                </a:solidFill>
              </a:rPr>
              <a:t>)</a:t>
            </a:r>
            <a:r>
              <a:rPr lang="en-US" altLang="en-US" sz="1800" baseline="30000">
                <a:solidFill>
                  <a:srgbClr val="800000"/>
                </a:solidFill>
              </a:rPr>
              <a:t>+</a:t>
            </a:r>
            <a:r>
              <a:rPr lang="en-US" altLang="en-US" sz="1800">
                <a:solidFill>
                  <a:srgbClr val="800000"/>
                </a:solidFill>
              </a:rPr>
              <a:t> = {C </a:t>
            </a:r>
            <a:r>
              <a:rPr lang="en-US" altLang="en-US" sz="1800">
                <a:solidFill>
                  <a:srgbClr val="800000"/>
                </a:solidFill>
                <a:sym typeface="Wingdings" pitchFamily="2" charset="2"/>
              </a:rPr>
              <a:t> CSJDQV, SD  T, C T</a:t>
            </a:r>
            <a:r>
              <a:rPr lang="en-US" altLang="en-US" sz="1800">
                <a:solidFill>
                  <a:srgbClr val="800000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600">
              <a:solidFill>
                <a:srgbClr val="3333FF"/>
              </a:solidFill>
            </a:endParaRPr>
          </a:p>
        </p:txBody>
      </p:sp>
      <p:sp>
        <p:nvSpPr>
          <p:cNvPr id="23557" name="Slide Number Placeholder 1">
            <a:extLst>
              <a:ext uri="{FF2B5EF4-FFF2-40B4-BE49-F238E27FC236}">
                <a16:creationId xmlns:a16="http://schemas.microsoft.com/office/drawing/2014/main" id="{A0997DE8-2AD8-BFBE-7AEB-272747F2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2AFC71-396F-5844-8449-8CEB38F786D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29BE51B-EE92-0457-4502-7DEE4E15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2457450" cy="628650"/>
          </a:xfrm>
          <a:prstGeom prst="wedgeRoundRectCallout">
            <a:avLst>
              <a:gd name="adj1" fmla="val -72398"/>
              <a:gd name="adj2" fmla="val 77912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latin typeface="+mn-lt"/>
                <a:ea typeface="+mn-ea"/>
              </a:rPr>
              <a:t>JT </a:t>
            </a:r>
            <a:r>
              <a:rPr lang="en-US" sz="1600" b="1" dirty="0">
                <a:latin typeface="+mn-lt"/>
                <a:ea typeface="+mn-ea"/>
                <a:sym typeface="Wingdings"/>
              </a:rPr>
              <a:t> C is still missing</a:t>
            </a:r>
            <a:endParaRPr lang="en-US" sz="1600" b="1" dirty="0">
              <a:latin typeface="+mn-lt"/>
              <a:ea typeface="+mn-ea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E3DC68C-4DCF-A606-27C0-8955FF7F7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2457450" cy="628650"/>
          </a:xfrm>
          <a:prstGeom prst="wedgeRoundRectCallout">
            <a:avLst>
              <a:gd name="adj1" fmla="val -84685"/>
              <a:gd name="adj2" fmla="val 29972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latin typeface="+mn-lt"/>
                <a:ea typeface="+mn-ea"/>
              </a:rPr>
              <a:t>Lossless &amp; in BCNF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2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2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5ED49D1-50A1-0F42-C69A-40A5D9EA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Third Normal Form: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7FD5-8DE5-40B7-7D71-A7A8B8804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19263"/>
            <a:ext cx="7848600" cy="262413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200" dirty="0">
                <a:ea typeface="+mn-ea"/>
              </a:rPr>
              <a:t>BCNF is not always dependency preserving</a:t>
            </a:r>
            <a:endParaRPr lang="en-US" sz="2400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FF0000"/>
                </a:solidFill>
                <a:ea typeface="+mn-ea"/>
              </a:rPr>
              <a:t>Solution: </a:t>
            </a:r>
            <a:r>
              <a:rPr lang="en-US" sz="2400" dirty="0">
                <a:ea typeface="+mn-ea"/>
              </a:rPr>
              <a:t>Define a weaker normal form (3NF)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ea typeface="+mn-ea"/>
              </a:rPr>
              <a:t>Allows some redundancy (we will see examples later)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>
                <a:ea typeface="+mn-ea"/>
              </a:rPr>
              <a:t>But all FDs are preserved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A6DE480-4B41-8125-B7E5-7C54ABD8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26981-2862-CD45-A55F-E821D1F3F96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pic>
        <p:nvPicPr>
          <p:cNvPr id="24581" name="Picture 5">
            <a:extLst>
              <a:ext uri="{FF2B5EF4-FFF2-40B4-BE49-F238E27FC236}">
                <a16:creationId xmlns:a16="http://schemas.microsoft.com/office/drawing/2014/main" id="{D45382A0-3EB8-9A25-B19F-5D146C11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0"/>
            <a:ext cx="3429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8250D3-32C1-D43A-06CA-CCB52B17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10000"/>
            <a:ext cx="4267200" cy="990600"/>
          </a:xfrm>
          <a:prstGeom prst="rect">
            <a:avLst/>
          </a:prstGeom>
          <a:solidFill>
            <a:srgbClr val="D9D9D9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lvl="1" algn="ctr" eaLnBrk="1" hangingPunct="1">
              <a:defRPr/>
            </a:pPr>
            <a:r>
              <a:rPr lang="en-US" sz="2000" dirty="0">
                <a:latin typeface="+mn-lt"/>
                <a:ea typeface="+mn-ea"/>
              </a:rPr>
              <a:t>There is always a </a:t>
            </a:r>
            <a:r>
              <a:rPr lang="en-US" sz="2000" b="1" i="1" dirty="0">
                <a:latin typeface="+mn-lt"/>
                <a:ea typeface="+mn-ea"/>
              </a:rPr>
              <a:t>lossless</a:t>
            </a:r>
            <a:r>
              <a:rPr lang="en-US" sz="2000" dirty="0">
                <a:latin typeface="+mn-lt"/>
                <a:ea typeface="+mn-ea"/>
              </a:rPr>
              <a:t>, </a:t>
            </a:r>
            <a:r>
              <a:rPr lang="en-US" sz="2000" b="1" i="1" dirty="0">
                <a:latin typeface="+mn-lt"/>
                <a:ea typeface="+mn-ea"/>
              </a:rPr>
              <a:t>dependency-preserving </a:t>
            </a:r>
            <a:r>
              <a:rPr lang="en-US" sz="2000" dirty="0">
                <a:latin typeface="+mn-lt"/>
                <a:ea typeface="+mn-ea"/>
              </a:rPr>
              <a:t>decomposition in </a:t>
            </a:r>
            <a:r>
              <a:rPr lang="en-US" sz="2000" b="1" i="1" dirty="0">
                <a:latin typeface="+mn-lt"/>
                <a:ea typeface="+mn-ea"/>
              </a:rPr>
              <a:t>3NF</a:t>
            </a:r>
            <a:endParaRPr 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3ACF48CF-F2F6-FB16-4115-8688D6E94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Normal Form : 3NF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82087840-9815-09B8-8B78-9409BA947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467600" cy="2971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400"/>
              <a:t>Relation R is in 3NF if, for every FD </a:t>
            </a:r>
          </a:p>
          <a:p>
            <a:pPr marL="342900" lvl="1" indent="0" eaLnBrk="1" hangingPunct="1">
              <a:buFont typeface="Wingdings" pitchFamily="2" charset="2"/>
              <a:buNone/>
            </a:pPr>
            <a:r>
              <a:rPr lang="en-US" altLang="en-US" sz="2000"/>
              <a:t>		       </a:t>
            </a:r>
            <a:r>
              <a:rPr lang="en-US" altLang="en-US" sz="2000">
                <a:solidFill>
                  <a:srgbClr val="FF0000"/>
                </a:solidFill>
              </a:rPr>
              <a:t>α </a:t>
            </a:r>
            <a:r>
              <a:rPr lang="en-US" altLang="en-US" sz="200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en-US" sz="2000">
                <a:solidFill>
                  <a:srgbClr val="FF0000"/>
                </a:solidFill>
              </a:rPr>
              <a:t>β</a:t>
            </a:r>
            <a:r>
              <a:rPr lang="en-US" altLang="en-US" sz="2000"/>
              <a:t>, </a:t>
            </a:r>
          </a:p>
          <a:p>
            <a:pPr marL="342900" lvl="1" indent="0" eaLnBrk="1" hangingPunct="1">
              <a:buFont typeface="Wingdings" pitchFamily="2" charset="2"/>
              <a:buNone/>
            </a:pPr>
            <a:endParaRPr lang="en-US" altLang="en-US" sz="2000"/>
          </a:p>
          <a:p>
            <a:pPr marL="3429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1800"/>
              <a:t>where α ⊆ </a:t>
            </a:r>
            <a:r>
              <a:rPr lang="en-US" altLang="en-US" sz="1800" i="1"/>
              <a:t>R </a:t>
            </a:r>
            <a:r>
              <a:rPr lang="en-US" altLang="en-US" sz="1800"/>
              <a:t>and β ⊆ </a:t>
            </a:r>
            <a:r>
              <a:rPr lang="en-US" altLang="en-US" sz="1800" i="1"/>
              <a:t>R</a:t>
            </a:r>
            <a:r>
              <a:rPr lang="en-US" altLang="en-US" sz="1800"/>
              <a:t>, at </a:t>
            </a:r>
            <a:r>
              <a:rPr lang="en-US" altLang="en-US" sz="1800" b="1" i="1" u="sng"/>
              <a:t>least one</a:t>
            </a:r>
            <a:r>
              <a:rPr lang="en-US" altLang="en-US" sz="1800"/>
              <a:t> of the following holds:</a:t>
            </a:r>
          </a:p>
          <a:p>
            <a:pPr marL="906463" lvl="4">
              <a:lnSpc>
                <a:spcPct val="12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α → β is trivial (i.e.,β⊆α) </a:t>
            </a:r>
          </a:p>
          <a:p>
            <a:pPr marL="906463" lvl="4">
              <a:lnSpc>
                <a:spcPct val="120000"/>
              </a:lnSpc>
            </a:pPr>
            <a:r>
              <a:rPr lang="en-US" altLang="en-US" sz="1800">
                <a:solidFill>
                  <a:srgbClr val="FF0000"/>
                </a:solidFill>
              </a:rPr>
              <a:t>α is a superkey for </a:t>
            </a:r>
            <a:r>
              <a:rPr lang="en-US" altLang="en-US" sz="1800" i="1">
                <a:solidFill>
                  <a:srgbClr val="FF0000"/>
                </a:solidFill>
              </a:rPr>
              <a:t>R</a:t>
            </a:r>
          </a:p>
          <a:p>
            <a:pPr marL="906463" lvl="4">
              <a:lnSpc>
                <a:spcPct val="120000"/>
              </a:lnSpc>
            </a:pPr>
            <a:r>
              <a:rPr lang="en-US" altLang="en-US" sz="1800" i="1">
                <a:solidFill>
                  <a:srgbClr val="FF0000"/>
                </a:solidFill>
              </a:rPr>
              <a:t>Each attribute in </a:t>
            </a:r>
            <a:r>
              <a:rPr lang="en-US" altLang="en-US" sz="1800">
                <a:solidFill>
                  <a:srgbClr val="FF0000"/>
                </a:solidFill>
              </a:rPr>
              <a:t>β-α</a:t>
            </a:r>
            <a:r>
              <a:rPr lang="en-US" altLang="en-US" sz="1800" i="1">
                <a:solidFill>
                  <a:srgbClr val="FF0000"/>
                </a:solidFill>
              </a:rPr>
              <a:t> is part of a candidate key </a:t>
            </a:r>
            <a:r>
              <a:rPr lang="en-US" altLang="en-US" sz="1800" i="1">
                <a:solidFill>
                  <a:srgbClr val="3333FF"/>
                </a:solidFill>
              </a:rPr>
              <a:t>(prime attribute)</a:t>
            </a:r>
            <a:endParaRPr lang="en-US" altLang="en-US" sz="1600">
              <a:solidFill>
                <a:srgbClr val="3333FF"/>
              </a:solidFill>
            </a:endParaRP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1D9F2ED3-DECF-1C51-E71B-D25C8B8F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A8114-C9BC-2941-9B76-67040D7644F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0784C-DD85-BC62-7DA3-3003903E1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5105400" cy="7620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L.H.S is </a:t>
            </a:r>
            <a:r>
              <a:rPr lang="en-US" dirty="0" err="1">
                <a:solidFill>
                  <a:srgbClr val="3333FF"/>
                </a:solidFill>
                <a:latin typeface="+mn-lt"/>
                <a:ea typeface="+mn-ea"/>
              </a:rPr>
              <a:t>superkey</a:t>
            </a: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 OR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R.H.S consists of prime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8B26AE3-C290-92CE-C2B7-F9B41C76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D0B006E7-6A20-B65B-5F51-CFCF69B4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049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500" dirty="0">
                <a:ea typeface="+mj-ea"/>
                <a:cs typeface="+mj-cs"/>
              </a:rPr>
              <a:t>Back to Our Example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4A3574B8-844F-3644-9FB2-FDBD746DF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7772400" cy="4876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Assume relation R(</a:t>
            </a:r>
            <a:r>
              <a:rPr lang="en-US" altLang="en-US" sz="1800" u="sng"/>
              <a:t>C</a:t>
            </a:r>
            <a:r>
              <a:rPr lang="en-US" altLang="en-US" sz="1800"/>
              <a:t>, S, J, D, T, Q, V)  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 is key,  JT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C  and  SD </a:t>
            </a:r>
            <a:r>
              <a:rPr lang="en-US" altLang="en-US" sz="1800">
                <a:sym typeface="Wingdings" pitchFamily="2" charset="2"/>
              </a:rPr>
              <a:t></a:t>
            </a:r>
            <a:r>
              <a:rPr lang="en-US" altLang="en-US" sz="1800"/>
              <a:t> 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C </a:t>
            </a:r>
            <a:r>
              <a:rPr lang="en-US" altLang="en-US" sz="1600">
                <a:sym typeface="Wingdings" pitchFamily="2" charset="2"/>
              </a:rPr>
              <a:t> CSJDTQV          (C is key) 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-- Good for 3NF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ym typeface="Wingdings" pitchFamily="2" charset="2"/>
              </a:rPr>
              <a:t>JT  CSJDTQV         (JT is key)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-- Good for 3NF</a:t>
            </a:r>
            <a:endParaRPr lang="en-US" altLang="en-US" sz="160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sym typeface="Wingdings" pitchFamily="2" charset="2"/>
              </a:rPr>
              <a:t>SD  T                  (SD is not a key) (T is prime attr.) </a:t>
            </a:r>
            <a:r>
              <a:rPr lang="en-US" altLang="en-US" sz="1600">
                <a:solidFill>
                  <a:srgbClr val="800000"/>
                </a:solidFill>
                <a:sym typeface="Wingdings" pitchFamily="2" charset="2"/>
              </a:rPr>
              <a:t>–Good for 3NF</a:t>
            </a:r>
            <a:endParaRPr lang="en-US" altLang="en-US" sz="160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endParaRPr lang="en-US" altLang="en-US" sz="1600">
              <a:solidFill>
                <a:srgbClr val="3333FF"/>
              </a:solidFill>
            </a:endParaRPr>
          </a:p>
        </p:txBody>
      </p: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id="{632DC53C-16F8-E7D6-AD12-688714DD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B1886-E908-8E46-B5FC-AF07867EE7D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6BEAA62-6DD0-D5C9-C2A4-93BB927A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5334000" cy="628650"/>
          </a:xfrm>
          <a:prstGeom prst="wedgeRoundRectCallout">
            <a:avLst>
              <a:gd name="adj1" fmla="val -13829"/>
              <a:gd name="adj2" fmla="val -265523"/>
              <a:gd name="adj3" fmla="val 16667"/>
            </a:avLst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+mn-ea"/>
              </a:rPr>
              <a:t>No decomposition is needed </a:t>
            </a:r>
            <a:r>
              <a:rPr lang="en-US" b="1" dirty="0" err="1">
                <a:latin typeface="+mn-lt"/>
                <a:ea typeface="+mn-ea"/>
              </a:rPr>
              <a:t>w.r.t</a:t>
            </a:r>
            <a:r>
              <a:rPr lang="en-US" b="1" dirty="0">
                <a:latin typeface="+mn-lt"/>
                <a:ea typeface="+mn-ea"/>
              </a:rPr>
              <a:t> 3NF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236F-159B-F1B1-3AF9-224FAF3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A831-1DFF-FB6A-6905-E9C6E004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7086600" cy="4411662"/>
          </a:xfrm>
        </p:spPr>
        <p:txBody>
          <a:bodyPr/>
          <a:lstStyle/>
          <a:p>
            <a:r>
              <a:rPr lang="en-US" altLang="en-US" sz="2000"/>
              <a:t>Relation R</a:t>
            </a:r>
            <a:r>
              <a:rPr lang="en-US" altLang="en-US" sz="2000" i="1"/>
              <a:t>= </a:t>
            </a:r>
            <a:r>
              <a:rPr lang="en-US" altLang="en-US" sz="2000"/>
              <a:t>(</a:t>
            </a:r>
            <a:r>
              <a:rPr lang="en-US" altLang="en-US" sz="2000" i="1"/>
              <a:t>J,K,L</a:t>
            </a:r>
            <a:r>
              <a:rPr lang="en-US" altLang="en-US" sz="2000"/>
              <a:t>)</a:t>
            </a:r>
          </a:p>
          <a:p>
            <a:pPr lvl="1"/>
            <a:r>
              <a:rPr lang="en-US" altLang="en-US" sz="1800" i="1"/>
              <a:t>F = </a:t>
            </a:r>
            <a:r>
              <a:rPr lang="en-US" altLang="en-US" sz="1800"/>
              <a:t>{</a:t>
            </a:r>
            <a:r>
              <a:rPr lang="en-US" altLang="en-US" sz="1800" i="1"/>
              <a:t>JK </a:t>
            </a:r>
            <a:r>
              <a:rPr lang="en-US" altLang="en-US" sz="1800"/>
              <a:t>→ </a:t>
            </a:r>
            <a:r>
              <a:rPr lang="en-US" altLang="en-US" sz="1800" i="1"/>
              <a:t>L, L </a:t>
            </a:r>
            <a:r>
              <a:rPr lang="en-US" altLang="en-US" sz="1800"/>
              <a:t>→ </a:t>
            </a:r>
            <a:r>
              <a:rPr lang="en-US" altLang="en-US" sz="1800" i="1"/>
              <a:t>K </a:t>
            </a:r>
            <a:r>
              <a:rPr lang="en-US" altLang="en-US" sz="1800"/>
              <a:t>}</a:t>
            </a:r>
          </a:p>
          <a:p>
            <a:pPr lvl="1"/>
            <a:r>
              <a:rPr lang="en-US" altLang="en-US" sz="1800"/>
              <a:t>Two candidate keys: </a:t>
            </a:r>
            <a:r>
              <a:rPr lang="en-US" altLang="en-US" sz="1800" i="1"/>
              <a:t>JK </a:t>
            </a:r>
            <a:r>
              <a:rPr lang="en-US" altLang="en-US" sz="1800"/>
              <a:t>and </a:t>
            </a:r>
            <a:r>
              <a:rPr lang="en-US" altLang="en-US" sz="1800" i="1"/>
              <a:t>JL</a:t>
            </a:r>
          </a:p>
          <a:p>
            <a:endParaRPr lang="en-US" altLang="en-US" sz="2000" i="1"/>
          </a:p>
          <a:p>
            <a:r>
              <a:rPr lang="en-US" altLang="en-US" sz="2000" b="1">
                <a:solidFill>
                  <a:srgbClr val="800000"/>
                </a:solidFill>
              </a:rPr>
              <a:t>Is R in BCNF ?</a:t>
            </a:r>
          </a:p>
          <a:p>
            <a:endParaRPr lang="en-US" altLang="en-US" sz="2000" i="1"/>
          </a:p>
          <a:p>
            <a:r>
              <a:rPr lang="en-US" altLang="en-US" sz="2000" b="1">
                <a:solidFill>
                  <a:srgbClr val="800000"/>
                </a:solidFill>
              </a:rPr>
              <a:t>Is R in 3NF ?</a:t>
            </a:r>
          </a:p>
          <a:p>
            <a:pPr lvl="1"/>
            <a:r>
              <a:rPr lang="en-US" altLang="en-US" sz="1800" i="1"/>
              <a:t>JK </a:t>
            </a:r>
            <a:r>
              <a:rPr lang="en-US" altLang="en-US" sz="1800"/>
              <a:t>→ </a:t>
            </a:r>
            <a:r>
              <a:rPr lang="en-US" altLang="en-US" sz="1800" i="1"/>
              <a:t>L	   (JK </a:t>
            </a:r>
            <a:r>
              <a:rPr lang="en-US" altLang="en-US" sz="1800"/>
              <a:t>is a superkey)</a:t>
            </a:r>
          </a:p>
          <a:p>
            <a:pPr lvl="1"/>
            <a:r>
              <a:rPr lang="en-US" altLang="en-US" sz="1800" i="1"/>
              <a:t>L </a:t>
            </a:r>
            <a:r>
              <a:rPr lang="en-US" altLang="en-US" sz="1800"/>
              <a:t>→ </a:t>
            </a:r>
            <a:r>
              <a:rPr lang="en-US" altLang="en-US" sz="1800" i="1"/>
              <a:t>K	   (K </a:t>
            </a:r>
            <a:r>
              <a:rPr lang="en-US" altLang="en-US" sz="1800"/>
              <a:t>is contained in a candidate key)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29CD29E-6D6B-CCF4-EB1E-DC91257A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67A529-27FE-6D49-BCD5-B1EA348617E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FDA39-DD1F-90E5-E7AB-62D0BFA32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838200" cy="457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NO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A30FF-BF0F-75BE-6778-7C9094B69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838200" cy="457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>
            <a:extLst>
              <a:ext uri="{FF2B5EF4-FFF2-40B4-BE49-F238E27FC236}">
                <a16:creationId xmlns:a16="http://schemas.microsoft.com/office/drawing/2014/main" id="{3884D339-3412-D1EA-C208-ECF18563D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3NF: Example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73170A63-5C60-CB73-53A7-434A18A11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0104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/>
              <a:t>Lot (</a:t>
            </a:r>
            <a:r>
              <a:rPr lang="en-US" altLang="en-US" sz="2000" u="sng" dirty="0"/>
              <a:t>ID</a:t>
            </a:r>
            <a:r>
              <a:rPr lang="en-US" altLang="en-US" sz="2000" dirty="0"/>
              <a:t>, county, </a:t>
            </a:r>
            <a:r>
              <a:rPr lang="en-US" altLang="en-US" sz="2000" dirty="0" err="1"/>
              <a:t>lotNum</a:t>
            </a:r>
            <a:r>
              <a:rPr lang="en-US" altLang="en-US" sz="2000" dirty="0"/>
              <a:t>, area, price, </a:t>
            </a:r>
            <a:r>
              <a:rPr lang="en-US" altLang="en-US" sz="2000" dirty="0" err="1"/>
              <a:t>taxRate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700" dirty="0"/>
          </a:p>
          <a:p>
            <a:pPr eaLnBrk="1" hangingPunct="1"/>
            <a:r>
              <a:rPr lang="en-US" altLang="en-US" sz="2000" b="1" dirty="0"/>
              <a:t>Primary key: </a:t>
            </a:r>
            <a:r>
              <a:rPr lang="en-US" altLang="en-US" sz="2000" dirty="0"/>
              <a:t>ID</a:t>
            </a:r>
          </a:p>
          <a:p>
            <a:pPr eaLnBrk="1" hangingPunct="1"/>
            <a:r>
              <a:rPr lang="en-US" altLang="en-US" sz="2000" b="1" dirty="0" err="1"/>
              <a:t>Superkey</a:t>
            </a:r>
            <a:r>
              <a:rPr lang="en-US" altLang="en-US" sz="2000" b="1" dirty="0"/>
              <a:t>:</a:t>
            </a:r>
            <a:r>
              <a:rPr lang="en-US" altLang="en-US" sz="2000" dirty="0"/>
              <a:t> &lt;county, </a:t>
            </a:r>
            <a:r>
              <a:rPr lang="en-US" altLang="en-US" sz="2000" dirty="0" err="1"/>
              <a:t>lotNum</a:t>
            </a:r>
            <a:r>
              <a:rPr lang="en-US" altLang="en-US" sz="2000" dirty="0"/>
              <a:t>&gt;</a:t>
            </a:r>
          </a:p>
          <a:p>
            <a:pPr eaLnBrk="1" hangingPunct="1"/>
            <a:endParaRPr lang="en-US" altLang="en-US" sz="700" dirty="0"/>
          </a:p>
          <a:p>
            <a:pPr eaLnBrk="1" hangingPunct="1"/>
            <a:r>
              <a:rPr lang="en-US" altLang="en-US" sz="2000" b="1" dirty="0"/>
              <a:t>FDs: </a:t>
            </a:r>
          </a:p>
          <a:p>
            <a:pPr eaLnBrk="1" hangingPunct="1"/>
            <a:r>
              <a:rPr lang="en-US" altLang="en-US" sz="2000" dirty="0"/>
              <a:t>	county </a:t>
            </a:r>
            <a:r>
              <a:rPr lang="en-US" altLang="en-US" sz="2000" dirty="0">
                <a:sym typeface="Symbol" pitchFamily="2" charset="2"/>
              </a:rPr>
              <a:t> </a:t>
            </a:r>
            <a:r>
              <a:rPr lang="en-US" altLang="en-US" sz="2000" dirty="0" err="1">
                <a:sym typeface="Symbol" pitchFamily="2" charset="2"/>
              </a:rPr>
              <a:t>taxRate</a:t>
            </a:r>
            <a:endParaRPr lang="en-US" altLang="en-US" sz="2000" dirty="0">
              <a:sym typeface="Symbol" pitchFamily="2" charset="2"/>
            </a:endParaRPr>
          </a:p>
          <a:p>
            <a:pPr eaLnBrk="1" hangingPunct="1"/>
            <a:r>
              <a:rPr lang="en-US" altLang="en-US" sz="2000" dirty="0">
                <a:sym typeface="Symbol" pitchFamily="2" charset="2"/>
              </a:rPr>
              <a:t>	area  price</a:t>
            </a:r>
            <a:endParaRPr lang="en-US" altLang="en-US" sz="1400" dirty="0"/>
          </a:p>
        </p:txBody>
      </p:sp>
      <p:sp>
        <p:nvSpPr>
          <p:cNvPr id="602116" name="Text Box 4">
            <a:extLst>
              <a:ext uri="{FF2B5EF4-FFF2-40B4-BE49-F238E27FC236}">
                <a16:creationId xmlns:a16="http://schemas.microsoft.com/office/drawing/2014/main" id="{4ADC526C-4747-0881-7040-0F0ED6944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434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ym typeface="Symbol" pitchFamily="2" charset="2"/>
              </a:rPr>
              <a:t>Decomposition based on </a:t>
            </a:r>
            <a:r>
              <a:rPr lang="en-US" altLang="en-US"/>
              <a:t>county </a:t>
            </a:r>
            <a:r>
              <a:rPr lang="en-US" altLang="en-US">
                <a:sym typeface="Symbol" pitchFamily="2" charset="2"/>
              </a:rPr>
              <a:t> taxRate</a:t>
            </a:r>
          </a:p>
          <a:p>
            <a:pPr eaLnBrk="1" hangingPunct="1"/>
            <a:r>
              <a:rPr lang="en-US" altLang="en-US">
                <a:sym typeface="Symbol" pitchFamily="2" charset="2"/>
              </a:rPr>
              <a:t>	Lot (</a:t>
            </a:r>
            <a:r>
              <a:rPr lang="en-US" altLang="en-US" u="sng">
                <a:sym typeface="Symbol" pitchFamily="2" charset="2"/>
              </a:rPr>
              <a:t>ID</a:t>
            </a:r>
            <a:r>
              <a:rPr lang="en-US" altLang="en-US">
                <a:sym typeface="Symbol" pitchFamily="2" charset="2"/>
              </a:rPr>
              <a:t>, county, lotNum, area, price)</a:t>
            </a:r>
          </a:p>
          <a:p>
            <a:pPr eaLnBrk="1" hangingPunct="1"/>
            <a:r>
              <a:rPr lang="en-US" altLang="en-US">
                <a:sym typeface="Symbol" pitchFamily="2" charset="2"/>
              </a:rPr>
              <a:t>	County (</a:t>
            </a:r>
            <a:r>
              <a:rPr lang="en-US" altLang="en-US" u="sng">
                <a:sym typeface="Symbol" pitchFamily="2" charset="2"/>
              </a:rPr>
              <a:t>county</a:t>
            </a:r>
            <a:r>
              <a:rPr lang="en-US" altLang="en-US">
                <a:sym typeface="Symbol" pitchFamily="2" charset="2"/>
              </a:rPr>
              <a:t>, taxRate)</a:t>
            </a:r>
            <a:endParaRPr lang="en-US" altLang="en-US" sz="1400"/>
          </a:p>
        </p:txBody>
      </p:sp>
      <p:sp>
        <p:nvSpPr>
          <p:cNvPr id="28677" name="Slide Number Placeholder 1">
            <a:extLst>
              <a:ext uri="{FF2B5EF4-FFF2-40B4-BE49-F238E27FC236}">
                <a16:creationId xmlns:a16="http://schemas.microsoft.com/office/drawing/2014/main" id="{BA36D868-F0D7-9F64-5781-0D9BDD01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71D153-DE2F-1A47-AD85-184B8456E83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A2E4E3-19C7-74E2-5D18-86C83E93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052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75000"/>
            </a:pPr>
            <a:r>
              <a:rPr lang="en-US" altLang="en-US" sz="2200" b="1">
                <a:solidFill>
                  <a:srgbClr val="800000"/>
                </a:solidFill>
              </a:rPr>
              <a:t>Is relation Lot in 3NF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62729-8C1C-A938-CEE6-DCDAB1E8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05200"/>
            <a:ext cx="838200" cy="457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NO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F701D42-8EA5-36FA-B5F0-F39B600A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340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75000"/>
            </a:pPr>
            <a:r>
              <a:rPr lang="en-US" altLang="en-US" sz="2200" b="1">
                <a:solidFill>
                  <a:srgbClr val="800000"/>
                </a:solidFill>
              </a:rPr>
              <a:t>Are relations Lot and County  in 3NF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0A1C92-3E83-4B8E-23CB-0E7E4752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334000"/>
            <a:ext cx="1447800" cy="457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Lot is not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6" grpId="0"/>
      <p:bldP spid="6" grpId="0"/>
      <p:bldP spid="7" grpId="0" animBg="1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6DE4526-B743-6005-BFF2-51B43F92A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altLang="en-US"/>
              <a:t>3NF: Example (Cont’d)</a:t>
            </a:r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8C8B22F0-1CE8-C2CD-24C0-5CC2B3C5D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50938"/>
            <a:ext cx="7315200" cy="1973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>
                <a:ea typeface="+mn-ea"/>
                <a:cs typeface="+mn-cs"/>
              </a:rPr>
              <a:t>Lot (</a:t>
            </a:r>
            <a:r>
              <a:rPr lang="en-US" sz="1800" u="sng" dirty="0">
                <a:ea typeface="+mn-ea"/>
                <a:cs typeface="+mn-cs"/>
              </a:rPr>
              <a:t>ID</a:t>
            </a:r>
            <a:r>
              <a:rPr lang="en-US" sz="1800" dirty="0">
                <a:ea typeface="+mn-ea"/>
                <a:cs typeface="+mn-cs"/>
              </a:rPr>
              <a:t>, county, </a:t>
            </a:r>
            <a:r>
              <a:rPr lang="en-US" sz="1800" dirty="0" err="1">
                <a:ea typeface="+mn-ea"/>
                <a:cs typeface="+mn-cs"/>
              </a:rPr>
              <a:t>lotNum</a:t>
            </a:r>
            <a:r>
              <a:rPr lang="en-US" sz="1800" dirty="0">
                <a:ea typeface="+mn-ea"/>
                <a:cs typeface="+mn-cs"/>
              </a:rPr>
              <a:t>, area, price)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>
                <a:ea typeface="+mn-ea"/>
                <a:cs typeface="+mn-cs"/>
              </a:rPr>
              <a:t>County (</a:t>
            </a:r>
            <a:r>
              <a:rPr lang="en-US" sz="1800" u="sng" dirty="0">
                <a:ea typeface="+mn-ea"/>
                <a:cs typeface="+mn-cs"/>
              </a:rPr>
              <a:t>county</a:t>
            </a:r>
            <a:r>
              <a:rPr lang="en-US" sz="1800" dirty="0">
                <a:ea typeface="+mn-ea"/>
                <a:cs typeface="+mn-cs"/>
              </a:rPr>
              <a:t>, </a:t>
            </a:r>
            <a:r>
              <a:rPr lang="en-US" sz="1800" dirty="0" err="1">
                <a:ea typeface="+mn-ea"/>
                <a:cs typeface="+mn-cs"/>
              </a:rPr>
              <a:t>taxRate</a:t>
            </a:r>
            <a:r>
              <a:rPr lang="en-US" sz="1800" dirty="0">
                <a:ea typeface="+mn-ea"/>
                <a:cs typeface="+mn-cs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6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Super key for Lot</a:t>
            </a:r>
            <a:r>
              <a:rPr lang="en-US" sz="1800" dirty="0">
                <a:ea typeface="+mn-ea"/>
                <a:cs typeface="+mn-cs"/>
              </a:rPr>
              <a:t>: &lt;county, </a:t>
            </a:r>
            <a:r>
              <a:rPr lang="en-US" sz="1800" dirty="0" err="1">
                <a:ea typeface="+mn-ea"/>
                <a:cs typeface="+mn-cs"/>
              </a:rPr>
              <a:t>lotNum</a:t>
            </a:r>
            <a:r>
              <a:rPr lang="en-US" sz="1800" dirty="0">
                <a:ea typeface="+mn-ea"/>
                <a:cs typeface="+mn-cs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FDs: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>
                <a:ea typeface="+mn-ea"/>
                <a:cs typeface="+mn-cs"/>
              </a:rPr>
              <a:t>	county </a:t>
            </a:r>
            <a:r>
              <a:rPr lang="en-US" sz="1800" dirty="0">
                <a:ea typeface="+mn-ea"/>
                <a:cs typeface="+mn-cs"/>
                <a:sym typeface="Symbol" charset="0"/>
              </a:rPr>
              <a:t>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taxRate</a:t>
            </a:r>
            <a:endParaRPr lang="en-US" sz="18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dirty="0">
                <a:ea typeface="+mn-ea"/>
                <a:cs typeface="+mn-cs"/>
              </a:rPr>
              <a:t>	area </a:t>
            </a:r>
            <a:r>
              <a:rPr lang="en-US" sz="1800" dirty="0">
                <a:ea typeface="+mn-ea"/>
                <a:cs typeface="+mn-cs"/>
                <a:sym typeface="Symbol" charset="0"/>
              </a:rPr>
              <a:t></a:t>
            </a:r>
            <a:r>
              <a:rPr lang="en-US" sz="1800" dirty="0">
                <a:ea typeface="+mn-ea"/>
                <a:cs typeface="+mn-cs"/>
              </a:rPr>
              <a:t> price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600" dirty="0">
              <a:ea typeface="+mn-ea"/>
              <a:cs typeface="+mn-cs"/>
            </a:endParaRPr>
          </a:p>
        </p:txBody>
      </p:sp>
      <p:sp>
        <p:nvSpPr>
          <p:cNvPr id="603140" name="Text Box 4">
            <a:extLst>
              <a:ext uri="{FF2B5EF4-FFF2-40B4-BE49-F238E27FC236}">
                <a16:creationId xmlns:a16="http://schemas.microsoft.com/office/drawing/2014/main" id="{C1CBA702-3B9C-47A5-FC8A-42EA8C446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52800"/>
            <a:ext cx="6705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b="1">
                <a:solidFill>
                  <a:srgbClr val="3333FF"/>
                </a:solidFill>
              </a:rPr>
              <a:t>Decompose </a:t>
            </a:r>
            <a:r>
              <a:rPr lang="en-US" altLang="en-US" b="1" i="1">
                <a:solidFill>
                  <a:srgbClr val="3333FF"/>
                </a:solidFill>
              </a:rPr>
              <a:t>Lot</a:t>
            </a:r>
            <a:r>
              <a:rPr lang="en-US" altLang="en-US" b="1">
                <a:solidFill>
                  <a:srgbClr val="3333FF"/>
                </a:solidFill>
              </a:rPr>
              <a:t> based on </a:t>
            </a:r>
            <a:r>
              <a:rPr lang="en-US" altLang="en-US"/>
              <a:t>area </a:t>
            </a:r>
            <a:r>
              <a:rPr lang="en-US" altLang="en-US">
                <a:sym typeface="Symbol" pitchFamily="2" charset="2"/>
              </a:rPr>
              <a:t></a:t>
            </a:r>
            <a:r>
              <a:rPr lang="en-US" altLang="en-US"/>
              <a:t> price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	Lot (</a:t>
            </a:r>
            <a:r>
              <a:rPr lang="en-US" altLang="en-US" u="sng"/>
              <a:t>ID</a:t>
            </a:r>
            <a:r>
              <a:rPr lang="en-US" altLang="en-US"/>
              <a:t>, county, lotNum, area)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	County (</a:t>
            </a:r>
            <a:r>
              <a:rPr lang="en-US" altLang="en-US" u="sng"/>
              <a:t>county</a:t>
            </a:r>
            <a:r>
              <a:rPr lang="en-US" altLang="en-US"/>
              <a:t>, taxRate)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/>
              <a:t>	Area (</a:t>
            </a:r>
            <a:r>
              <a:rPr lang="en-US" altLang="en-US" u="sng"/>
              <a:t>area</a:t>
            </a:r>
            <a:r>
              <a:rPr lang="en-US" altLang="en-US"/>
              <a:t>, price)</a:t>
            </a:r>
            <a:endParaRPr lang="en-US" altLang="en-US" sz="1400"/>
          </a:p>
        </p:txBody>
      </p:sp>
      <p:sp>
        <p:nvSpPr>
          <p:cNvPr id="29701" name="Slide Number Placeholder 1">
            <a:extLst>
              <a:ext uri="{FF2B5EF4-FFF2-40B4-BE49-F238E27FC236}">
                <a16:creationId xmlns:a16="http://schemas.microsoft.com/office/drawing/2014/main" id="{CCD9A3C9-18AF-1A96-E4FC-571E5EC0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F1B71D-BED3-3343-820E-34F3B3B51C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8A9617-F1FF-D114-50F4-C2F131F8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7244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75000"/>
            </a:pPr>
            <a:r>
              <a:rPr lang="en-US" altLang="en-US" sz="2200" b="1">
                <a:solidFill>
                  <a:srgbClr val="800000"/>
                </a:solidFill>
              </a:rPr>
              <a:t>Is every relation in 3NF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2D018-A592-DF2D-0028-A3726DF1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724400"/>
            <a:ext cx="1447800" cy="4572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/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>
            <a:extLst>
              <a:ext uri="{FF2B5EF4-FFF2-40B4-BE49-F238E27FC236}">
                <a16:creationId xmlns:a16="http://schemas.microsoft.com/office/drawing/2014/main" id="{90F2C3FF-D517-F878-AA30-8172F057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Canonical Cover of FDs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912A52CD-5415-98CB-5812-C2BF6120E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467600" cy="35814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  <a:cs typeface="+mn-cs"/>
              </a:rPr>
              <a:t>Canonical Cover (Minimal Cover) = G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>
                <a:ea typeface="+mn-ea"/>
                <a:cs typeface="+mn-cs"/>
              </a:rPr>
              <a:t>Is the smallest set of FDs that produce the same F</a:t>
            </a:r>
            <a:r>
              <a:rPr lang="en-US" sz="1800" baseline="30000" dirty="0">
                <a:ea typeface="+mn-ea"/>
                <a:cs typeface="+mn-cs"/>
              </a:rPr>
              <a:t>+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1800" dirty="0">
                <a:ea typeface="+mn-ea"/>
                <a:cs typeface="+mn-cs"/>
              </a:rPr>
              <a:t>There are no extra attributes in the L.H.S or R.H.S of and dependency in G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1800" baseline="30000" dirty="0">
              <a:ea typeface="+mn-ea"/>
              <a:cs typeface="+mn-cs"/>
            </a:endParaRPr>
          </a:p>
          <a:p>
            <a:pPr lvl="1" eaLnBrk="1" hangingPunct="1">
              <a:buFont typeface="Wingdings" charset="0"/>
              <a:buChar char="l"/>
              <a:defRPr/>
            </a:pPr>
            <a:endParaRPr lang="en-US" sz="1800" baseline="30000" dirty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400" dirty="0">
                <a:ea typeface="+mn-ea"/>
                <a:cs typeface="+mn-cs"/>
              </a:rPr>
              <a:t>Given set of FDs (F) with functional closure F</a:t>
            </a:r>
            <a:r>
              <a:rPr lang="en-US" sz="2400" baseline="30000" dirty="0">
                <a:ea typeface="+mn-ea"/>
                <a:cs typeface="+mn-cs"/>
              </a:rPr>
              <a:t>+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Canonical cover of F is the minimal subset of FDs (G), where</a:t>
            </a:r>
          </a:p>
          <a:p>
            <a:pPr marL="344487" lvl="1" indent="0" eaLnBrk="1" hangingPunct="1">
              <a:buFont typeface="Wingdings" charset="0"/>
              <a:buNone/>
              <a:defRPr/>
            </a:pPr>
            <a:r>
              <a:rPr lang="en-US" sz="2000" dirty="0">
                <a:ea typeface="+mn-ea"/>
                <a:cs typeface="+mn-cs"/>
              </a:rPr>
              <a:t>			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ea typeface="+mn-ea"/>
                <a:cs typeface="+mn-cs"/>
              </a:rPr>
              <a:t>+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 = F</a:t>
            </a:r>
            <a:r>
              <a:rPr lang="en-US" sz="2000" baseline="30000" dirty="0">
                <a:solidFill>
                  <a:srgbClr val="FF0000"/>
                </a:solidFill>
                <a:ea typeface="+mn-ea"/>
                <a:cs typeface="+mn-cs"/>
              </a:rPr>
              <a:t>+</a:t>
            </a: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A3963607-2889-5082-D5C5-D3240C4E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18D5C-8894-F94F-92C2-34C49E9B756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67EB0-E2A5-029A-378D-7A67ED458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00600"/>
            <a:ext cx="5105400" cy="762000"/>
          </a:xfrm>
          <a:prstGeom prst="rect">
            <a:avLst/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3333FF"/>
                </a:solidFill>
                <a:latin typeface="+mn-lt"/>
                <a:ea typeface="+mn-ea"/>
              </a:rPr>
              <a:t>Every FD in the canonical cover is needed, otherwise some dependencies are lost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>
            <a:extLst>
              <a:ext uri="{FF2B5EF4-FFF2-40B4-BE49-F238E27FC236}">
                <a16:creationId xmlns:a16="http://schemas.microsoft.com/office/drawing/2014/main" id="{5B437266-A786-81A8-3325-82F30CFC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Example :  Canonical Cover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17D8DE9A-0D4C-6923-1491-86FE89504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91400" cy="48006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b="1" dirty="0">
                <a:solidFill>
                  <a:srgbClr val="800000"/>
                </a:solidFill>
                <a:ea typeface="+mn-ea"/>
                <a:cs typeface="+mn-cs"/>
              </a:rPr>
              <a:t>Given F: 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A </a:t>
            </a:r>
            <a:r>
              <a:rPr lang="en-US" sz="17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B,  ABCD </a:t>
            </a:r>
            <a:r>
              <a:rPr lang="en-US" sz="17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E,  EF </a:t>
            </a:r>
            <a:r>
              <a:rPr lang="en-US" sz="17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GH, ACDF </a:t>
            </a:r>
            <a:r>
              <a:rPr lang="en-US" sz="17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EG 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dirty="0">
              <a:ea typeface="+mn-ea"/>
            </a:endParaRPr>
          </a:p>
          <a:p>
            <a:pPr eaLnBrk="1" hangingPunct="1">
              <a:buFont typeface="Wingdings" charset="0"/>
              <a:buChar char="l"/>
              <a:defRPr/>
            </a:pPr>
            <a:r>
              <a:rPr lang="en-US" b="1" dirty="0">
                <a:solidFill>
                  <a:srgbClr val="800000"/>
                </a:solidFill>
                <a:ea typeface="+mn-ea"/>
                <a:cs typeface="+mn-cs"/>
              </a:rPr>
              <a:t> Then the canonical cover G:</a:t>
            </a:r>
          </a:p>
          <a:p>
            <a:pPr lvl="1" eaLnBrk="1" hangingPunct="1">
              <a:buSzPct val="75000"/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A </a:t>
            </a:r>
            <a:r>
              <a:rPr lang="en-US" sz="20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B,  ACD </a:t>
            </a:r>
            <a:r>
              <a:rPr lang="en-US" sz="20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E,  EF </a:t>
            </a:r>
            <a:r>
              <a:rPr lang="en-US" sz="2000" dirty="0">
                <a:ea typeface="+mn-ea"/>
                <a:sym typeface="Symbol" charset="0"/>
              </a:rPr>
              <a:t></a:t>
            </a:r>
            <a:r>
              <a:rPr lang="en-US" dirty="0">
                <a:ea typeface="+mn-ea"/>
              </a:rPr>
              <a:t> GH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D2689493-83F2-3242-90CC-2A911AF6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8AB9AC-F240-B840-AB8B-6865D5C88D29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89F2A35-B628-5252-3549-70DB7F38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24400"/>
            <a:ext cx="5029200" cy="1143000"/>
          </a:xfrm>
          <a:prstGeom prst="wedgeRoundRectCallout">
            <a:avLst>
              <a:gd name="adj1" fmla="val -53324"/>
              <a:gd name="adj2" fmla="val -99847"/>
              <a:gd name="adj3" fmla="val 16667"/>
            </a:avLst>
          </a:prstGeom>
          <a:solidFill>
            <a:srgbClr val="D9D9D9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2000" b="1" dirty="0">
                <a:solidFill>
                  <a:srgbClr val="3333FF"/>
                </a:solidFill>
                <a:latin typeface="+mn-lt"/>
                <a:ea typeface="+mn-ea"/>
              </a:rPr>
              <a:t>The smallest set (minimal) of FDs that can generate F</a:t>
            </a:r>
            <a:r>
              <a:rPr lang="en-US" sz="2000" b="1" baseline="30000" dirty="0">
                <a:solidFill>
                  <a:srgbClr val="3333FF"/>
                </a:solidFill>
                <a:latin typeface="+mn-lt"/>
                <a:ea typeface="+mn-ea"/>
              </a:rPr>
              <a:t>+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EA4C-8535-5244-879B-71A8904A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Normalization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BBCE-B125-32BF-BEB7-7A4035E6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First Normal Form (1NF)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Boyce-</a:t>
            </a:r>
            <a:r>
              <a:rPr lang="en-US" dirty="0" err="1">
                <a:ea typeface="+mn-ea"/>
              </a:rPr>
              <a:t>Codd</a:t>
            </a:r>
            <a:r>
              <a:rPr lang="en-US" dirty="0">
                <a:ea typeface="+mn-ea"/>
              </a:rPr>
              <a:t> Normal Form (BCNF)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3</a:t>
            </a:r>
            <a:r>
              <a:rPr lang="en-US" baseline="30000" dirty="0">
                <a:ea typeface="+mn-ea"/>
              </a:rPr>
              <a:t>rd</a:t>
            </a:r>
            <a:r>
              <a:rPr lang="en-US" dirty="0">
                <a:ea typeface="+mn-ea"/>
              </a:rPr>
              <a:t> </a:t>
            </a:r>
            <a:r>
              <a:rPr lang="en-US">
                <a:ea typeface="+mn-ea"/>
              </a:rPr>
              <a:t>Normal Form (3NF)</a:t>
            </a:r>
            <a:endParaRPr lang="en-US" dirty="0">
              <a:ea typeface="+mn-ea"/>
            </a:endParaRPr>
          </a:p>
          <a:p>
            <a:pPr marL="0" indent="0">
              <a:buFont typeface="Wingdings" charset="0"/>
              <a:buNone/>
              <a:defRPr/>
            </a:pPr>
            <a:endParaRPr lang="en-US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endParaRPr lang="en-US" dirty="0">
              <a:ea typeface="+mn-ea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34BDB4B-375C-4B37-E79B-BE976ED1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8A187B-324F-514E-BBEB-527F6394607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9D432BC-986D-2E2E-3ED6-13C55A3C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00200"/>
            <a:ext cx="1143000" cy="914400"/>
          </a:xfrm>
          <a:prstGeom prst="lef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F00-B0C2-590F-79E9-0C6E2390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Summary (I)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C95-37DA-E526-EFBF-56B22F1E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11663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  <a:ea typeface="+mn-ea"/>
              </a:rPr>
              <a:t>Functional Dependencies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ea typeface="+mn-ea"/>
              </a:rPr>
              <a:t>How to derive more FDs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ea typeface="+mn-ea"/>
              </a:rPr>
              <a:t>FDs </a:t>
            </a:r>
            <a:r>
              <a:rPr lang="en-US" sz="2000" dirty="0">
                <a:ea typeface="+mn-ea"/>
                <a:sym typeface="Wingdings"/>
              </a:rPr>
              <a:t>  Keys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sym typeface="Wingdings"/>
              </a:rPr>
              <a:t>Functional closure and Attribute closure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>
              <a:ea typeface="+mn-ea"/>
              <a:sym typeface="Wingdings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  <a:ea typeface="+mn-ea"/>
                <a:sym typeface="Wingdings"/>
              </a:rPr>
              <a:t>Decomposition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 err="1">
                <a:ea typeface="+mn-ea"/>
                <a:sym typeface="Wingdings"/>
              </a:rPr>
              <a:t>Lossy</a:t>
            </a:r>
            <a:r>
              <a:rPr lang="en-US" sz="2000" dirty="0">
                <a:ea typeface="+mn-ea"/>
                <a:sym typeface="Wingdings"/>
              </a:rPr>
              <a:t> vs. Lossless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sym typeface="Wingdings"/>
              </a:rPr>
              <a:t>How to make the decomposition and how to check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>
              <a:ea typeface="+mn-ea"/>
              <a:sym typeface="Wingdings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  <a:ea typeface="+mn-ea"/>
                <a:sym typeface="Wingdings"/>
              </a:rPr>
              <a:t>Dependency Preservation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ea typeface="+mn-ea"/>
                <a:sym typeface="Wingdings"/>
              </a:rPr>
              <a:t>Whether all dependencies are preserved or some FDs are lost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26A2378-5E1B-3A83-44B4-D632102D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D33740-EF3B-C445-956D-85ACBCC8593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1A15-CA66-0A94-5658-A1AF3E01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Summary (II)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6E23-7087-5C5F-93A8-CCB97CB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411663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  <a:ea typeface="+mn-ea"/>
              </a:rPr>
              <a:t>Normalization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  <a:ea typeface="+mn-ea"/>
                <a:sym typeface="Wingdings"/>
              </a:rPr>
              <a:t>Check whether a relation satisfies BCNF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  <a:ea typeface="+mn-ea"/>
                <a:sym typeface="Wingdings"/>
              </a:rPr>
              <a:t>If there are violations, then how to decompose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>
              <a:solidFill>
                <a:srgbClr val="000000"/>
              </a:solidFill>
              <a:ea typeface="+mn-ea"/>
              <a:sym typeface="Wingdings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  <a:ea typeface="+mn-ea"/>
                <a:sym typeface="Wingdings"/>
              </a:rPr>
              <a:t>Canonical Cover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000000"/>
                </a:solidFill>
                <a:ea typeface="+mn-ea"/>
                <a:sym typeface="Wingdings"/>
              </a:rPr>
              <a:t>Given a set of FDs, how to find its canonical cover 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9D95E80-591D-2A9D-169F-4143BE5F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25A85D-FF7D-884C-8A53-E6A255F0593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0157DF0-B21B-4E0B-EFED-FE475653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D71CFA8-8E98-83FA-B4A0-8813C1CA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1940" name="Rectangle 4">
            <a:extLst>
              <a:ext uri="{FF2B5EF4-FFF2-40B4-BE49-F238E27FC236}">
                <a16:creationId xmlns:a16="http://schemas.microsoft.com/office/drawing/2014/main" id="{6E12646F-886B-8CEB-45CD-F9722F486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9448800" cy="1104900"/>
          </a:xfrm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sz="3200" dirty="0">
                <a:ea typeface="+mj-ea"/>
                <a:cs typeface="+mj-cs"/>
              </a:rPr>
              <a:t>Comparison between 3NF &amp; BCNF ?</a:t>
            </a:r>
          </a:p>
        </p:txBody>
      </p:sp>
      <p:sp>
        <p:nvSpPr>
          <p:cNvPr id="551941" name="Rectangle 5">
            <a:extLst>
              <a:ext uri="{FF2B5EF4-FFF2-40B4-BE49-F238E27FC236}">
                <a16:creationId xmlns:a16="http://schemas.microsoft.com/office/drawing/2014/main" id="{88B53116-4E7C-C603-8727-B16674B7B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800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If R is in BCNF, obviously R is  in 3NF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If R is in 3NF, R may not be in BCNF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3NF </a:t>
            </a:r>
            <a:r>
              <a:rPr lang="en-US" sz="2000" dirty="0">
                <a:ea typeface="+mn-ea"/>
              </a:rPr>
              <a:t>allows some redundancy and </a:t>
            </a:r>
            <a:r>
              <a:rPr lang="en-US" sz="2000" dirty="0">
                <a:ea typeface="+mn-ea"/>
                <a:cs typeface="+mn-cs"/>
              </a:rPr>
              <a:t>is weaker than BCNF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ea typeface="+mn-ea"/>
                <a:cs typeface="+mn-cs"/>
              </a:rPr>
              <a:t>3NF is a compromise to use when BCNF with good constraint enforcement is not achievable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3333FF"/>
                </a:solidFill>
                <a:ea typeface="+mn-ea"/>
                <a:cs typeface="+mn-cs"/>
              </a:rPr>
              <a:t>Important: </a:t>
            </a:r>
            <a:r>
              <a:rPr lang="en-US" sz="2000" b="1" i="1" dirty="0">
                <a:solidFill>
                  <a:srgbClr val="3333FF"/>
                </a:solidFill>
                <a:ea typeface="+mn-ea"/>
                <a:cs typeface="+mn-cs"/>
              </a:rPr>
              <a:t>Lossless, dependency-preserving decomposition of R into a collection of 3NF relations always possible !</a:t>
            </a:r>
          </a:p>
        </p:txBody>
      </p:sp>
      <p:sp>
        <p:nvSpPr>
          <p:cNvPr id="34822" name="Slide Number Placeholder 1">
            <a:extLst>
              <a:ext uri="{FF2B5EF4-FFF2-40B4-BE49-F238E27FC236}">
                <a16:creationId xmlns:a16="http://schemas.microsoft.com/office/drawing/2014/main" id="{10C24C39-1893-8EAF-58BB-FDE14CE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C9EB5C-EF2D-BF4C-8254-62ED1B91D01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5EF9-F1AD-39B4-0861-579103D6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Questions ?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B39DE679-80D3-E4D9-680F-9D248BFF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5A2125-24B0-CF40-A389-27AF3FFAC61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DE851772-3B7B-077C-B303-5FA5BF7E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3401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EA3A-362F-5CD7-9E59-99398F41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EBD2-4CB8-57A3-6110-72866DC8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7391400" cy="4376738"/>
          </a:xfrm>
        </p:spPr>
        <p:txBody>
          <a:bodyPr/>
          <a:lstStyle/>
          <a:p>
            <a:pPr eaLnBrk="1" hangingPunct="1"/>
            <a:r>
              <a:rPr lang="en-US" altLang="en-US" sz="2000"/>
              <a:t>Set of rules to avoid “bad” schema design</a:t>
            </a:r>
          </a:p>
          <a:p>
            <a:pPr lvl="2" eaLnBrk="1" hangingPunct="1"/>
            <a:endParaRPr lang="en-US" altLang="en-US" sz="1600"/>
          </a:p>
          <a:p>
            <a:endParaRPr lang="en-US" altLang="en-US" sz="2000" b="1">
              <a:solidFill>
                <a:srgbClr val="800000"/>
              </a:solidFill>
            </a:endParaRPr>
          </a:p>
          <a:p>
            <a:r>
              <a:rPr lang="en-US" altLang="en-US" sz="2000" b="1">
                <a:solidFill>
                  <a:srgbClr val="800000"/>
                </a:solidFill>
              </a:rPr>
              <a:t>Decide whether a particular relation </a:t>
            </a:r>
            <a:r>
              <a:rPr lang="en-US" altLang="en-US" sz="2000" b="1" i="1">
                <a:solidFill>
                  <a:srgbClr val="800000"/>
                </a:solidFill>
              </a:rPr>
              <a:t>R </a:t>
            </a:r>
            <a:r>
              <a:rPr lang="en-US" altLang="en-US" sz="2000" b="1">
                <a:solidFill>
                  <a:srgbClr val="800000"/>
                </a:solidFill>
              </a:rPr>
              <a:t>is in “good” form </a:t>
            </a:r>
          </a:p>
          <a:p>
            <a:pPr lvl="1"/>
            <a:r>
              <a:rPr lang="en-US" altLang="en-US" sz="1800"/>
              <a:t>If not, decompose </a:t>
            </a:r>
            <a:r>
              <a:rPr lang="en-US" altLang="en-US" sz="1800" i="1"/>
              <a:t>R </a:t>
            </a:r>
            <a:r>
              <a:rPr lang="en-US" altLang="en-US" sz="1800"/>
              <a:t>to be in a “good” form</a:t>
            </a:r>
          </a:p>
          <a:p>
            <a:endParaRPr lang="en-US" altLang="en-US" sz="1600"/>
          </a:p>
          <a:p>
            <a:endParaRPr lang="en-US" altLang="en-US" sz="2000"/>
          </a:p>
          <a:p>
            <a:r>
              <a:rPr lang="en-US" altLang="en-US" sz="2000"/>
              <a:t>If a relation is in a certain </a:t>
            </a:r>
            <a:r>
              <a:rPr lang="en-US" altLang="en-US" sz="2000" b="1" i="1">
                <a:solidFill>
                  <a:srgbClr val="FF0000"/>
                </a:solidFill>
              </a:rPr>
              <a:t>normal form</a:t>
            </a:r>
            <a:r>
              <a:rPr lang="en-US" altLang="en-US" sz="2000" i="1">
                <a:solidFill>
                  <a:schemeClr val="accent2"/>
                </a:solidFill>
              </a:rPr>
              <a:t>, </a:t>
            </a:r>
            <a:r>
              <a:rPr lang="en-US" altLang="en-US" sz="2000"/>
              <a:t>then it is known that certain kinds of problems are avoided or minimized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A1F803C-4DBB-B39A-C567-D3C3AEF4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4DC77-41C1-9349-A4C1-36A3B073E06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5BC4-CE1C-7A10-1517-5555F1B8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FA02-2411-809D-20D1-BB56A89A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7467600" cy="3048000"/>
          </a:xfrm>
        </p:spPr>
        <p:txBody>
          <a:bodyPr>
            <a:noAutofit/>
          </a:bodyPr>
          <a:lstStyle/>
          <a:p>
            <a:pPr>
              <a:buFont typeface="Wingdings" charset="0"/>
              <a:buChar char="l"/>
              <a:defRPr/>
            </a:pPr>
            <a:r>
              <a:rPr lang="en-US" sz="2000" dirty="0">
                <a:ea typeface="+mn-ea"/>
              </a:rPr>
              <a:t>Attribute domain is</a:t>
            </a:r>
            <a:r>
              <a:rPr lang="en-US" sz="2000" dirty="0">
                <a:solidFill>
                  <a:srgbClr val="3333FF"/>
                </a:solidFill>
                <a:ea typeface="+mn-ea"/>
              </a:rPr>
              <a:t> </a:t>
            </a:r>
            <a:r>
              <a:rPr lang="en-US" sz="2000" b="1" i="1" dirty="0">
                <a:solidFill>
                  <a:srgbClr val="3333FF"/>
                </a:solidFill>
                <a:ea typeface="+mn-ea"/>
              </a:rPr>
              <a:t>atomic</a:t>
            </a:r>
            <a:r>
              <a:rPr lang="en-US" sz="2000" dirty="0">
                <a:solidFill>
                  <a:srgbClr val="3333FF"/>
                </a:solidFill>
                <a:ea typeface="+mn-ea"/>
              </a:rPr>
              <a:t> </a:t>
            </a:r>
            <a:r>
              <a:rPr lang="en-US" sz="2000" dirty="0">
                <a:ea typeface="+mn-ea"/>
              </a:rPr>
              <a:t>if its elements are considered to be indivisible units (</a:t>
            </a:r>
            <a:r>
              <a:rPr lang="en-US" sz="2000" dirty="0">
                <a:solidFill>
                  <a:srgbClr val="3333FF"/>
                </a:solidFill>
                <a:ea typeface="+mn-ea"/>
              </a:rPr>
              <a:t>primitive attributes</a:t>
            </a:r>
            <a:r>
              <a:rPr lang="en-US" sz="2000" dirty="0">
                <a:ea typeface="+mn-ea"/>
              </a:rPr>
              <a:t>)</a:t>
            </a:r>
          </a:p>
          <a:p>
            <a:pPr>
              <a:buFont typeface="Wingdings" charset="0"/>
              <a:buChar char="l"/>
              <a:defRPr/>
            </a:pPr>
            <a:endParaRPr lang="en-US" sz="2000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000" dirty="0">
                <a:ea typeface="+mn-ea"/>
              </a:rPr>
              <a:t>Examples of </a:t>
            </a:r>
            <a:r>
              <a:rPr lang="en-US" sz="2000" b="1" dirty="0">
                <a:solidFill>
                  <a:srgbClr val="3333FF"/>
                </a:solidFill>
                <a:ea typeface="+mn-ea"/>
              </a:rPr>
              <a:t>non-atomic </a:t>
            </a:r>
            <a:r>
              <a:rPr lang="en-US" sz="2000" dirty="0">
                <a:ea typeface="+mn-ea"/>
              </a:rPr>
              <a:t>domains are </a:t>
            </a:r>
            <a:r>
              <a:rPr lang="en-US" sz="2000" b="1" dirty="0">
                <a:solidFill>
                  <a:srgbClr val="3333FF"/>
                </a:solidFill>
                <a:ea typeface="+mn-ea"/>
              </a:rPr>
              <a:t>multi-valued </a:t>
            </a:r>
            <a:r>
              <a:rPr lang="en-US" sz="2000" dirty="0">
                <a:ea typeface="+mn-ea"/>
              </a:rPr>
              <a:t>and </a:t>
            </a:r>
            <a:r>
              <a:rPr lang="en-US" sz="2000" b="1" dirty="0">
                <a:solidFill>
                  <a:srgbClr val="3333FF"/>
                </a:solidFill>
                <a:ea typeface="+mn-ea"/>
              </a:rPr>
              <a:t>composite</a:t>
            </a:r>
            <a:r>
              <a:rPr lang="en-US" sz="2000" dirty="0">
                <a:ea typeface="+mn-ea"/>
              </a:rPr>
              <a:t> attributes</a:t>
            </a:r>
          </a:p>
          <a:p>
            <a:pPr>
              <a:buFont typeface="Wingdings" charset="0"/>
              <a:buChar char="l"/>
              <a:defRPr/>
            </a:pPr>
            <a:endParaRPr lang="en-US" sz="2000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sz="2000" dirty="0">
                <a:solidFill>
                  <a:srgbClr val="FF0000"/>
                </a:solidFill>
                <a:ea typeface="+mn-ea"/>
              </a:rPr>
              <a:t>A relational schema R is in first normal form  (1NF)  if the domains of all attributes of R are atomic</a:t>
            </a:r>
          </a:p>
          <a:p>
            <a:pPr>
              <a:buFont typeface="Wingdings" charset="0"/>
              <a:buChar char="l"/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C130B2D-96B7-8399-DE17-310354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03CE4-859A-7C42-8E79-78D8305A6EF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54D8B-44EE-FDCC-C905-5D635A35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0"/>
            <a:ext cx="4648200" cy="568325"/>
          </a:xfrm>
          <a:prstGeom prst="rect">
            <a:avLst/>
          </a:prstGeom>
          <a:solidFill>
            <a:srgbClr val="FFFFC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+mn-lt"/>
                <a:ea typeface="+mn-ea"/>
              </a:rPr>
              <a:t>We assume all relations are in 1NF</a:t>
            </a:r>
            <a:endParaRPr lang="en-US" b="1" dirty="0">
              <a:latin typeface="+mn-lt"/>
              <a:ea typeface="+mn-ea"/>
              <a:sym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0390-DB91-2E8D-A049-2CF09A16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First Normal Form (1NF): Example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B0E84EEA-9F41-C013-E886-43476A7E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56B9C4-E2DE-A040-AFC5-1ADF73C7F5B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504DDC4C-A99F-8BF5-6077-897C40DE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7246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DF35E-0AFB-C50A-213A-F55E233E0F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4400" y="3886200"/>
            <a:ext cx="1447800" cy="990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4308B6-83C9-326C-FABC-2D71C5251C5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24400" y="3733800"/>
            <a:ext cx="45720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09EA7-A82D-E240-1780-F837DDE4A05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19600" y="3733800"/>
            <a:ext cx="30480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DAE62-2D7B-C296-CE5A-94152E769BD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657600" y="3733800"/>
            <a:ext cx="106680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50833-5B57-FCFB-65B1-8D56BAA95C2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24200" y="3733800"/>
            <a:ext cx="160020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640054-3AF0-D1A1-B776-2D69C7E664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600200" y="3733800"/>
            <a:ext cx="3124200" cy="1143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TextBox 23">
            <a:extLst>
              <a:ext uri="{FF2B5EF4-FFF2-40B4-BE49-F238E27FC236}">
                <a16:creationId xmlns:a16="http://schemas.microsoft.com/office/drawing/2014/main" id="{E0E07CEB-5CEF-70A2-7DE7-A45345F5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53000"/>
            <a:ext cx="487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Since all attributes are primitive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 It is in 1NF</a:t>
            </a:r>
            <a:endParaRPr lang="en-US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BB51-617B-2959-179F-A47627A8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Levels of Normalization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FF76CD57-ADFE-E0E4-A906-EA35D70E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AC2286-D727-4E4B-8616-53D0535DC84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pic>
        <p:nvPicPr>
          <p:cNvPr id="9220" name="Picture 9">
            <a:extLst>
              <a:ext uri="{FF2B5EF4-FFF2-40B4-BE49-F238E27FC236}">
                <a16:creationId xmlns:a16="http://schemas.microsoft.com/office/drawing/2014/main" id="{F8BFBFCC-CE08-2304-16D8-A720191B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55000" cy="3365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10">
            <a:extLst>
              <a:ext uri="{FF2B5EF4-FFF2-40B4-BE49-F238E27FC236}">
                <a16:creationId xmlns:a16="http://schemas.microsoft.com/office/drawing/2014/main" id="{E09FB5F0-F3D3-F6B2-1600-52135AA3A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10200"/>
            <a:ext cx="4865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&gt; 3NF &amp; BCNF are the most used ones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FE8F-4EB1-E966-8FCA-B4E2D754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Levels of Normalization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3FF3429E-DC96-6551-70F4-557F7E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A2DDB-D0EE-7942-A1FB-E10AC9FCB6B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EF17182-D1F1-6CE6-2EC5-3D2B725C2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429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3205E35B-9666-B895-25CB-E61ED55C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61468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66DB7D5C-351C-E4AC-8641-9D56BBC66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001000" cy="4267200"/>
          </a:xfrm>
        </p:spPr>
        <p:txBody>
          <a:bodyPr/>
          <a:lstStyle/>
          <a:p>
            <a:pPr marL="533400" indent="-533400" algn="just">
              <a:buFontTx/>
              <a:buNone/>
              <a:defRPr/>
            </a:pPr>
            <a:r>
              <a:rPr lang="en-US" sz="2400" dirty="0">
                <a:latin typeface="Arial Unicode MS" charset="0"/>
                <a:ea typeface="+mn-ea"/>
                <a:cs typeface="Times New Roman" charset="0"/>
              </a:rPr>
              <a:t>A table is considered to be in 1NF if all the fields contain</a:t>
            </a:r>
          </a:p>
          <a:p>
            <a:pPr marL="533400" indent="-533400" algn="just">
              <a:buFontTx/>
              <a:buNone/>
              <a:defRPr/>
            </a:pPr>
            <a:r>
              <a:rPr lang="en-US" sz="2400" dirty="0">
                <a:latin typeface="Arial Unicode MS" charset="0"/>
                <a:ea typeface="+mn-ea"/>
                <a:cs typeface="Times New Roman" charset="0"/>
              </a:rPr>
              <a:t>only scalar values.</a:t>
            </a:r>
            <a:r>
              <a:rPr lang="en-US" sz="2800" dirty="0">
                <a:latin typeface="Arial Unicode MS" charset="0"/>
                <a:ea typeface="+mn-ea"/>
                <a:cs typeface="Times New Roman" charset="0"/>
              </a:rPr>
              <a:t> </a:t>
            </a:r>
          </a:p>
          <a:p>
            <a:pPr marL="533400" indent="-533400" algn="just">
              <a:buFontTx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Arial Unicode MS" charset="0"/>
                <a:ea typeface="+mn-ea"/>
                <a:cs typeface="Times New Roman" charset="0"/>
              </a:rPr>
              <a:t>Example (Not 1NF)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132A362-0447-2A53-7074-AB80A787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CC0000"/>
                </a:solidFill>
                <a:latin typeface="Arial-BoldMT" charset="0"/>
              </a:rPr>
              <a:t>First Normal Form  (1NF) </a:t>
            </a:r>
          </a:p>
        </p:txBody>
      </p:sp>
      <p:pic>
        <p:nvPicPr>
          <p:cNvPr id="11268" name="Picture 1">
            <a:extLst>
              <a:ext uri="{FF2B5EF4-FFF2-40B4-BE49-F238E27FC236}">
                <a16:creationId xmlns:a16="http://schemas.microsoft.com/office/drawing/2014/main" id="{ADC08262-64C6-14AE-932D-D345A6D1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3200400"/>
            <a:ext cx="6731000" cy="243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234E03A-8900-1EED-8ADC-E5E16B7B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2139950"/>
            <a:ext cx="4687887" cy="725488"/>
          </a:xfrm>
          <a:prstGeom prst="wedgeRoundRectCallout">
            <a:avLst>
              <a:gd name="adj1" fmla="val -53560"/>
              <a:gd name="adj2" fmla="val 101083"/>
              <a:gd name="adj3" fmla="val 16667"/>
            </a:avLst>
          </a:prstGeom>
          <a:solidFill>
            <a:srgbClr val="D9D9D9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1-M attribute.  </a:t>
            </a:r>
          </a:p>
          <a:p>
            <a:pPr eaLnBrk="1" hangingPunct="1">
              <a:defRPr/>
            </a:pPr>
            <a:r>
              <a:rPr lang="en-US" dirty="0">
                <a:latin typeface="+mn-lt"/>
                <a:ea typeface="+mn-ea"/>
              </a:rPr>
              <a:t>  (PK, </a:t>
            </a:r>
            <a:r>
              <a:rPr lang="en-US" dirty="0" err="1">
                <a:latin typeface="+mn-lt"/>
                <a:ea typeface="+mn-ea"/>
              </a:rPr>
              <a:t>AuName</a:t>
            </a:r>
            <a:r>
              <a:rPr lang="en-US" dirty="0">
                <a:latin typeface="+mn-lt"/>
                <a:ea typeface="+mn-ea"/>
              </a:rPr>
              <a:t>) should be a separate table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15CC2939-C0B3-664C-2694-C49DF5F3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74913"/>
            <a:ext cx="2092325" cy="725487"/>
          </a:xfrm>
          <a:prstGeom prst="wedgeRoundRectCallout">
            <a:avLst>
              <a:gd name="adj1" fmla="val 127671"/>
              <a:gd name="adj2" fmla="val 57273"/>
              <a:gd name="adj3" fmla="val 16667"/>
            </a:avLst>
          </a:prstGeom>
          <a:solidFill>
            <a:srgbClr val="D9D9D9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Same for this one</a:t>
            </a:r>
          </a:p>
        </p:txBody>
      </p:sp>
      <p:sp>
        <p:nvSpPr>
          <p:cNvPr id="214022" name="Text Box 6">
            <a:extLst>
              <a:ext uri="{FF2B5EF4-FFF2-40B4-BE49-F238E27FC236}">
                <a16:creationId xmlns:a16="http://schemas.microsoft.com/office/drawing/2014/main" id="{18D77891-476E-9A37-94AE-34A84007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80010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0066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Author and AuPhone columns are not scalar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2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20335</TotalTime>
  <Words>1993</Words>
  <Application>Microsoft Macintosh PowerPoint</Application>
  <PresentationFormat>On-screen Show (4:3)</PresentationFormat>
  <Paragraphs>397</Paragraphs>
  <Slides>33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MS PGothic</vt:lpstr>
      <vt:lpstr>Wingdings</vt:lpstr>
      <vt:lpstr>Times New Roman</vt:lpstr>
      <vt:lpstr>Arial Unicode MS</vt:lpstr>
      <vt:lpstr>Arial-BoldMT</vt:lpstr>
      <vt:lpstr>Symbol</vt:lpstr>
      <vt:lpstr>Network</vt:lpstr>
      <vt:lpstr>Functional Dependencies  and Normalization</vt:lpstr>
      <vt:lpstr>What to Cover</vt:lpstr>
      <vt:lpstr>Normalization</vt:lpstr>
      <vt:lpstr>Normalization</vt:lpstr>
      <vt:lpstr>First Normal Form (1NF)</vt:lpstr>
      <vt:lpstr>First Normal Form (1NF): Example</vt:lpstr>
      <vt:lpstr>Levels of Normalization</vt:lpstr>
      <vt:lpstr>Levels of Normalization</vt:lpstr>
      <vt:lpstr>PowerPoint Presentation</vt:lpstr>
      <vt:lpstr>Boyce-Codd Normal Form (BCNF): Definition</vt:lpstr>
      <vt:lpstr>BCNF: Example</vt:lpstr>
      <vt:lpstr>Decomposing a Schema into BCNF</vt:lpstr>
      <vt:lpstr>Example of BCNF Decomposition</vt:lpstr>
      <vt:lpstr>What is Nice about this Decomposing ???</vt:lpstr>
      <vt:lpstr>StudentProf = Student ⋈ Professor</vt:lpstr>
      <vt:lpstr>Multi-Step Decomposition </vt:lpstr>
      <vt:lpstr>What is NOT Nice about BCNF</vt:lpstr>
      <vt:lpstr>What is NOT Nice about BCNF</vt:lpstr>
      <vt:lpstr>Dependency Preserving</vt:lpstr>
      <vt:lpstr>Dependency Preservation Test</vt:lpstr>
      <vt:lpstr>Example</vt:lpstr>
      <vt:lpstr> Third Normal Form: Motivation</vt:lpstr>
      <vt:lpstr>Normal Form : 3NF</vt:lpstr>
      <vt:lpstr>Back to Our Example</vt:lpstr>
      <vt:lpstr>Example</vt:lpstr>
      <vt:lpstr>3NF: Example</vt:lpstr>
      <vt:lpstr>3NF: Example (Cont’d)</vt:lpstr>
      <vt:lpstr>Canonical Cover of FDs</vt:lpstr>
      <vt:lpstr>Example :  Canonical Cover</vt:lpstr>
      <vt:lpstr>Summary (I) </vt:lpstr>
      <vt:lpstr>Summary (II) </vt:lpstr>
      <vt:lpstr>Comparison between 3NF &amp; BCNF ?</vt:lpstr>
      <vt:lpstr>Questions ?</vt:lpstr>
    </vt:vector>
  </TitlesOfParts>
  <Company>UCLA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using  XML Schemas</dc:title>
  <dc:creator>pcguest</dc:creator>
  <cp:lastModifiedBy>Neamtu, Rodica</cp:lastModifiedBy>
  <cp:revision>2221</cp:revision>
  <dcterms:created xsi:type="dcterms:W3CDTF">2003-04-04T19:16:57Z</dcterms:created>
  <dcterms:modified xsi:type="dcterms:W3CDTF">2023-10-02T12:14:53Z</dcterms:modified>
</cp:coreProperties>
</file>