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521" r:id="rId2"/>
    <p:sldId id="671" r:id="rId3"/>
    <p:sldId id="700" r:id="rId4"/>
    <p:sldId id="626" r:id="rId5"/>
    <p:sldId id="701" r:id="rId6"/>
    <p:sldId id="705" r:id="rId7"/>
    <p:sldId id="702" r:id="rId8"/>
    <p:sldId id="704" r:id="rId9"/>
    <p:sldId id="706" r:id="rId10"/>
    <p:sldId id="707" r:id="rId11"/>
    <p:sldId id="708" r:id="rId12"/>
    <p:sldId id="694" r:id="rId13"/>
    <p:sldId id="697" r:id="rId14"/>
    <p:sldId id="709" r:id="rId15"/>
    <p:sldId id="676" r:id="rId16"/>
    <p:sldId id="677" r:id="rId17"/>
    <p:sldId id="656" r:id="rId18"/>
    <p:sldId id="684" r:id="rId19"/>
    <p:sldId id="691" r:id="rId20"/>
    <p:sldId id="687" r:id="rId21"/>
    <p:sldId id="688" r:id="rId22"/>
    <p:sldId id="686" r:id="rId23"/>
    <p:sldId id="658" r:id="rId24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E8A868FF-6B9C-DB66-65E1-0FD6ED0EC0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690DE864-E144-837A-8B8E-0D8B376054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0" name="Rectangle 4">
            <a:extLst>
              <a:ext uri="{FF2B5EF4-FFF2-40B4-BE49-F238E27FC236}">
                <a16:creationId xmlns:a16="http://schemas.microsoft.com/office/drawing/2014/main" id="{3FB1AA0D-698E-E0D0-C544-6ACB79D92D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1" name="Rectangle 5">
            <a:extLst>
              <a:ext uri="{FF2B5EF4-FFF2-40B4-BE49-F238E27FC236}">
                <a16:creationId xmlns:a16="http://schemas.microsoft.com/office/drawing/2014/main" id="{73C43856-A085-5F9B-F77D-980E5F06F40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smtClean="0"/>
            </a:lvl1pPr>
          </a:lstStyle>
          <a:p>
            <a:pPr>
              <a:defRPr/>
            </a:pPr>
            <a:fld id="{29662B8A-DF95-1947-BC70-D41C679A17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1036F662-7FB7-F155-4099-9BB6C4D493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7AB29102-53A1-1C48-36AD-A80F42C67F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8" name="Rectangle 4">
            <a:extLst>
              <a:ext uri="{FF2B5EF4-FFF2-40B4-BE49-F238E27FC236}">
                <a16:creationId xmlns:a16="http://schemas.microsoft.com/office/drawing/2014/main" id="{3D1DFE9C-F0E3-B923-B612-9055171358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8709" name="Rectangle 5">
            <a:extLst>
              <a:ext uri="{FF2B5EF4-FFF2-40B4-BE49-F238E27FC236}">
                <a16:creationId xmlns:a16="http://schemas.microsoft.com/office/drawing/2014/main" id="{42644089-C1C3-984E-C142-C1A47081D6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8710" name="Rectangle 6">
            <a:extLst>
              <a:ext uri="{FF2B5EF4-FFF2-40B4-BE49-F238E27FC236}">
                <a16:creationId xmlns:a16="http://schemas.microsoft.com/office/drawing/2014/main" id="{DA331778-F1E2-7A68-2966-067DA9BA52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11" name="Rectangle 7">
            <a:extLst>
              <a:ext uri="{FF2B5EF4-FFF2-40B4-BE49-F238E27FC236}">
                <a16:creationId xmlns:a16="http://schemas.microsoft.com/office/drawing/2014/main" id="{6BCCA375-D981-C88A-63DC-8815F4746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smtClean="0"/>
            </a:lvl1pPr>
          </a:lstStyle>
          <a:p>
            <a:pPr>
              <a:defRPr/>
            </a:pPr>
            <a:fld id="{F23C678F-573D-234C-9D54-AAA7366A22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2264AA12-F67E-18DB-2133-94B9A2686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6B2D18D0-4C20-19AA-86F5-6083C61ED21B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1AA6E7EA-2508-26E0-2798-75BCBA347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44172635-59E8-3476-AAC4-2CC87A61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7CD3A69C-78E3-2BBC-5D29-23317295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9B5D3011-A050-5702-3FC7-EC34816F9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64B7E461-358F-081B-C6C8-2E01742D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1356B4C5-1912-7DBA-7A17-4AFE239FF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AD27A7C9-F87A-271A-531F-426E8585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231951AD-1413-4E0C-F263-FE71442AF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0E2B1376-267A-D0CF-A514-98AFBF02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186D6044-CE58-11EA-C6F9-C35E26700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63A21034-D892-C397-6A9D-245F4F82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E5B5AAD5-D648-11AE-9762-19502934C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48678649-FC36-F420-1DC2-65154EED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07738534-0450-2D1B-8077-5B47108FD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338D64E7-53A7-F790-9F77-6A00C0C87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437EA9EF-20D7-B18B-B975-5CB4C5BA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F53C5CA6-1DBF-9AFD-06D4-2AFB11918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19DF0F94-595C-E5CF-BAB2-4039588A5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35F018D3-D06C-0CEE-53E2-0003AEA2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E7909542-1558-3177-373C-DA3C9F1C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38336265-6C30-ABEE-C866-802246DA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85BD8C2B-2B65-C5BD-8224-FF14457C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8212A24D-F69F-3676-2B60-180956175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DDD7827A-F5DA-DCD9-5A31-9F73E9D53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9D424C37-90F1-7FFD-DDC6-CF1F02FE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94F1D110-1E02-60F6-83A6-D3CF63EA6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5A219BC9-D180-B395-08DA-32F359383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A17EBF4C-51EF-88B8-6320-B0B50E19D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1ECBBA7C-04BB-C3AF-F81C-84D6CAE3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BF7D9EB7-3320-9329-99D9-67B6D4E5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6D8829C7-78BD-C2B9-952A-2C505A7AE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3F6F97F7-ECDB-66E3-B0E4-A6803B96D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6" name="Picture 45" descr="wpibig">
            <a:extLst>
              <a:ext uri="{FF2B5EF4-FFF2-40B4-BE49-F238E27FC236}">
                <a16:creationId xmlns:a16="http://schemas.microsoft.com/office/drawing/2014/main" id="{5C726CF0-13E0-8F62-A485-2CB057A07F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2200"/>
            <a:ext cx="1095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9880F5F8-2446-9399-4598-98DA84855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550638E-1B34-60B9-FE7D-3219F3DF7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13725F26-36AE-6852-AB64-1435C3BF4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57F421-7718-9049-BAD6-620564CB2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8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D6CF0F-D2A5-84ED-5D1B-6CE34B25D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B6FEB0-6541-80BF-5A5D-DB7104F67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A4197D-8C19-36FC-3836-1AE90153B6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932B1-E669-5448-934E-3BB9ED778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81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4CCBDA-712E-E596-2A9E-F77BC16BF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7A1FFE-2202-366C-6730-05BCA055F0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83276E-FE21-99ED-CC30-AD085892F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7F624-A623-1842-BDE5-8BB6866E1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6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774F14-1446-920C-EFF8-EBE46CDE13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BB4A0B-BC5B-0078-A973-0C594E063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3E4F4C-9848-0461-421F-9CDAB39E71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596FB-22FE-F14B-936B-733E6CE37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2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06002A-A0C4-C1EE-469F-210E842E5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0CA513-8F6A-1178-8EB2-D267C0BF8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1C03D-9FFD-34EB-FEC6-6AC525D1F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12CEA-5CA4-3246-8ADC-A519F701E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55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DAA2FB-B803-14EE-1E1E-971725051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617D0D-373C-75F0-B8EE-EB7C9A22E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AE99A6C-6552-ACC6-FA8B-BB5F50B0C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70928-EEF8-9648-AEFA-1AEF02C769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87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4AE4056-72D7-B175-C6EB-3759DBF93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5F64116-BFE1-79CB-C7F3-28F223D3A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76E3F66-8807-F02E-761D-7D6F5CFBD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28D5-F387-234F-ABA7-D67EDA31D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77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A18524-1059-CE68-DC2D-5A60A538B8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7D9217-2232-0948-BA8C-04E727330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D8E3B17-3615-ABFA-8718-25998BD94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7A34E-A361-2348-B7A4-7889A0CB49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09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AAA036D-D1A9-4317-362E-3FE43F4A8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E9D6CE3-B996-5C2A-47B8-050ABD2B3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478FE07-1FB5-2EA5-D4D3-65AEF793E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7E858-E0F5-ED46-AA09-27847621E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57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E723E-B4DE-9EDC-006E-0D1BA7A02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7BF532-6195-71C7-E2A7-F92C95504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041A81F-4C1A-500F-3740-48104DE36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7FE38-5C2A-494A-8C24-B8084C604C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07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1FAD6-BD6A-1A38-CF11-F1DD6914E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68D9BB-A9A0-E8DC-7DE2-12BE1DA262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E6CEF25-EB13-3917-E5BC-94BD4C6CB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93773-F50C-624B-AA4C-E578F8D01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89CFA54D-1DE8-A7CC-B126-3861249C7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39AD60-0B50-1BCB-5D6D-FB67AD973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B924783-980D-4E7A-BF3C-ECE01775C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BF349BF-5EDF-4911-C648-5E4CC19597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5CFA5FE-9C0D-5BBD-8A60-FE4CFFF34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3F21824-3F45-8A13-3C51-6553749513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CFE8CAC3-65DA-F840-B85B-5A7143AC6A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1918598-B1E9-4C9A-C97F-03961B21600D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225" name="Oval 9">
              <a:extLst>
                <a:ext uri="{FF2B5EF4-FFF2-40B4-BE49-F238E27FC236}">
                  <a16:creationId xmlns:a16="http://schemas.microsoft.com/office/drawing/2014/main" id="{6A33281E-86C8-F49A-8C0A-920870432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6" name="Oval 10">
              <a:extLst>
                <a:ext uri="{FF2B5EF4-FFF2-40B4-BE49-F238E27FC236}">
                  <a16:creationId xmlns:a16="http://schemas.microsoft.com/office/drawing/2014/main" id="{EE73F480-805F-2EDE-594B-E79F7055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7" name="Oval 11">
              <a:extLst>
                <a:ext uri="{FF2B5EF4-FFF2-40B4-BE49-F238E27FC236}">
                  <a16:creationId xmlns:a16="http://schemas.microsoft.com/office/drawing/2014/main" id="{374D41C8-63A4-1EC0-3A73-72A93CA58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8" name="Oval 12">
              <a:extLst>
                <a:ext uri="{FF2B5EF4-FFF2-40B4-BE49-F238E27FC236}">
                  <a16:creationId xmlns:a16="http://schemas.microsoft.com/office/drawing/2014/main" id="{1FF26493-417E-165A-D7DC-EDC8DC2C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2CE4F7EE-F2E9-E998-F4A8-EC521A76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0" name="Oval 14">
              <a:extLst>
                <a:ext uri="{FF2B5EF4-FFF2-40B4-BE49-F238E27FC236}">
                  <a16:creationId xmlns:a16="http://schemas.microsoft.com/office/drawing/2014/main" id="{B4517F70-1A05-30AB-84AD-FF3BC0C0A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1" name="Oval 15">
              <a:extLst>
                <a:ext uri="{FF2B5EF4-FFF2-40B4-BE49-F238E27FC236}">
                  <a16:creationId xmlns:a16="http://schemas.microsoft.com/office/drawing/2014/main" id="{CCFCA1C7-5348-20E3-F772-787AFD61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2" name="Oval 16">
              <a:extLst>
                <a:ext uri="{FF2B5EF4-FFF2-40B4-BE49-F238E27FC236}">
                  <a16:creationId xmlns:a16="http://schemas.microsoft.com/office/drawing/2014/main" id="{2081789E-D152-C593-7A39-E3DD63F6F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3" name="Oval 17">
              <a:extLst>
                <a:ext uri="{FF2B5EF4-FFF2-40B4-BE49-F238E27FC236}">
                  <a16:creationId xmlns:a16="http://schemas.microsoft.com/office/drawing/2014/main" id="{76816940-8336-0A10-318D-8D16CC2C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4" name="Oval 18">
              <a:extLst>
                <a:ext uri="{FF2B5EF4-FFF2-40B4-BE49-F238E27FC236}">
                  <a16:creationId xmlns:a16="http://schemas.microsoft.com/office/drawing/2014/main" id="{CC69421E-332C-F1D3-2DE4-7636150A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5" name="Oval 19">
              <a:extLst>
                <a:ext uri="{FF2B5EF4-FFF2-40B4-BE49-F238E27FC236}">
                  <a16:creationId xmlns:a16="http://schemas.microsoft.com/office/drawing/2014/main" id="{F46E57C1-306C-721B-2C19-D73D5191D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6" name="Oval 20">
              <a:extLst>
                <a:ext uri="{FF2B5EF4-FFF2-40B4-BE49-F238E27FC236}">
                  <a16:creationId xmlns:a16="http://schemas.microsoft.com/office/drawing/2014/main" id="{B53A5BED-6D47-DD9E-7EA7-F1871DEFD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7" name="Oval 21">
              <a:extLst>
                <a:ext uri="{FF2B5EF4-FFF2-40B4-BE49-F238E27FC236}">
                  <a16:creationId xmlns:a16="http://schemas.microsoft.com/office/drawing/2014/main" id="{01F8A3C2-27EB-40F8-F334-B9B3DC7F5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8" name="Oval 22">
              <a:extLst>
                <a:ext uri="{FF2B5EF4-FFF2-40B4-BE49-F238E27FC236}">
                  <a16:creationId xmlns:a16="http://schemas.microsoft.com/office/drawing/2014/main" id="{101509C4-E966-0413-1B4F-690ABE4CF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9" name="Oval 23">
              <a:extLst>
                <a:ext uri="{FF2B5EF4-FFF2-40B4-BE49-F238E27FC236}">
                  <a16:creationId xmlns:a16="http://schemas.microsoft.com/office/drawing/2014/main" id="{E5CB4CCC-F4DC-2232-23F9-EC9474B69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0" name="Oval 24">
              <a:extLst>
                <a:ext uri="{FF2B5EF4-FFF2-40B4-BE49-F238E27FC236}">
                  <a16:creationId xmlns:a16="http://schemas.microsoft.com/office/drawing/2014/main" id="{F2E24D4E-1A2E-5187-259A-561C33EF4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1" name="Oval 25">
              <a:extLst>
                <a:ext uri="{FF2B5EF4-FFF2-40B4-BE49-F238E27FC236}">
                  <a16:creationId xmlns:a16="http://schemas.microsoft.com/office/drawing/2014/main" id="{3B81D8DE-52E6-A476-9B84-FB063AC8E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2" name="Oval 26">
              <a:extLst>
                <a:ext uri="{FF2B5EF4-FFF2-40B4-BE49-F238E27FC236}">
                  <a16:creationId xmlns:a16="http://schemas.microsoft.com/office/drawing/2014/main" id="{BA4B914E-E3AB-2721-D7A3-EFAF5E8A9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3" name="Oval 27">
              <a:extLst>
                <a:ext uri="{FF2B5EF4-FFF2-40B4-BE49-F238E27FC236}">
                  <a16:creationId xmlns:a16="http://schemas.microsoft.com/office/drawing/2014/main" id="{82F1C582-2EE2-993D-67EB-F2B9541D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4" name="Oval 28">
              <a:extLst>
                <a:ext uri="{FF2B5EF4-FFF2-40B4-BE49-F238E27FC236}">
                  <a16:creationId xmlns:a16="http://schemas.microsoft.com/office/drawing/2014/main" id="{D664C127-7B89-1950-471A-F57FDB5F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5" name="Oval 29">
              <a:extLst>
                <a:ext uri="{FF2B5EF4-FFF2-40B4-BE49-F238E27FC236}">
                  <a16:creationId xmlns:a16="http://schemas.microsoft.com/office/drawing/2014/main" id="{EA9D4F7B-6E0F-D815-1899-0008784A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6" name="Oval 30">
              <a:extLst>
                <a:ext uri="{FF2B5EF4-FFF2-40B4-BE49-F238E27FC236}">
                  <a16:creationId xmlns:a16="http://schemas.microsoft.com/office/drawing/2014/main" id="{2C74FE52-4803-062C-197F-A088E2C8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7" name="Oval 31">
              <a:extLst>
                <a:ext uri="{FF2B5EF4-FFF2-40B4-BE49-F238E27FC236}">
                  <a16:creationId xmlns:a16="http://schemas.microsoft.com/office/drawing/2014/main" id="{C267DAA4-7BEB-3CD1-B86F-AFD34E4E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8" name="Oval 32">
              <a:extLst>
                <a:ext uri="{FF2B5EF4-FFF2-40B4-BE49-F238E27FC236}">
                  <a16:creationId xmlns:a16="http://schemas.microsoft.com/office/drawing/2014/main" id="{5B665E9A-3CE3-305A-E029-A44540957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9" name="Oval 33">
              <a:extLst>
                <a:ext uri="{FF2B5EF4-FFF2-40B4-BE49-F238E27FC236}">
                  <a16:creationId xmlns:a16="http://schemas.microsoft.com/office/drawing/2014/main" id="{6933E68A-41C7-FDB4-50A4-86334474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0" name="Oval 34">
              <a:extLst>
                <a:ext uri="{FF2B5EF4-FFF2-40B4-BE49-F238E27FC236}">
                  <a16:creationId xmlns:a16="http://schemas.microsoft.com/office/drawing/2014/main" id="{A0F810B5-DDF2-7DA6-3E91-B0ED94F9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1" name="Oval 35">
              <a:extLst>
                <a:ext uri="{FF2B5EF4-FFF2-40B4-BE49-F238E27FC236}">
                  <a16:creationId xmlns:a16="http://schemas.microsoft.com/office/drawing/2014/main" id="{D65F07B5-4EA6-9B21-165A-56CE5F54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2" name="Oval 36">
              <a:extLst>
                <a:ext uri="{FF2B5EF4-FFF2-40B4-BE49-F238E27FC236}">
                  <a16:creationId xmlns:a16="http://schemas.microsoft.com/office/drawing/2014/main" id="{E225504E-E00E-4924-4DFA-57B484C6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3" name="Oval 37">
              <a:extLst>
                <a:ext uri="{FF2B5EF4-FFF2-40B4-BE49-F238E27FC236}">
                  <a16:creationId xmlns:a16="http://schemas.microsoft.com/office/drawing/2014/main" id="{EAA1E601-64BA-A522-E8DA-71F913E9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4" name="Oval 38">
              <a:extLst>
                <a:ext uri="{FF2B5EF4-FFF2-40B4-BE49-F238E27FC236}">
                  <a16:creationId xmlns:a16="http://schemas.microsoft.com/office/drawing/2014/main" id="{64148DE1-0870-CA36-2D52-18FF85A9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5" name="Oval 39">
              <a:extLst>
                <a:ext uri="{FF2B5EF4-FFF2-40B4-BE49-F238E27FC236}">
                  <a16:creationId xmlns:a16="http://schemas.microsoft.com/office/drawing/2014/main" id="{7CCFF835-D112-BFED-7079-FA873460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033" name="Picture 42" descr="wpibig">
            <a:extLst>
              <a:ext uri="{FF2B5EF4-FFF2-40B4-BE49-F238E27FC236}">
                <a16:creationId xmlns:a16="http://schemas.microsoft.com/office/drawing/2014/main" id="{06075A88-254B-E2BC-EAC5-65B18E019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165850"/>
            <a:ext cx="1095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0E2C20-3546-C689-13DA-436565F99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5406E02-4DFA-8F47-A3F0-A525CCA93FEA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en-US" sz="1000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FEAC3CBB-A9E7-CEA9-00C2-BC69B6C01B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>
                <a:solidFill>
                  <a:srgbClr val="CC3399"/>
                </a:solidFill>
                <a:cs typeface="+mj-cs"/>
              </a:rPr>
              <a:t>Translating ER Schema to Relational Model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8B45E1-95BC-63EB-FF4E-3A8F3ABF38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4037013"/>
            <a:ext cx="6248400" cy="1449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Instructor: </a:t>
            </a:r>
            <a:r>
              <a:rPr lang="en-US" sz="2000" dirty="0" err="1">
                <a:cs typeface="+mn-cs"/>
              </a:rPr>
              <a:t>Rodica</a:t>
            </a:r>
            <a:r>
              <a:rPr lang="en-US" sz="2000" dirty="0">
                <a:cs typeface="+mn-cs"/>
              </a:rPr>
              <a:t> </a:t>
            </a:r>
            <a:r>
              <a:rPr lang="en-US" sz="2000" dirty="0" err="1">
                <a:cs typeface="+mn-cs"/>
              </a:rPr>
              <a:t>Neamtu</a:t>
            </a:r>
            <a:endParaRPr lang="en-US" sz="20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       rneamtu@wpi.edu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3674-329A-8D47-CB45-2E821422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7396-BC1E-B226-4221-B506408E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929063"/>
            <a:ext cx="7391400" cy="193833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sz="1800" dirty="0"/>
              <a:t>Player(</a:t>
            </a:r>
            <a:r>
              <a:rPr lang="en-US" sz="1800" u="sng" dirty="0" err="1"/>
              <a:t>pID</a:t>
            </a:r>
            <a:r>
              <a:rPr lang="en-US" sz="1800" dirty="0"/>
              <a:t>, </a:t>
            </a:r>
            <a:r>
              <a:rPr lang="en-US" sz="1800" dirty="0" err="1"/>
              <a:t>pName</a:t>
            </a:r>
            <a:r>
              <a:rPr lang="en-US" sz="1800" dirty="0"/>
              <a:t>)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sz="1800" dirty="0" err="1"/>
              <a:t>StorageArea</a:t>
            </a:r>
            <a:r>
              <a:rPr lang="en-US" sz="1800" dirty="0"/>
              <a:t>(</a:t>
            </a:r>
            <a:r>
              <a:rPr lang="en-US" sz="1800" u="sng" dirty="0"/>
              <a:t>Number</a:t>
            </a:r>
            <a:r>
              <a:rPr lang="en-US" sz="1800" dirty="0"/>
              <a:t>, </a:t>
            </a:r>
            <a:r>
              <a:rPr lang="en-US" sz="1800" dirty="0" err="1"/>
              <a:t>pID</a:t>
            </a:r>
            <a:r>
              <a:rPr lang="en-US" sz="1800" dirty="0"/>
              <a:t>, </a:t>
            </a:r>
            <a:r>
              <a:rPr lang="en-US" sz="1800" dirty="0" err="1"/>
              <a:t>startDate</a:t>
            </a:r>
            <a:r>
              <a:rPr lang="en-US" sz="1800" dirty="0"/>
              <a:t>, Location, size)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sz="1800" dirty="0"/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3333FF"/>
                </a:solidFill>
              </a:rPr>
              <a:t>FOREIGN KEY </a:t>
            </a:r>
            <a:r>
              <a:rPr lang="en-US" sz="1800" dirty="0" err="1">
                <a:solidFill>
                  <a:srgbClr val="3333FF"/>
                </a:solidFill>
              </a:rPr>
              <a:t>StorageArea</a:t>
            </a:r>
            <a:r>
              <a:rPr lang="en-US" sz="1800" dirty="0">
                <a:solidFill>
                  <a:srgbClr val="3333FF"/>
                </a:solidFill>
              </a:rPr>
              <a:t>(</a:t>
            </a:r>
            <a:r>
              <a:rPr lang="en-US" sz="1800" dirty="0" err="1">
                <a:solidFill>
                  <a:srgbClr val="3333FF"/>
                </a:solidFill>
              </a:rPr>
              <a:t>pID</a:t>
            </a:r>
            <a:r>
              <a:rPr lang="en-US" sz="1800" dirty="0">
                <a:solidFill>
                  <a:srgbClr val="3333FF"/>
                </a:solidFill>
              </a:rPr>
              <a:t>) REFERENCES Player(</a:t>
            </a:r>
            <a:r>
              <a:rPr lang="en-US" sz="1800" dirty="0" err="1">
                <a:solidFill>
                  <a:srgbClr val="3333FF"/>
                </a:solidFill>
              </a:rPr>
              <a:t>pID</a:t>
            </a:r>
            <a:r>
              <a:rPr lang="en-US" sz="1800" dirty="0">
                <a:solidFill>
                  <a:srgbClr val="3333FF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sz="1800" dirty="0"/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D0F45-E007-3710-1A7F-CCD1CDAC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EFD744E-1C8C-964E-98D4-9D35853F20F2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000"/>
          </a:p>
        </p:txBody>
      </p:sp>
      <p:grpSp>
        <p:nvGrpSpPr>
          <p:cNvPr id="25605" name="Group 5">
            <a:extLst>
              <a:ext uri="{FF2B5EF4-FFF2-40B4-BE49-F238E27FC236}">
                <a16:creationId xmlns:a16="http://schemas.microsoft.com/office/drawing/2014/main" id="{333EDE03-13BF-EB03-40E5-B69008E754C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28800"/>
            <a:ext cx="7543800" cy="1752600"/>
            <a:chOff x="457200" y="4191000"/>
            <a:chExt cx="7543800" cy="1752600"/>
          </a:xfrm>
        </p:grpSpPr>
        <p:grpSp>
          <p:nvGrpSpPr>
            <p:cNvPr id="25608" name="Group 45">
              <a:extLst>
                <a:ext uri="{FF2B5EF4-FFF2-40B4-BE49-F238E27FC236}">
                  <a16:creationId xmlns:a16="http://schemas.microsoft.com/office/drawing/2014/main" id="{A9B61A48-649F-0F28-C6AD-F9FB5F833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4191000"/>
              <a:ext cx="2514600" cy="1752600"/>
              <a:chOff x="152400" y="3733800"/>
              <a:chExt cx="2514600" cy="1752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53472B-A224-046B-871F-6A00301B7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44196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ea typeface="+mn-ea"/>
                  </a:rPr>
                  <a:t>Player</a:t>
                </a:r>
                <a:endParaRPr lang="en-US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B8464B-64FE-A6D1-C85B-BD843DE9E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37338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dirty="0" err="1">
                    <a:solidFill>
                      <a:srgbClr val="FF0000"/>
                    </a:solidFill>
                    <a:latin typeface="+mn-lt"/>
                    <a:ea typeface="+mn-ea"/>
                  </a:rPr>
                  <a:t>pName</a:t>
                </a:r>
                <a:endParaRPr lang="en-US" sz="11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6BE2AC9-3CAA-E116-95A1-8BA852E57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" y="51816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u="sng" dirty="0" err="1">
                    <a:solidFill>
                      <a:srgbClr val="FF0000"/>
                    </a:solidFill>
                    <a:latin typeface="+mn-lt"/>
                    <a:ea typeface="+mn-ea"/>
                  </a:rPr>
                  <a:t>pID</a:t>
                </a:r>
                <a:endParaRPr lang="en-US" sz="1100" u="sng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25623" name="Straight Connector 19">
                <a:extLst>
                  <a:ext uri="{FF2B5EF4-FFF2-40B4-BE49-F238E27FC236}">
                    <a16:creationId xmlns:a16="http://schemas.microsoft.com/office/drawing/2014/main" id="{08E6B088-9735-4D7E-2BF1-C4DBC3232765}"/>
                  </a:ext>
                </a:extLst>
              </p:cNvPr>
              <p:cNvCxnSpPr>
                <a:cxnSpLocks noChangeShapeType="1"/>
                <a:endCxn id="18" idx="4"/>
              </p:cNvCxnSpPr>
              <p:nvPr/>
            </p:nvCxnSpPr>
            <p:spPr bwMode="auto">
              <a:xfrm flipH="1" flipV="1">
                <a:off x="685800" y="4038600"/>
                <a:ext cx="53340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sx="0" sy="0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24" name="Straight Connector 22">
                <a:extLst>
                  <a:ext uri="{FF2B5EF4-FFF2-40B4-BE49-F238E27FC236}">
                    <a16:creationId xmlns:a16="http://schemas.microsoft.com/office/drawing/2014/main" id="{DA98E00D-3EC3-3021-4C34-8673FB2ADF9D}"/>
                  </a:ext>
                </a:extLst>
              </p:cNvPr>
              <p:cNvCxnSpPr>
                <a:cxnSpLocks noChangeShapeType="1"/>
                <a:endCxn id="19" idx="0"/>
              </p:cNvCxnSpPr>
              <p:nvPr/>
            </p:nvCxnSpPr>
            <p:spPr bwMode="auto">
              <a:xfrm flipH="1">
                <a:off x="609600" y="4876800"/>
                <a:ext cx="6096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sx="0" sy="0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09" name="Group 45">
              <a:extLst>
                <a:ext uri="{FF2B5EF4-FFF2-40B4-BE49-F238E27FC236}">
                  <a16:creationId xmlns:a16="http://schemas.microsoft.com/office/drawing/2014/main" id="{52FB279C-D322-4BCF-3F0F-A0C9AC473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4191000"/>
              <a:ext cx="1676400" cy="1752600"/>
              <a:chOff x="152400" y="3733800"/>
              <a:chExt cx="1676400" cy="17526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AF4DAA-1947-F3BB-C595-550A7C91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" y="44196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ea typeface="+mn-ea"/>
                  </a:rPr>
                  <a:t>Storage area</a:t>
                </a:r>
                <a:endParaRPr lang="en-US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29C870A-4428-553B-DB15-48A5A9E5A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3733800"/>
                <a:ext cx="10668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u="sng" dirty="0">
                    <a:solidFill>
                      <a:srgbClr val="FF0000"/>
                    </a:solidFill>
                    <a:latin typeface="+mn-lt"/>
                    <a:ea typeface="+mn-ea"/>
                  </a:rPr>
                  <a:t>Number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D300405-D58D-DAE5-0E73-838E82EB8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" y="5181600"/>
                <a:ext cx="10668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dirty="0">
                    <a:solidFill>
                      <a:srgbClr val="FF0000"/>
                    </a:solidFill>
                    <a:latin typeface="+mn-lt"/>
                    <a:ea typeface="+mn-ea"/>
                  </a:rPr>
                  <a:t>Location</a:t>
                </a:r>
              </a:p>
            </p:txBody>
          </p:sp>
          <p:cxnSp>
            <p:nvCxnSpPr>
              <p:cNvPr id="25618" name="Straight Connector 27">
                <a:extLst>
                  <a:ext uri="{FF2B5EF4-FFF2-40B4-BE49-F238E27FC236}">
                    <a16:creationId xmlns:a16="http://schemas.microsoft.com/office/drawing/2014/main" id="{E57BF9C3-533F-7698-8B38-BE1BD4F0978A}"/>
                  </a:ext>
                </a:extLst>
              </p:cNvPr>
              <p:cNvCxnSpPr>
                <a:cxnSpLocks noChangeShapeType="1"/>
                <a:endCxn id="26" idx="4"/>
              </p:cNvCxnSpPr>
              <p:nvPr/>
            </p:nvCxnSpPr>
            <p:spPr bwMode="auto">
              <a:xfrm flipH="1" flipV="1">
                <a:off x="762000" y="4038600"/>
                <a:ext cx="45720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sx="0" sy="0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9" name="Straight Connector 28">
                <a:extLst>
                  <a:ext uri="{FF2B5EF4-FFF2-40B4-BE49-F238E27FC236}">
                    <a16:creationId xmlns:a16="http://schemas.microsoft.com/office/drawing/2014/main" id="{BF8D2DCA-CD35-449F-AF2F-61204797576F}"/>
                  </a:ext>
                </a:extLst>
              </p:cNvPr>
              <p:cNvCxnSpPr>
                <a:cxnSpLocks noChangeShapeType="1"/>
                <a:endCxn id="27" idx="0"/>
              </p:cNvCxnSpPr>
              <p:nvPr/>
            </p:nvCxnSpPr>
            <p:spPr bwMode="auto">
              <a:xfrm flipH="1">
                <a:off x="685800" y="4876800"/>
                <a:ext cx="5334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sx="0" sy="0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705E3C-FD8C-220E-2539-AEE1447B6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191000"/>
              <a:ext cx="1066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rgbClr val="FF0000"/>
                  </a:solidFill>
                  <a:latin typeface="+mn-lt"/>
                  <a:ea typeface="+mn-ea"/>
                </a:rPr>
                <a:t>size</a:t>
              </a:r>
            </a:p>
          </p:txBody>
        </p:sp>
        <p:cxnSp>
          <p:nvCxnSpPr>
            <p:cNvPr id="25611" name="Straight Connector 30">
              <a:extLst>
                <a:ext uri="{FF2B5EF4-FFF2-40B4-BE49-F238E27FC236}">
                  <a16:creationId xmlns:a16="http://schemas.microsoft.com/office/drawing/2014/main" id="{1F20F6D0-24E9-BD29-538C-02FD97DE90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10400" y="44958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5DA42007-7433-A49B-0F52-6A77EFB5A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724400"/>
              <a:ext cx="1447800" cy="6096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rgbClr val="FF0000"/>
                  </a:solidFill>
                  <a:latin typeface="+mn-lt"/>
                  <a:ea typeface="+mn-ea"/>
                </a:rPr>
                <a:t>owns</a:t>
              </a:r>
            </a:p>
          </p:txBody>
        </p:sp>
        <p:cxnSp>
          <p:nvCxnSpPr>
            <p:cNvPr id="25613" name="Straight Connector 32">
              <a:extLst>
                <a:ext uri="{FF2B5EF4-FFF2-40B4-BE49-F238E27FC236}">
                  <a16:creationId xmlns:a16="http://schemas.microsoft.com/office/drawing/2014/main" id="{7704E9B3-5C05-D061-48B5-D702014DC68C}"/>
                </a:ext>
              </a:extLst>
            </p:cNvPr>
            <p:cNvCxnSpPr>
              <a:cxnSpLocks noChangeShapeType="1"/>
              <a:endCxn id="32" idx="1"/>
            </p:cNvCxnSpPr>
            <p:nvPr/>
          </p:nvCxnSpPr>
          <p:spPr bwMode="auto">
            <a:xfrm flipV="1">
              <a:off x="2971800" y="5029200"/>
              <a:ext cx="457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Straight Connector 34">
              <a:extLst>
                <a:ext uri="{FF2B5EF4-FFF2-40B4-BE49-F238E27FC236}">
                  <a16:creationId xmlns:a16="http://schemas.microsoft.com/office/drawing/2014/main" id="{25CDC5B7-36DF-6569-4C24-C8CE0C445F97}"/>
                </a:ext>
              </a:extLst>
            </p:cNvPr>
            <p:cNvCxnSpPr>
              <a:cxnSpLocks noChangeShapeType="1"/>
              <a:stCxn id="32" idx="3"/>
            </p:cNvCxnSpPr>
            <p:nvPr/>
          </p:nvCxnSpPr>
          <p:spPr bwMode="auto">
            <a:xfrm>
              <a:off x="4876800" y="5029200"/>
              <a:ext cx="6096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A24053CF-079F-D2BD-F83D-3E7660BDB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1295400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100" dirty="0" err="1">
                <a:solidFill>
                  <a:srgbClr val="FF0000"/>
                </a:solidFill>
                <a:latin typeface="+mn-lt"/>
                <a:ea typeface="+mn-ea"/>
              </a:rPr>
              <a:t>StartDate</a:t>
            </a:r>
            <a:endParaRPr lang="en-US" sz="11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5607" name="Straight Connector 35">
            <a:extLst>
              <a:ext uri="{FF2B5EF4-FFF2-40B4-BE49-F238E27FC236}">
                <a16:creationId xmlns:a16="http://schemas.microsoft.com/office/drawing/2014/main" id="{1113F322-666F-07C2-416A-A181F8F8F9EF}"/>
              </a:ext>
            </a:extLst>
          </p:cNvPr>
          <p:cNvCxnSpPr>
            <a:cxnSpLocks noChangeShapeType="1"/>
            <a:endCxn id="34" idx="0"/>
          </p:cNvCxnSpPr>
          <p:nvPr/>
        </p:nvCxnSpPr>
        <p:spPr bwMode="auto">
          <a:xfrm flipH="1">
            <a:off x="3238500" y="2898775"/>
            <a:ext cx="41910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F559-BD7D-028E-FC1A-5E58138A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5 (another 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6908-50D3-BBB9-A20B-37796263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929063"/>
            <a:ext cx="7391400" cy="193833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sz="1800" dirty="0"/>
              <a:t>Player(</a:t>
            </a:r>
            <a:r>
              <a:rPr lang="en-US" sz="1800" u="sng" dirty="0" err="1"/>
              <a:t>pID</a:t>
            </a:r>
            <a:r>
              <a:rPr lang="en-US" sz="1800" dirty="0"/>
              <a:t>, </a:t>
            </a:r>
            <a:r>
              <a:rPr lang="en-US" sz="1800" dirty="0" err="1"/>
              <a:t>pName</a:t>
            </a:r>
            <a:r>
              <a:rPr lang="en-US" sz="1800" dirty="0"/>
              <a:t>, </a:t>
            </a:r>
            <a:r>
              <a:rPr lang="en-US" sz="1800" dirty="0" err="1"/>
              <a:t>StorageNumber</a:t>
            </a:r>
            <a:r>
              <a:rPr lang="en-US" sz="1800" dirty="0"/>
              <a:t>, StartDate)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sz="1800" dirty="0" err="1"/>
              <a:t>StorageArea</a:t>
            </a:r>
            <a:r>
              <a:rPr lang="en-US" sz="1800" dirty="0"/>
              <a:t>(</a:t>
            </a:r>
            <a:r>
              <a:rPr lang="en-US" sz="1800" u="sng" dirty="0"/>
              <a:t>Number</a:t>
            </a:r>
            <a:r>
              <a:rPr lang="en-US" sz="1800" dirty="0"/>
              <a:t>, Location, size)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sz="1800" dirty="0"/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3333FF"/>
                </a:solidFill>
              </a:rPr>
              <a:t>FOREIGN KEY Player(</a:t>
            </a:r>
            <a:r>
              <a:rPr lang="en-US" sz="1800" dirty="0" err="1">
                <a:solidFill>
                  <a:srgbClr val="3333FF"/>
                </a:solidFill>
              </a:rPr>
              <a:t>StorageNumber</a:t>
            </a:r>
            <a:r>
              <a:rPr lang="en-US" sz="1800" dirty="0">
                <a:solidFill>
                  <a:srgbClr val="3333FF"/>
                </a:solidFill>
              </a:rPr>
              <a:t>) REFERENCES </a:t>
            </a:r>
            <a:r>
              <a:rPr lang="en-US" sz="1800" dirty="0" err="1">
                <a:solidFill>
                  <a:srgbClr val="3333FF"/>
                </a:solidFill>
              </a:rPr>
              <a:t>StorageArea</a:t>
            </a:r>
            <a:r>
              <a:rPr lang="en-US" sz="1800" dirty="0">
                <a:solidFill>
                  <a:srgbClr val="3333FF"/>
                </a:solidFill>
              </a:rPr>
              <a:t>(Number)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sz="1800" dirty="0"/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31EC3-155D-632E-0350-879709E7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B325DAE-5CD9-7345-8C4E-B1A6915343A4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000"/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9E4C5FB8-BC70-4D6E-1E91-329C42732E2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28800"/>
            <a:ext cx="7543800" cy="1752600"/>
            <a:chOff x="457200" y="4191000"/>
            <a:chExt cx="7543800" cy="1752600"/>
          </a:xfrm>
        </p:grpSpPr>
        <p:grpSp>
          <p:nvGrpSpPr>
            <p:cNvPr id="26632" name="Group 45">
              <a:extLst>
                <a:ext uri="{FF2B5EF4-FFF2-40B4-BE49-F238E27FC236}">
                  <a16:creationId xmlns:a16="http://schemas.microsoft.com/office/drawing/2014/main" id="{890E951A-1258-A836-3785-26FE5F0D6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4191000"/>
              <a:ext cx="2514600" cy="1752600"/>
              <a:chOff x="152400" y="3733800"/>
              <a:chExt cx="2514600" cy="1752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971CB7-C306-7CCE-46D7-FA6036C36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44196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ea typeface="+mn-ea"/>
                  </a:rPr>
                  <a:t>Player</a:t>
                </a:r>
                <a:endParaRPr lang="en-US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83D31C1-1911-690B-4925-CEF62DA51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37338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dirty="0" err="1">
                    <a:solidFill>
                      <a:srgbClr val="FF0000"/>
                    </a:solidFill>
                    <a:latin typeface="+mn-lt"/>
                    <a:ea typeface="+mn-ea"/>
                  </a:rPr>
                  <a:t>pName</a:t>
                </a:r>
                <a:endParaRPr lang="en-US" sz="11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26D6702-C966-A330-4EC4-C6C089E5A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" y="51816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u="sng" dirty="0" err="1">
                    <a:solidFill>
                      <a:srgbClr val="FF0000"/>
                    </a:solidFill>
                    <a:latin typeface="+mn-lt"/>
                    <a:ea typeface="+mn-ea"/>
                  </a:rPr>
                  <a:t>pID</a:t>
                </a:r>
                <a:endParaRPr lang="en-US" sz="1100" u="sng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26647" name="Straight Connector 19">
                <a:extLst>
                  <a:ext uri="{FF2B5EF4-FFF2-40B4-BE49-F238E27FC236}">
                    <a16:creationId xmlns:a16="http://schemas.microsoft.com/office/drawing/2014/main" id="{740F7449-77FD-10BD-DC66-531390D0C866}"/>
                  </a:ext>
                </a:extLst>
              </p:cNvPr>
              <p:cNvCxnSpPr>
                <a:cxnSpLocks noChangeShapeType="1"/>
                <a:endCxn id="18" idx="4"/>
              </p:cNvCxnSpPr>
              <p:nvPr/>
            </p:nvCxnSpPr>
            <p:spPr bwMode="auto">
              <a:xfrm flipH="1" flipV="1">
                <a:off x="685800" y="4038600"/>
                <a:ext cx="53340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sx="0" sy="0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48" name="Straight Connector 22">
                <a:extLst>
                  <a:ext uri="{FF2B5EF4-FFF2-40B4-BE49-F238E27FC236}">
                    <a16:creationId xmlns:a16="http://schemas.microsoft.com/office/drawing/2014/main" id="{359C10AE-3EEC-BB97-DD04-F84D18973EAA}"/>
                  </a:ext>
                </a:extLst>
              </p:cNvPr>
              <p:cNvCxnSpPr>
                <a:cxnSpLocks noChangeShapeType="1"/>
                <a:endCxn id="19" idx="0"/>
              </p:cNvCxnSpPr>
              <p:nvPr/>
            </p:nvCxnSpPr>
            <p:spPr bwMode="auto">
              <a:xfrm flipH="1">
                <a:off x="609600" y="4876800"/>
                <a:ext cx="6096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sx="0" sy="0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33" name="Group 45">
              <a:extLst>
                <a:ext uri="{FF2B5EF4-FFF2-40B4-BE49-F238E27FC236}">
                  <a16:creationId xmlns:a16="http://schemas.microsoft.com/office/drawing/2014/main" id="{851B2E20-3A87-2114-19F0-08FD7C70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4191000"/>
              <a:ext cx="1676400" cy="1752600"/>
              <a:chOff x="152400" y="3733800"/>
              <a:chExt cx="1676400" cy="17526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16DC33E-597F-AB20-6D25-2D1005ACC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" y="44196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ea typeface="+mn-ea"/>
                  </a:rPr>
                  <a:t>Storage area</a:t>
                </a:r>
                <a:endParaRPr lang="en-US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2D8A1DC-8785-1E27-0472-470F5C8D0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3733800"/>
                <a:ext cx="10668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u="sng" dirty="0">
                    <a:solidFill>
                      <a:srgbClr val="FF0000"/>
                    </a:solidFill>
                    <a:latin typeface="+mn-lt"/>
                    <a:ea typeface="+mn-ea"/>
                  </a:rPr>
                  <a:t>Number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7C6FE2-0348-E59A-6BE8-61AA39FD3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" y="5181600"/>
                <a:ext cx="10668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dirty="0">
                    <a:solidFill>
                      <a:srgbClr val="FF0000"/>
                    </a:solidFill>
                    <a:latin typeface="+mn-lt"/>
                    <a:ea typeface="+mn-ea"/>
                  </a:rPr>
                  <a:t>Location</a:t>
                </a:r>
              </a:p>
            </p:txBody>
          </p:sp>
          <p:cxnSp>
            <p:nvCxnSpPr>
              <p:cNvPr id="26642" name="Straight Connector 27">
                <a:extLst>
                  <a:ext uri="{FF2B5EF4-FFF2-40B4-BE49-F238E27FC236}">
                    <a16:creationId xmlns:a16="http://schemas.microsoft.com/office/drawing/2014/main" id="{CD672414-7260-1FF8-7154-5FBD5B5DB6AC}"/>
                  </a:ext>
                </a:extLst>
              </p:cNvPr>
              <p:cNvCxnSpPr>
                <a:cxnSpLocks noChangeShapeType="1"/>
                <a:endCxn id="26" idx="4"/>
              </p:cNvCxnSpPr>
              <p:nvPr/>
            </p:nvCxnSpPr>
            <p:spPr bwMode="auto">
              <a:xfrm flipH="1" flipV="1">
                <a:off x="762000" y="4038600"/>
                <a:ext cx="45720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sx="0" sy="0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43" name="Straight Connector 28">
                <a:extLst>
                  <a:ext uri="{FF2B5EF4-FFF2-40B4-BE49-F238E27FC236}">
                    <a16:creationId xmlns:a16="http://schemas.microsoft.com/office/drawing/2014/main" id="{DBF1794F-E928-170C-B752-E9FDDEA39A10}"/>
                  </a:ext>
                </a:extLst>
              </p:cNvPr>
              <p:cNvCxnSpPr>
                <a:cxnSpLocks noChangeShapeType="1"/>
                <a:endCxn id="27" idx="0"/>
              </p:cNvCxnSpPr>
              <p:nvPr/>
            </p:nvCxnSpPr>
            <p:spPr bwMode="auto">
              <a:xfrm flipH="1">
                <a:off x="685800" y="4876800"/>
                <a:ext cx="5334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sx="0" sy="0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2F75C0-DAB1-7DE5-613D-819F94A6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191000"/>
              <a:ext cx="1066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rgbClr val="FF0000"/>
                  </a:solidFill>
                  <a:latin typeface="+mn-lt"/>
                  <a:ea typeface="+mn-ea"/>
                </a:rPr>
                <a:t>size</a:t>
              </a:r>
            </a:p>
          </p:txBody>
        </p:sp>
        <p:cxnSp>
          <p:nvCxnSpPr>
            <p:cNvPr id="26635" name="Straight Connector 30">
              <a:extLst>
                <a:ext uri="{FF2B5EF4-FFF2-40B4-BE49-F238E27FC236}">
                  <a16:creationId xmlns:a16="http://schemas.microsoft.com/office/drawing/2014/main" id="{18B281F8-B6CD-3CEE-1DC9-E96CEE9832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10400" y="44958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6C324F28-17B6-A097-C38A-7809CF006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724400"/>
              <a:ext cx="1447800" cy="6096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rgbClr val="FF0000"/>
                  </a:solidFill>
                  <a:latin typeface="+mn-lt"/>
                  <a:ea typeface="+mn-ea"/>
                </a:rPr>
                <a:t>owns</a:t>
              </a:r>
            </a:p>
          </p:txBody>
        </p:sp>
        <p:cxnSp>
          <p:nvCxnSpPr>
            <p:cNvPr id="26637" name="Straight Connector 32">
              <a:extLst>
                <a:ext uri="{FF2B5EF4-FFF2-40B4-BE49-F238E27FC236}">
                  <a16:creationId xmlns:a16="http://schemas.microsoft.com/office/drawing/2014/main" id="{27551F46-4327-43D1-21D4-913638B52220}"/>
                </a:ext>
              </a:extLst>
            </p:cNvPr>
            <p:cNvCxnSpPr>
              <a:cxnSpLocks noChangeShapeType="1"/>
              <a:endCxn id="32" idx="1"/>
            </p:cNvCxnSpPr>
            <p:nvPr/>
          </p:nvCxnSpPr>
          <p:spPr bwMode="auto">
            <a:xfrm flipV="1">
              <a:off x="2971800" y="5029200"/>
              <a:ext cx="457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Straight Connector 34">
              <a:extLst>
                <a:ext uri="{FF2B5EF4-FFF2-40B4-BE49-F238E27FC236}">
                  <a16:creationId xmlns:a16="http://schemas.microsoft.com/office/drawing/2014/main" id="{1519682E-7834-079B-2A68-DA9208A56119}"/>
                </a:ext>
              </a:extLst>
            </p:cNvPr>
            <p:cNvCxnSpPr>
              <a:cxnSpLocks noChangeShapeType="1"/>
              <a:stCxn id="32" idx="3"/>
            </p:cNvCxnSpPr>
            <p:nvPr/>
          </p:nvCxnSpPr>
          <p:spPr bwMode="auto">
            <a:xfrm>
              <a:off x="4876800" y="5029200"/>
              <a:ext cx="6096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5DAB3381-F20D-0A9B-0B8C-054BBE3A7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1295400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100" dirty="0" err="1">
                <a:solidFill>
                  <a:srgbClr val="FF0000"/>
                </a:solidFill>
                <a:latin typeface="+mn-lt"/>
                <a:ea typeface="+mn-ea"/>
              </a:rPr>
              <a:t>StartDate</a:t>
            </a:r>
            <a:endParaRPr lang="en-US" sz="11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6631" name="Straight Connector 35">
            <a:extLst>
              <a:ext uri="{FF2B5EF4-FFF2-40B4-BE49-F238E27FC236}">
                <a16:creationId xmlns:a16="http://schemas.microsoft.com/office/drawing/2014/main" id="{87BB7634-2051-DB5A-B43A-36945184AAB0}"/>
              </a:ext>
            </a:extLst>
          </p:cNvPr>
          <p:cNvCxnSpPr>
            <a:cxnSpLocks noChangeShapeType="1"/>
            <a:endCxn id="34" idx="0"/>
          </p:cNvCxnSpPr>
          <p:nvPr/>
        </p:nvCxnSpPr>
        <p:spPr bwMode="auto">
          <a:xfrm flipH="1">
            <a:off x="3238500" y="2898775"/>
            <a:ext cx="41910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30AA-06D3-2869-68EC-75BE952B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7543800" cy="102076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Rule III: Many-to-Many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8327-F592-2D45-9B33-48C0B032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352800"/>
            <a:ext cx="8229600" cy="4411663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000" dirty="0"/>
              <a:t>Each entity set maps to a relation</a:t>
            </a:r>
          </a:p>
          <a:p>
            <a:pPr>
              <a:buFont typeface="Wingdings" charset="0"/>
              <a:buChar char="l"/>
              <a:defRPr/>
            </a:pPr>
            <a:r>
              <a:rPr lang="en-US" sz="2000" dirty="0"/>
              <a:t>The relationship also maps to a relation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Key of relationship = keys coming from both sides + </a:t>
            </a:r>
          </a:p>
          <a:p>
            <a:pPr marL="693737" lvl="2" indent="0">
              <a:buFont typeface="Wingdings" charset="0"/>
              <a:buNone/>
              <a:defRPr/>
            </a:pPr>
            <a:r>
              <a:rPr lang="en-US" sz="1500" dirty="0"/>
              <a:t>                                        </a:t>
            </a:r>
            <a:r>
              <a:rPr lang="en-US" sz="1800" dirty="0"/>
              <a:t>Any key of the relationship itself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23FEB-3F3C-45C0-4928-E6BE85C4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4BFBA2E-42CC-FA43-AB9B-D2EDBE6FF513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000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A9BB5D80-8A0E-F254-FA42-DC886858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27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4E5A8A-4DB7-C2AF-5ACE-C117DF181B79}"/>
              </a:ext>
            </a:extLst>
          </p:cNvPr>
          <p:cNvSpPr txBox="1">
            <a:spLocks/>
          </p:cNvSpPr>
          <p:nvPr/>
        </p:nvSpPr>
        <p:spPr bwMode="auto">
          <a:xfrm>
            <a:off x="304800" y="5105400"/>
            <a:ext cx="70104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1400" b="1" dirty="0"/>
              <a:t>Loan</a:t>
            </a:r>
            <a:r>
              <a:rPr lang="en-US" sz="1400" dirty="0"/>
              <a:t> (</a:t>
            </a:r>
            <a:r>
              <a:rPr lang="en-US" sz="1400" u="sng" dirty="0" err="1"/>
              <a:t>load_number</a:t>
            </a:r>
            <a:r>
              <a:rPr lang="en-US" sz="1400" dirty="0"/>
              <a:t>, amount)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b="1" dirty="0"/>
              <a:t>Customer</a:t>
            </a:r>
            <a:r>
              <a:rPr lang="en-US" sz="1400" dirty="0"/>
              <a:t> (</a:t>
            </a:r>
            <a:r>
              <a:rPr lang="en-US" sz="1400" u="sng" dirty="0" err="1"/>
              <a:t>customer_id</a:t>
            </a:r>
            <a:r>
              <a:rPr lang="en-US" sz="1400" dirty="0"/>
              <a:t>, </a:t>
            </a:r>
            <a:r>
              <a:rPr lang="en-US" sz="1400" dirty="0" err="1"/>
              <a:t>customer_name</a:t>
            </a:r>
            <a:r>
              <a:rPr lang="en-US" sz="1400" dirty="0"/>
              <a:t>, </a:t>
            </a:r>
            <a:r>
              <a:rPr lang="en-US" sz="1400" dirty="0" err="1"/>
              <a:t>customer_street</a:t>
            </a:r>
            <a:r>
              <a:rPr lang="en-US" sz="1400" dirty="0"/>
              <a:t>, </a:t>
            </a:r>
            <a:r>
              <a:rPr lang="en-US" sz="1400" dirty="0" err="1"/>
              <a:t>customer_city</a:t>
            </a:r>
            <a:r>
              <a:rPr lang="en-US" sz="1400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b="1" dirty="0"/>
              <a:t>Borrower </a:t>
            </a:r>
            <a:r>
              <a:rPr lang="en-US" sz="1400" dirty="0"/>
              <a:t>(</a:t>
            </a:r>
            <a:r>
              <a:rPr lang="en-US" sz="1400" u="sng" dirty="0" err="1"/>
              <a:t>customer_id</a:t>
            </a:r>
            <a:r>
              <a:rPr lang="en-US" sz="1400" u="sng" dirty="0"/>
              <a:t>, </a:t>
            </a:r>
            <a:r>
              <a:rPr lang="en-US" sz="1400" u="sng" dirty="0" err="1"/>
              <a:t>load_number</a:t>
            </a:r>
            <a:r>
              <a:rPr lang="en-US" sz="1400" u="sng" dirty="0"/>
              <a:t>,</a:t>
            </a:r>
            <a:r>
              <a:rPr lang="en-US" sz="1400" dirty="0"/>
              <a:t> Date)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7A1426-B6C6-2B2A-4E76-C302C215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2895600"/>
            <a:ext cx="762000" cy="250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rgbClr val="FF0000"/>
                </a:solidFill>
                <a:latin typeface="+mn-lt"/>
                <a:ea typeface="+mn-ea"/>
              </a:rPr>
              <a:t>Date</a:t>
            </a:r>
          </a:p>
        </p:txBody>
      </p:sp>
      <p:cxnSp>
        <p:nvCxnSpPr>
          <p:cNvPr id="27655" name="Straight Connector 9">
            <a:extLst>
              <a:ext uri="{FF2B5EF4-FFF2-40B4-BE49-F238E27FC236}">
                <a16:creationId xmlns:a16="http://schemas.microsoft.com/office/drawing/2014/main" id="{16782C29-CE8A-0708-26C2-76DC0718A14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35400" y="2819400"/>
            <a:ext cx="304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773D-281F-531C-5227-AC5BB34D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1588"/>
            <a:ext cx="2667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FB2B-EC6A-88F1-E525-9D867990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45F8B-86FF-7BE0-A249-D131744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83B4207-75FC-E244-B3A6-F79DB5A31203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000"/>
          </a:p>
        </p:txBody>
      </p:sp>
      <p:grpSp>
        <p:nvGrpSpPr>
          <p:cNvPr id="28676" name="Group 11">
            <a:extLst>
              <a:ext uri="{FF2B5EF4-FFF2-40B4-BE49-F238E27FC236}">
                <a16:creationId xmlns:a16="http://schemas.microsoft.com/office/drawing/2014/main" id="{791DC27F-DA07-FBB1-AAB4-B2B2F04F2D2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0"/>
            <a:ext cx="5943600" cy="6781800"/>
            <a:chOff x="1371600" y="1309577"/>
            <a:chExt cx="5803900" cy="5458046"/>
          </a:xfrm>
        </p:grpSpPr>
        <p:pic>
          <p:nvPicPr>
            <p:cNvPr id="28678" name="Picture 6">
              <a:extLst>
                <a:ext uri="{FF2B5EF4-FFF2-40B4-BE49-F238E27FC236}">
                  <a16:creationId xmlns:a16="http://schemas.microsoft.com/office/drawing/2014/main" id="{7F38EFE9-A9A1-F86F-9AA0-D016770CB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09577"/>
              <a:ext cx="5803900" cy="5458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D6254F-A010-13B9-7942-10A3C0EC9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08469" y="2437727"/>
              <a:ext cx="0" cy="30535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9A1324-FC34-2C83-2746-4EB6D14459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04347" y="3725580"/>
              <a:ext cx="0" cy="30407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arrow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pic>
        <p:nvPicPr>
          <p:cNvPr id="28677" name="Picture 8" descr="auto-affiliate-payout-thinking-man.jpg">
            <a:extLst>
              <a:ext uri="{FF2B5EF4-FFF2-40B4-BE49-F238E27FC236}">
                <a16:creationId xmlns:a16="http://schemas.microsoft.com/office/drawing/2014/main" id="{DF5A94B1-81ED-0C5B-62A1-F63DBBFBD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85800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F78D-C056-4E55-48B4-2C71C6F2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1588"/>
            <a:ext cx="2667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D85BE-E0BA-EC54-AF13-381A0832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5A075-A657-1F05-D2B8-8DA0845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52890AB-D77A-2449-816F-67716694039A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000"/>
          </a:p>
        </p:txBody>
      </p:sp>
      <p:grpSp>
        <p:nvGrpSpPr>
          <p:cNvPr id="29700" name="Group 11">
            <a:extLst>
              <a:ext uri="{FF2B5EF4-FFF2-40B4-BE49-F238E27FC236}">
                <a16:creationId xmlns:a16="http://schemas.microsoft.com/office/drawing/2014/main" id="{324D2FFD-C234-6ACB-4D32-67FCD31C93D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6200"/>
            <a:ext cx="5105400" cy="6705600"/>
            <a:chOff x="1371600" y="1309577"/>
            <a:chExt cx="5803900" cy="5458046"/>
          </a:xfrm>
        </p:grpSpPr>
        <p:pic>
          <p:nvPicPr>
            <p:cNvPr id="29703" name="Picture 6">
              <a:extLst>
                <a:ext uri="{FF2B5EF4-FFF2-40B4-BE49-F238E27FC236}">
                  <a16:creationId xmlns:a16="http://schemas.microsoft.com/office/drawing/2014/main" id="{85033CCD-F3E2-0191-AA42-3815EC4D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09577"/>
              <a:ext cx="5803900" cy="5458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979261-6568-9F45-36FF-DEE8581A8C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08260" y="2437625"/>
              <a:ext cx="0" cy="304948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FF6E90-F96E-F55C-CD05-0AFF666CFF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04995" y="3725899"/>
              <a:ext cx="0" cy="30365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arrow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40965" name="TextBox 2">
            <a:extLst>
              <a:ext uri="{FF2B5EF4-FFF2-40B4-BE49-F238E27FC236}">
                <a16:creationId xmlns:a16="http://schemas.microsoft.com/office/drawing/2014/main" id="{E52FE686-14C9-5E4C-33D6-FD9459A97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2538413"/>
            <a:ext cx="40608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Author</a:t>
            </a:r>
            <a:r>
              <a:rPr lang="en-US" altLang="en-US" sz="1600"/>
              <a:t>(</a:t>
            </a:r>
            <a:r>
              <a:rPr lang="en-US" altLang="en-US" sz="1600" u="sng"/>
              <a:t>name, address</a:t>
            </a:r>
            <a:r>
              <a:rPr lang="en-US" altLang="en-US" sz="1600"/>
              <a:t>, URL)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Book</a:t>
            </a:r>
            <a:r>
              <a:rPr lang="en-US" altLang="en-US" sz="1600"/>
              <a:t>(</a:t>
            </a:r>
            <a:r>
              <a:rPr lang="en-US" altLang="en-US" sz="1600" u="sng"/>
              <a:t>ISBN</a:t>
            </a:r>
            <a:r>
              <a:rPr lang="en-US" altLang="en-US" sz="1600"/>
              <a:t>, title, year, price,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publisher_Name)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WrittenBy</a:t>
            </a:r>
            <a:r>
              <a:rPr lang="en-US" altLang="en-US" sz="1600"/>
              <a:t>(</a:t>
            </a:r>
            <a:r>
              <a:rPr lang="en-US" altLang="en-US" sz="1600" u="sng"/>
              <a:t>name, address, ISBN</a:t>
            </a:r>
            <a:r>
              <a:rPr lang="en-US" altLang="en-US" sz="16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Publisher</a:t>
            </a:r>
            <a:r>
              <a:rPr lang="en-US" altLang="en-US" sz="1600"/>
              <a:t>(</a:t>
            </a:r>
            <a:r>
              <a:rPr lang="en-US" altLang="en-US" sz="1600" u="sng"/>
              <a:t>name</a:t>
            </a:r>
            <a:r>
              <a:rPr lang="en-US" altLang="en-US" sz="1600"/>
              <a:t>, address, phone, URL)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Warehouse</a:t>
            </a:r>
            <a:r>
              <a:rPr lang="en-US" altLang="en-US" sz="1600"/>
              <a:t>(</a:t>
            </a:r>
            <a:r>
              <a:rPr lang="en-US" altLang="en-US" sz="1600" u="sng"/>
              <a:t>code</a:t>
            </a:r>
            <a:r>
              <a:rPr lang="en-US" altLang="en-US" sz="1600"/>
              <a:t>, phone, address)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Stocks</a:t>
            </a:r>
            <a:r>
              <a:rPr lang="en-US" altLang="en-US" sz="1600"/>
              <a:t>(</a:t>
            </a:r>
            <a:r>
              <a:rPr lang="en-US" altLang="en-US" sz="1600" u="sng"/>
              <a:t>ISBN, WH_code</a:t>
            </a:r>
            <a:r>
              <a:rPr lang="en-US" altLang="en-US" sz="1600"/>
              <a:t>, number)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Shopping-Basket</a:t>
            </a:r>
            <a:r>
              <a:rPr lang="en-US" altLang="en-US" sz="1600"/>
              <a:t>(</a:t>
            </a:r>
            <a:r>
              <a:rPr lang="en-US" altLang="en-US" sz="1600" u="sng"/>
              <a:t>basketID, email</a:t>
            </a:r>
            <a:r>
              <a:rPr lang="en-US" altLang="en-US" sz="16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basketContains</a:t>
            </a:r>
            <a:r>
              <a:rPr lang="en-US" altLang="en-US" sz="1600"/>
              <a:t>(</a:t>
            </a:r>
            <a:r>
              <a:rPr lang="en-US" altLang="en-US" sz="1600" u="sng"/>
              <a:t>ISBN, basketID</a:t>
            </a:r>
            <a:r>
              <a:rPr lang="en-US" altLang="en-US" sz="1600"/>
              <a:t>, number)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Customer</a:t>
            </a:r>
            <a:r>
              <a:rPr lang="en-US" altLang="en-US" sz="1600"/>
              <a:t>(</a:t>
            </a:r>
            <a:r>
              <a:rPr lang="en-US" altLang="en-US" sz="1600" u="sng"/>
              <a:t>email</a:t>
            </a:r>
            <a:r>
              <a:rPr lang="en-US" altLang="en-US" sz="1600"/>
              <a:t>, name, address, phone)</a:t>
            </a:r>
          </a:p>
        </p:txBody>
      </p:sp>
      <p:pic>
        <p:nvPicPr>
          <p:cNvPr id="29702" name="Picture 8" descr="auto-affiliate-payout-thinking-man.jpg">
            <a:extLst>
              <a:ext uri="{FF2B5EF4-FFF2-40B4-BE49-F238E27FC236}">
                <a16:creationId xmlns:a16="http://schemas.microsoft.com/office/drawing/2014/main" id="{0402FA5B-C46B-14C8-233A-8815A1F3B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85800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9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7443-6C44-2714-A9D3-B70FDE3C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IV: Weak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5D59-EF64-A417-4FD6-3E367F37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391400" cy="12525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b="1" dirty="0">
                <a:solidFill>
                  <a:srgbClr val="800000"/>
                </a:solidFill>
              </a:rPr>
              <a:t>Weak entity set does not have its own key</a:t>
            </a: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charset="0"/>
              <a:buChar char="l"/>
              <a:defRPr/>
            </a:pPr>
            <a:endParaRPr lang="en-US" dirty="0"/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charset="0"/>
              <a:buChar char="l"/>
              <a:defRPr/>
            </a:pPr>
            <a:r>
              <a:rPr lang="en-US" dirty="0"/>
              <a:t>It must relate to the identifying entity set via a </a:t>
            </a:r>
            <a:r>
              <a:rPr lang="en-US" b="1" dirty="0"/>
              <a:t>total, one-to-many relationship </a:t>
            </a:r>
            <a:r>
              <a:rPr lang="en-US" dirty="0"/>
              <a:t>set from the identifying to the weak entity set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4E19F-86F4-B50D-A2E1-DE1D557C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47429EC-524E-764D-A474-9903D324C079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000"/>
          </a:p>
        </p:txBody>
      </p:sp>
      <p:grpSp>
        <p:nvGrpSpPr>
          <p:cNvPr id="30724" name="Group 18">
            <a:extLst>
              <a:ext uri="{FF2B5EF4-FFF2-40B4-BE49-F238E27FC236}">
                <a16:creationId xmlns:a16="http://schemas.microsoft.com/office/drawing/2014/main" id="{4E50FC43-432C-FBD3-FAF8-8AB9264354D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971800"/>
            <a:ext cx="5753100" cy="1476375"/>
            <a:chOff x="914400" y="2590800"/>
            <a:chExt cx="5753100" cy="1476375"/>
          </a:xfrm>
        </p:grpSpPr>
        <p:graphicFrame>
          <p:nvGraphicFramePr>
            <p:cNvPr id="30727" name="Object 4">
              <a:extLst>
                <a:ext uri="{FF2B5EF4-FFF2-40B4-BE49-F238E27FC236}">
                  <a16:creationId xmlns:a16="http://schemas.microsoft.com/office/drawing/2014/main" id="{3298FADB-7634-F4E3-D2CC-073F59E86D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4400" y="2590800"/>
            <a:ext cx="5753100" cy="147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889500" imgH="1270000" progId="Visio.Drawing.6">
                    <p:embed/>
                  </p:oleObj>
                </mc:Choice>
                <mc:Fallback>
                  <p:oleObj name="Visio" r:id="rId2" imgW="4889500" imgH="1270000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590800"/>
                          <a:ext cx="5753100" cy="1476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7970B5-E8D3-88D4-01C4-60934C358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088" y="3214688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B9A0AE-80DB-D58C-BF78-770490B9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214688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BCB6AA-07FC-3B41-1891-A12627727716}"/>
              </a:ext>
            </a:extLst>
          </p:cNvPr>
          <p:cNvSpPr txBox="1">
            <a:spLocks/>
          </p:cNvSpPr>
          <p:nvPr/>
        </p:nvSpPr>
        <p:spPr bwMode="auto">
          <a:xfrm>
            <a:off x="304800" y="4343400"/>
            <a:ext cx="76200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20000"/>
              </a:lnSpc>
              <a:buClr>
                <a:schemeClr val="tx2"/>
              </a:buClr>
              <a:defRPr/>
            </a:pPr>
            <a:r>
              <a:rPr lang="en-US" dirty="0">
                <a:cs typeface="ＭＳ Ｐゴシック" charset="0"/>
              </a:rPr>
              <a:t>A weak entity set is mapped to a relation with all its attributes + the key(s) of the identifying entity set(s)</a:t>
            </a: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defRPr/>
            </a:pPr>
            <a:endParaRPr lang="en-US" dirty="0">
              <a:cs typeface="ＭＳ Ｐゴシック" charset="0"/>
            </a:endParaRP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defRPr/>
            </a:pPr>
            <a:r>
              <a:rPr lang="en-US" b="1" dirty="0">
                <a:solidFill>
                  <a:srgbClr val="800000"/>
                </a:solidFill>
                <a:cs typeface="ＭＳ Ｐゴシック" charset="0"/>
              </a:rPr>
              <a:t>Primary key of the new relation is the:</a:t>
            </a:r>
          </a:p>
          <a:p>
            <a:pPr marL="638175" lvl="2" indent="-342900">
              <a:lnSpc>
                <a:spcPct val="120000"/>
              </a:lnSpc>
              <a:buClr>
                <a:schemeClr val="tx2"/>
              </a:buClr>
              <a:defRPr/>
            </a:pPr>
            <a:r>
              <a:rPr lang="en-US" dirty="0">
                <a:cs typeface="ＭＳ Ｐゴシック" charset="0"/>
              </a:rPr>
              <a:t>Identifying key(s) from identifying entity set(s), Plus</a:t>
            </a:r>
          </a:p>
          <a:p>
            <a:pPr marL="638175" lvl="2" indent="-342900">
              <a:lnSpc>
                <a:spcPct val="120000"/>
              </a:lnSpc>
              <a:buClr>
                <a:schemeClr val="tx2"/>
              </a:buClr>
              <a:defRPr/>
            </a:pPr>
            <a:r>
              <a:rPr lang="en-US" dirty="0">
                <a:cs typeface="ＭＳ Ｐゴシック" charset="0"/>
              </a:rPr>
              <a:t>Discriminator of the weak entity set</a:t>
            </a:r>
          </a:p>
          <a:p>
            <a:pPr>
              <a:lnSpc>
                <a:spcPct val="120000"/>
              </a:lnSpc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BF7FB-8EFA-7CB1-B6A4-68B9AF75D236}"/>
              </a:ext>
            </a:extLst>
          </p:cNvPr>
          <p:cNvSpPr/>
          <p:nvPr/>
        </p:nvSpPr>
        <p:spPr>
          <a:xfrm>
            <a:off x="5791200" y="5029200"/>
            <a:ext cx="23622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rgbClr val="3333FF"/>
                </a:solidFill>
              </a:rPr>
              <a:t>Supporting relationship is not mapped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35DA-7C57-C8A4-D890-6CDCEDA7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879D-539E-D1D8-0091-88DE45623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6125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l"/>
              <a:defRPr/>
            </a:pPr>
            <a:r>
              <a:rPr lang="en-US" sz="1800" dirty="0" err="1"/>
              <a:t>Dept</a:t>
            </a:r>
            <a:r>
              <a:rPr lang="en-US" sz="1800" dirty="0"/>
              <a:t>(</a:t>
            </a:r>
            <a:r>
              <a:rPr lang="en-US" sz="1800" u="sng" dirty="0" err="1"/>
              <a:t>dNumber</a:t>
            </a:r>
            <a:r>
              <a:rPr lang="en-US" sz="1800" dirty="0"/>
              <a:t>, </a:t>
            </a:r>
            <a:r>
              <a:rPr lang="en-US" sz="1800" dirty="0" err="1"/>
              <a:t>dName</a:t>
            </a:r>
            <a:r>
              <a:rPr lang="en-US" sz="1800" dirty="0"/>
              <a:t>)</a:t>
            </a:r>
          </a:p>
          <a:p>
            <a:pPr>
              <a:buFont typeface="Wingdings" charset="0"/>
              <a:buChar char="l"/>
              <a:defRPr/>
            </a:pPr>
            <a:r>
              <a:rPr lang="en-US" sz="1800" dirty="0"/>
              <a:t>Course(</a:t>
            </a:r>
            <a:r>
              <a:rPr lang="en-US" sz="1800" u="sng" dirty="0" err="1"/>
              <a:t>dNumber</a:t>
            </a:r>
            <a:r>
              <a:rPr lang="en-US" sz="1800" u="sng" dirty="0"/>
              <a:t>, </a:t>
            </a:r>
            <a:r>
              <a:rPr lang="en-US" sz="1800" u="sng" dirty="0" err="1"/>
              <a:t>cNumber</a:t>
            </a:r>
            <a:r>
              <a:rPr lang="en-US" sz="1800" dirty="0"/>
              <a:t>, </a:t>
            </a:r>
            <a:r>
              <a:rPr lang="en-US" sz="1800" dirty="0" err="1"/>
              <a:t>cName</a:t>
            </a:r>
            <a:r>
              <a:rPr lang="en-US" sz="1800" dirty="0"/>
              <a:t>)</a:t>
            </a:r>
          </a:p>
          <a:p>
            <a:pPr>
              <a:buFont typeface="Wingdings" charset="0"/>
              <a:buChar char="l"/>
              <a:defRPr/>
            </a:pPr>
            <a:endParaRPr lang="en-US" sz="1800" dirty="0"/>
          </a:p>
          <a:p>
            <a:pPr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3366FF"/>
                </a:solidFill>
              </a:rPr>
              <a:t>FOREIGN KEY Course(</a:t>
            </a:r>
            <a:r>
              <a:rPr lang="en-US" sz="1800" dirty="0" err="1">
                <a:solidFill>
                  <a:srgbClr val="3366FF"/>
                </a:solidFill>
              </a:rPr>
              <a:t>dNumber</a:t>
            </a:r>
            <a:r>
              <a:rPr lang="en-US" sz="1800" dirty="0">
                <a:solidFill>
                  <a:srgbClr val="3366FF"/>
                </a:solidFill>
              </a:rPr>
              <a:t>) REFERENCES </a:t>
            </a:r>
            <a:r>
              <a:rPr lang="en-US" sz="1800" dirty="0" err="1">
                <a:solidFill>
                  <a:srgbClr val="3366FF"/>
                </a:solidFill>
              </a:rPr>
              <a:t>Dept</a:t>
            </a:r>
            <a:r>
              <a:rPr lang="en-US" sz="1800" dirty="0">
                <a:solidFill>
                  <a:srgbClr val="3366FF"/>
                </a:solidFill>
              </a:rPr>
              <a:t>(</a:t>
            </a:r>
            <a:r>
              <a:rPr lang="en-US" sz="1800" dirty="0" err="1">
                <a:solidFill>
                  <a:srgbClr val="3366FF"/>
                </a:solidFill>
              </a:rPr>
              <a:t>dNumber</a:t>
            </a:r>
            <a:r>
              <a:rPr lang="en-US" sz="1800" dirty="0">
                <a:solidFill>
                  <a:srgbClr val="3366FF"/>
                </a:solidFill>
              </a:rPr>
              <a:t>)</a:t>
            </a:r>
          </a:p>
          <a:p>
            <a:pPr>
              <a:buFont typeface="Wingdings" charset="0"/>
              <a:buChar char="l"/>
              <a:defRPr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4E890-4787-795C-3EDD-9DCE0FCC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24D67-5971-4016-F3FC-79BA31AD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A261EEA-F787-6A46-A07E-EC77EB10A86F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000"/>
          </a:p>
        </p:txBody>
      </p:sp>
      <p:grpSp>
        <p:nvGrpSpPr>
          <p:cNvPr id="31749" name="Group 11">
            <a:extLst>
              <a:ext uri="{FF2B5EF4-FFF2-40B4-BE49-F238E27FC236}">
                <a16:creationId xmlns:a16="http://schemas.microsoft.com/office/drawing/2014/main" id="{51EE7A9A-2DAA-1051-3C43-3A96D00964B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752600"/>
            <a:ext cx="5753100" cy="1476375"/>
            <a:chOff x="1371600" y="1752600"/>
            <a:chExt cx="5753100" cy="1476375"/>
          </a:xfrm>
        </p:grpSpPr>
        <p:graphicFrame>
          <p:nvGraphicFramePr>
            <p:cNvPr id="31750" name="Object 4">
              <a:extLst>
                <a:ext uri="{FF2B5EF4-FFF2-40B4-BE49-F238E27FC236}">
                  <a16:creationId xmlns:a16="http://schemas.microsoft.com/office/drawing/2014/main" id="{6B95875B-E66D-8AE1-44EB-F906354848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00" y="1752600"/>
            <a:ext cx="5753100" cy="147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889500" imgH="1270000" progId="Visio.Drawing.6">
                    <p:embed/>
                  </p:oleObj>
                </mc:Choice>
                <mc:Fallback>
                  <p:oleObj name="Visio" r:id="rId2" imgW="4889500" imgH="1270000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1752600"/>
                          <a:ext cx="5753100" cy="1476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88581C-D394-A715-B489-999A32542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2362200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539D33-0C3B-FA78-045D-AC9015826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362200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FBB38017-80E3-42CE-7BDB-91B2B1ED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1ADC658-78FA-6357-4A1E-23963424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62708C7-56A5-8345-88E0-86D4079E6491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000"/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BD280C16-7B19-4240-A1ED-894CFE723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Rule V: Composite &amp; Derived Attributes</a:t>
            </a:r>
            <a:endParaRPr lang="en-US" sz="3200" dirty="0">
              <a:cs typeface="+mj-cs"/>
            </a:endParaRPr>
          </a:p>
        </p:txBody>
      </p:sp>
      <p:sp>
        <p:nvSpPr>
          <p:cNvPr id="32772" name="Rectangle 10">
            <a:extLst>
              <a:ext uri="{FF2B5EF4-FFF2-40B4-BE49-F238E27FC236}">
                <a16:creationId xmlns:a16="http://schemas.microsoft.com/office/drawing/2014/main" id="{A87AF75B-4E54-AE6A-71E3-7CAA5FF1F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133600"/>
            <a:ext cx="1368425" cy="341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2773" name="Rectangle 11">
            <a:extLst>
              <a:ext uri="{FF2B5EF4-FFF2-40B4-BE49-F238E27FC236}">
                <a16:creationId xmlns:a16="http://schemas.microsoft.com/office/drawing/2014/main" id="{3C347D55-79BB-D603-AA0B-6475B932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11388"/>
            <a:ext cx="523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Student</a:t>
            </a:r>
            <a:endParaRPr lang="en-US" altLang="en-US" sz="1800"/>
          </a:p>
        </p:txBody>
      </p:sp>
      <p:sp>
        <p:nvSpPr>
          <p:cNvPr id="32774" name="Freeform 12">
            <a:extLst>
              <a:ext uri="{FF2B5EF4-FFF2-40B4-BE49-F238E27FC236}">
                <a16:creationId xmlns:a16="http://schemas.microsoft.com/office/drawing/2014/main" id="{B27F3B26-97E4-D6CC-20E0-200AB4B57862}"/>
              </a:ext>
            </a:extLst>
          </p:cNvPr>
          <p:cNvSpPr>
            <a:spLocks/>
          </p:cNvSpPr>
          <p:nvPr/>
        </p:nvSpPr>
        <p:spPr bwMode="auto">
          <a:xfrm>
            <a:off x="5099050" y="1676400"/>
            <a:ext cx="912813" cy="342900"/>
          </a:xfrm>
          <a:custGeom>
            <a:avLst/>
            <a:gdLst>
              <a:gd name="T0" fmla="*/ 2147483646 w 1149"/>
              <a:gd name="T1" fmla="*/ 2147483646 h 433"/>
              <a:gd name="T2" fmla="*/ 2147483646 w 1149"/>
              <a:gd name="T3" fmla="*/ 2147483646 h 433"/>
              <a:gd name="T4" fmla="*/ 2147483646 w 1149"/>
              <a:gd name="T5" fmla="*/ 2147483646 h 433"/>
              <a:gd name="T6" fmla="*/ 2147483646 w 1149"/>
              <a:gd name="T7" fmla="*/ 2147483646 h 433"/>
              <a:gd name="T8" fmla="*/ 2147483646 w 1149"/>
              <a:gd name="T9" fmla="*/ 2147483646 h 433"/>
              <a:gd name="T10" fmla="*/ 2147483646 w 1149"/>
              <a:gd name="T11" fmla="*/ 2147483646 h 433"/>
              <a:gd name="T12" fmla="*/ 2147483646 w 1149"/>
              <a:gd name="T13" fmla="*/ 2147483646 h 433"/>
              <a:gd name="T14" fmla="*/ 2147483646 w 1149"/>
              <a:gd name="T15" fmla="*/ 2147483646 h 433"/>
              <a:gd name="T16" fmla="*/ 2147483646 w 1149"/>
              <a:gd name="T17" fmla="*/ 2147483646 h 433"/>
              <a:gd name="T18" fmla="*/ 2147483646 w 1149"/>
              <a:gd name="T19" fmla="*/ 2147483646 h 433"/>
              <a:gd name="T20" fmla="*/ 2147483646 w 1149"/>
              <a:gd name="T21" fmla="*/ 2147483646 h 433"/>
              <a:gd name="T22" fmla="*/ 2147483646 w 1149"/>
              <a:gd name="T23" fmla="*/ 0 h 433"/>
              <a:gd name="T24" fmla="*/ 2147483646 w 1149"/>
              <a:gd name="T25" fmla="*/ 2147483646 h 433"/>
              <a:gd name="T26" fmla="*/ 2147483646 w 1149"/>
              <a:gd name="T27" fmla="*/ 2147483646 h 433"/>
              <a:gd name="T28" fmla="*/ 2147483646 w 1149"/>
              <a:gd name="T29" fmla="*/ 2147483646 h 433"/>
              <a:gd name="T30" fmla="*/ 2147483646 w 1149"/>
              <a:gd name="T31" fmla="*/ 2147483646 h 433"/>
              <a:gd name="T32" fmla="*/ 2147483646 w 1149"/>
              <a:gd name="T33" fmla="*/ 2147483646 h 433"/>
              <a:gd name="T34" fmla="*/ 2147483646 w 1149"/>
              <a:gd name="T35" fmla="*/ 2147483646 h 433"/>
              <a:gd name="T36" fmla="*/ 2147483646 w 1149"/>
              <a:gd name="T37" fmla="*/ 2147483646 h 433"/>
              <a:gd name="T38" fmla="*/ 2147483646 w 1149"/>
              <a:gd name="T39" fmla="*/ 2147483646 h 433"/>
              <a:gd name="T40" fmla="*/ 2147483646 w 1149"/>
              <a:gd name="T41" fmla="*/ 2147483646 h 433"/>
              <a:gd name="T42" fmla="*/ 2147483646 w 1149"/>
              <a:gd name="T43" fmla="*/ 2147483646 h 433"/>
              <a:gd name="T44" fmla="*/ 0 w 1149"/>
              <a:gd name="T45" fmla="*/ 2147483646 h 433"/>
              <a:gd name="T46" fmla="*/ 0 w 1149"/>
              <a:gd name="T47" fmla="*/ 2147483646 h 433"/>
              <a:gd name="T48" fmla="*/ 2147483646 w 1149"/>
              <a:gd name="T49" fmla="*/ 2147483646 h 433"/>
              <a:gd name="T50" fmla="*/ 2147483646 w 1149"/>
              <a:gd name="T51" fmla="*/ 2147483646 h 433"/>
              <a:gd name="T52" fmla="*/ 2147483646 w 1149"/>
              <a:gd name="T53" fmla="*/ 2147483646 h 433"/>
              <a:gd name="T54" fmla="*/ 2147483646 w 1149"/>
              <a:gd name="T55" fmla="*/ 2147483646 h 433"/>
              <a:gd name="T56" fmla="*/ 2147483646 w 1149"/>
              <a:gd name="T57" fmla="*/ 2147483646 h 433"/>
              <a:gd name="T58" fmla="*/ 2147483646 w 1149"/>
              <a:gd name="T59" fmla="*/ 2147483646 h 433"/>
              <a:gd name="T60" fmla="*/ 2147483646 w 1149"/>
              <a:gd name="T61" fmla="*/ 2147483646 h 433"/>
              <a:gd name="T62" fmla="*/ 2147483646 w 1149"/>
              <a:gd name="T63" fmla="*/ 2147483646 h 433"/>
              <a:gd name="T64" fmla="*/ 2147483646 w 1149"/>
              <a:gd name="T65" fmla="*/ 2147483646 h 433"/>
              <a:gd name="T66" fmla="*/ 2147483646 w 1149"/>
              <a:gd name="T67" fmla="*/ 2147483646 h 433"/>
              <a:gd name="T68" fmla="*/ 2147483646 w 1149"/>
              <a:gd name="T69" fmla="*/ 2147483646 h 433"/>
              <a:gd name="T70" fmla="*/ 2147483646 w 1149"/>
              <a:gd name="T71" fmla="*/ 2147483646 h 433"/>
              <a:gd name="T72" fmla="*/ 2147483646 w 1149"/>
              <a:gd name="T73" fmla="*/ 2147483646 h 433"/>
              <a:gd name="T74" fmla="*/ 2147483646 w 1149"/>
              <a:gd name="T75" fmla="*/ 2147483646 h 433"/>
              <a:gd name="T76" fmla="*/ 2147483646 w 1149"/>
              <a:gd name="T77" fmla="*/ 2147483646 h 433"/>
              <a:gd name="T78" fmla="*/ 2147483646 w 1149"/>
              <a:gd name="T79" fmla="*/ 2147483646 h 433"/>
              <a:gd name="T80" fmla="*/ 2147483646 w 1149"/>
              <a:gd name="T81" fmla="*/ 2147483646 h 433"/>
              <a:gd name="T82" fmla="*/ 2147483646 w 1149"/>
              <a:gd name="T83" fmla="*/ 2147483646 h 433"/>
              <a:gd name="T84" fmla="*/ 2147483646 w 1149"/>
              <a:gd name="T85" fmla="*/ 2147483646 h 433"/>
              <a:gd name="T86" fmla="*/ 2147483646 w 1149"/>
              <a:gd name="T87" fmla="*/ 2147483646 h 433"/>
              <a:gd name="T88" fmla="*/ 2147483646 w 1149"/>
              <a:gd name="T89" fmla="*/ 2147483646 h 433"/>
              <a:gd name="T90" fmla="*/ 2147483646 w 1149"/>
              <a:gd name="T91" fmla="*/ 2147483646 h 433"/>
              <a:gd name="T92" fmla="*/ 2147483646 w 1149"/>
              <a:gd name="T93" fmla="*/ 2147483646 h 4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49" h="433">
                <a:moveTo>
                  <a:pt x="1149" y="216"/>
                </a:moveTo>
                <a:lnTo>
                  <a:pt x="1149" y="210"/>
                </a:lnTo>
                <a:lnTo>
                  <a:pt x="1149" y="204"/>
                </a:lnTo>
                <a:lnTo>
                  <a:pt x="1147" y="200"/>
                </a:lnTo>
                <a:lnTo>
                  <a:pt x="1145" y="194"/>
                </a:lnTo>
                <a:lnTo>
                  <a:pt x="1144" y="189"/>
                </a:lnTo>
                <a:lnTo>
                  <a:pt x="1144" y="183"/>
                </a:lnTo>
                <a:lnTo>
                  <a:pt x="1138" y="173"/>
                </a:lnTo>
                <a:lnTo>
                  <a:pt x="1132" y="162"/>
                </a:lnTo>
                <a:lnTo>
                  <a:pt x="1122" y="152"/>
                </a:lnTo>
                <a:lnTo>
                  <a:pt x="1115" y="143"/>
                </a:lnTo>
                <a:lnTo>
                  <a:pt x="1103" y="133"/>
                </a:lnTo>
                <a:lnTo>
                  <a:pt x="1092" y="123"/>
                </a:lnTo>
                <a:lnTo>
                  <a:pt x="1078" y="114"/>
                </a:lnTo>
                <a:lnTo>
                  <a:pt x="1067" y="104"/>
                </a:lnTo>
                <a:lnTo>
                  <a:pt x="1051" y="96"/>
                </a:lnTo>
                <a:lnTo>
                  <a:pt x="1034" y="87"/>
                </a:lnTo>
                <a:lnTo>
                  <a:pt x="1019" y="79"/>
                </a:lnTo>
                <a:lnTo>
                  <a:pt x="1000" y="71"/>
                </a:lnTo>
                <a:lnTo>
                  <a:pt x="981" y="64"/>
                </a:lnTo>
                <a:lnTo>
                  <a:pt x="959" y="56"/>
                </a:lnTo>
                <a:lnTo>
                  <a:pt x="940" y="50"/>
                </a:lnTo>
                <a:lnTo>
                  <a:pt x="917" y="43"/>
                </a:lnTo>
                <a:lnTo>
                  <a:pt x="894" y="37"/>
                </a:lnTo>
                <a:lnTo>
                  <a:pt x="873" y="31"/>
                </a:lnTo>
                <a:lnTo>
                  <a:pt x="848" y="25"/>
                </a:lnTo>
                <a:lnTo>
                  <a:pt x="823" y="21"/>
                </a:lnTo>
                <a:lnTo>
                  <a:pt x="798" y="18"/>
                </a:lnTo>
                <a:lnTo>
                  <a:pt x="771" y="14"/>
                </a:lnTo>
                <a:lnTo>
                  <a:pt x="745" y="10"/>
                </a:lnTo>
                <a:lnTo>
                  <a:pt x="718" y="8"/>
                </a:lnTo>
                <a:lnTo>
                  <a:pt x="689" y="4"/>
                </a:lnTo>
                <a:lnTo>
                  <a:pt x="662" y="4"/>
                </a:lnTo>
                <a:lnTo>
                  <a:pt x="631" y="2"/>
                </a:lnTo>
                <a:lnTo>
                  <a:pt x="605" y="0"/>
                </a:lnTo>
                <a:lnTo>
                  <a:pt x="576" y="0"/>
                </a:lnTo>
                <a:lnTo>
                  <a:pt x="545" y="0"/>
                </a:lnTo>
                <a:lnTo>
                  <a:pt x="516" y="2"/>
                </a:lnTo>
                <a:lnTo>
                  <a:pt x="488" y="4"/>
                </a:lnTo>
                <a:lnTo>
                  <a:pt x="459" y="4"/>
                </a:lnTo>
                <a:lnTo>
                  <a:pt x="430" y="8"/>
                </a:lnTo>
                <a:lnTo>
                  <a:pt x="403" y="10"/>
                </a:lnTo>
                <a:lnTo>
                  <a:pt x="376" y="14"/>
                </a:lnTo>
                <a:lnTo>
                  <a:pt x="351" y="18"/>
                </a:lnTo>
                <a:lnTo>
                  <a:pt x="327" y="21"/>
                </a:lnTo>
                <a:lnTo>
                  <a:pt x="302" y="25"/>
                </a:lnTo>
                <a:lnTo>
                  <a:pt x="277" y="31"/>
                </a:lnTo>
                <a:lnTo>
                  <a:pt x="254" y="37"/>
                </a:lnTo>
                <a:lnTo>
                  <a:pt x="231" y="43"/>
                </a:lnTo>
                <a:lnTo>
                  <a:pt x="210" y="50"/>
                </a:lnTo>
                <a:lnTo>
                  <a:pt x="188" y="56"/>
                </a:lnTo>
                <a:lnTo>
                  <a:pt x="169" y="64"/>
                </a:lnTo>
                <a:lnTo>
                  <a:pt x="150" y="71"/>
                </a:lnTo>
                <a:lnTo>
                  <a:pt x="131" y="79"/>
                </a:lnTo>
                <a:lnTo>
                  <a:pt x="114" y="87"/>
                </a:lnTo>
                <a:lnTo>
                  <a:pt x="98" y="96"/>
                </a:lnTo>
                <a:lnTo>
                  <a:pt x="83" y="104"/>
                </a:lnTo>
                <a:lnTo>
                  <a:pt x="70" y="114"/>
                </a:lnTo>
                <a:lnTo>
                  <a:pt x="58" y="123"/>
                </a:lnTo>
                <a:lnTo>
                  <a:pt x="46" y="133"/>
                </a:lnTo>
                <a:lnTo>
                  <a:pt x="35" y="143"/>
                </a:lnTo>
                <a:lnTo>
                  <a:pt x="25" y="152"/>
                </a:lnTo>
                <a:lnTo>
                  <a:pt x="18" y="162"/>
                </a:lnTo>
                <a:lnTo>
                  <a:pt x="12" y="173"/>
                </a:lnTo>
                <a:lnTo>
                  <a:pt x="6" y="183"/>
                </a:lnTo>
                <a:lnTo>
                  <a:pt x="4" y="189"/>
                </a:lnTo>
                <a:lnTo>
                  <a:pt x="4" y="194"/>
                </a:lnTo>
                <a:lnTo>
                  <a:pt x="2" y="200"/>
                </a:lnTo>
                <a:lnTo>
                  <a:pt x="0" y="204"/>
                </a:lnTo>
                <a:lnTo>
                  <a:pt x="0" y="210"/>
                </a:lnTo>
                <a:lnTo>
                  <a:pt x="0" y="216"/>
                </a:lnTo>
                <a:lnTo>
                  <a:pt x="0" y="221"/>
                </a:lnTo>
                <a:lnTo>
                  <a:pt x="0" y="227"/>
                </a:lnTo>
                <a:lnTo>
                  <a:pt x="2" y="233"/>
                </a:lnTo>
                <a:lnTo>
                  <a:pt x="4" y="239"/>
                </a:lnTo>
                <a:lnTo>
                  <a:pt x="4" y="244"/>
                </a:lnTo>
                <a:lnTo>
                  <a:pt x="6" y="248"/>
                </a:lnTo>
                <a:lnTo>
                  <a:pt x="12" y="260"/>
                </a:lnTo>
                <a:lnTo>
                  <a:pt x="18" y="269"/>
                </a:lnTo>
                <a:lnTo>
                  <a:pt x="25" y="281"/>
                </a:lnTo>
                <a:lnTo>
                  <a:pt x="35" y="291"/>
                </a:lnTo>
                <a:lnTo>
                  <a:pt x="46" y="302"/>
                </a:lnTo>
                <a:lnTo>
                  <a:pt x="58" y="310"/>
                </a:lnTo>
                <a:lnTo>
                  <a:pt x="70" y="319"/>
                </a:lnTo>
                <a:lnTo>
                  <a:pt x="83" y="329"/>
                </a:lnTo>
                <a:lnTo>
                  <a:pt x="98" y="337"/>
                </a:lnTo>
                <a:lnTo>
                  <a:pt x="114" y="344"/>
                </a:lnTo>
                <a:lnTo>
                  <a:pt x="131" y="354"/>
                </a:lnTo>
                <a:lnTo>
                  <a:pt x="150" y="362"/>
                </a:lnTo>
                <a:lnTo>
                  <a:pt x="169" y="369"/>
                </a:lnTo>
                <a:lnTo>
                  <a:pt x="188" y="377"/>
                </a:lnTo>
                <a:lnTo>
                  <a:pt x="210" y="383"/>
                </a:lnTo>
                <a:lnTo>
                  <a:pt x="231" y="389"/>
                </a:lnTo>
                <a:lnTo>
                  <a:pt x="254" y="396"/>
                </a:lnTo>
                <a:lnTo>
                  <a:pt x="277" y="402"/>
                </a:lnTo>
                <a:lnTo>
                  <a:pt x="302" y="406"/>
                </a:lnTo>
                <a:lnTo>
                  <a:pt x="327" y="412"/>
                </a:lnTo>
                <a:lnTo>
                  <a:pt x="351" y="415"/>
                </a:lnTo>
                <a:lnTo>
                  <a:pt x="376" y="419"/>
                </a:lnTo>
                <a:lnTo>
                  <a:pt x="403" y="423"/>
                </a:lnTo>
                <a:lnTo>
                  <a:pt x="430" y="425"/>
                </a:lnTo>
                <a:lnTo>
                  <a:pt x="459" y="429"/>
                </a:lnTo>
                <a:lnTo>
                  <a:pt x="488" y="431"/>
                </a:lnTo>
                <a:lnTo>
                  <a:pt x="516" y="431"/>
                </a:lnTo>
                <a:lnTo>
                  <a:pt x="545" y="431"/>
                </a:lnTo>
                <a:lnTo>
                  <a:pt x="576" y="433"/>
                </a:lnTo>
                <a:lnTo>
                  <a:pt x="605" y="431"/>
                </a:lnTo>
                <a:lnTo>
                  <a:pt x="633" y="431"/>
                </a:lnTo>
                <a:lnTo>
                  <a:pt x="662" y="431"/>
                </a:lnTo>
                <a:lnTo>
                  <a:pt x="689" y="429"/>
                </a:lnTo>
                <a:lnTo>
                  <a:pt x="718" y="425"/>
                </a:lnTo>
                <a:lnTo>
                  <a:pt x="745" y="423"/>
                </a:lnTo>
                <a:lnTo>
                  <a:pt x="771" y="419"/>
                </a:lnTo>
                <a:lnTo>
                  <a:pt x="798" y="415"/>
                </a:lnTo>
                <a:lnTo>
                  <a:pt x="823" y="412"/>
                </a:lnTo>
                <a:lnTo>
                  <a:pt x="848" y="406"/>
                </a:lnTo>
                <a:lnTo>
                  <a:pt x="873" y="402"/>
                </a:lnTo>
                <a:lnTo>
                  <a:pt x="894" y="396"/>
                </a:lnTo>
                <a:lnTo>
                  <a:pt x="917" y="389"/>
                </a:lnTo>
                <a:lnTo>
                  <a:pt x="940" y="383"/>
                </a:lnTo>
                <a:lnTo>
                  <a:pt x="959" y="377"/>
                </a:lnTo>
                <a:lnTo>
                  <a:pt x="981" y="369"/>
                </a:lnTo>
                <a:lnTo>
                  <a:pt x="1000" y="362"/>
                </a:lnTo>
                <a:lnTo>
                  <a:pt x="1019" y="354"/>
                </a:lnTo>
                <a:lnTo>
                  <a:pt x="1034" y="344"/>
                </a:lnTo>
                <a:lnTo>
                  <a:pt x="1051" y="337"/>
                </a:lnTo>
                <a:lnTo>
                  <a:pt x="1067" y="329"/>
                </a:lnTo>
                <a:lnTo>
                  <a:pt x="1078" y="319"/>
                </a:lnTo>
                <a:lnTo>
                  <a:pt x="1092" y="310"/>
                </a:lnTo>
                <a:lnTo>
                  <a:pt x="1103" y="302"/>
                </a:lnTo>
                <a:lnTo>
                  <a:pt x="1115" y="291"/>
                </a:lnTo>
                <a:lnTo>
                  <a:pt x="1122" y="281"/>
                </a:lnTo>
                <a:lnTo>
                  <a:pt x="1132" y="269"/>
                </a:lnTo>
                <a:lnTo>
                  <a:pt x="1138" y="260"/>
                </a:lnTo>
                <a:lnTo>
                  <a:pt x="1144" y="248"/>
                </a:lnTo>
                <a:lnTo>
                  <a:pt x="1144" y="244"/>
                </a:lnTo>
                <a:lnTo>
                  <a:pt x="1145" y="239"/>
                </a:lnTo>
                <a:lnTo>
                  <a:pt x="1147" y="233"/>
                </a:lnTo>
                <a:lnTo>
                  <a:pt x="1149" y="227"/>
                </a:lnTo>
                <a:lnTo>
                  <a:pt x="1149" y="221"/>
                </a:lnTo>
                <a:lnTo>
                  <a:pt x="1149" y="21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Rectangle 13">
            <a:extLst>
              <a:ext uri="{FF2B5EF4-FFF2-40B4-BE49-F238E27FC236}">
                <a16:creationId xmlns:a16="http://schemas.microsoft.com/office/drawing/2014/main" id="{6D0CFBF1-B513-B9BB-E726-BEA966C0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757363"/>
            <a:ext cx="4810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sName</a:t>
            </a:r>
            <a:endParaRPr lang="en-US" altLang="en-US" sz="1800"/>
          </a:p>
        </p:txBody>
      </p:sp>
      <p:sp>
        <p:nvSpPr>
          <p:cNvPr id="32776" name="Freeform 14">
            <a:extLst>
              <a:ext uri="{FF2B5EF4-FFF2-40B4-BE49-F238E27FC236}">
                <a16:creationId xmlns:a16="http://schemas.microsoft.com/office/drawing/2014/main" id="{9D20F3BE-108C-BC70-3F52-B8DAB4D70FF0}"/>
              </a:ext>
            </a:extLst>
          </p:cNvPr>
          <p:cNvSpPr>
            <a:spLocks/>
          </p:cNvSpPr>
          <p:nvPr/>
        </p:nvSpPr>
        <p:spPr bwMode="auto">
          <a:xfrm>
            <a:off x="1908175" y="1676400"/>
            <a:ext cx="912813" cy="341313"/>
          </a:xfrm>
          <a:custGeom>
            <a:avLst/>
            <a:gdLst>
              <a:gd name="T0" fmla="*/ 2147483646 w 1148"/>
              <a:gd name="T1" fmla="*/ 2147483646 h 431"/>
              <a:gd name="T2" fmla="*/ 2147483646 w 1148"/>
              <a:gd name="T3" fmla="*/ 2147483646 h 431"/>
              <a:gd name="T4" fmla="*/ 2147483646 w 1148"/>
              <a:gd name="T5" fmla="*/ 2147483646 h 431"/>
              <a:gd name="T6" fmla="*/ 2147483646 w 1148"/>
              <a:gd name="T7" fmla="*/ 2147483646 h 431"/>
              <a:gd name="T8" fmla="*/ 2147483646 w 1148"/>
              <a:gd name="T9" fmla="*/ 2147483646 h 431"/>
              <a:gd name="T10" fmla="*/ 2147483646 w 1148"/>
              <a:gd name="T11" fmla="*/ 2147483646 h 431"/>
              <a:gd name="T12" fmla="*/ 2147483646 w 1148"/>
              <a:gd name="T13" fmla="*/ 2147483646 h 431"/>
              <a:gd name="T14" fmla="*/ 2147483646 w 1148"/>
              <a:gd name="T15" fmla="*/ 2147483646 h 431"/>
              <a:gd name="T16" fmla="*/ 2147483646 w 1148"/>
              <a:gd name="T17" fmla="*/ 2147483646 h 431"/>
              <a:gd name="T18" fmla="*/ 2147483646 w 1148"/>
              <a:gd name="T19" fmla="*/ 2147483646 h 431"/>
              <a:gd name="T20" fmla="*/ 2147483646 w 1148"/>
              <a:gd name="T21" fmla="*/ 2147483646 h 431"/>
              <a:gd name="T22" fmla="*/ 2147483646 w 1148"/>
              <a:gd name="T23" fmla="*/ 0 h 431"/>
              <a:gd name="T24" fmla="*/ 2147483646 w 1148"/>
              <a:gd name="T25" fmla="*/ 2147483646 h 431"/>
              <a:gd name="T26" fmla="*/ 2147483646 w 1148"/>
              <a:gd name="T27" fmla="*/ 2147483646 h 431"/>
              <a:gd name="T28" fmla="*/ 2147483646 w 1148"/>
              <a:gd name="T29" fmla="*/ 2147483646 h 431"/>
              <a:gd name="T30" fmla="*/ 2147483646 w 1148"/>
              <a:gd name="T31" fmla="*/ 2147483646 h 431"/>
              <a:gd name="T32" fmla="*/ 2147483646 w 1148"/>
              <a:gd name="T33" fmla="*/ 2147483646 h 431"/>
              <a:gd name="T34" fmla="*/ 2147483646 w 1148"/>
              <a:gd name="T35" fmla="*/ 2147483646 h 431"/>
              <a:gd name="T36" fmla="*/ 2147483646 w 1148"/>
              <a:gd name="T37" fmla="*/ 2147483646 h 431"/>
              <a:gd name="T38" fmla="*/ 2147483646 w 1148"/>
              <a:gd name="T39" fmla="*/ 2147483646 h 431"/>
              <a:gd name="T40" fmla="*/ 2147483646 w 1148"/>
              <a:gd name="T41" fmla="*/ 2147483646 h 431"/>
              <a:gd name="T42" fmla="*/ 2147483646 w 1148"/>
              <a:gd name="T43" fmla="*/ 2147483646 h 431"/>
              <a:gd name="T44" fmla="*/ 0 w 1148"/>
              <a:gd name="T45" fmla="*/ 2147483646 h 431"/>
              <a:gd name="T46" fmla="*/ 0 w 1148"/>
              <a:gd name="T47" fmla="*/ 2147483646 h 431"/>
              <a:gd name="T48" fmla="*/ 2147483646 w 1148"/>
              <a:gd name="T49" fmla="*/ 2147483646 h 431"/>
              <a:gd name="T50" fmla="*/ 2147483646 w 1148"/>
              <a:gd name="T51" fmla="*/ 2147483646 h 431"/>
              <a:gd name="T52" fmla="*/ 2147483646 w 1148"/>
              <a:gd name="T53" fmla="*/ 2147483646 h 431"/>
              <a:gd name="T54" fmla="*/ 2147483646 w 1148"/>
              <a:gd name="T55" fmla="*/ 2147483646 h 431"/>
              <a:gd name="T56" fmla="*/ 2147483646 w 1148"/>
              <a:gd name="T57" fmla="*/ 2147483646 h 431"/>
              <a:gd name="T58" fmla="*/ 2147483646 w 1148"/>
              <a:gd name="T59" fmla="*/ 2147483646 h 431"/>
              <a:gd name="T60" fmla="*/ 2147483646 w 1148"/>
              <a:gd name="T61" fmla="*/ 2147483646 h 431"/>
              <a:gd name="T62" fmla="*/ 2147483646 w 1148"/>
              <a:gd name="T63" fmla="*/ 2147483646 h 431"/>
              <a:gd name="T64" fmla="*/ 2147483646 w 1148"/>
              <a:gd name="T65" fmla="*/ 2147483646 h 431"/>
              <a:gd name="T66" fmla="*/ 2147483646 w 1148"/>
              <a:gd name="T67" fmla="*/ 2147483646 h 431"/>
              <a:gd name="T68" fmla="*/ 2147483646 w 1148"/>
              <a:gd name="T69" fmla="*/ 2147483646 h 431"/>
              <a:gd name="T70" fmla="*/ 2147483646 w 1148"/>
              <a:gd name="T71" fmla="*/ 2147483646 h 431"/>
              <a:gd name="T72" fmla="*/ 2147483646 w 1148"/>
              <a:gd name="T73" fmla="*/ 2147483646 h 431"/>
              <a:gd name="T74" fmla="*/ 2147483646 w 1148"/>
              <a:gd name="T75" fmla="*/ 2147483646 h 431"/>
              <a:gd name="T76" fmla="*/ 2147483646 w 1148"/>
              <a:gd name="T77" fmla="*/ 2147483646 h 431"/>
              <a:gd name="T78" fmla="*/ 2147483646 w 1148"/>
              <a:gd name="T79" fmla="*/ 2147483646 h 431"/>
              <a:gd name="T80" fmla="*/ 2147483646 w 1148"/>
              <a:gd name="T81" fmla="*/ 2147483646 h 431"/>
              <a:gd name="T82" fmla="*/ 2147483646 w 1148"/>
              <a:gd name="T83" fmla="*/ 2147483646 h 431"/>
              <a:gd name="T84" fmla="*/ 2147483646 w 1148"/>
              <a:gd name="T85" fmla="*/ 2147483646 h 431"/>
              <a:gd name="T86" fmla="*/ 2147483646 w 1148"/>
              <a:gd name="T87" fmla="*/ 2147483646 h 431"/>
              <a:gd name="T88" fmla="*/ 2147483646 w 1148"/>
              <a:gd name="T89" fmla="*/ 2147483646 h 431"/>
              <a:gd name="T90" fmla="*/ 2147483646 w 1148"/>
              <a:gd name="T91" fmla="*/ 2147483646 h 431"/>
              <a:gd name="T92" fmla="*/ 2147483646 w 1148"/>
              <a:gd name="T93" fmla="*/ 2147483646 h 4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48" h="431">
                <a:moveTo>
                  <a:pt x="1148" y="216"/>
                </a:moveTo>
                <a:lnTo>
                  <a:pt x="1146" y="210"/>
                </a:lnTo>
                <a:lnTo>
                  <a:pt x="1146" y="204"/>
                </a:lnTo>
                <a:lnTo>
                  <a:pt x="1145" y="198"/>
                </a:lnTo>
                <a:lnTo>
                  <a:pt x="1145" y="194"/>
                </a:lnTo>
                <a:lnTo>
                  <a:pt x="1143" y="189"/>
                </a:lnTo>
                <a:lnTo>
                  <a:pt x="1141" y="183"/>
                </a:lnTo>
                <a:lnTo>
                  <a:pt x="1135" y="173"/>
                </a:lnTo>
                <a:lnTo>
                  <a:pt x="1129" y="162"/>
                </a:lnTo>
                <a:lnTo>
                  <a:pt x="1121" y="152"/>
                </a:lnTo>
                <a:lnTo>
                  <a:pt x="1112" y="143"/>
                </a:lnTo>
                <a:lnTo>
                  <a:pt x="1102" y="133"/>
                </a:lnTo>
                <a:lnTo>
                  <a:pt x="1091" y="123"/>
                </a:lnTo>
                <a:lnTo>
                  <a:pt x="1079" y="114"/>
                </a:lnTo>
                <a:lnTo>
                  <a:pt x="1064" y="104"/>
                </a:lnTo>
                <a:lnTo>
                  <a:pt x="1049" y="96"/>
                </a:lnTo>
                <a:lnTo>
                  <a:pt x="1033" y="87"/>
                </a:lnTo>
                <a:lnTo>
                  <a:pt x="1016" y="79"/>
                </a:lnTo>
                <a:lnTo>
                  <a:pt x="999" y="71"/>
                </a:lnTo>
                <a:lnTo>
                  <a:pt x="980" y="64"/>
                </a:lnTo>
                <a:lnTo>
                  <a:pt x="958" y="56"/>
                </a:lnTo>
                <a:lnTo>
                  <a:pt x="939" y="50"/>
                </a:lnTo>
                <a:lnTo>
                  <a:pt x="916" y="43"/>
                </a:lnTo>
                <a:lnTo>
                  <a:pt x="893" y="37"/>
                </a:lnTo>
                <a:lnTo>
                  <a:pt x="870" y="31"/>
                </a:lnTo>
                <a:lnTo>
                  <a:pt x="847" y="25"/>
                </a:lnTo>
                <a:lnTo>
                  <a:pt x="820" y="21"/>
                </a:lnTo>
                <a:lnTo>
                  <a:pt x="795" y="18"/>
                </a:lnTo>
                <a:lnTo>
                  <a:pt x="771" y="14"/>
                </a:lnTo>
                <a:lnTo>
                  <a:pt x="744" y="10"/>
                </a:lnTo>
                <a:lnTo>
                  <a:pt x="717" y="8"/>
                </a:lnTo>
                <a:lnTo>
                  <a:pt x="688" y="4"/>
                </a:lnTo>
                <a:lnTo>
                  <a:pt x="659" y="4"/>
                </a:lnTo>
                <a:lnTo>
                  <a:pt x="632" y="2"/>
                </a:lnTo>
                <a:lnTo>
                  <a:pt x="602" y="0"/>
                </a:lnTo>
                <a:lnTo>
                  <a:pt x="573" y="0"/>
                </a:lnTo>
                <a:lnTo>
                  <a:pt x="542" y="0"/>
                </a:lnTo>
                <a:lnTo>
                  <a:pt x="514" y="2"/>
                </a:lnTo>
                <a:lnTo>
                  <a:pt x="487" y="4"/>
                </a:lnTo>
                <a:lnTo>
                  <a:pt x="458" y="4"/>
                </a:lnTo>
                <a:lnTo>
                  <a:pt x="431" y="8"/>
                </a:lnTo>
                <a:lnTo>
                  <a:pt x="402" y="10"/>
                </a:lnTo>
                <a:lnTo>
                  <a:pt x="375" y="14"/>
                </a:lnTo>
                <a:lnTo>
                  <a:pt x="350" y="18"/>
                </a:lnTo>
                <a:lnTo>
                  <a:pt x="324" y="21"/>
                </a:lnTo>
                <a:lnTo>
                  <a:pt x="301" y="25"/>
                </a:lnTo>
                <a:lnTo>
                  <a:pt x="276" y="31"/>
                </a:lnTo>
                <a:lnTo>
                  <a:pt x="253" y="37"/>
                </a:lnTo>
                <a:lnTo>
                  <a:pt x="230" y="43"/>
                </a:lnTo>
                <a:lnTo>
                  <a:pt x="209" y="50"/>
                </a:lnTo>
                <a:lnTo>
                  <a:pt x="187" y="56"/>
                </a:lnTo>
                <a:lnTo>
                  <a:pt x="168" y="64"/>
                </a:lnTo>
                <a:lnTo>
                  <a:pt x="147" y="71"/>
                </a:lnTo>
                <a:lnTo>
                  <a:pt x="130" y="79"/>
                </a:lnTo>
                <a:lnTo>
                  <a:pt x="113" y="87"/>
                </a:lnTo>
                <a:lnTo>
                  <a:pt x="97" y="96"/>
                </a:lnTo>
                <a:lnTo>
                  <a:pt x="82" y="104"/>
                </a:lnTo>
                <a:lnTo>
                  <a:pt x="69" y="114"/>
                </a:lnTo>
                <a:lnTo>
                  <a:pt x="55" y="123"/>
                </a:lnTo>
                <a:lnTo>
                  <a:pt x="44" y="133"/>
                </a:lnTo>
                <a:lnTo>
                  <a:pt x="34" y="143"/>
                </a:lnTo>
                <a:lnTo>
                  <a:pt x="24" y="152"/>
                </a:lnTo>
                <a:lnTo>
                  <a:pt x="17" y="162"/>
                </a:lnTo>
                <a:lnTo>
                  <a:pt x="11" y="171"/>
                </a:lnTo>
                <a:lnTo>
                  <a:pt x="5" y="183"/>
                </a:lnTo>
                <a:lnTo>
                  <a:pt x="3" y="189"/>
                </a:lnTo>
                <a:lnTo>
                  <a:pt x="1" y="194"/>
                </a:lnTo>
                <a:lnTo>
                  <a:pt x="0" y="198"/>
                </a:lnTo>
                <a:lnTo>
                  <a:pt x="0" y="204"/>
                </a:lnTo>
                <a:lnTo>
                  <a:pt x="0" y="210"/>
                </a:lnTo>
                <a:lnTo>
                  <a:pt x="0" y="216"/>
                </a:lnTo>
                <a:lnTo>
                  <a:pt x="0" y="221"/>
                </a:lnTo>
                <a:lnTo>
                  <a:pt x="0" y="227"/>
                </a:lnTo>
                <a:lnTo>
                  <a:pt x="0" y="233"/>
                </a:lnTo>
                <a:lnTo>
                  <a:pt x="1" y="239"/>
                </a:lnTo>
                <a:lnTo>
                  <a:pt x="3" y="244"/>
                </a:lnTo>
                <a:lnTo>
                  <a:pt x="5" y="248"/>
                </a:lnTo>
                <a:lnTo>
                  <a:pt x="11" y="260"/>
                </a:lnTo>
                <a:lnTo>
                  <a:pt x="17" y="269"/>
                </a:lnTo>
                <a:lnTo>
                  <a:pt x="24" y="281"/>
                </a:lnTo>
                <a:lnTo>
                  <a:pt x="34" y="291"/>
                </a:lnTo>
                <a:lnTo>
                  <a:pt x="44" y="302"/>
                </a:lnTo>
                <a:lnTo>
                  <a:pt x="55" y="310"/>
                </a:lnTo>
                <a:lnTo>
                  <a:pt x="69" y="319"/>
                </a:lnTo>
                <a:lnTo>
                  <a:pt x="82" y="329"/>
                </a:lnTo>
                <a:lnTo>
                  <a:pt x="97" y="337"/>
                </a:lnTo>
                <a:lnTo>
                  <a:pt x="113" y="344"/>
                </a:lnTo>
                <a:lnTo>
                  <a:pt x="130" y="354"/>
                </a:lnTo>
                <a:lnTo>
                  <a:pt x="147" y="362"/>
                </a:lnTo>
                <a:lnTo>
                  <a:pt x="168" y="369"/>
                </a:lnTo>
                <a:lnTo>
                  <a:pt x="187" y="377"/>
                </a:lnTo>
                <a:lnTo>
                  <a:pt x="209" y="383"/>
                </a:lnTo>
                <a:lnTo>
                  <a:pt x="230" y="389"/>
                </a:lnTo>
                <a:lnTo>
                  <a:pt x="253" y="396"/>
                </a:lnTo>
                <a:lnTo>
                  <a:pt x="276" y="400"/>
                </a:lnTo>
                <a:lnTo>
                  <a:pt x="299" y="406"/>
                </a:lnTo>
                <a:lnTo>
                  <a:pt x="324" y="412"/>
                </a:lnTo>
                <a:lnTo>
                  <a:pt x="350" y="415"/>
                </a:lnTo>
                <a:lnTo>
                  <a:pt x="375" y="419"/>
                </a:lnTo>
                <a:lnTo>
                  <a:pt x="402" y="423"/>
                </a:lnTo>
                <a:lnTo>
                  <a:pt x="431" y="425"/>
                </a:lnTo>
                <a:lnTo>
                  <a:pt x="458" y="427"/>
                </a:lnTo>
                <a:lnTo>
                  <a:pt x="487" y="431"/>
                </a:lnTo>
                <a:lnTo>
                  <a:pt x="514" y="431"/>
                </a:lnTo>
                <a:lnTo>
                  <a:pt x="542" y="431"/>
                </a:lnTo>
                <a:lnTo>
                  <a:pt x="573" y="431"/>
                </a:lnTo>
                <a:lnTo>
                  <a:pt x="602" y="431"/>
                </a:lnTo>
                <a:lnTo>
                  <a:pt x="632" y="431"/>
                </a:lnTo>
                <a:lnTo>
                  <a:pt x="659" y="431"/>
                </a:lnTo>
                <a:lnTo>
                  <a:pt x="688" y="429"/>
                </a:lnTo>
                <a:lnTo>
                  <a:pt x="717" y="425"/>
                </a:lnTo>
                <a:lnTo>
                  <a:pt x="744" y="423"/>
                </a:lnTo>
                <a:lnTo>
                  <a:pt x="771" y="419"/>
                </a:lnTo>
                <a:lnTo>
                  <a:pt x="795" y="415"/>
                </a:lnTo>
                <a:lnTo>
                  <a:pt x="820" y="412"/>
                </a:lnTo>
                <a:lnTo>
                  <a:pt x="847" y="406"/>
                </a:lnTo>
                <a:lnTo>
                  <a:pt x="870" y="402"/>
                </a:lnTo>
                <a:lnTo>
                  <a:pt x="893" y="396"/>
                </a:lnTo>
                <a:lnTo>
                  <a:pt x="916" y="389"/>
                </a:lnTo>
                <a:lnTo>
                  <a:pt x="939" y="383"/>
                </a:lnTo>
                <a:lnTo>
                  <a:pt x="958" y="377"/>
                </a:lnTo>
                <a:lnTo>
                  <a:pt x="980" y="369"/>
                </a:lnTo>
                <a:lnTo>
                  <a:pt x="999" y="362"/>
                </a:lnTo>
                <a:lnTo>
                  <a:pt x="1016" y="354"/>
                </a:lnTo>
                <a:lnTo>
                  <a:pt x="1033" y="344"/>
                </a:lnTo>
                <a:lnTo>
                  <a:pt x="1049" y="337"/>
                </a:lnTo>
                <a:lnTo>
                  <a:pt x="1064" y="329"/>
                </a:lnTo>
                <a:lnTo>
                  <a:pt x="1079" y="319"/>
                </a:lnTo>
                <a:lnTo>
                  <a:pt x="1091" y="310"/>
                </a:lnTo>
                <a:lnTo>
                  <a:pt x="1102" y="302"/>
                </a:lnTo>
                <a:lnTo>
                  <a:pt x="1112" y="291"/>
                </a:lnTo>
                <a:lnTo>
                  <a:pt x="1121" y="281"/>
                </a:lnTo>
                <a:lnTo>
                  <a:pt x="1129" y="269"/>
                </a:lnTo>
                <a:lnTo>
                  <a:pt x="1135" y="260"/>
                </a:lnTo>
                <a:lnTo>
                  <a:pt x="1141" y="248"/>
                </a:lnTo>
                <a:lnTo>
                  <a:pt x="1143" y="244"/>
                </a:lnTo>
                <a:lnTo>
                  <a:pt x="1145" y="239"/>
                </a:lnTo>
                <a:lnTo>
                  <a:pt x="1145" y="233"/>
                </a:lnTo>
                <a:lnTo>
                  <a:pt x="1146" y="227"/>
                </a:lnTo>
                <a:lnTo>
                  <a:pt x="1146" y="221"/>
                </a:lnTo>
                <a:lnTo>
                  <a:pt x="1148" y="21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Rectangle 15">
            <a:extLst>
              <a:ext uri="{FF2B5EF4-FFF2-40B4-BE49-F238E27FC236}">
                <a16:creationId xmlns:a16="http://schemas.microsoft.com/office/drawing/2014/main" id="{4F663F18-E669-8065-B57C-C2F3B2315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1757363"/>
            <a:ext cx="4016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sNum</a:t>
            </a:r>
            <a:endParaRPr lang="en-US" altLang="en-US" sz="1800" u="sng"/>
          </a:p>
        </p:txBody>
      </p:sp>
      <p:sp>
        <p:nvSpPr>
          <p:cNvPr id="32778" name="Line 16">
            <a:extLst>
              <a:ext uri="{FF2B5EF4-FFF2-40B4-BE49-F238E27FC236}">
                <a16:creationId xmlns:a16="http://schemas.microsoft.com/office/drawing/2014/main" id="{67D6560F-9FDB-C4AF-FF9D-D6D781E24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6425" y="1854200"/>
            <a:ext cx="68262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7">
            <a:extLst>
              <a:ext uri="{FF2B5EF4-FFF2-40B4-BE49-F238E27FC236}">
                <a16:creationId xmlns:a16="http://schemas.microsoft.com/office/drawing/2014/main" id="{442874C1-45D0-179A-3FAB-C74DF17278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7813" y="1865313"/>
            <a:ext cx="685800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Freeform 18">
            <a:extLst>
              <a:ext uri="{FF2B5EF4-FFF2-40B4-BE49-F238E27FC236}">
                <a16:creationId xmlns:a16="http://schemas.microsoft.com/office/drawing/2014/main" id="{DF0E2954-833B-876F-8892-81D4307BB6B3}"/>
              </a:ext>
            </a:extLst>
          </p:cNvPr>
          <p:cNvSpPr>
            <a:spLocks/>
          </p:cNvSpPr>
          <p:nvPr/>
        </p:nvSpPr>
        <p:spPr bwMode="auto">
          <a:xfrm>
            <a:off x="5099050" y="2703513"/>
            <a:ext cx="912813" cy="342900"/>
          </a:xfrm>
          <a:custGeom>
            <a:avLst/>
            <a:gdLst>
              <a:gd name="T0" fmla="*/ 2147483646 w 1149"/>
              <a:gd name="T1" fmla="*/ 2147483646 h 432"/>
              <a:gd name="T2" fmla="*/ 2147483646 w 1149"/>
              <a:gd name="T3" fmla="*/ 2147483646 h 432"/>
              <a:gd name="T4" fmla="*/ 2147483646 w 1149"/>
              <a:gd name="T5" fmla="*/ 2147483646 h 432"/>
              <a:gd name="T6" fmla="*/ 2147483646 w 1149"/>
              <a:gd name="T7" fmla="*/ 2147483646 h 432"/>
              <a:gd name="T8" fmla="*/ 2147483646 w 1149"/>
              <a:gd name="T9" fmla="*/ 2147483646 h 432"/>
              <a:gd name="T10" fmla="*/ 2147483646 w 1149"/>
              <a:gd name="T11" fmla="*/ 2147483646 h 432"/>
              <a:gd name="T12" fmla="*/ 2147483646 w 1149"/>
              <a:gd name="T13" fmla="*/ 2147483646 h 432"/>
              <a:gd name="T14" fmla="*/ 2147483646 w 1149"/>
              <a:gd name="T15" fmla="*/ 2147483646 h 432"/>
              <a:gd name="T16" fmla="*/ 2147483646 w 1149"/>
              <a:gd name="T17" fmla="*/ 2147483646 h 432"/>
              <a:gd name="T18" fmla="*/ 2147483646 w 1149"/>
              <a:gd name="T19" fmla="*/ 2147483646 h 432"/>
              <a:gd name="T20" fmla="*/ 2147483646 w 1149"/>
              <a:gd name="T21" fmla="*/ 2147483646 h 432"/>
              <a:gd name="T22" fmla="*/ 2147483646 w 1149"/>
              <a:gd name="T23" fmla="*/ 0 h 432"/>
              <a:gd name="T24" fmla="*/ 2147483646 w 1149"/>
              <a:gd name="T25" fmla="*/ 2147483646 h 432"/>
              <a:gd name="T26" fmla="*/ 2147483646 w 1149"/>
              <a:gd name="T27" fmla="*/ 2147483646 h 432"/>
              <a:gd name="T28" fmla="*/ 2147483646 w 1149"/>
              <a:gd name="T29" fmla="*/ 2147483646 h 432"/>
              <a:gd name="T30" fmla="*/ 2147483646 w 1149"/>
              <a:gd name="T31" fmla="*/ 2147483646 h 432"/>
              <a:gd name="T32" fmla="*/ 2147483646 w 1149"/>
              <a:gd name="T33" fmla="*/ 2147483646 h 432"/>
              <a:gd name="T34" fmla="*/ 2147483646 w 1149"/>
              <a:gd name="T35" fmla="*/ 2147483646 h 432"/>
              <a:gd name="T36" fmla="*/ 2147483646 w 1149"/>
              <a:gd name="T37" fmla="*/ 2147483646 h 432"/>
              <a:gd name="T38" fmla="*/ 2147483646 w 1149"/>
              <a:gd name="T39" fmla="*/ 2147483646 h 432"/>
              <a:gd name="T40" fmla="*/ 2147483646 w 1149"/>
              <a:gd name="T41" fmla="*/ 2147483646 h 432"/>
              <a:gd name="T42" fmla="*/ 2147483646 w 1149"/>
              <a:gd name="T43" fmla="*/ 2147483646 h 432"/>
              <a:gd name="T44" fmla="*/ 0 w 1149"/>
              <a:gd name="T45" fmla="*/ 2147483646 h 432"/>
              <a:gd name="T46" fmla="*/ 0 w 1149"/>
              <a:gd name="T47" fmla="*/ 2147483646 h 432"/>
              <a:gd name="T48" fmla="*/ 2147483646 w 1149"/>
              <a:gd name="T49" fmla="*/ 2147483646 h 432"/>
              <a:gd name="T50" fmla="*/ 2147483646 w 1149"/>
              <a:gd name="T51" fmla="*/ 2147483646 h 432"/>
              <a:gd name="T52" fmla="*/ 2147483646 w 1149"/>
              <a:gd name="T53" fmla="*/ 2147483646 h 432"/>
              <a:gd name="T54" fmla="*/ 2147483646 w 1149"/>
              <a:gd name="T55" fmla="*/ 2147483646 h 432"/>
              <a:gd name="T56" fmla="*/ 2147483646 w 1149"/>
              <a:gd name="T57" fmla="*/ 2147483646 h 432"/>
              <a:gd name="T58" fmla="*/ 2147483646 w 1149"/>
              <a:gd name="T59" fmla="*/ 2147483646 h 432"/>
              <a:gd name="T60" fmla="*/ 2147483646 w 1149"/>
              <a:gd name="T61" fmla="*/ 2147483646 h 432"/>
              <a:gd name="T62" fmla="*/ 2147483646 w 1149"/>
              <a:gd name="T63" fmla="*/ 2147483646 h 432"/>
              <a:gd name="T64" fmla="*/ 2147483646 w 1149"/>
              <a:gd name="T65" fmla="*/ 2147483646 h 432"/>
              <a:gd name="T66" fmla="*/ 2147483646 w 1149"/>
              <a:gd name="T67" fmla="*/ 2147483646 h 432"/>
              <a:gd name="T68" fmla="*/ 2147483646 w 1149"/>
              <a:gd name="T69" fmla="*/ 2147483646 h 432"/>
              <a:gd name="T70" fmla="*/ 2147483646 w 1149"/>
              <a:gd name="T71" fmla="*/ 2147483646 h 432"/>
              <a:gd name="T72" fmla="*/ 2147483646 w 1149"/>
              <a:gd name="T73" fmla="*/ 2147483646 h 432"/>
              <a:gd name="T74" fmla="*/ 2147483646 w 1149"/>
              <a:gd name="T75" fmla="*/ 2147483646 h 432"/>
              <a:gd name="T76" fmla="*/ 2147483646 w 1149"/>
              <a:gd name="T77" fmla="*/ 2147483646 h 432"/>
              <a:gd name="T78" fmla="*/ 2147483646 w 1149"/>
              <a:gd name="T79" fmla="*/ 2147483646 h 432"/>
              <a:gd name="T80" fmla="*/ 2147483646 w 1149"/>
              <a:gd name="T81" fmla="*/ 2147483646 h 432"/>
              <a:gd name="T82" fmla="*/ 2147483646 w 1149"/>
              <a:gd name="T83" fmla="*/ 2147483646 h 432"/>
              <a:gd name="T84" fmla="*/ 2147483646 w 1149"/>
              <a:gd name="T85" fmla="*/ 2147483646 h 432"/>
              <a:gd name="T86" fmla="*/ 2147483646 w 1149"/>
              <a:gd name="T87" fmla="*/ 2147483646 h 432"/>
              <a:gd name="T88" fmla="*/ 2147483646 w 1149"/>
              <a:gd name="T89" fmla="*/ 2147483646 h 432"/>
              <a:gd name="T90" fmla="*/ 2147483646 w 1149"/>
              <a:gd name="T91" fmla="*/ 2147483646 h 432"/>
              <a:gd name="T92" fmla="*/ 2147483646 w 1149"/>
              <a:gd name="T93" fmla="*/ 2147483646 h 43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49" h="432">
                <a:moveTo>
                  <a:pt x="1149" y="217"/>
                </a:moveTo>
                <a:lnTo>
                  <a:pt x="1149" y="211"/>
                </a:lnTo>
                <a:lnTo>
                  <a:pt x="1149" y="205"/>
                </a:lnTo>
                <a:lnTo>
                  <a:pt x="1147" y="199"/>
                </a:lnTo>
                <a:lnTo>
                  <a:pt x="1145" y="194"/>
                </a:lnTo>
                <a:lnTo>
                  <a:pt x="1144" y="188"/>
                </a:lnTo>
                <a:lnTo>
                  <a:pt x="1144" y="182"/>
                </a:lnTo>
                <a:lnTo>
                  <a:pt x="1138" y="173"/>
                </a:lnTo>
                <a:lnTo>
                  <a:pt x="1132" y="163"/>
                </a:lnTo>
                <a:lnTo>
                  <a:pt x="1122" y="151"/>
                </a:lnTo>
                <a:lnTo>
                  <a:pt x="1115" y="142"/>
                </a:lnTo>
                <a:lnTo>
                  <a:pt x="1103" y="130"/>
                </a:lnTo>
                <a:lnTo>
                  <a:pt x="1092" y="123"/>
                </a:lnTo>
                <a:lnTo>
                  <a:pt x="1078" y="113"/>
                </a:lnTo>
                <a:lnTo>
                  <a:pt x="1067" y="103"/>
                </a:lnTo>
                <a:lnTo>
                  <a:pt x="1051" y="94"/>
                </a:lnTo>
                <a:lnTo>
                  <a:pt x="1034" y="86"/>
                </a:lnTo>
                <a:lnTo>
                  <a:pt x="1019" y="78"/>
                </a:lnTo>
                <a:lnTo>
                  <a:pt x="1000" y="71"/>
                </a:lnTo>
                <a:lnTo>
                  <a:pt x="981" y="63"/>
                </a:lnTo>
                <a:lnTo>
                  <a:pt x="959" y="55"/>
                </a:lnTo>
                <a:lnTo>
                  <a:pt x="940" y="50"/>
                </a:lnTo>
                <a:lnTo>
                  <a:pt x="917" y="44"/>
                </a:lnTo>
                <a:lnTo>
                  <a:pt x="894" y="36"/>
                </a:lnTo>
                <a:lnTo>
                  <a:pt x="873" y="30"/>
                </a:lnTo>
                <a:lnTo>
                  <a:pt x="848" y="26"/>
                </a:lnTo>
                <a:lnTo>
                  <a:pt x="823" y="21"/>
                </a:lnTo>
                <a:lnTo>
                  <a:pt x="798" y="17"/>
                </a:lnTo>
                <a:lnTo>
                  <a:pt x="771" y="11"/>
                </a:lnTo>
                <a:lnTo>
                  <a:pt x="745" y="9"/>
                </a:lnTo>
                <a:lnTo>
                  <a:pt x="718" y="5"/>
                </a:lnTo>
                <a:lnTo>
                  <a:pt x="689" y="3"/>
                </a:lnTo>
                <a:lnTo>
                  <a:pt x="662" y="1"/>
                </a:lnTo>
                <a:lnTo>
                  <a:pt x="631" y="0"/>
                </a:lnTo>
                <a:lnTo>
                  <a:pt x="605" y="0"/>
                </a:lnTo>
                <a:lnTo>
                  <a:pt x="576" y="0"/>
                </a:lnTo>
                <a:lnTo>
                  <a:pt x="545" y="0"/>
                </a:lnTo>
                <a:lnTo>
                  <a:pt x="516" y="0"/>
                </a:lnTo>
                <a:lnTo>
                  <a:pt x="488" y="1"/>
                </a:lnTo>
                <a:lnTo>
                  <a:pt x="459" y="3"/>
                </a:lnTo>
                <a:lnTo>
                  <a:pt x="430" y="5"/>
                </a:lnTo>
                <a:lnTo>
                  <a:pt x="403" y="9"/>
                </a:lnTo>
                <a:lnTo>
                  <a:pt x="376" y="13"/>
                </a:lnTo>
                <a:lnTo>
                  <a:pt x="351" y="17"/>
                </a:lnTo>
                <a:lnTo>
                  <a:pt x="327" y="21"/>
                </a:lnTo>
                <a:lnTo>
                  <a:pt x="302" y="26"/>
                </a:lnTo>
                <a:lnTo>
                  <a:pt x="277" y="30"/>
                </a:lnTo>
                <a:lnTo>
                  <a:pt x="254" y="36"/>
                </a:lnTo>
                <a:lnTo>
                  <a:pt x="231" y="44"/>
                </a:lnTo>
                <a:lnTo>
                  <a:pt x="210" y="50"/>
                </a:lnTo>
                <a:lnTo>
                  <a:pt x="188" y="55"/>
                </a:lnTo>
                <a:lnTo>
                  <a:pt x="169" y="63"/>
                </a:lnTo>
                <a:lnTo>
                  <a:pt x="150" y="71"/>
                </a:lnTo>
                <a:lnTo>
                  <a:pt x="131" y="78"/>
                </a:lnTo>
                <a:lnTo>
                  <a:pt x="114" y="86"/>
                </a:lnTo>
                <a:lnTo>
                  <a:pt x="98" y="94"/>
                </a:lnTo>
                <a:lnTo>
                  <a:pt x="83" y="103"/>
                </a:lnTo>
                <a:lnTo>
                  <a:pt x="70" y="113"/>
                </a:lnTo>
                <a:lnTo>
                  <a:pt x="58" y="123"/>
                </a:lnTo>
                <a:lnTo>
                  <a:pt x="46" y="130"/>
                </a:lnTo>
                <a:lnTo>
                  <a:pt x="35" y="142"/>
                </a:lnTo>
                <a:lnTo>
                  <a:pt x="25" y="151"/>
                </a:lnTo>
                <a:lnTo>
                  <a:pt x="18" y="163"/>
                </a:lnTo>
                <a:lnTo>
                  <a:pt x="12" y="173"/>
                </a:lnTo>
                <a:lnTo>
                  <a:pt x="6" y="182"/>
                </a:lnTo>
                <a:lnTo>
                  <a:pt x="4" y="188"/>
                </a:lnTo>
                <a:lnTo>
                  <a:pt x="4" y="194"/>
                </a:lnTo>
                <a:lnTo>
                  <a:pt x="2" y="199"/>
                </a:lnTo>
                <a:lnTo>
                  <a:pt x="0" y="205"/>
                </a:lnTo>
                <a:lnTo>
                  <a:pt x="0" y="211"/>
                </a:lnTo>
                <a:lnTo>
                  <a:pt x="0" y="217"/>
                </a:lnTo>
                <a:lnTo>
                  <a:pt x="0" y="222"/>
                </a:lnTo>
                <a:lnTo>
                  <a:pt x="0" y="226"/>
                </a:lnTo>
                <a:lnTo>
                  <a:pt x="2" y="232"/>
                </a:lnTo>
                <a:lnTo>
                  <a:pt x="4" y="238"/>
                </a:lnTo>
                <a:lnTo>
                  <a:pt x="4" y="244"/>
                </a:lnTo>
                <a:lnTo>
                  <a:pt x="6" y="249"/>
                </a:lnTo>
                <a:lnTo>
                  <a:pt x="12" y="259"/>
                </a:lnTo>
                <a:lnTo>
                  <a:pt x="18" y="271"/>
                </a:lnTo>
                <a:lnTo>
                  <a:pt x="25" y="280"/>
                </a:lnTo>
                <a:lnTo>
                  <a:pt x="35" y="290"/>
                </a:lnTo>
                <a:lnTo>
                  <a:pt x="46" y="299"/>
                </a:lnTo>
                <a:lnTo>
                  <a:pt x="58" y="309"/>
                </a:lnTo>
                <a:lnTo>
                  <a:pt x="70" y="319"/>
                </a:lnTo>
                <a:lnTo>
                  <a:pt x="83" y="328"/>
                </a:lnTo>
                <a:lnTo>
                  <a:pt x="98" y="336"/>
                </a:lnTo>
                <a:lnTo>
                  <a:pt x="114" y="345"/>
                </a:lnTo>
                <a:lnTo>
                  <a:pt x="131" y="353"/>
                </a:lnTo>
                <a:lnTo>
                  <a:pt x="150" y="361"/>
                </a:lnTo>
                <a:lnTo>
                  <a:pt x="169" y="369"/>
                </a:lnTo>
                <a:lnTo>
                  <a:pt x="188" y="374"/>
                </a:lnTo>
                <a:lnTo>
                  <a:pt x="210" y="382"/>
                </a:lnTo>
                <a:lnTo>
                  <a:pt x="231" y="390"/>
                </a:lnTo>
                <a:lnTo>
                  <a:pt x="254" y="395"/>
                </a:lnTo>
                <a:lnTo>
                  <a:pt x="277" y="401"/>
                </a:lnTo>
                <a:lnTo>
                  <a:pt x="302" y="405"/>
                </a:lnTo>
                <a:lnTo>
                  <a:pt x="327" y="411"/>
                </a:lnTo>
                <a:lnTo>
                  <a:pt x="351" y="415"/>
                </a:lnTo>
                <a:lnTo>
                  <a:pt x="376" y="419"/>
                </a:lnTo>
                <a:lnTo>
                  <a:pt x="403" y="422"/>
                </a:lnTo>
                <a:lnTo>
                  <a:pt x="430" y="424"/>
                </a:lnTo>
                <a:lnTo>
                  <a:pt x="459" y="428"/>
                </a:lnTo>
                <a:lnTo>
                  <a:pt x="488" y="428"/>
                </a:lnTo>
                <a:lnTo>
                  <a:pt x="516" y="430"/>
                </a:lnTo>
                <a:lnTo>
                  <a:pt x="545" y="432"/>
                </a:lnTo>
                <a:lnTo>
                  <a:pt x="576" y="432"/>
                </a:lnTo>
                <a:lnTo>
                  <a:pt x="605" y="432"/>
                </a:lnTo>
                <a:lnTo>
                  <a:pt x="633" y="430"/>
                </a:lnTo>
                <a:lnTo>
                  <a:pt x="662" y="428"/>
                </a:lnTo>
                <a:lnTo>
                  <a:pt x="689" y="428"/>
                </a:lnTo>
                <a:lnTo>
                  <a:pt x="718" y="424"/>
                </a:lnTo>
                <a:lnTo>
                  <a:pt x="745" y="422"/>
                </a:lnTo>
                <a:lnTo>
                  <a:pt x="771" y="419"/>
                </a:lnTo>
                <a:lnTo>
                  <a:pt x="798" y="415"/>
                </a:lnTo>
                <a:lnTo>
                  <a:pt x="823" y="411"/>
                </a:lnTo>
                <a:lnTo>
                  <a:pt x="848" y="405"/>
                </a:lnTo>
                <a:lnTo>
                  <a:pt x="873" y="401"/>
                </a:lnTo>
                <a:lnTo>
                  <a:pt x="894" y="395"/>
                </a:lnTo>
                <a:lnTo>
                  <a:pt x="917" y="390"/>
                </a:lnTo>
                <a:lnTo>
                  <a:pt x="940" y="382"/>
                </a:lnTo>
                <a:lnTo>
                  <a:pt x="959" y="374"/>
                </a:lnTo>
                <a:lnTo>
                  <a:pt x="981" y="369"/>
                </a:lnTo>
                <a:lnTo>
                  <a:pt x="1000" y="361"/>
                </a:lnTo>
                <a:lnTo>
                  <a:pt x="1019" y="353"/>
                </a:lnTo>
                <a:lnTo>
                  <a:pt x="1034" y="345"/>
                </a:lnTo>
                <a:lnTo>
                  <a:pt x="1051" y="336"/>
                </a:lnTo>
                <a:lnTo>
                  <a:pt x="1067" y="328"/>
                </a:lnTo>
                <a:lnTo>
                  <a:pt x="1078" y="319"/>
                </a:lnTo>
                <a:lnTo>
                  <a:pt x="1092" y="309"/>
                </a:lnTo>
                <a:lnTo>
                  <a:pt x="1103" y="299"/>
                </a:lnTo>
                <a:lnTo>
                  <a:pt x="1115" y="290"/>
                </a:lnTo>
                <a:lnTo>
                  <a:pt x="1122" y="280"/>
                </a:lnTo>
                <a:lnTo>
                  <a:pt x="1132" y="271"/>
                </a:lnTo>
                <a:lnTo>
                  <a:pt x="1138" y="259"/>
                </a:lnTo>
                <a:lnTo>
                  <a:pt x="1144" y="249"/>
                </a:lnTo>
                <a:lnTo>
                  <a:pt x="1144" y="244"/>
                </a:lnTo>
                <a:lnTo>
                  <a:pt x="1145" y="238"/>
                </a:lnTo>
                <a:lnTo>
                  <a:pt x="1147" y="232"/>
                </a:lnTo>
                <a:lnTo>
                  <a:pt x="1149" y="226"/>
                </a:lnTo>
                <a:lnTo>
                  <a:pt x="1149" y="222"/>
                </a:lnTo>
                <a:lnTo>
                  <a:pt x="1149" y="217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Rectangle 19">
            <a:extLst>
              <a:ext uri="{FF2B5EF4-FFF2-40B4-BE49-F238E27FC236}">
                <a16:creationId xmlns:a16="http://schemas.microsoft.com/office/drawing/2014/main" id="{3844EBAC-1F0E-30CB-05C5-382D2A76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2784475"/>
            <a:ext cx="346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sAge</a:t>
            </a:r>
            <a:endParaRPr lang="en-US" altLang="en-US" sz="1800"/>
          </a:p>
        </p:txBody>
      </p:sp>
      <p:sp>
        <p:nvSpPr>
          <p:cNvPr id="32782" name="Line 20">
            <a:extLst>
              <a:ext uri="{FF2B5EF4-FFF2-40B4-BE49-F238E27FC236}">
                <a16:creationId xmlns:a16="http://schemas.microsoft.com/office/drawing/2014/main" id="{484CAE6C-0B34-2FB4-639C-7E65DD252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6425" y="2474913"/>
            <a:ext cx="682625" cy="411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25">
            <a:extLst>
              <a:ext uri="{FF2B5EF4-FFF2-40B4-BE49-F238E27FC236}">
                <a16:creationId xmlns:a16="http://schemas.microsoft.com/office/drawing/2014/main" id="{F0B2BFEA-BD79-A71A-537B-C51B3675B0F4}"/>
              </a:ext>
            </a:extLst>
          </p:cNvPr>
          <p:cNvSpPr>
            <a:spLocks/>
          </p:cNvSpPr>
          <p:nvPr/>
        </p:nvSpPr>
        <p:spPr bwMode="auto">
          <a:xfrm>
            <a:off x="4189413" y="3662363"/>
            <a:ext cx="912812" cy="342900"/>
          </a:xfrm>
          <a:custGeom>
            <a:avLst/>
            <a:gdLst>
              <a:gd name="T0" fmla="*/ 2147483646 w 1150"/>
              <a:gd name="T1" fmla="*/ 2147483646 h 433"/>
              <a:gd name="T2" fmla="*/ 2147483646 w 1150"/>
              <a:gd name="T3" fmla="*/ 2147483646 h 433"/>
              <a:gd name="T4" fmla="*/ 2147483646 w 1150"/>
              <a:gd name="T5" fmla="*/ 2147483646 h 433"/>
              <a:gd name="T6" fmla="*/ 2147483646 w 1150"/>
              <a:gd name="T7" fmla="*/ 2147483646 h 433"/>
              <a:gd name="T8" fmla="*/ 2147483646 w 1150"/>
              <a:gd name="T9" fmla="*/ 2147483646 h 433"/>
              <a:gd name="T10" fmla="*/ 2147483646 w 1150"/>
              <a:gd name="T11" fmla="*/ 2147483646 h 433"/>
              <a:gd name="T12" fmla="*/ 2147483646 w 1150"/>
              <a:gd name="T13" fmla="*/ 2147483646 h 433"/>
              <a:gd name="T14" fmla="*/ 2147483646 w 1150"/>
              <a:gd name="T15" fmla="*/ 2147483646 h 433"/>
              <a:gd name="T16" fmla="*/ 2147483646 w 1150"/>
              <a:gd name="T17" fmla="*/ 2147483646 h 433"/>
              <a:gd name="T18" fmla="*/ 2147483646 w 1150"/>
              <a:gd name="T19" fmla="*/ 2147483646 h 433"/>
              <a:gd name="T20" fmla="*/ 2147483646 w 1150"/>
              <a:gd name="T21" fmla="*/ 2147483646 h 433"/>
              <a:gd name="T22" fmla="*/ 2147483646 w 1150"/>
              <a:gd name="T23" fmla="*/ 2147483646 h 433"/>
              <a:gd name="T24" fmla="*/ 2147483646 w 1150"/>
              <a:gd name="T25" fmla="*/ 2147483646 h 433"/>
              <a:gd name="T26" fmla="*/ 2147483646 w 1150"/>
              <a:gd name="T27" fmla="*/ 2147483646 h 433"/>
              <a:gd name="T28" fmla="*/ 2147483646 w 1150"/>
              <a:gd name="T29" fmla="*/ 2147483646 h 433"/>
              <a:gd name="T30" fmla="*/ 2147483646 w 1150"/>
              <a:gd name="T31" fmla="*/ 2147483646 h 433"/>
              <a:gd name="T32" fmla="*/ 2147483646 w 1150"/>
              <a:gd name="T33" fmla="*/ 2147483646 h 433"/>
              <a:gd name="T34" fmla="*/ 2147483646 w 1150"/>
              <a:gd name="T35" fmla="*/ 2147483646 h 433"/>
              <a:gd name="T36" fmla="*/ 2147483646 w 1150"/>
              <a:gd name="T37" fmla="*/ 2147483646 h 433"/>
              <a:gd name="T38" fmla="*/ 2147483646 w 1150"/>
              <a:gd name="T39" fmla="*/ 2147483646 h 433"/>
              <a:gd name="T40" fmla="*/ 2147483646 w 1150"/>
              <a:gd name="T41" fmla="*/ 2147483646 h 433"/>
              <a:gd name="T42" fmla="*/ 2147483646 w 1150"/>
              <a:gd name="T43" fmla="*/ 2147483646 h 433"/>
              <a:gd name="T44" fmla="*/ 0 w 1150"/>
              <a:gd name="T45" fmla="*/ 2147483646 h 433"/>
              <a:gd name="T46" fmla="*/ 0 w 1150"/>
              <a:gd name="T47" fmla="*/ 2147483646 h 433"/>
              <a:gd name="T48" fmla="*/ 2147483646 w 1150"/>
              <a:gd name="T49" fmla="*/ 2147483646 h 433"/>
              <a:gd name="T50" fmla="*/ 2147483646 w 1150"/>
              <a:gd name="T51" fmla="*/ 2147483646 h 433"/>
              <a:gd name="T52" fmla="*/ 2147483646 w 1150"/>
              <a:gd name="T53" fmla="*/ 2147483646 h 433"/>
              <a:gd name="T54" fmla="*/ 2147483646 w 1150"/>
              <a:gd name="T55" fmla="*/ 2147483646 h 433"/>
              <a:gd name="T56" fmla="*/ 2147483646 w 1150"/>
              <a:gd name="T57" fmla="*/ 2147483646 h 433"/>
              <a:gd name="T58" fmla="*/ 2147483646 w 1150"/>
              <a:gd name="T59" fmla="*/ 2147483646 h 433"/>
              <a:gd name="T60" fmla="*/ 2147483646 w 1150"/>
              <a:gd name="T61" fmla="*/ 2147483646 h 433"/>
              <a:gd name="T62" fmla="*/ 2147483646 w 1150"/>
              <a:gd name="T63" fmla="*/ 2147483646 h 433"/>
              <a:gd name="T64" fmla="*/ 2147483646 w 1150"/>
              <a:gd name="T65" fmla="*/ 2147483646 h 433"/>
              <a:gd name="T66" fmla="*/ 2147483646 w 1150"/>
              <a:gd name="T67" fmla="*/ 2147483646 h 433"/>
              <a:gd name="T68" fmla="*/ 2147483646 w 1150"/>
              <a:gd name="T69" fmla="*/ 2147483646 h 433"/>
              <a:gd name="T70" fmla="*/ 2147483646 w 1150"/>
              <a:gd name="T71" fmla="*/ 2147483646 h 433"/>
              <a:gd name="T72" fmla="*/ 2147483646 w 1150"/>
              <a:gd name="T73" fmla="*/ 2147483646 h 433"/>
              <a:gd name="T74" fmla="*/ 2147483646 w 1150"/>
              <a:gd name="T75" fmla="*/ 2147483646 h 433"/>
              <a:gd name="T76" fmla="*/ 2147483646 w 1150"/>
              <a:gd name="T77" fmla="*/ 2147483646 h 433"/>
              <a:gd name="T78" fmla="*/ 2147483646 w 1150"/>
              <a:gd name="T79" fmla="*/ 2147483646 h 433"/>
              <a:gd name="T80" fmla="*/ 2147483646 w 1150"/>
              <a:gd name="T81" fmla="*/ 2147483646 h 433"/>
              <a:gd name="T82" fmla="*/ 2147483646 w 1150"/>
              <a:gd name="T83" fmla="*/ 2147483646 h 433"/>
              <a:gd name="T84" fmla="*/ 2147483646 w 1150"/>
              <a:gd name="T85" fmla="*/ 2147483646 h 433"/>
              <a:gd name="T86" fmla="*/ 2147483646 w 1150"/>
              <a:gd name="T87" fmla="*/ 2147483646 h 433"/>
              <a:gd name="T88" fmla="*/ 2147483646 w 1150"/>
              <a:gd name="T89" fmla="*/ 2147483646 h 433"/>
              <a:gd name="T90" fmla="*/ 2147483646 w 1150"/>
              <a:gd name="T91" fmla="*/ 2147483646 h 433"/>
              <a:gd name="T92" fmla="*/ 2147483646 w 1150"/>
              <a:gd name="T93" fmla="*/ 2147483646 h 4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50" h="433">
                <a:moveTo>
                  <a:pt x="1150" y="218"/>
                </a:moveTo>
                <a:lnTo>
                  <a:pt x="1150" y="223"/>
                </a:lnTo>
                <a:lnTo>
                  <a:pt x="1150" y="229"/>
                </a:lnTo>
                <a:lnTo>
                  <a:pt x="1148" y="233"/>
                </a:lnTo>
                <a:lnTo>
                  <a:pt x="1148" y="239"/>
                </a:lnTo>
                <a:lnTo>
                  <a:pt x="1145" y="244"/>
                </a:lnTo>
                <a:lnTo>
                  <a:pt x="1145" y="250"/>
                </a:lnTo>
                <a:lnTo>
                  <a:pt x="1139" y="260"/>
                </a:lnTo>
                <a:lnTo>
                  <a:pt x="1133" y="271"/>
                </a:lnTo>
                <a:lnTo>
                  <a:pt x="1123" y="281"/>
                </a:lnTo>
                <a:lnTo>
                  <a:pt x="1116" y="293"/>
                </a:lnTo>
                <a:lnTo>
                  <a:pt x="1106" y="302"/>
                </a:lnTo>
                <a:lnTo>
                  <a:pt x="1095" y="312"/>
                </a:lnTo>
                <a:lnTo>
                  <a:pt x="1081" y="319"/>
                </a:lnTo>
                <a:lnTo>
                  <a:pt x="1068" y="329"/>
                </a:lnTo>
                <a:lnTo>
                  <a:pt x="1052" y="339"/>
                </a:lnTo>
                <a:lnTo>
                  <a:pt x="1037" y="346"/>
                </a:lnTo>
                <a:lnTo>
                  <a:pt x="1020" y="356"/>
                </a:lnTo>
                <a:lnTo>
                  <a:pt x="1001" y="362"/>
                </a:lnTo>
                <a:lnTo>
                  <a:pt x="982" y="371"/>
                </a:lnTo>
                <a:lnTo>
                  <a:pt x="960" y="379"/>
                </a:lnTo>
                <a:lnTo>
                  <a:pt x="941" y="385"/>
                </a:lnTo>
                <a:lnTo>
                  <a:pt x="918" y="391"/>
                </a:lnTo>
                <a:lnTo>
                  <a:pt x="895" y="396"/>
                </a:lnTo>
                <a:lnTo>
                  <a:pt x="874" y="402"/>
                </a:lnTo>
                <a:lnTo>
                  <a:pt x="849" y="408"/>
                </a:lnTo>
                <a:lnTo>
                  <a:pt x="824" y="412"/>
                </a:lnTo>
                <a:lnTo>
                  <a:pt x="799" y="416"/>
                </a:lnTo>
                <a:lnTo>
                  <a:pt x="772" y="421"/>
                </a:lnTo>
                <a:lnTo>
                  <a:pt x="746" y="423"/>
                </a:lnTo>
                <a:lnTo>
                  <a:pt x="719" y="427"/>
                </a:lnTo>
                <a:lnTo>
                  <a:pt x="690" y="429"/>
                </a:lnTo>
                <a:lnTo>
                  <a:pt x="663" y="431"/>
                </a:lnTo>
                <a:lnTo>
                  <a:pt x="634" y="433"/>
                </a:lnTo>
                <a:lnTo>
                  <a:pt x="604" y="433"/>
                </a:lnTo>
                <a:lnTo>
                  <a:pt x="575" y="433"/>
                </a:lnTo>
                <a:lnTo>
                  <a:pt x="544" y="433"/>
                </a:lnTo>
                <a:lnTo>
                  <a:pt x="517" y="433"/>
                </a:lnTo>
                <a:lnTo>
                  <a:pt x="487" y="431"/>
                </a:lnTo>
                <a:lnTo>
                  <a:pt x="458" y="429"/>
                </a:lnTo>
                <a:lnTo>
                  <a:pt x="431" y="427"/>
                </a:lnTo>
                <a:lnTo>
                  <a:pt x="404" y="423"/>
                </a:lnTo>
                <a:lnTo>
                  <a:pt x="377" y="421"/>
                </a:lnTo>
                <a:lnTo>
                  <a:pt x="351" y="416"/>
                </a:lnTo>
                <a:lnTo>
                  <a:pt x="324" y="412"/>
                </a:lnTo>
                <a:lnTo>
                  <a:pt x="301" y="408"/>
                </a:lnTo>
                <a:lnTo>
                  <a:pt x="276" y="402"/>
                </a:lnTo>
                <a:lnTo>
                  <a:pt x="253" y="396"/>
                </a:lnTo>
                <a:lnTo>
                  <a:pt x="230" y="391"/>
                </a:lnTo>
                <a:lnTo>
                  <a:pt x="209" y="385"/>
                </a:lnTo>
                <a:lnTo>
                  <a:pt x="188" y="379"/>
                </a:lnTo>
                <a:lnTo>
                  <a:pt x="166" y="371"/>
                </a:lnTo>
                <a:lnTo>
                  <a:pt x="147" y="362"/>
                </a:lnTo>
                <a:lnTo>
                  <a:pt x="130" y="356"/>
                </a:lnTo>
                <a:lnTo>
                  <a:pt x="113" y="346"/>
                </a:lnTo>
                <a:lnTo>
                  <a:pt x="97" y="339"/>
                </a:lnTo>
                <a:lnTo>
                  <a:pt x="82" y="329"/>
                </a:lnTo>
                <a:lnTo>
                  <a:pt x="69" y="319"/>
                </a:lnTo>
                <a:lnTo>
                  <a:pt x="55" y="312"/>
                </a:lnTo>
                <a:lnTo>
                  <a:pt x="44" y="302"/>
                </a:lnTo>
                <a:lnTo>
                  <a:pt x="34" y="293"/>
                </a:lnTo>
                <a:lnTo>
                  <a:pt x="24" y="281"/>
                </a:lnTo>
                <a:lnTo>
                  <a:pt x="17" y="271"/>
                </a:lnTo>
                <a:lnTo>
                  <a:pt x="11" y="260"/>
                </a:lnTo>
                <a:lnTo>
                  <a:pt x="5" y="250"/>
                </a:lnTo>
                <a:lnTo>
                  <a:pt x="3" y="244"/>
                </a:lnTo>
                <a:lnTo>
                  <a:pt x="1" y="239"/>
                </a:lnTo>
                <a:lnTo>
                  <a:pt x="0" y="233"/>
                </a:lnTo>
                <a:lnTo>
                  <a:pt x="0" y="229"/>
                </a:lnTo>
                <a:lnTo>
                  <a:pt x="0" y="223"/>
                </a:lnTo>
                <a:lnTo>
                  <a:pt x="0" y="218"/>
                </a:lnTo>
                <a:lnTo>
                  <a:pt x="0" y="212"/>
                </a:lnTo>
                <a:lnTo>
                  <a:pt x="0" y="206"/>
                </a:lnTo>
                <a:lnTo>
                  <a:pt x="0" y="200"/>
                </a:lnTo>
                <a:lnTo>
                  <a:pt x="1" y="195"/>
                </a:lnTo>
                <a:lnTo>
                  <a:pt x="3" y="189"/>
                </a:lnTo>
                <a:lnTo>
                  <a:pt x="5" y="185"/>
                </a:lnTo>
                <a:lnTo>
                  <a:pt x="11" y="173"/>
                </a:lnTo>
                <a:lnTo>
                  <a:pt x="17" y="164"/>
                </a:lnTo>
                <a:lnTo>
                  <a:pt x="24" y="152"/>
                </a:lnTo>
                <a:lnTo>
                  <a:pt x="34" y="143"/>
                </a:lnTo>
                <a:lnTo>
                  <a:pt x="44" y="133"/>
                </a:lnTo>
                <a:lnTo>
                  <a:pt x="55" y="125"/>
                </a:lnTo>
                <a:lnTo>
                  <a:pt x="69" y="114"/>
                </a:lnTo>
                <a:lnTo>
                  <a:pt x="82" y="106"/>
                </a:lnTo>
                <a:lnTo>
                  <a:pt x="97" y="97"/>
                </a:lnTo>
                <a:lnTo>
                  <a:pt x="113" y="89"/>
                </a:lnTo>
                <a:lnTo>
                  <a:pt x="130" y="81"/>
                </a:lnTo>
                <a:lnTo>
                  <a:pt x="147" y="72"/>
                </a:lnTo>
                <a:lnTo>
                  <a:pt x="166" y="66"/>
                </a:lnTo>
                <a:lnTo>
                  <a:pt x="188" y="58"/>
                </a:lnTo>
                <a:lnTo>
                  <a:pt x="209" y="50"/>
                </a:lnTo>
                <a:lnTo>
                  <a:pt x="230" y="45"/>
                </a:lnTo>
                <a:lnTo>
                  <a:pt x="253" y="39"/>
                </a:lnTo>
                <a:lnTo>
                  <a:pt x="276" y="33"/>
                </a:lnTo>
                <a:lnTo>
                  <a:pt x="301" y="27"/>
                </a:lnTo>
                <a:lnTo>
                  <a:pt x="324" y="22"/>
                </a:lnTo>
                <a:lnTo>
                  <a:pt x="351" y="18"/>
                </a:lnTo>
                <a:lnTo>
                  <a:pt x="375" y="16"/>
                </a:lnTo>
                <a:lnTo>
                  <a:pt x="404" y="10"/>
                </a:lnTo>
                <a:lnTo>
                  <a:pt x="431" y="8"/>
                </a:lnTo>
                <a:lnTo>
                  <a:pt x="458" y="6"/>
                </a:lnTo>
                <a:lnTo>
                  <a:pt x="487" y="4"/>
                </a:lnTo>
                <a:lnTo>
                  <a:pt x="517" y="2"/>
                </a:lnTo>
                <a:lnTo>
                  <a:pt x="544" y="2"/>
                </a:lnTo>
                <a:lnTo>
                  <a:pt x="575" y="0"/>
                </a:lnTo>
                <a:lnTo>
                  <a:pt x="604" y="2"/>
                </a:lnTo>
                <a:lnTo>
                  <a:pt x="634" y="2"/>
                </a:lnTo>
                <a:lnTo>
                  <a:pt x="663" y="4"/>
                </a:lnTo>
                <a:lnTo>
                  <a:pt x="690" y="6"/>
                </a:lnTo>
                <a:lnTo>
                  <a:pt x="719" y="8"/>
                </a:lnTo>
                <a:lnTo>
                  <a:pt x="746" y="10"/>
                </a:lnTo>
                <a:lnTo>
                  <a:pt x="772" y="16"/>
                </a:lnTo>
                <a:lnTo>
                  <a:pt x="799" y="18"/>
                </a:lnTo>
                <a:lnTo>
                  <a:pt x="824" y="22"/>
                </a:lnTo>
                <a:lnTo>
                  <a:pt x="849" y="27"/>
                </a:lnTo>
                <a:lnTo>
                  <a:pt x="874" y="33"/>
                </a:lnTo>
                <a:lnTo>
                  <a:pt x="895" y="39"/>
                </a:lnTo>
                <a:lnTo>
                  <a:pt x="918" y="45"/>
                </a:lnTo>
                <a:lnTo>
                  <a:pt x="941" y="50"/>
                </a:lnTo>
                <a:lnTo>
                  <a:pt x="960" y="58"/>
                </a:lnTo>
                <a:lnTo>
                  <a:pt x="982" y="66"/>
                </a:lnTo>
                <a:lnTo>
                  <a:pt x="1001" y="72"/>
                </a:lnTo>
                <a:lnTo>
                  <a:pt x="1020" y="81"/>
                </a:lnTo>
                <a:lnTo>
                  <a:pt x="1037" y="89"/>
                </a:lnTo>
                <a:lnTo>
                  <a:pt x="1052" y="97"/>
                </a:lnTo>
                <a:lnTo>
                  <a:pt x="1068" y="106"/>
                </a:lnTo>
                <a:lnTo>
                  <a:pt x="1081" y="114"/>
                </a:lnTo>
                <a:lnTo>
                  <a:pt x="1095" y="125"/>
                </a:lnTo>
                <a:lnTo>
                  <a:pt x="1106" y="133"/>
                </a:lnTo>
                <a:lnTo>
                  <a:pt x="1116" y="143"/>
                </a:lnTo>
                <a:lnTo>
                  <a:pt x="1123" y="152"/>
                </a:lnTo>
                <a:lnTo>
                  <a:pt x="1133" y="164"/>
                </a:lnTo>
                <a:lnTo>
                  <a:pt x="1139" y="173"/>
                </a:lnTo>
                <a:lnTo>
                  <a:pt x="1145" y="185"/>
                </a:lnTo>
                <a:lnTo>
                  <a:pt x="1145" y="189"/>
                </a:lnTo>
                <a:lnTo>
                  <a:pt x="1148" y="195"/>
                </a:lnTo>
                <a:lnTo>
                  <a:pt x="1148" y="200"/>
                </a:lnTo>
                <a:lnTo>
                  <a:pt x="1150" y="206"/>
                </a:lnTo>
                <a:lnTo>
                  <a:pt x="1150" y="212"/>
                </a:lnTo>
                <a:lnTo>
                  <a:pt x="1150" y="218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Rectangle 26">
            <a:extLst>
              <a:ext uri="{FF2B5EF4-FFF2-40B4-BE49-F238E27FC236}">
                <a16:creationId xmlns:a16="http://schemas.microsoft.com/office/drawing/2014/main" id="{287426C6-0780-BCFC-D3E8-FFC93965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740150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state</a:t>
            </a:r>
            <a:endParaRPr lang="en-US" altLang="en-US" sz="1800"/>
          </a:p>
        </p:txBody>
      </p:sp>
      <p:sp>
        <p:nvSpPr>
          <p:cNvPr id="32785" name="Freeform 27">
            <a:extLst>
              <a:ext uri="{FF2B5EF4-FFF2-40B4-BE49-F238E27FC236}">
                <a16:creationId xmlns:a16="http://schemas.microsoft.com/office/drawing/2014/main" id="{69841FC7-8812-7CC3-FB90-8E609DF086D1}"/>
              </a:ext>
            </a:extLst>
          </p:cNvPr>
          <p:cNvSpPr>
            <a:spLocks/>
          </p:cNvSpPr>
          <p:nvPr/>
        </p:nvSpPr>
        <p:spPr bwMode="auto">
          <a:xfrm>
            <a:off x="1905000" y="3663950"/>
            <a:ext cx="914400" cy="341313"/>
          </a:xfrm>
          <a:custGeom>
            <a:avLst/>
            <a:gdLst>
              <a:gd name="T0" fmla="*/ 2147483646 w 1150"/>
              <a:gd name="T1" fmla="*/ 2147483646 h 431"/>
              <a:gd name="T2" fmla="*/ 2147483646 w 1150"/>
              <a:gd name="T3" fmla="*/ 2147483646 h 431"/>
              <a:gd name="T4" fmla="*/ 2147483646 w 1150"/>
              <a:gd name="T5" fmla="*/ 2147483646 h 431"/>
              <a:gd name="T6" fmla="*/ 2147483646 w 1150"/>
              <a:gd name="T7" fmla="*/ 2147483646 h 431"/>
              <a:gd name="T8" fmla="*/ 2147483646 w 1150"/>
              <a:gd name="T9" fmla="*/ 2147483646 h 431"/>
              <a:gd name="T10" fmla="*/ 2147483646 w 1150"/>
              <a:gd name="T11" fmla="*/ 2147483646 h 431"/>
              <a:gd name="T12" fmla="*/ 2147483646 w 1150"/>
              <a:gd name="T13" fmla="*/ 2147483646 h 431"/>
              <a:gd name="T14" fmla="*/ 2147483646 w 1150"/>
              <a:gd name="T15" fmla="*/ 2147483646 h 431"/>
              <a:gd name="T16" fmla="*/ 2147483646 w 1150"/>
              <a:gd name="T17" fmla="*/ 2147483646 h 431"/>
              <a:gd name="T18" fmla="*/ 2147483646 w 1150"/>
              <a:gd name="T19" fmla="*/ 2147483646 h 431"/>
              <a:gd name="T20" fmla="*/ 2147483646 w 1150"/>
              <a:gd name="T21" fmla="*/ 2147483646 h 431"/>
              <a:gd name="T22" fmla="*/ 2147483646 w 1150"/>
              <a:gd name="T23" fmla="*/ 2147483646 h 431"/>
              <a:gd name="T24" fmla="*/ 2147483646 w 1150"/>
              <a:gd name="T25" fmla="*/ 2147483646 h 431"/>
              <a:gd name="T26" fmla="*/ 2147483646 w 1150"/>
              <a:gd name="T27" fmla="*/ 2147483646 h 431"/>
              <a:gd name="T28" fmla="*/ 2147483646 w 1150"/>
              <a:gd name="T29" fmla="*/ 2147483646 h 431"/>
              <a:gd name="T30" fmla="*/ 2147483646 w 1150"/>
              <a:gd name="T31" fmla="*/ 2147483646 h 431"/>
              <a:gd name="T32" fmla="*/ 2147483646 w 1150"/>
              <a:gd name="T33" fmla="*/ 2147483646 h 431"/>
              <a:gd name="T34" fmla="*/ 2147483646 w 1150"/>
              <a:gd name="T35" fmla="*/ 2147483646 h 431"/>
              <a:gd name="T36" fmla="*/ 2147483646 w 1150"/>
              <a:gd name="T37" fmla="*/ 2147483646 h 431"/>
              <a:gd name="T38" fmla="*/ 2147483646 w 1150"/>
              <a:gd name="T39" fmla="*/ 2147483646 h 431"/>
              <a:gd name="T40" fmla="*/ 2147483646 w 1150"/>
              <a:gd name="T41" fmla="*/ 2147483646 h 431"/>
              <a:gd name="T42" fmla="*/ 2147483646 w 1150"/>
              <a:gd name="T43" fmla="*/ 2147483646 h 431"/>
              <a:gd name="T44" fmla="*/ 0 w 1150"/>
              <a:gd name="T45" fmla="*/ 2147483646 h 431"/>
              <a:gd name="T46" fmla="*/ 0 w 1150"/>
              <a:gd name="T47" fmla="*/ 2147483646 h 431"/>
              <a:gd name="T48" fmla="*/ 2147483646 w 1150"/>
              <a:gd name="T49" fmla="*/ 2147483646 h 431"/>
              <a:gd name="T50" fmla="*/ 2147483646 w 1150"/>
              <a:gd name="T51" fmla="*/ 2147483646 h 431"/>
              <a:gd name="T52" fmla="*/ 2147483646 w 1150"/>
              <a:gd name="T53" fmla="*/ 2147483646 h 431"/>
              <a:gd name="T54" fmla="*/ 2147483646 w 1150"/>
              <a:gd name="T55" fmla="*/ 2147483646 h 431"/>
              <a:gd name="T56" fmla="*/ 2147483646 w 1150"/>
              <a:gd name="T57" fmla="*/ 2147483646 h 431"/>
              <a:gd name="T58" fmla="*/ 2147483646 w 1150"/>
              <a:gd name="T59" fmla="*/ 2147483646 h 431"/>
              <a:gd name="T60" fmla="*/ 2147483646 w 1150"/>
              <a:gd name="T61" fmla="*/ 2147483646 h 431"/>
              <a:gd name="T62" fmla="*/ 2147483646 w 1150"/>
              <a:gd name="T63" fmla="*/ 2147483646 h 431"/>
              <a:gd name="T64" fmla="*/ 2147483646 w 1150"/>
              <a:gd name="T65" fmla="*/ 2147483646 h 431"/>
              <a:gd name="T66" fmla="*/ 2147483646 w 1150"/>
              <a:gd name="T67" fmla="*/ 2147483646 h 431"/>
              <a:gd name="T68" fmla="*/ 2147483646 w 1150"/>
              <a:gd name="T69" fmla="*/ 0 h 431"/>
              <a:gd name="T70" fmla="*/ 2147483646 w 1150"/>
              <a:gd name="T71" fmla="*/ 0 h 431"/>
              <a:gd name="T72" fmla="*/ 2147483646 w 1150"/>
              <a:gd name="T73" fmla="*/ 2147483646 h 431"/>
              <a:gd name="T74" fmla="*/ 2147483646 w 1150"/>
              <a:gd name="T75" fmla="*/ 2147483646 h 431"/>
              <a:gd name="T76" fmla="*/ 2147483646 w 1150"/>
              <a:gd name="T77" fmla="*/ 2147483646 h 431"/>
              <a:gd name="T78" fmla="*/ 2147483646 w 1150"/>
              <a:gd name="T79" fmla="*/ 2147483646 h 431"/>
              <a:gd name="T80" fmla="*/ 2147483646 w 1150"/>
              <a:gd name="T81" fmla="*/ 2147483646 h 431"/>
              <a:gd name="T82" fmla="*/ 2147483646 w 1150"/>
              <a:gd name="T83" fmla="*/ 2147483646 h 431"/>
              <a:gd name="T84" fmla="*/ 2147483646 w 1150"/>
              <a:gd name="T85" fmla="*/ 2147483646 h 431"/>
              <a:gd name="T86" fmla="*/ 2147483646 w 1150"/>
              <a:gd name="T87" fmla="*/ 2147483646 h 431"/>
              <a:gd name="T88" fmla="*/ 2147483646 w 1150"/>
              <a:gd name="T89" fmla="*/ 2147483646 h 431"/>
              <a:gd name="T90" fmla="*/ 2147483646 w 1150"/>
              <a:gd name="T91" fmla="*/ 2147483646 h 431"/>
              <a:gd name="T92" fmla="*/ 2147483646 w 1150"/>
              <a:gd name="T93" fmla="*/ 2147483646 h 4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50" h="431">
                <a:moveTo>
                  <a:pt x="1150" y="216"/>
                </a:moveTo>
                <a:lnTo>
                  <a:pt x="1149" y="221"/>
                </a:lnTo>
                <a:lnTo>
                  <a:pt x="1149" y="227"/>
                </a:lnTo>
                <a:lnTo>
                  <a:pt x="1149" y="233"/>
                </a:lnTo>
                <a:lnTo>
                  <a:pt x="1149" y="237"/>
                </a:lnTo>
                <a:lnTo>
                  <a:pt x="1145" y="242"/>
                </a:lnTo>
                <a:lnTo>
                  <a:pt x="1143" y="248"/>
                </a:lnTo>
                <a:lnTo>
                  <a:pt x="1139" y="258"/>
                </a:lnTo>
                <a:lnTo>
                  <a:pt x="1133" y="269"/>
                </a:lnTo>
                <a:lnTo>
                  <a:pt x="1124" y="279"/>
                </a:lnTo>
                <a:lnTo>
                  <a:pt x="1116" y="291"/>
                </a:lnTo>
                <a:lnTo>
                  <a:pt x="1106" y="300"/>
                </a:lnTo>
                <a:lnTo>
                  <a:pt x="1095" y="310"/>
                </a:lnTo>
                <a:lnTo>
                  <a:pt x="1081" y="317"/>
                </a:lnTo>
                <a:lnTo>
                  <a:pt x="1068" y="327"/>
                </a:lnTo>
                <a:lnTo>
                  <a:pt x="1051" y="337"/>
                </a:lnTo>
                <a:lnTo>
                  <a:pt x="1035" y="344"/>
                </a:lnTo>
                <a:lnTo>
                  <a:pt x="1020" y="354"/>
                </a:lnTo>
                <a:lnTo>
                  <a:pt x="1001" y="360"/>
                </a:lnTo>
                <a:lnTo>
                  <a:pt x="982" y="369"/>
                </a:lnTo>
                <a:lnTo>
                  <a:pt x="961" y="377"/>
                </a:lnTo>
                <a:lnTo>
                  <a:pt x="941" y="383"/>
                </a:lnTo>
                <a:lnTo>
                  <a:pt x="918" y="389"/>
                </a:lnTo>
                <a:lnTo>
                  <a:pt x="895" y="394"/>
                </a:lnTo>
                <a:lnTo>
                  <a:pt x="874" y="400"/>
                </a:lnTo>
                <a:lnTo>
                  <a:pt x="849" y="406"/>
                </a:lnTo>
                <a:lnTo>
                  <a:pt x="824" y="410"/>
                </a:lnTo>
                <a:lnTo>
                  <a:pt x="798" y="414"/>
                </a:lnTo>
                <a:lnTo>
                  <a:pt x="773" y="419"/>
                </a:lnTo>
                <a:lnTo>
                  <a:pt x="746" y="421"/>
                </a:lnTo>
                <a:lnTo>
                  <a:pt x="719" y="425"/>
                </a:lnTo>
                <a:lnTo>
                  <a:pt x="690" y="427"/>
                </a:lnTo>
                <a:lnTo>
                  <a:pt x="663" y="429"/>
                </a:lnTo>
                <a:lnTo>
                  <a:pt x="635" y="431"/>
                </a:lnTo>
                <a:lnTo>
                  <a:pt x="604" y="431"/>
                </a:lnTo>
                <a:lnTo>
                  <a:pt x="575" y="431"/>
                </a:lnTo>
                <a:lnTo>
                  <a:pt x="544" y="431"/>
                </a:lnTo>
                <a:lnTo>
                  <a:pt x="518" y="431"/>
                </a:lnTo>
                <a:lnTo>
                  <a:pt x="487" y="429"/>
                </a:lnTo>
                <a:lnTo>
                  <a:pt x="458" y="427"/>
                </a:lnTo>
                <a:lnTo>
                  <a:pt x="431" y="425"/>
                </a:lnTo>
                <a:lnTo>
                  <a:pt x="404" y="421"/>
                </a:lnTo>
                <a:lnTo>
                  <a:pt x="378" y="419"/>
                </a:lnTo>
                <a:lnTo>
                  <a:pt x="351" y="414"/>
                </a:lnTo>
                <a:lnTo>
                  <a:pt x="326" y="410"/>
                </a:lnTo>
                <a:lnTo>
                  <a:pt x="301" y="406"/>
                </a:lnTo>
                <a:lnTo>
                  <a:pt x="276" y="400"/>
                </a:lnTo>
                <a:lnTo>
                  <a:pt x="253" y="394"/>
                </a:lnTo>
                <a:lnTo>
                  <a:pt x="232" y="389"/>
                </a:lnTo>
                <a:lnTo>
                  <a:pt x="209" y="383"/>
                </a:lnTo>
                <a:lnTo>
                  <a:pt x="188" y="377"/>
                </a:lnTo>
                <a:lnTo>
                  <a:pt x="168" y="369"/>
                </a:lnTo>
                <a:lnTo>
                  <a:pt x="149" y="360"/>
                </a:lnTo>
                <a:lnTo>
                  <a:pt x="132" y="354"/>
                </a:lnTo>
                <a:lnTo>
                  <a:pt x="115" y="344"/>
                </a:lnTo>
                <a:lnTo>
                  <a:pt x="97" y="337"/>
                </a:lnTo>
                <a:lnTo>
                  <a:pt x="84" y="327"/>
                </a:lnTo>
                <a:lnTo>
                  <a:pt x="69" y="317"/>
                </a:lnTo>
                <a:lnTo>
                  <a:pt x="57" y="310"/>
                </a:lnTo>
                <a:lnTo>
                  <a:pt x="46" y="300"/>
                </a:lnTo>
                <a:lnTo>
                  <a:pt x="36" y="291"/>
                </a:lnTo>
                <a:lnTo>
                  <a:pt x="27" y="279"/>
                </a:lnTo>
                <a:lnTo>
                  <a:pt x="19" y="269"/>
                </a:lnTo>
                <a:lnTo>
                  <a:pt x="11" y="260"/>
                </a:lnTo>
                <a:lnTo>
                  <a:pt x="7" y="248"/>
                </a:lnTo>
                <a:lnTo>
                  <a:pt x="4" y="242"/>
                </a:lnTo>
                <a:lnTo>
                  <a:pt x="4" y="237"/>
                </a:lnTo>
                <a:lnTo>
                  <a:pt x="2" y="233"/>
                </a:lnTo>
                <a:lnTo>
                  <a:pt x="0" y="227"/>
                </a:lnTo>
                <a:lnTo>
                  <a:pt x="0" y="221"/>
                </a:lnTo>
                <a:lnTo>
                  <a:pt x="0" y="216"/>
                </a:lnTo>
                <a:lnTo>
                  <a:pt x="0" y="210"/>
                </a:lnTo>
                <a:lnTo>
                  <a:pt x="0" y="204"/>
                </a:lnTo>
                <a:lnTo>
                  <a:pt x="2" y="198"/>
                </a:lnTo>
                <a:lnTo>
                  <a:pt x="4" y="193"/>
                </a:lnTo>
                <a:lnTo>
                  <a:pt x="4" y="187"/>
                </a:lnTo>
                <a:lnTo>
                  <a:pt x="7" y="183"/>
                </a:lnTo>
                <a:lnTo>
                  <a:pt x="11" y="171"/>
                </a:lnTo>
                <a:lnTo>
                  <a:pt x="19" y="162"/>
                </a:lnTo>
                <a:lnTo>
                  <a:pt x="27" y="150"/>
                </a:lnTo>
                <a:lnTo>
                  <a:pt x="36" y="141"/>
                </a:lnTo>
                <a:lnTo>
                  <a:pt x="46" y="131"/>
                </a:lnTo>
                <a:lnTo>
                  <a:pt x="57" y="123"/>
                </a:lnTo>
                <a:lnTo>
                  <a:pt x="69" y="112"/>
                </a:lnTo>
                <a:lnTo>
                  <a:pt x="84" y="104"/>
                </a:lnTo>
                <a:lnTo>
                  <a:pt x="97" y="95"/>
                </a:lnTo>
                <a:lnTo>
                  <a:pt x="115" y="87"/>
                </a:lnTo>
                <a:lnTo>
                  <a:pt x="132" y="79"/>
                </a:lnTo>
                <a:lnTo>
                  <a:pt x="149" y="70"/>
                </a:lnTo>
                <a:lnTo>
                  <a:pt x="168" y="64"/>
                </a:lnTo>
                <a:lnTo>
                  <a:pt x="188" y="56"/>
                </a:lnTo>
                <a:lnTo>
                  <a:pt x="209" y="48"/>
                </a:lnTo>
                <a:lnTo>
                  <a:pt x="232" y="43"/>
                </a:lnTo>
                <a:lnTo>
                  <a:pt x="253" y="37"/>
                </a:lnTo>
                <a:lnTo>
                  <a:pt x="276" y="31"/>
                </a:lnTo>
                <a:lnTo>
                  <a:pt x="301" y="25"/>
                </a:lnTo>
                <a:lnTo>
                  <a:pt x="326" y="20"/>
                </a:lnTo>
                <a:lnTo>
                  <a:pt x="351" y="16"/>
                </a:lnTo>
                <a:lnTo>
                  <a:pt x="378" y="14"/>
                </a:lnTo>
                <a:lnTo>
                  <a:pt x="404" y="8"/>
                </a:lnTo>
                <a:lnTo>
                  <a:pt x="431" y="6"/>
                </a:lnTo>
                <a:lnTo>
                  <a:pt x="458" y="4"/>
                </a:lnTo>
                <a:lnTo>
                  <a:pt x="487" y="2"/>
                </a:lnTo>
                <a:lnTo>
                  <a:pt x="518" y="0"/>
                </a:lnTo>
                <a:lnTo>
                  <a:pt x="544" y="0"/>
                </a:lnTo>
                <a:lnTo>
                  <a:pt x="575" y="0"/>
                </a:lnTo>
                <a:lnTo>
                  <a:pt x="604" y="0"/>
                </a:lnTo>
                <a:lnTo>
                  <a:pt x="635" y="0"/>
                </a:lnTo>
                <a:lnTo>
                  <a:pt x="663" y="2"/>
                </a:lnTo>
                <a:lnTo>
                  <a:pt x="690" y="4"/>
                </a:lnTo>
                <a:lnTo>
                  <a:pt x="719" y="6"/>
                </a:lnTo>
                <a:lnTo>
                  <a:pt x="746" y="8"/>
                </a:lnTo>
                <a:lnTo>
                  <a:pt x="773" y="14"/>
                </a:lnTo>
                <a:lnTo>
                  <a:pt x="798" y="16"/>
                </a:lnTo>
                <a:lnTo>
                  <a:pt x="824" y="20"/>
                </a:lnTo>
                <a:lnTo>
                  <a:pt x="849" y="25"/>
                </a:lnTo>
                <a:lnTo>
                  <a:pt x="874" y="31"/>
                </a:lnTo>
                <a:lnTo>
                  <a:pt x="895" y="37"/>
                </a:lnTo>
                <a:lnTo>
                  <a:pt x="918" y="43"/>
                </a:lnTo>
                <a:lnTo>
                  <a:pt x="941" y="48"/>
                </a:lnTo>
                <a:lnTo>
                  <a:pt x="961" y="56"/>
                </a:lnTo>
                <a:lnTo>
                  <a:pt x="982" y="64"/>
                </a:lnTo>
                <a:lnTo>
                  <a:pt x="1001" y="70"/>
                </a:lnTo>
                <a:lnTo>
                  <a:pt x="1020" y="79"/>
                </a:lnTo>
                <a:lnTo>
                  <a:pt x="1035" y="87"/>
                </a:lnTo>
                <a:lnTo>
                  <a:pt x="1051" y="95"/>
                </a:lnTo>
                <a:lnTo>
                  <a:pt x="1068" y="104"/>
                </a:lnTo>
                <a:lnTo>
                  <a:pt x="1081" y="112"/>
                </a:lnTo>
                <a:lnTo>
                  <a:pt x="1095" y="123"/>
                </a:lnTo>
                <a:lnTo>
                  <a:pt x="1106" y="131"/>
                </a:lnTo>
                <a:lnTo>
                  <a:pt x="1116" y="141"/>
                </a:lnTo>
                <a:lnTo>
                  <a:pt x="1124" y="150"/>
                </a:lnTo>
                <a:lnTo>
                  <a:pt x="1133" y="162"/>
                </a:lnTo>
                <a:lnTo>
                  <a:pt x="1139" y="171"/>
                </a:lnTo>
                <a:lnTo>
                  <a:pt x="1143" y="183"/>
                </a:lnTo>
                <a:lnTo>
                  <a:pt x="1145" y="187"/>
                </a:lnTo>
                <a:lnTo>
                  <a:pt x="1149" y="193"/>
                </a:lnTo>
                <a:lnTo>
                  <a:pt x="1149" y="198"/>
                </a:lnTo>
                <a:lnTo>
                  <a:pt x="1149" y="204"/>
                </a:lnTo>
                <a:lnTo>
                  <a:pt x="1149" y="210"/>
                </a:lnTo>
                <a:lnTo>
                  <a:pt x="1150" y="21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Rectangle 28">
            <a:extLst>
              <a:ext uri="{FF2B5EF4-FFF2-40B4-BE49-F238E27FC236}">
                <a16:creationId xmlns:a16="http://schemas.microsoft.com/office/drawing/2014/main" id="{704F434C-1DC1-20E6-3146-2EB397CAB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740150"/>
            <a:ext cx="381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street</a:t>
            </a:r>
            <a:endParaRPr lang="en-US" altLang="en-US" sz="1800"/>
          </a:p>
        </p:txBody>
      </p:sp>
      <p:sp>
        <p:nvSpPr>
          <p:cNvPr id="32787" name="Freeform 29">
            <a:extLst>
              <a:ext uri="{FF2B5EF4-FFF2-40B4-BE49-F238E27FC236}">
                <a16:creationId xmlns:a16="http://schemas.microsoft.com/office/drawing/2014/main" id="{332B3FBE-18E3-EF03-0778-0DEF1687754F}"/>
              </a:ext>
            </a:extLst>
          </p:cNvPr>
          <p:cNvSpPr>
            <a:spLocks/>
          </p:cNvSpPr>
          <p:nvPr/>
        </p:nvSpPr>
        <p:spPr bwMode="auto">
          <a:xfrm>
            <a:off x="3048000" y="2919413"/>
            <a:ext cx="912813" cy="342900"/>
          </a:xfrm>
          <a:custGeom>
            <a:avLst/>
            <a:gdLst>
              <a:gd name="T0" fmla="*/ 2147483646 w 1151"/>
              <a:gd name="T1" fmla="*/ 2147483646 h 432"/>
              <a:gd name="T2" fmla="*/ 2147483646 w 1151"/>
              <a:gd name="T3" fmla="*/ 2147483646 h 432"/>
              <a:gd name="T4" fmla="*/ 2147483646 w 1151"/>
              <a:gd name="T5" fmla="*/ 2147483646 h 432"/>
              <a:gd name="T6" fmla="*/ 2147483646 w 1151"/>
              <a:gd name="T7" fmla="*/ 2147483646 h 432"/>
              <a:gd name="T8" fmla="*/ 2147483646 w 1151"/>
              <a:gd name="T9" fmla="*/ 2147483646 h 432"/>
              <a:gd name="T10" fmla="*/ 2147483646 w 1151"/>
              <a:gd name="T11" fmla="*/ 2147483646 h 432"/>
              <a:gd name="T12" fmla="*/ 2147483646 w 1151"/>
              <a:gd name="T13" fmla="*/ 2147483646 h 432"/>
              <a:gd name="T14" fmla="*/ 2147483646 w 1151"/>
              <a:gd name="T15" fmla="*/ 2147483646 h 432"/>
              <a:gd name="T16" fmla="*/ 2147483646 w 1151"/>
              <a:gd name="T17" fmla="*/ 2147483646 h 432"/>
              <a:gd name="T18" fmla="*/ 2147483646 w 1151"/>
              <a:gd name="T19" fmla="*/ 2147483646 h 432"/>
              <a:gd name="T20" fmla="*/ 2147483646 w 1151"/>
              <a:gd name="T21" fmla="*/ 2147483646 h 432"/>
              <a:gd name="T22" fmla="*/ 2147483646 w 1151"/>
              <a:gd name="T23" fmla="*/ 2147483646 h 432"/>
              <a:gd name="T24" fmla="*/ 2147483646 w 1151"/>
              <a:gd name="T25" fmla="*/ 2147483646 h 432"/>
              <a:gd name="T26" fmla="*/ 2147483646 w 1151"/>
              <a:gd name="T27" fmla="*/ 2147483646 h 432"/>
              <a:gd name="T28" fmla="*/ 2147483646 w 1151"/>
              <a:gd name="T29" fmla="*/ 2147483646 h 432"/>
              <a:gd name="T30" fmla="*/ 2147483646 w 1151"/>
              <a:gd name="T31" fmla="*/ 2147483646 h 432"/>
              <a:gd name="T32" fmla="*/ 2147483646 w 1151"/>
              <a:gd name="T33" fmla="*/ 2147483646 h 432"/>
              <a:gd name="T34" fmla="*/ 2147483646 w 1151"/>
              <a:gd name="T35" fmla="*/ 2147483646 h 432"/>
              <a:gd name="T36" fmla="*/ 2147483646 w 1151"/>
              <a:gd name="T37" fmla="*/ 2147483646 h 432"/>
              <a:gd name="T38" fmla="*/ 2147483646 w 1151"/>
              <a:gd name="T39" fmla="*/ 2147483646 h 432"/>
              <a:gd name="T40" fmla="*/ 2147483646 w 1151"/>
              <a:gd name="T41" fmla="*/ 2147483646 h 432"/>
              <a:gd name="T42" fmla="*/ 2147483646 w 1151"/>
              <a:gd name="T43" fmla="*/ 2147483646 h 432"/>
              <a:gd name="T44" fmla="*/ 0 w 1151"/>
              <a:gd name="T45" fmla="*/ 2147483646 h 432"/>
              <a:gd name="T46" fmla="*/ 0 w 1151"/>
              <a:gd name="T47" fmla="*/ 2147483646 h 432"/>
              <a:gd name="T48" fmla="*/ 2147483646 w 1151"/>
              <a:gd name="T49" fmla="*/ 2147483646 h 432"/>
              <a:gd name="T50" fmla="*/ 2147483646 w 1151"/>
              <a:gd name="T51" fmla="*/ 2147483646 h 432"/>
              <a:gd name="T52" fmla="*/ 2147483646 w 1151"/>
              <a:gd name="T53" fmla="*/ 2147483646 h 432"/>
              <a:gd name="T54" fmla="*/ 2147483646 w 1151"/>
              <a:gd name="T55" fmla="*/ 2147483646 h 432"/>
              <a:gd name="T56" fmla="*/ 2147483646 w 1151"/>
              <a:gd name="T57" fmla="*/ 2147483646 h 432"/>
              <a:gd name="T58" fmla="*/ 2147483646 w 1151"/>
              <a:gd name="T59" fmla="*/ 2147483646 h 432"/>
              <a:gd name="T60" fmla="*/ 2147483646 w 1151"/>
              <a:gd name="T61" fmla="*/ 2147483646 h 432"/>
              <a:gd name="T62" fmla="*/ 2147483646 w 1151"/>
              <a:gd name="T63" fmla="*/ 2147483646 h 432"/>
              <a:gd name="T64" fmla="*/ 2147483646 w 1151"/>
              <a:gd name="T65" fmla="*/ 2147483646 h 432"/>
              <a:gd name="T66" fmla="*/ 2147483646 w 1151"/>
              <a:gd name="T67" fmla="*/ 2147483646 h 432"/>
              <a:gd name="T68" fmla="*/ 2147483646 w 1151"/>
              <a:gd name="T69" fmla="*/ 0 h 432"/>
              <a:gd name="T70" fmla="*/ 2147483646 w 1151"/>
              <a:gd name="T71" fmla="*/ 2147483646 h 432"/>
              <a:gd name="T72" fmla="*/ 2147483646 w 1151"/>
              <a:gd name="T73" fmla="*/ 2147483646 h 432"/>
              <a:gd name="T74" fmla="*/ 2147483646 w 1151"/>
              <a:gd name="T75" fmla="*/ 2147483646 h 432"/>
              <a:gd name="T76" fmla="*/ 2147483646 w 1151"/>
              <a:gd name="T77" fmla="*/ 2147483646 h 432"/>
              <a:gd name="T78" fmla="*/ 2147483646 w 1151"/>
              <a:gd name="T79" fmla="*/ 2147483646 h 432"/>
              <a:gd name="T80" fmla="*/ 2147483646 w 1151"/>
              <a:gd name="T81" fmla="*/ 2147483646 h 432"/>
              <a:gd name="T82" fmla="*/ 2147483646 w 1151"/>
              <a:gd name="T83" fmla="*/ 2147483646 h 432"/>
              <a:gd name="T84" fmla="*/ 2147483646 w 1151"/>
              <a:gd name="T85" fmla="*/ 2147483646 h 432"/>
              <a:gd name="T86" fmla="*/ 2147483646 w 1151"/>
              <a:gd name="T87" fmla="*/ 2147483646 h 432"/>
              <a:gd name="T88" fmla="*/ 2147483646 w 1151"/>
              <a:gd name="T89" fmla="*/ 2147483646 h 432"/>
              <a:gd name="T90" fmla="*/ 2147483646 w 1151"/>
              <a:gd name="T91" fmla="*/ 2147483646 h 432"/>
              <a:gd name="T92" fmla="*/ 2147483646 w 1151"/>
              <a:gd name="T93" fmla="*/ 2147483646 h 43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51" h="432">
                <a:moveTo>
                  <a:pt x="1151" y="217"/>
                </a:moveTo>
                <a:lnTo>
                  <a:pt x="1149" y="221"/>
                </a:lnTo>
                <a:lnTo>
                  <a:pt x="1149" y="226"/>
                </a:lnTo>
                <a:lnTo>
                  <a:pt x="1147" y="232"/>
                </a:lnTo>
                <a:lnTo>
                  <a:pt x="1147" y="238"/>
                </a:lnTo>
                <a:lnTo>
                  <a:pt x="1145" y="244"/>
                </a:lnTo>
                <a:lnTo>
                  <a:pt x="1143" y="249"/>
                </a:lnTo>
                <a:lnTo>
                  <a:pt x="1137" y="259"/>
                </a:lnTo>
                <a:lnTo>
                  <a:pt x="1132" y="271"/>
                </a:lnTo>
                <a:lnTo>
                  <a:pt x="1124" y="280"/>
                </a:lnTo>
                <a:lnTo>
                  <a:pt x="1114" y="292"/>
                </a:lnTo>
                <a:lnTo>
                  <a:pt x="1105" y="301"/>
                </a:lnTo>
                <a:lnTo>
                  <a:pt x="1093" y="309"/>
                </a:lnTo>
                <a:lnTo>
                  <a:pt x="1082" y="319"/>
                </a:lnTo>
                <a:lnTo>
                  <a:pt x="1066" y="328"/>
                </a:lnTo>
                <a:lnTo>
                  <a:pt x="1051" y="338"/>
                </a:lnTo>
                <a:lnTo>
                  <a:pt x="1036" y="345"/>
                </a:lnTo>
                <a:lnTo>
                  <a:pt x="1019" y="353"/>
                </a:lnTo>
                <a:lnTo>
                  <a:pt x="1001" y="363"/>
                </a:lnTo>
                <a:lnTo>
                  <a:pt x="982" y="369"/>
                </a:lnTo>
                <a:lnTo>
                  <a:pt x="961" y="376"/>
                </a:lnTo>
                <a:lnTo>
                  <a:pt x="942" y="384"/>
                </a:lnTo>
                <a:lnTo>
                  <a:pt x="919" y="390"/>
                </a:lnTo>
                <a:lnTo>
                  <a:pt x="896" y="395"/>
                </a:lnTo>
                <a:lnTo>
                  <a:pt x="873" y="401"/>
                </a:lnTo>
                <a:lnTo>
                  <a:pt x="850" y="405"/>
                </a:lnTo>
                <a:lnTo>
                  <a:pt x="823" y="411"/>
                </a:lnTo>
                <a:lnTo>
                  <a:pt x="798" y="417"/>
                </a:lnTo>
                <a:lnTo>
                  <a:pt x="773" y="420"/>
                </a:lnTo>
                <a:lnTo>
                  <a:pt x="746" y="422"/>
                </a:lnTo>
                <a:lnTo>
                  <a:pt x="719" y="426"/>
                </a:lnTo>
                <a:lnTo>
                  <a:pt x="691" y="428"/>
                </a:lnTo>
                <a:lnTo>
                  <a:pt x="662" y="430"/>
                </a:lnTo>
                <a:lnTo>
                  <a:pt x="635" y="432"/>
                </a:lnTo>
                <a:lnTo>
                  <a:pt x="604" y="432"/>
                </a:lnTo>
                <a:lnTo>
                  <a:pt x="575" y="432"/>
                </a:lnTo>
                <a:lnTo>
                  <a:pt x="545" y="432"/>
                </a:lnTo>
                <a:lnTo>
                  <a:pt x="516" y="432"/>
                </a:lnTo>
                <a:lnTo>
                  <a:pt x="487" y="430"/>
                </a:lnTo>
                <a:lnTo>
                  <a:pt x="458" y="428"/>
                </a:lnTo>
                <a:lnTo>
                  <a:pt x="432" y="426"/>
                </a:lnTo>
                <a:lnTo>
                  <a:pt x="403" y="422"/>
                </a:lnTo>
                <a:lnTo>
                  <a:pt x="376" y="420"/>
                </a:lnTo>
                <a:lnTo>
                  <a:pt x="351" y="417"/>
                </a:lnTo>
                <a:lnTo>
                  <a:pt x="326" y="411"/>
                </a:lnTo>
                <a:lnTo>
                  <a:pt x="301" y="405"/>
                </a:lnTo>
                <a:lnTo>
                  <a:pt x="276" y="401"/>
                </a:lnTo>
                <a:lnTo>
                  <a:pt x="253" y="395"/>
                </a:lnTo>
                <a:lnTo>
                  <a:pt x="230" y="390"/>
                </a:lnTo>
                <a:lnTo>
                  <a:pt x="209" y="384"/>
                </a:lnTo>
                <a:lnTo>
                  <a:pt x="188" y="376"/>
                </a:lnTo>
                <a:lnTo>
                  <a:pt x="169" y="369"/>
                </a:lnTo>
                <a:lnTo>
                  <a:pt x="148" y="363"/>
                </a:lnTo>
                <a:lnTo>
                  <a:pt x="132" y="353"/>
                </a:lnTo>
                <a:lnTo>
                  <a:pt x="115" y="345"/>
                </a:lnTo>
                <a:lnTo>
                  <a:pt x="98" y="338"/>
                </a:lnTo>
                <a:lnTo>
                  <a:pt x="83" y="328"/>
                </a:lnTo>
                <a:lnTo>
                  <a:pt x="69" y="319"/>
                </a:lnTo>
                <a:lnTo>
                  <a:pt x="56" y="309"/>
                </a:lnTo>
                <a:lnTo>
                  <a:pt x="46" y="301"/>
                </a:lnTo>
                <a:lnTo>
                  <a:pt x="35" y="292"/>
                </a:lnTo>
                <a:lnTo>
                  <a:pt x="25" y="280"/>
                </a:lnTo>
                <a:lnTo>
                  <a:pt x="19" y="271"/>
                </a:lnTo>
                <a:lnTo>
                  <a:pt x="12" y="259"/>
                </a:lnTo>
                <a:lnTo>
                  <a:pt x="8" y="249"/>
                </a:lnTo>
                <a:lnTo>
                  <a:pt x="4" y="244"/>
                </a:lnTo>
                <a:lnTo>
                  <a:pt x="2" y="238"/>
                </a:lnTo>
                <a:lnTo>
                  <a:pt x="2" y="232"/>
                </a:lnTo>
                <a:lnTo>
                  <a:pt x="0" y="226"/>
                </a:lnTo>
                <a:lnTo>
                  <a:pt x="0" y="221"/>
                </a:lnTo>
                <a:lnTo>
                  <a:pt x="0" y="217"/>
                </a:lnTo>
                <a:lnTo>
                  <a:pt x="0" y="211"/>
                </a:lnTo>
                <a:lnTo>
                  <a:pt x="0" y="205"/>
                </a:lnTo>
                <a:lnTo>
                  <a:pt x="2" y="199"/>
                </a:lnTo>
                <a:lnTo>
                  <a:pt x="2" y="194"/>
                </a:lnTo>
                <a:lnTo>
                  <a:pt x="4" y="190"/>
                </a:lnTo>
                <a:lnTo>
                  <a:pt x="8" y="184"/>
                </a:lnTo>
                <a:lnTo>
                  <a:pt x="12" y="172"/>
                </a:lnTo>
                <a:lnTo>
                  <a:pt x="19" y="161"/>
                </a:lnTo>
                <a:lnTo>
                  <a:pt x="25" y="151"/>
                </a:lnTo>
                <a:lnTo>
                  <a:pt x="35" y="142"/>
                </a:lnTo>
                <a:lnTo>
                  <a:pt x="46" y="132"/>
                </a:lnTo>
                <a:lnTo>
                  <a:pt x="56" y="123"/>
                </a:lnTo>
                <a:lnTo>
                  <a:pt x="69" y="113"/>
                </a:lnTo>
                <a:lnTo>
                  <a:pt x="83" y="103"/>
                </a:lnTo>
                <a:lnTo>
                  <a:pt x="98" y="96"/>
                </a:lnTo>
                <a:lnTo>
                  <a:pt x="115" y="86"/>
                </a:lnTo>
                <a:lnTo>
                  <a:pt x="132" y="78"/>
                </a:lnTo>
                <a:lnTo>
                  <a:pt x="148" y="71"/>
                </a:lnTo>
                <a:lnTo>
                  <a:pt x="169" y="65"/>
                </a:lnTo>
                <a:lnTo>
                  <a:pt x="188" y="57"/>
                </a:lnTo>
                <a:lnTo>
                  <a:pt x="209" y="50"/>
                </a:lnTo>
                <a:lnTo>
                  <a:pt x="230" y="44"/>
                </a:lnTo>
                <a:lnTo>
                  <a:pt x="253" y="38"/>
                </a:lnTo>
                <a:lnTo>
                  <a:pt x="276" y="32"/>
                </a:lnTo>
                <a:lnTo>
                  <a:pt x="299" y="26"/>
                </a:lnTo>
                <a:lnTo>
                  <a:pt x="326" y="21"/>
                </a:lnTo>
                <a:lnTo>
                  <a:pt x="351" y="17"/>
                </a:lnTo>
                <a:lnTo>
                  <a:pt x="376" y="13"/>
                </a:lnTo>
                <a:lnTo>
                  <a:pt x="403" y="11"/>
                </a:lnTo>
                <a:lnTo>
                  <a:pt x="432" y="7"/>
                </a:lnTo>
                <a:lnTo>
                  <a:pt x="458" y="5"/>
                </a:lnTo>
                <a:lnTo>
                  <a:pt x="487" y="3"/>
                </a:lnTo>
                <a:lnTo>
                  <a:pt x="516" y="1"/>
                </a:lnTo>
                <a:lnTo>
                  <a:pt x="545" y="0"/>
                </a:lnTo>
                <a:lnTo>
                  <a:pt x="575" y="0"/>
                </a:lnTo>
                <a:lnTo>
                  <a:pt x="604" y="0"/>
                </a:lnTo>
                <a:lnTo>
                  <a:pt x="635" y="1"/>
                </a:lnTo>
                <a:lnTo>
                  <a:pt x="662" y="3"/>
                </a:lnTo>
                <a:lnTo>
                  <a:pt x="691" y="5"/>
                </a:lnTo>
                <a:lnTo>
                  <a:pt x="719" y="7"/>
                </a:lnTo>
                <a:lnTo>
                  <a:pt x="746" y="11"/>
                </a:lnTo>
                <a:lnTo>
                  <a:pt x="773" y="13"/>
                </a:lnTo>
                <a:lnTo>
                  <a:pt x="798" y="17"/>
                </a:lnTo>
                <a:lnTo>
                  <a:pt x="823" y="21"/>
                </a:lnTo>
                <a:lnTo>
                  <a:pt x="850" y="26"/>
                </a:lnTo>
                <a:lnTo>
                  <a:pt x="873" y="32"/>
                </a:lnTo>
                <a:lnTo>
                  <a:pt x="896" y="38"/>
                </a:lnTo>
                <a:lnTo>
                  <a:pt x="919" y="44"/>
                </a:lnTo>
                <a:lnTo>
                  <a:pt x="942" y="50"/>
                </a:lnTo>
                <a:lnTo>
                  <a:pt x="961" y="57"/>
                </a:lnTo>
                <a:lnTo>
                  <a:pt x="982" y="65"/>
                </a:lnTo>
                <a:lnTo>
                  <a:pt x="1001" y="71"/>
                </a:lnTo>
                <a:lnTo>
                  <a:pt x="1019" y="78"/>
                </a:lnTo>
                <a:lnTo>
                  <a:pt x="1036" y="86"/>
                </a:lnTo>
                <a:lnTo>
                  <a:pt x="1051" y="96"/>
                </a:lnTo>
                <a:lnTo>
                  <a:pt x="1066" y="103"/>
                </a:lnTo>
                <a:lnTo>
                  <a:pt x="1082" y="113"/>
                </a:lnTo>
                <a:lnTo>
                  <a:pt x="1093" y="123"/>
                </a:lnTo>
                <a:lnTo>
                  <a:pt x="1105" y="132"/>
                </a:lnTo>
                <a:lnTo>
                  <a:pt x="1114" y="142"/>
                </a:lnTo>
                <a:lnTo>
                  <a:pt x="1124" y="151"/>
                </a:lnTo>
                <a:lnTo>
                  <a:pt x="1132" y="161"/>
                </a:lnTo>
                <a:lnTo>
                  <a:pt x="1137" y="172"/>
                </a:lnTo>
                <a:lnTo>
                  <a:pt x="1143" y="184"/>
                </a:lnTo>
                <a:lnTo>
                  <a:pt x="1145" y="190"/>
                </a:lnTo>
                <a:lnTo>
                  <a:pt x="1147" y="194"/>
                </a:lnTo>
                <a:lnTo>
                  <a:pt x="1147" y="199"/>
                </a:lnTo>
                <a:lnTo>
                  <a:pt x="1149" y="205"/>
                </a:lnTo>
                <a:lnTo>
                  <a:pt x="1149" y="211"/>
                </a:lnTo>
                <a:lnTo>
                  <a:pt x="1151" y="21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Rectangle 30">
            <a:extLst>
              <a:ext uri="{FF2B5EF4-FFF2-40B4-BE49-F238E27FC236}">
                <a16:creationId xmlns:a16="http://schemas.microsoft.com/office/drawing/2014/main" id="{A5FF9E6C-F029-57E7-A428-C6081FAAF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99720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address</a:t>
            </a:r>
            <a:endParaRPr lang="en-US" altLang="en-US" sz="1800"/>
          </a:p>
        </p:txBody>
      </p:sp>
      <p:sp>
        <p:nvSpPr>
          <p:cNvPr id="32789" name="Freeform 31">
            <a:extLst>
              <a:ext uri="{FF2B5EF4-FFF2-40B4-BE49-F238E27FC236}">
                <a16:creationId xmlns:a16="http://schemas.microsoft.com/office/drawing/2014/main" id="{E8D43CB4-D3E6-A6B4-9BCB-B87A33B064A7}"/>
              </a:ext>
            </a:extLst>
          </p:cNvPr>
          <p:cNvSpPr>
            <a:spLocks/>
          </p:cNvSpPr>
          <p:nvPr/>
        </p:nvSpPr>
        <p:spPr bwMode="auto">
          <a:xfrm>
            <a:off x="3048000" y="3663950"/>
            <a:ext cx="912813" cy="341313"/>
          </a:xfrm>
          <a:custGeom>
            <a:avLst/>
            <a:gdLst>
              <a:gd name="T0" fmla="*/ 2147483646 w 1151"/>
              <a:gd name="T1" fmla="*/ 2147483646 h 431"/>
              <a:gd name="T2" fmla="*/ 2147483646 w 1151"/>
              <a:gd name="T3" fmla="*/ 2147483646 h 431"/>
              <a:gd name="T4" fmla="*/ 2147483646 w 1151"/>
              <a:gd name="T5" fmla="*/ 2147483646 h 431"/>
              <a:gd name="T6" fmla="*/ 2147483646 w 1151"/>
              <a:gd name="T7" fmla="*/ 2147483646 h 431"/>
              <a:gd name="T8" fmla="*/ 2147483646 w 1151"/>
              <a:gd name="T9" fmla="*/ 2147483646 h 431"/>
              <a:gd name="T10" fmla="*/ 2147483646 w 1151"/>
              <a:gd name="T11" fmla="*/ 2147483646 h 431"/>
              <a:gd name="T12" fmla="*/ 2147483646 w 1151"/>
              <a:gd name="T13" fmla="*/ 2147483646 h 431"/>
              <a:gd name="T14" fmla="*/ 2147483646 w 1151"/>
              <a:gd name="T15" fmla="*/ 2147483646 h 431"/>
              <a:gd name="T16" fmla="*/ 2147483646 w 1151"/>
              <a:gd name="T17" fmla="*/ 2147483646 h 431"/>
              <a:gd name="T18" fmla="*/ 2147483646 w 1151"/>
              <a:gd name="T19" fmla="*/ 2147483646 h 431"/>
              <a:gd name="T20" fmla="*/ 2147483646 w 1151"/>
              <a:gd name="T21" fmla="*/ 2147483646 h 431"/>
              <a:gd name="T22" fmla="*/ 2147483646 w 1151"/>
              <a:gd name="T23" fmla="*/ 2147483646 h 431"/>
              <a:gd name="T24" fmla="*/ 2147483646 w 1151"/>
              <a:gd name="T25" fmla="*/ 2147483646 h 431"/>
              <a:gd name="T26" fmla="*/ 2147483646 w 1151"/>
              <a:gd name="T27" fmla="*/ 2147483646 h 431"/>
              <a:gd name="T28" fmla="*/ 2147483646 w 1151"/>
              <a:gd name="T29" fmla="*/ 2147483646 h 431"/>
              <a:gd name="T30" fmla="*/ 2147483646 w 1151"/>
              <a:gd name="T31" fmla="*/ 2147483646 h 431"/>
              <a:gd name="T32" fmla="*/ 2147483646 w 1151"/>
              <a:gd name="T33" fmla="*/ 2147483646 h 431"/>
              <a:gd name="T34" fmla="*/ 2147483646 w 1151"/>
              <a:gd name="T35" fmla="*/ 2147483646 h 431"/>
              <a:gd name="T36" fmla="*/ 2147483646 w 1151"/>
              <a:gd name="T37" fmla="*/ 2147483646 h 431"/>
              <a:gd name="T38" fmla="*/ 2147483646 w 1151"/>
              <a:gd name="T39" fmla="*/ 2147483646 h 431"/>
              <a:gd name="T40" fmla="*/ 2147483646 w 1151"/>
              <a:gd name="T41" fmla="*/ 2147483646 h 431"/>
              <a:gd name="T42" fmla="*/ 2147483646 w 1151"/>
              <a:gd name="T43" fmla="*/ 2147483646 h 431"/>
              <a:gd name="T44" fmla="*/ 0 w 1151"/>
              <a:gd name="T45" fmla="*/ 2147483646 h 431"/>
              <a:gd name="T46" fmla="*/ 0 w 1151"/>
              <a:gd name="T47" fmla="*/ 2147483646 h 431"/>
              <a:gd name="T48" fmla="*/ 2147483646 w 1151"/>
              <a:gd name="T49" fmla="*/ 2147483646 h 431"/>
              <a:gd name="T50" fmla="*/ 2147483646 w 1151"/>
              <a:gd name="T51" fmla="*/ 2147483646 h 431"/>
              <a:gd name="T52" fmla="*/ 2147483646 w 1151"/>
              <a:gd name="T53" fmla="*/ 2147483646 h 431"/>
              <a:gd name="T54" fmla="*/ 2147483646 w 1151"/>
              <a:gd name="T55" fmla="*/ 2147483646 h 431"/>
              <a:gd name="T56" fmla="*/ 2147483646 w 1151"/>
              <a:gd name="T57" fmla="*/ 2147483646 h 431"/>
              <a:gd name="T58" fmla="*/ 2147483646 w 1151"/>
              <a:gd name="T59" fmla="*/ 2147483646 h 431"/>
              <a:gd name="T60" fmla="*/ 2147483646 w 1151"/>
              <a:gd name="T61" fmla="*/ 2147483646 h 431"/>
              <a:gd name="T62" fmla="*/ 2147483646 w 1151"/>
              <a:gd name="T63" fmla="*/ 2147483646 h 431"/>
              <a:gd name="T64" fmla="*/ 2147483646 w 1151"/>
              <a:gd name="T65" fmla="*/ 2147483646 h 431"/>
              <a:gd name="T66" fmla="*/ 2147483646 w 1151"/>
              <a:gd name="T67" fmla="*/ 2147483646 h 431"/>
              <a:gd name="T68" fmla="*/ 2147483646 w 1151"/>
              <a:gd name="T69" fmla="*/ 0 h 431"/>
              <a:gd name="T70" fmla="*/ 2147483646 w 1151"/>
              <a:gd name="T71" fmla="*/ 0 h 431"/>
              <a:gd name="T72" fmla="*/ 2147483646 w 1151"/>
              <a:gd name="T73" fmla="*/ 2147483646 h 431"/>
              <a:gd name="T74" fmla="*/ 2147483646 w 1151"/>
              <a:gd name="T75" fmla="*/ 2147483646 h 431"/>
              <a:gd name="T76" fmla="*/ 2147483646 w 1151"/>
              <a:gd name="T77" fmla="*/ 2147483646 h 431"/>
              <a:gd name="T78" fmla="*/ 2147483646 w 1151"/>
              <a:gd name="T79" fmla="*/ 2147483646 h 431"/>
              <a:gd name="T80" fmla="*/ 2147483646 w 1151"/>
              <a:gd name="T81" fmla="*/ 2147483646 h 431"/>
              <a:gd name="T82" fmla="*/ 2147483646 w 1151"/>
              <a:gd name="T83" fmla="*/ 2147483646 h 431"/>
              <a:gd name="T84" fmla="*/ 2147483646 w 1151"/>
              <a:gd name="T85" fmla="*/ 2147483646 h 431"/>
              <a:gd name="T86" fmla="*/ 2147483646 w 1151"/>
              <a:gd name="T87" fmla="*/ 2147483646 h 431"/>
              <a:gd name="T88" fmla="*/ 2147483646 w 1151"/>
              <a:gd name="T89" fmla="*/ 2147483646 h 431"/>
              <a:gd name="T90" fmla="*/ 2147483646 w 1151"/>
              <a:gd name="T91" fmla="*/ 2147483646 h 431"/>
              <a:gd name="T92" fmla="*/ 2147483646 w 1151"/>
              <a:gd name="T93" fmla="*/ 2147483646 h 4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51" h="431">
                <a:moveTo>
                  <a:pt x="1151" y="216"/>
                </a:moveTo>
                <a:lnTo>
                  <a:pt x="1149" y="221"/>
                </a:lnTo>
                <a:lnTo>
                  <a:pt x="1149" y="227"/>
                </a:lnTo>
                <a:lnTo>
                  <a:pt x="1147" y="233"/>
                </a:lnTo>
                <a:lnTo>
                  <a:pt x="1147" y="237"/>
                </a:lnTo>
                <a:lnTo>
                  <a:pt x="1145" y="242"/>
                </a:lnTo>
                <a:lnTo>
                  <a:pt x="1143" y="248"/>
                </a:lnTo>
                <a:lnTo>
                  <a:pt x="1137" y="258"/>
                </a:lnTo>
                <a:lnTo>
                  <a:pt x="1132" y="269"/>
                </a:lnTo>
                <a:lnTo>
                  <a:pt x="1124" y="279"/>
                </a:lnTo>
                <a:lnTo>
                  <a:pt x="1114" y="291"/>
                </a:lnTo>
                <a:lnTo>
                  <a:pt x="1105" y="300"/>
                </a:lnTo>
                <a:lnTo>
                  <a:pt x="1093" y="310"/>
                </a:lnTo>
                <a:lnTo>
                  <a:pt x="1082" y="317"/>
                </a:lnTo>
                <a:lnTo>
                  <a:pt x="1066" y="327"/>
                </a:lnTo>
                <a:lnTo>
                  <a:pt x="1051" y="337"/>
                </a:lnTo>
                <a:lnTo>
                  <a:pt x="1036" y="344"/>
                </a:lnTo>
                <a:lnTo>
                  <a:pt x="1019" y="354"/>
                </a:lnTo>
                <a:lnTo>
                  <a:pt x="1001" y="360"/>
                </a:lnTo>
                <a:lnTo>
                  <a:pt x="982" y="369"/>
                </a:lnTo>
                <a:lnTo>
                  <a:pt x="961" y="377"/>
                </a:lnTo>
                <a:lnTo>
                  <a:pt x="942" y="383"/>
                </a:lnTo>
                <a:lnTo>
                  <a:pt x="919" y="389"/>
                </a:lnTo>
                <a:lnTo>
                  <a:pt x="896" y="394"/>
                </a:lnTo>
                <a:lnTo>
                  <a:pt x="873" y="400"/>
                </a:lnTo>
                <a:lnTo>
                  <a:pt x="850" y="406"/>
                </a:lnTo>
                <a:lnTo>
                  <a:pt x="823" y="410"/>
                </a:lnTo>
                <a:lnTo>
                  <a:pt x="798" y="414"/>
                </a:lnTo>
                <a:lnTo>
                  <a:pt x="773" y="419"/>
                </a:lnTo>
                <a:lnTo>
                  <a:pt x="746" y="421"/>
                </a:lnTo>
                <a:lnTo>
                  <a:pt x="719" y="425"/>
                </a:lnTo>
                <a:lnTo>
                  <a:pt x="691" y="427"/>
                </a:lnTo>
                <a:lnTo>
                  <a:pt x="662" y="429"/>
                </a:lnTo>
                <a:lnTo>
                  <a:pt x="635" y="431"/>
                </a:lnTo>
                <a:lnTo>
                  <a:pt x="604" y="431"/>
                </a:lnTo>
                <a:lnTo>
                  <a:pt x="575" y="431"/>
                </a:lnTo>
                <a:lnTo>
                  <a:pt x="545" y="431"/>
                </a:lnTo>
                <a:lnTo>
                  <a:pt x="516" y="431"/>
                </a:lnTo>
                <a:lnTo>
                  <a:pt x="487" y="429"/>
                </a:lnTo>
                <a:lnTo>
                  <a:pt x="458" y="427"/>
                </a:lnTo>
                <a:lnTo>
                  <a:pt x="432" y="425"/>
                </a:lnTo>
                <a:lnTo>
                  <a:pt x="403" y="421"/>
                </a:lnTo>
                <a:lnTo>
                  <a:pt x="376" y="419"/>
                </a:lnTo>
                <a:lnTo>
                  <a:pt x="351" y="414"/>
                </a:lnTo>
                <a:lnTo>
                  <a:pt x="326" y="410"/>
                </a:lnTo>
                <a:lnTo>
                  <a:pt x="301" y="406"/>
                </a:lnTo>
                <a:lnTo>
                  <a:pt x="276" y="400"/>
                </a:lnTo>
                <a:lnTo>
                  <a:pt x="253" y="394"/>
                </a:lnTo>
                <a:lnTo>
                  <a:pt x="230" y="389"/>
                </a:lnTo>
                <a:lnTo>
                  <a:pt x="209" y="383"/>
                </a:lnTo>
                <a:lnTo>
                  <a:pt x="188" y="377"/>
                </a:lnTo>
                <a:lnTo>
                  <a:pt x="169" y="369"/>
                </a:lnTo>
                <a:lnTo>
                  <a:pt x="148" y="360"/>
                </a:lnTo>
                <a:lnTo>
                  <a:pt x="132" y="354"/>
                </a:lnTo>
                <a:lnTo>
                  <a:pt x="115" y="344"/>
                </a:lnTo>
                <a:lnTo>
                  <a:pt x="98" y="337"/>
                </a:lnTo>
                <a:lnTo>
                  <a:pt x="83" y="327"/>
                </a:lnTo>
                <a:lnTo>
                  <a:pt x="69" y="317"/>
                </a:lnTo>
                <a:lnTo>
                  <a:pt x="56" y="310"/>
                </a:lnTo>
                <a:lnTo>
                  <a:pt x="46" y="300"/>
                </a:lnTo>
                <a:lnTo>
                  <a:pt x="35" y="291"/>
                </a:lnTo>
                <a:lnTo>
                  <a:pt x="25" y="279"/>
                </a:lnTo>
                <a:lnTo>
                  <a:pt x="19" y="269"/>
                </a:lnTo>
                <a:lnTo>
                  <a:pt x="12" y="260"/>
                </a:lnTo>
                <a:lnTo>
                  <a:pt x="8" y="248"/>
                </a:lnTo>
                <a:lnTo>
                  <a:pt x="4" y="242"/>
                </a:lnTo>
                <a:lnTo>
                  <a:pt x="2" y="237"/>
                </a:lnTo>
                <a:lnTo>
                  <a:pt x="2" y="233"/>
                </a:lnTo>
                <a:lnTo>
                  <a:pt x="0" y="227"/>
                </a:lnTo>
                <a:lnTo>
                  <a:pt x="0" y="221"/>
                </a:lnTo>
                <a:lnTo>
                  <a:pt x="0" y="216"/>
                </a:lnTo>
                <a:lnTo>
                  <a:pt x="0" y="210"/>
                </a:lnTo>
                <a:lnTo>
                  <a:pt x="0" y="204"/>
                </a:lnTo>
                <a:lnTo>
                  <a:pt x="2" y="198"/>
                </a:lnTo>
                <a:lnTo>
                  <a:pt x="2" y="193"/>
                </a:lnTo>
                <a:lnTo>
                  <a:pt x="4" y="187"/>
                </a:lnTo>
                <a:lnTo>
                  <a:pt x="8" y="183"/>
                </a:lnTo>
                <a:lnTo>
                  <a:pt x="12" y="171"/>
                </a:lnTo>
                <a:lnTo>
                  <a:pt x="19" y="162"/>
                </a:lnTo>
                <a:lnTo>
                  <a:pt x="25" y="150"/>
                </a:lnTo>
                <a:lnTo>
                  <a:pt x="35" y="141"/>
                </a:lnTo>
                <a:lnTo>
                  <a:pt x="46" y="131"/>
                </a:lnTo>
                <a:lnTo>
                  <a:pt x="56" y="123"/>
                </a:lnTo>
                <a:lnTo>
                  <a:pt x="69" y="112"/>
                </a:lnTo>
                <a:lnTo>
                  <a:pt x="83" y="104"/>
                </a:lnTo>
                <a:lnTo>
                  <a:pt x="98" y="95"/>
                </a:lnTo>
                <a:lnTo>
                  <a:pt x="115" y="87"/>
                </a:lnTo>
                <a:lnTo>
                  <a:pt x="132" y="79"/>
                </a:lnTo>
                <a:lnTo>
                  <a:pt x="148" y="70"/>
                </a:lnTo>
                <a:lnTo>
                  <a:pt x="169" y="64"/>
                </a:lnTo>
                <a:lnTo>
                  <a:pt x="188" y="56"/>
                </a:lnTo>
                <a:lnTo>
                  <a:pt x="209" y="48"/>
                </a:lnTo>
                <a:lnTo>
                  <a:pt x="230" y="43"/>
                </a:lnTo>
                <a:lnTo>
                  <a:pt x="253" y="37"/>
                </a:lnTo>
                <a:lnTo>
                  <a:pt x="276" y="31"/>
                </a:lnTo>
                <a:lnTo>
                  <a:pt x="299" y="25"/>
                </a:lnTo>
                <a:lnTo>
                  <a:pt x="326" y="20"/>
                </a:lnTo>
                <a:lnTo>
                  <a:pt x="351" y="16"/>
                </a:lnTo>
                <a:lnTo>
                  <a:pt x="376" y="14"/>
                </a:lnTo>
                <a:lnTo>
                  <a:pt x="403" y="8"/>
                </a:lnTo>
                <a:lnTo>
                  <a:pt x="432" y="6"/>
                </a:lnTo>
                <a:lnTo>
                  <a:pt x="458" y="4"/>
                </a:lnTo>
                <a:lnTo>
                  <a:pt x="487" y="2"/>
                </a:lnTo>
                <a:lnTo>
                  <a:pt x="516" y="0"/>
                </a:lnTo>
                <a:lnTo>
                  <a:pt x="545" y="0"/>
                </a:lnTo>
                <a:lnTo>
                  <a:pt x="575" y="0"/>
                </a:lnTo>
                <a:lnTo>
                  <a:pt x="604" y="0"/>
                </a:lnTo>
                <a:lnTo>
                  <a:pt x="635" y="0"/>
                </a:lnTo>
                <a:lnTo>
                  <a:pt x="662" y="2"/>
                </a:lnTo>
                <a:lnTo>
                  <a:pt x="691" y="4"/>
                </a:lnTo>
                <a:lnTo>
                  <a:pt x="719" y="6"/>
                </a:lnTo>
                <a:lnTo>
                  <a:pt x="746" y="8"/>
                </a:lnTo>
                <a:lnTo>
                  <a:pt x="773" y="14"/>
                </a:lnTo>
                <a:lnTo>
                  <a:pt x="798" y="16"/>
                </a:lnTo>
                <a:lnTo>
                  <a:pt x="823" y="20"/>
                </a:lnTo>
                <a:lnTo>
                  <a:pt x="850" y="25"/>
                </a:lnTo>
                <a:lnTo>
                  <a:pt x="873" y="31"/>
                </a:lnTo>
                <a:lnTo>
                  <a:pt x="896" y="37"/>
                </a:lnTo>
                <a:lnTo>
                  <a:pt x="919" y="43"/>
                </a:lnTo>
                <a:lnTo>
                  <a:pt x="942" y="48"/>
                </a:lnTo>
                <a:lnTo>
                  <a:pt x="961" y="56"/>
                </a:lnTo>
                <a:lnTo>
                  <a:pt x="982" y="64"/>
                </a:lnTo>
                <a:lnTo>
                  <a:pt x="1001" y="70"/>
                </a:lnTo>
                <a:lnTo>
                  <a:pt x="1019" y="79"/>
                </a:lnTo>
                <a:lnTo>
                  <a:pt x="1036" y="87"/>
                </a:lnTo>
                <a:lnTo>
                  <a:pt x="1051" y="95"/>
                </a:lnTo>
                <a:lnTo>
                  <a:pt x="1066" y="104"/>
                </a:lnTo>
                <a:lnTo>
                  <a:pt x="1082" y="112"/>
                </a:lnTo>
                <a:lnTo>
                  <a:pt x="1093" y="123"/>
                </a:lnTo>
                <a:lnTo>
                  <a:pt x="1105" y="131"/>
                </a:lnTo>
                <a:lnTo>
                  <a:pt x="1114" y="141"/>
                </a:lnTo>
                <a:lnTo>
                  <a:pt x="1124" y="150"/>
                </a:lnTo>
                <a:lnTo>
                  <a:pt x="1132" y="162"/>
                </a:lnTo>
                <a:lnTo>
                  <a:pt x="1137" y="171"/>
                </a:lnTo>
                <a:lnTo>
                  <a:pt x="1143" y="183"/>
                </a:lnTo>
                <a:lnTo>
                  <a:pt x="1145" y="187"/>
                </a:lnTo>
                <a:lnTo>
                  <a:pt x="1147" y="193"/>
                </a:lnTo>
                <a:lnTo>
                  <a:pt x="1147" y="198"/>
                </a:lnTo>
                <a:lnTo>
                  <a:pt x="1149" y="204"/>
                </a:lnTo>
                <a:lnTo>
                  <a:pt x="1149" y="210"/>
                </a:lnTo>
                <a:lnTo>
                  <a:pt x="1151" y="21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Rectangle 32">
            <a:extLst>
              <a:ext uri="{FF2B5EF4-FFF2-40B4-BE49-F238E27FC236}">
                <a16:creationId xmlns:a16="http://schemas.microsoft.com/office/drawing/2014/main" id="{2172B021-D554-7839-416E-9504A98D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3740150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city</a:t>
            </a:r>
            <a:endParaRPr lang="en-US" altLang="en-US" sz="1800"/>
          </a:p>
        </p:txBody>
      </p:sp>
      <p:sp>
        <p:nvSpPr>
          <p:cNvPr id="32791" name="Line 33">
            <a:extLst>
              <a:ext uri="{FF2B5EF4-FFF2-40B4-BE49-F238E27FC236}">
                <a16:creationId xmlns:a16="http://schemas.microsoft.com/office/drawing/2014/main" id="{D7FE74B1-28BF-A212-885B-88640674B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3203575"/>
            <a:ext cx="808038" cy="458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34">
            <a:extLst>
              <a:ext uri="{FF2B5EF4-FFF2-40B4-BE49-F238E27FC236}">
                <a16:creationId xmlns:a16="http://schemas.microsoft.com/office/drawing/2014/main" id="{36B5F58B-8DDB-A9E2-A67C-EBDC17A526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13" y="3262313"/>
            <a:ext cx="1587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35">
            <a:extLst>
              <a:ext uri="{FF2B5EF4-FFF2-40B4-BE49-F238E27FC236}">
                <a16:creationId xmlns:a16="http://schemas.microsoft.com/office/drawing/2014/main" id="{75D2B9EF-F958-8F6F-CF6D-5342B146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088" y="3190875"/>
            <a:ext cx="76993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36">
            <a:extLst>
              <a:ext uri="{FF2B5EF4-FFF2-40B4-BE49-F238E27FC236}">
                <a16:creationId xmlns:a16="http://schemas.microsoft.com/office/drawing/2014/main" id="{8A0444D4-231C-64C7-717D-B45DC205C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2462213"/>
            <a:ext cx="1587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3" name="Rectangle 37">
            <a:extLst>
              <a:ext uri="{FF2B5EF4-FFF2-40B4-BE49-F238E27FC236}">
                <a16:creationId xmlns:a16="http://schemas.microsoft.com/office/drawing/2014/main" id="{32027EC7-0C58-9C75-EA75-3A91CD461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7543800" cy="1754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Mapping strategy (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Composite</a:t>
            </a:r>
            <a:r>
              <a:rPr lang="en-US" b="1" dirty="0">
                <a:latin typeface="Arial" charset="0"/>
                <a:ea typeface="ＭＳ Ｐゴシック" charset="0"/>
              </a:rPr>
              <a:t>):   </a:t>
            </a:r>
            <a:r>
              <a:rPr lang="en-US" dirty="0">
                <a:latin typeface="Arial" charset="0"/>
                <a:ea typeface="ＭＳ Ｐゴシック" charset="0"/>
              </a:rPr>
              <a:t>Include only the 2</a:t>
            </a:r>
            <a:r>
              <a:rPr lang="en-US" baseline="30000" dirty="0">
                <a:latin typeface="Arial" charset="0"/>
                <a:ea typeface="ＭＳ Ｐゴシック" charset="0"/>
              </a:rPr>
              <a:t>nd</a:t>
            </a:r>
            <a:r>
              <a:rPr lang="en-US" dirty="0">
                <a:latin typeface="Arial" charset="0"/>
                <a:ea typeface="ＭＳ Ｐゴシック" charset="0"/>
              </a:rPr>
              <a:t> level attributes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Mapping strategy (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Derived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): 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Mapped as is (enforced later using triggers)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Student(</a:t>
            </a:r>
            <a:r>
              <a:rPr lang="en-US" u="sng" dirty="0" err="1">
                <a:solidFill>
                  <a:srgbClr val="3333FF"/>
                </a:solidFill>
                <a:latin typeface="Arial" charset="0"/>
                <a:ea typeface="ＭＳ Ｐゴシック" charset="0"/>
              </a:rPr>
              <a:t>sNum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3333FF"/>
                </a:solidFill>
                <a:latin typeface="Arial" charset="0"/>
                <a:ea typeface="ＭＳ Ｐゴシック" charset="0"/>
              </a:rPr>
              <a:t>sName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3333FF"/>
                </a:solidFill>
                <a:latin typeface="Arial" charset="0"/>
                <a:ea typeface="ＭＳ Ｐゴシック" charset="0"/>
              </a:rPr>
              <a:t>sAge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, street, city, state)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60FD33F-6C60-3BAA-1AC9-96001A86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B96D2AD3-FFFC-E8F7-6C1E-B22AE6E3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0445E18-34AE-A04E-895C-824FF38D4D65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000"/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5445933E-8EE7-7496-3B28-F31AE54A6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Rule VI: Multi-valued Attributes</a:t>
            </a:r>
            <a:endParaRPr lang="en-US" sz="3200" dirty="0">
              <a:cs typeface="+mj-cs"/>
            </a:endParaRPr>
          </a:p>
        </p:txBody>
      </p:sp>
      <p:sp>
        <p:nvSpPr>
          <p:cNvPr id="33796" name="Rectangle 10">
            <a:extLst>
              <a:ext uri="{FF2B5EF4-FFF2-40B4-BE49-F238E27FC236}">
                <a16:creationId xmlns:a16="http://schemas.microsoft.com/office/drawing/2014/main" id="{4A3D65F5-5018-52D2-B8CD-2C3C887E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133600"/>
            <a:ext cx="1368425" cy="341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7" name="Rectangle 11">
            <a:extLst>
              <a:ext uri="{FF2B5EF4-FFF2-40B4-BE49-F238E27FC236}">
                <a16:creationId xmlns:a16="http://schemas.microsoft.com/office/drawing/2014/main" id="{34329ED4-9C23-8659-A721-FAD3F6B6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11388"/>
            <a:ext cx="523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Student</a:t>
            </a:r>
            <a:endParaRPr lang="en-US" altLang="en-US" sz="1800"/>
          </a:p>
        </p:txBody>
      </p:sp>
      <p:sp>
        <p:nvSpPr>
          <p:cNvPr id="33798" name="Freeform 12">
            <a:extLst>
              <a:ext uri="{FF2B5EF4-FFF2-40B4-BE49-F238E27FC236}">
                <a16:creationId xmlns:a16="http://schemas.microsoft.com/office/drawing/2014/main" id="{AEEAF65A-2934-74F0-CBC8-4EE89843502C}"/>
              </a:ext>
            </a:extLst>
          </p:cNvPr>
          <p:cNvSpPr>
            <a:spLocks/>
          </p:cNvSpPr>
          <p:nvPr/>
        </p:nvSpPr>
        <p:spPr bwMode="auto">
          <a:xfrm>
            <a:off x="5099050" y="1676400"/>
            <a:ext cx="912813" cy="342900"/>
          </a:xfrm>
          <a:custGeom>
            <a:avLst/>
            <a:gdLst>
              <a:gd name="T0" fmla="*/ 2147483646 w 1149"/>
              <a:gd name="T1" fmla="*/ 2147483646 h 433"/>
              <a:gd name="T2" fmla="*/ 2147483646 w 1149"/>
              <a:gd name="T3" fmla="*/ 2147483646 h 433"/>
              <a:gd name="T4" fmla="*/ 2147483646 w 1149"/>
              <a:gd name="T5" fmla="*/ 2147483646 h 433"/>
              <a:gd name="T6" fmla="*/ 2147483646 w 1149"/>
              <a:gd name="T7" fmla="*/ 2147483646 h 433"/>
              <a:gd name="T8" fmla="*/ 2147483646 w 1149"/>
              <a:gd name="T9" fmla="*/ 2147483646 h 433"/>
              <a:gd name="T10" fmla="*/ 2147483646 w 1149"/>
              <a:gd name="T11" fmla="*/ 2147483646 h 433"/>
              <a:gd name="T12" fmla="*/ 2147483646 w 1149"/>
              <a:gd name="T13" fmla="*/ 2147483646 h 433"/>
              <a:gd name="T14" fmla="*/ 2147483646 w 1149"/>
              <a:gd name="T15" fmla="*/ 2147483646 h 433"/>
              <a:gd name="T16" fmla="*/ 2147483646 w 1149"/>
              <a:gd name="T17" fmla="*/ 2147483646 h 433"/>
              <a:gd name="T18" fmla="*/ 2147483646 w 1149"/>
              <a:gd name="T19" fmla="*/ 2147483646 h 433"/>
              <a:gd name="T20" fmla="*/ 2147483646 w 1149"/>
              <a:gd name="T21" fmla="*/ 2147483646 h 433"/>
              <a:gd name="T22" fmla="*/ 2147483646 w 1149"/>
              <a:gd name="T23" fmla="*/ 0 h 433"/>
              <a:gd name="T24" fmla="*/ 2147483646 w 1149"/>
              <a:gd name="T25" fmla="*/ 2147483646 h 433"/>
              <a:gd name="T26" fmla="*/ 2147483646 w 1149"/>
              <a:gd name="T27" fmla="*/ 2147483646 h 433"/>
              <a:gd name="T28" fmla="*/ 2147483646 w 1149"/>
              <a:gd name="T29" fmla="*/ 2147483646 h 433"/>
              <a:gd name="T30" fmla="*/ 2147483646 w 1149"/>
              <a:gd name="T31" fmla="*/ 2147483646 h 433"/>
              <a:gd name="T32" fmla="*/ 2147483646 w 1149"/>
              <a:gd name="T33" fmla="*/ 2147483646 h 433"/>
              <a:gd name="T34" fmla="*/ 2147483646 w 1149"/>
              <a:gd name="T35" fmla="*/ 2147483646 h 433"/>
              <a:gd name="T36" fmla="*/ 2147483646 w 1149"/>
              <a:gd name="T37" fmla="*/ 2147483646 h 433"/>
              <a:gd name="T38" fmla="*/ 2147483646 w 1149"/>
              <a:gd name="T39" fmla="*/ 2147483646 h 433"/>
              <a:gd name="T40" fmla="*/ 2147483646 w 1149"/>
              <a:gd name="T41" fmla="*/ 2147483646 h 433"/>
              <a:gd name="T42" fmla="*/ 2147483646 w 1149"/>
              <a:gd name="T43" fmla="*/ 2147483646 h 433"/>
              <a:gd name="T44" fmla="*/ 0 w 1149"/>
              <a:gd name="T45" fmla="*/ 2147483646 h 433"/>
              <a:gd name="T46" fmla="*/ 0 w 1149"/>
              <a:gd name="T47" fmla="*/ 2147483646 h 433"/>
              <a:gd name="T48" fmla="*/ 2147483646 w 1149"/>
              <a:gd name="T49" fmla="*/ 2147483646 h 433"/>
              <a:gd name="T50" fmla="*/ 2147483646 w 1149"/>
              <a:gd name="T51" fmla="*/ 2147483646 h 433"/>
              <a:gd name="T52" fmla="*/ 2147483646 w 1149"/>
              <a:gd name="T53" fmla="*/ 2147483646 h 433"/>
              <a:gd name="T54" fmla="*/ 2147483646 w 1149"/>
              <a:gd name="T55" fmla="*/ 2147483646 h 433"/>
              <a:gd name="T56" fmla="*/ 2147483646 w 1149"/>
              <a:gd name="T57" fmla="*/ 2147483646 h 433"/>
              <a:gd name="T58" fmla="*/ 2147483646 w 1149"/>
              <a:gd name="T59" fmla="*/ 2147483646 h 433"/>
              <a:gd name="T60" fmla="*/ 2147483646 w 1149"/>
              <a:gd name="T61" fmla="*/ 2147483646 h 433"/>
              <a:gd name="T62" fmla="*/ 2147483646 w 1149"/>
              <a:gd name="T63" fmla="*/ 2147483646 h 433"/>
              <a:gd name="T64" fmla="*/ 2147483646 w 1149"/>
              <a:gd name="T65" fmla="*/ 2147483646 h 433"/>
              <a:gd name="T66" fmla="*/ 2147483646 w 1149"/>
              <a:gd name="T67" fmla="*/ 2147483646 h 433"/>
              <a:gd name="T68" fmla="*/ 2147483646 w 1149"/>
              <a:gd name="T69" fmla="*/ 2147483646 h 433"/>
              <a:gd name="T70" fmla="*/ 2147483646 w 1149"/>
              <a:gd name="T71" fmla="*/ 2147483646 h 433"/>
              <a:gd name="T72" fmla="*/ 2147483646 w 1149"/>
              <a:gd name="T73" fmla="*/ 2147483646 h 433"/>
              <a:gd name="T74" fmla="*/ 2147483646 w 1149"/>
              <a:gd name="T75" fmla="*/ 2147483646 h 433"/>
              <a:gd name="T76" fmla="*/ 2147483646 w 1149"/>
              <a:gd name="T77" fmla="*/ 2147483646 h 433"/>
              <a:gd name="T78" fmla="*/ 2147483646 w 1149"/>
              <a:gd name="T79" fmla="*/ 2147483646 h 433"/>
              <a:gd name="T80" fmla="*/ 2147483646 w 1149"/>
              <a:gd name="T81" fmla="*/ 2147483646 h 433"/>
              <a:gd name="T82" fmla="*/ 2147483646 w 1149"/>
              <a:gd name="T83" fmla="*/ 2147483646 h 433"/>
              <a:gd name="T84" fmla="*/ 2147483646 w 1149"/>
              <a:gd name="T85" fmla="*/ 2147483646 h 433"/>
              <a:gd name="T86" fmla="*/ 2147483646 w 1149"/>
              <a:gd name="T87" fmla="*/ 2147483646 h 433"/>
              <a:gd name="T88" fmla="*/ 2147483646 w 1149"/>
              <a:gd name="T89" fmla="*/ 2147483646 h 433"/>
              <a:gd name="T90" fmla="*/ 2147483646 w 1149"/>
              <a:gd name="T91" fmla="*/ 2147483646 h 433"/>
              <a:gd name="T92" fmla="*/ 2147483646 w 1149"/>
              <a:gd name="T93" fmla="*/ 2147483646 h 4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49" h="433">
                <a:moveTo>
                  <a:pt x="1149" y="216"/>
                </a:moveTo>
                <a:lnTo>
                  <a:pt x="1149" y="210"/>
                </a:lnTo>
                <a:lnTo>
                  <a:pt x="1149" y="204"/>
                </a:lnTo>
                <a:lnTo>
                  <a:pt x="1147" y="200"/>
                </a:lnTo>
                <a:lnTo>
                  <a:pt x="1145" y="194"/>
                </a:lnTo>
                <a:lnTo>
                  <a:pt x="1144" y="189"/>
                </a:lnTo>
                <a:lnTo>
                  <a:pt x="1144" y="183"/>
                </a:lnTo>
                <a:lnTo>
                  <a:pt x="1138" y="173"/>
                </a:lnTo>
                <a:lnTo>
                  <a:pt x="1132" y="162"/>
                </a:lnTo>
                <a:lnTo>
                  <a:pt x="1122" y="152"/>
                </a:lnTo>
                <a:lnTo>
                  <a:pt x="1115" y="143"/>
                </a:lnTo>
                <a:lnTo>
                  <a:pt x="1103" y="133"/>
                </a:lnTo>
                <a:lnTo>
                  <a:pt x="1092" y="123"/>
                </a:lnTo>
                <a:lnTo>
                  <a:pt x="1078" y="114"/>
                </a:lnTo>
                <a:lnTo>
                  <a:pt x="1067" y="104"/>
                </a:lnTo>
                <a:lnTo>
                  <a:pt x="1051" y="96"/>
                </a:lnTo>
                <a:lnTo>
                  <a:pt x="1034" y="87"/>
                </a:lnTo>
                <a:lnTo>
                  <a:pt x="1019" y="79"/>
                </a:lnTo>
                <a:lnTo>
                  <a:pt x="1000" y="71"/>
                </a:lnTo>
                <a:lnTo>
                  <a:pt x="981" y="64"/>
                </a:lnTo>
                <a:lnTo>
                  <a:pt x="959" y="56"/>
                </a:lnTo>
                <a:lnTo>
                  <a:pt x="940" y="50"/>
                </a:lnTo>
                <a:lnTo>
                  <a:pt x="917" y="43"/>
                </a:lnTo>
                <a:lnTo>
                  <a:pt x="894" y="37"/>
                </a:lnTo>
                <a:lnTo>
                  <a:pt x="873" y="31"/>
                </a:lnTo>
                <a:lnTo>
                  <a:pt x="848" y="25"/>
                </a:lnTo>
                <a:lnTo>
                  <a:pt x="823" y="21"/>
                </a:lnTo>
                <a:lnTo>
                  <a:pt x="798" y="18"/>
                </a:lnTo>
                <a:lnTo>
                  <a:pt x="771" y="14"/>
                </a:lnTo>
                <a:lnTo>
                  <a:pt x="745" y="10"/>
                </a:lnTo>
                <a:lnTo>
                  <a:pt x="718" y="8"/>
                </a:lnTo>
                <a:lnTo>
                  <a:pt x="689" y="4"/>
                </a:lnTo>
                <a:lnTo>
                  <a:pt x="662" y="4"/>
                </a:lnTo>
                <a:lnTo>
                  <a:pt x="631" y="2"/>
                </a:lnTo>
                <a:lnTo>
                  <a:pt x="605" y="0"/>
                </a:lnTo>
                <a:lnTo>
                  <a:pt x="576" y="0"/>
                </a:lnTo>
                <a:lnTo>
                  <a:pt x="545" y="0"/>
                </a:lnTo>
                <a:lnTo>
                  <a:pt x="516" y="2"/>
                </a:lnTo>
                <a:lnTo>
                  <a:pt x="488" y="4"/>
                </a:lnTo>
                <a:lnTo>
                  <a:pt x="459" y="4"/>
                </a:lnTo>
                <a:lnTo>
                  <a:pt x="430" y="8"/>
                </a:lnTo>
                <a:lnTo>
                  <a:pt x="403" y="10"/>
                </a:lnTo>
                <a:lnTo>
                  <a:pt x="376" y="14"/>
                </a:lnTo>
                <a:lnTo>
                  <a:pt x="351" y="18"/>
                </a:lnTo>
                <a:lnTo>
                  <a:pt x="327" y="21"/>
                </a:lnTo>
                <a:lnTo>
                  <a:pt x="302" y="25"/>
                </a:lnTo>
                <a:lnTo>
                  <a:pt x="277" y="31"/>
                </a:lnTo>
                <a:lnTo>
                  <a:pt x="254" y="37"/>
                </a:lnTo>
                <a:lnTo>
                  <a:pt x="231" y="43"/>
                </a:lnTo>
                <a:lnTo>
                  <a:pt x="210" y="50"/>
                </a:lnTo>
                <a:lnTo>
                  <a:pt x="188" y="56"/>
                </a:lnTo>
                <a:lnTo>
                  <a:pt x="169" y="64"/>
                </a:lnTo>
                <a:lnTo>
                  <a:pt x="150" y="71"/>
                </a:lnTo>
                <a:lnTo>
                  <a:pt x="131" y="79"/>
                </a:lnTo>
                <a:lnTo>
                  <a:pt x="114" y="87"/>
                </a:lnTo>
                <a:lnTo>
                  <a:pt x="98" y="96"/>
                </a:lnTo>
                <a:lnTo>
                  <a:pt x="83" y="104"/>
                </a:lnTo>
                <a:lnTo>
                  <a:pt x="70" y="114"/>
                </a:lnTo>
                <a:lnTo>
                  <a:pt x="58" y="123"/>
                </a:lnTo>
                <a:lnTo>
                  <a:pt x="46" y="133"/>
                </a:lnTo>
                <a:lnTo>
                  <a:pt x="35" y="143"/>
                </a:lnTo>
                <a:lnTo>
                  <a:pt x="25" y="152"/>
                </a:lnTo>
                <a:lnTo>
                  <a:pt x="18" y="162"/>
                </a:lnTo>
                <a:lnTo>
                  <a:pt x="12" y="173"/>
                </a:lnTo>
                <a:lnTo>
                  <a:pt x="6" y="183"/>
                </a:lnTo>
                <a:lnTo>
                  <a:pt x="4" y="189"/>
                </a:lnTo>
                <a:lnTo>
                  <a:pt x="4" y="194"/>
                </a:lnTo>
                <a:lnTo>
                  <a:pt x="2" y="200"/>
                </a:lnTo>
                <a:lnTo>
                  <a:pt x="0" y="204"/>
                </a:lnTo>
                <a:lnTo>
                  <a:pt x="0" y="210"/>
                </a:lnTo>
                <a:lnTo>
                  <a:pt x="0" y="216"/>
                </a:lnTo>
                <a:lnTo>
                  <a:pt x="0" y="221"/>
                </a:lnTo>
                <a:lnTo>
                  <a:pt x="0" y="227"/>
                </a:lnTo>
                <a:lnTo>
                  <a:pt x="2" y="233"/>
                </a:lnTo>
                <a:lnTo>
                  <a:pt x="4" y="239"/>
                </a:lnTo>
                <a:lnTo>
                  <a:pt x="4" y="244"/>
                </a:lnTo>
                <a:lnTo>
                  <a:pt x="6" y="248"/>
                </a:lnTo>
                <a:lnTo>
                  <a:pt x="12" y="260"/>
                </a:lnTo>
                <a:lnTo>
                  <a:pt x="18" y="269"/>
                </a:lnTo>
                <a:lnTo>
                  <a:pt x="25" y="281"/>
                </a:lnTo>
                <a:lnTo>
                  <a:pt x="35" y="291"/>
                </a:lnTo>
                <a:lnTo>
                  <a:pt x="46" y="302"/>
                </a:lnTo>
                <a:lnTo>
                  <a:pt x="58" y="310"/>
                </a:lnTo>
                <a:lnTo>
                  <a:pt x="70" y="319"/>
                </a:lnTo>
                <a:lnTo>
                  <a:pt x="83" y="329"/>
                </a:lnTo>
                <a:lnTo>
                  <a:pt x="98" y="337"/>
                </a:lnTo>
                <a:lnTo>
                  <a:pt x="114" y="344"/>
                </a:lnTo>
                <a:lnTo>
                  <a:pt x="131" y="354"/>
                </a:lnTo>
                <a:lnTo>
                  <a:pt x="150" y="362"/>
                </a:lnTo>
                <a:lnTo>
                  <a:pt x="169" y="369"/>
                </a:lnTo>
                <a:lnTo>
                  <a:pt x="188" y="377"/>
                </a:lnTo>
                <a:lnTo>
                  <a:pt x="210" y="383"/>
                </a:lnTo>
                <a:lnTo>
                  <a:pt x="231" y="389"/>
                </a:lnTo>
                <a:lnTo>
                  <a:pt x="254" y="396"/>
                </a:lnTo>
                <a:lnTo>
                  <a:pt x="277" y="402"/>
                </a:lnTo>
                <a:lnTo>
                  <a:pt x="302" y="406"/>
                </a:lnTo>
                <a:lnTo>
                  <a:pt x="327" y="412"/>
                </a:lnTo>
                <a:lnTo>
                  <a:pt x="351" y="415"/>
                </a:lnTo>
                <a:lnTo>
                  <a:pt x="376" y="419"/>
                </a:lnTo>
                <a:lnTo>
                  <a:pt x="403" y="423"/>
                </a:lnTo>
                <a:lnTo>
                  <a:pt x="430" y="425"/>
                </a:lnTo>
                <a:lnTo>
                  <a:pt x="459" y="429"/>
                </a:lnTo>
                <a:lnTo>
                  <a:pt x="488" y="431"/>
                </a:lnTo>
                <a:lnTo>
                  <a:pt x="516" y="431"/>
                </a:lnTo>
                <a:lnTo>
                  <a:pt x="545" y="431"/>
                </a:lnTo>
                <a:lnTo>
                  <a:pt x="576" y="433"/>
                </a:lnTo>
                <a:lnTo>
                  <a:pt x="605" y="431"/>
                </a:lnTo>
                <a:lnTo>
                  <a:pt x="633" y="431"/>
                </a:lnTo>
                <a:lnTo>
                  <a:pt x="662" y="431"/>
                </a:lnTo>
                <a:lnTo>
                  <a:pt x="689" y="429"/>
                </a:lnTo>
                <a:lnTo>
                  <a:pt x="718" y="425"/>
                </a:lnTo>
                <a:lnTo>
                  <a:pt x="745" y="423"/>
                </a:lnTo>
                <a:lnTo>
                  <a:pt x="771" y="419"/>
                </a:lnTo>
                <a:lnTo>
                  <a:pt x="798" y="415"/>
                </a:lnTo>
                <a:lnTo>
                  <a:pt x="823" y="412"/>
                </a:lnTo>
                <a:lnTo>
                  <a:pt x="848" y="406"/>
                </a:lnTo>
                <a:lnTo>
                  <a:pt x="873" y="402"/>
                </a:lnTo>
                <a:lnTo>
                  <a:pt x="894" y="396"/>
                </a:lnTo>
                <a:lnTo>
                  <a:pt x="917" y="389"/>
                </a:lnTo>
                <a:lnTo>
                  <a:pt x="940" y="383"/>
                </a:lnTo>
                <a:lnTo>
                  <a:pt x="959" y="377"/>
                </a:lnTo>
                <a:lnTo>
                  <a:pt x="981" y="369"/>
                </a:lnTo>
                <a:lnTo>
                  <a:pt x="1000" y="362"/>
                </a:lnTo>
                <a:lnTo>
                  <a:pt x="1019" y="354"/>
                </a:lnTo>
                <a:lnTo>
                  <a:pt x="1034" y="344"/>
                </a:lnTo>
                <a:lnTo>
                  <a:pt x="1051" y="337"/>
                </a:lnTo>
                <a:lnTo>
                  <a:pt x="1067" y="329"/>
                </a:lnTo>
                <a:lnTo>
                  <a:pt x="1078" y="319"/>
                </a:lnTo>
                <a:lnTo>
                  <a:pt x="1092" y="310"/>
                </a:lnTo>
                <a:lnTo>
                  <a:pt x="1103" y="302"/>
                </a:lnTo>
                <a:lnTo>
                  <a:pt x="1115" y="291"/>
                </a:lnTo>
                <a:lnTo>
                  <a:pt x="1122" y="281"/>
                </a:lnTo>
                <a:lnTo>
                  <a:pt x="1132" y="269"/>
                </a:lnTo>
                <a:lnTo>
                  <a:pt x="1138" y="260"/>
                </a:lnTo>
                <a:lnTo>
                  <a:pt x="1144" y="248"/>
                </a:lnTo>
                <a:lnTo>
                  <a:pt x="1144" y="244"/>
                </a:lnTo>
                <a:lnTo>
                  <a:pt x="1145" y="239"/>
                </a:lnTo>
                <a:lnTo>
                  <a:pt x="1147" y="233"/>
                </a:lnTo>
                <a:lnTo>
                  <a:pt x="1149" y="227"/>
                </a:lnTo>
                <a:lnTo>
                  <a:pt x="1149" y="221"/>
                </a:lnTo>
                <a:lnTo>
                  <a:pt x="1149" y="21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13">
            <a:extLst>
              <a:ext uri="{FF2B5EF4-FFF2-40B4-BE49-F238E27FC236}">
                <a16:creationId xmlns:a16="http://schemas.microsoft.com/office/drawing/2014/main" id="{30B12AE5-5FD8-6252-9902-BAF3ECAD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757363"/>
            <a:ext cx="4810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sName</a:t>
            </a:r>
            <a:endParaRPr lang="en-US" altLang="en-US" sz="1800"/>
          </a:p>
        </p:txBody>
      </p:sp>
      <p:sp>
        <p:nvSpPr>
          <p:cNvPr id="33800" name="Freeform 14">
            <a:extLst>
              <a:ext uri="{FF2B5EF4-FFF2-40B4-BE49-F238E27FC236}">
                <a16:creationId xmlns:a16="http://schemas.microsoft.com/office/drawing/2014/main" id="{36791A8E-8C96-89F2-281A-C067ECF3F278}"/>
              </a:ext>
            </a:extLst>
          </p:cNvPr>
          <p:cNvSpPr>
            <a:spLocks/>
          </p:cNvSpPr>
          <p:nvPr/>
        </p:nvSpPr>
        <p:spPr bwMode="auto">
          <a:xfrm>
            <a:off x="1908175" y="1676400"/>
            <a:ext cx="912813" cy="341313"/>
          </a:xfrm>
          <a:custGeom>
            <a:avLst/>
            <a:gdLst>
              <a:gd name="T0" fmla="*/ 2147483646 w 1148"/>
              <a:gd name="T1" fmla="*/ 2147483646 h 431"/>
              <a:gd name="T2" fmla="*/ 2147483646 w 1148"/>
              <a:gd name="T3" fmla="*/ 2147483646 h 431"/>
              <a:gd name="T4" fmla="*/ 2147483646 w 1148"/>
              <a:gd name="T5" fmla="*/ 2147483646 h 431"/>
              <a:gd name="T6" fmla="*/ 2147483646 w 1148"/>
              <a:gd name="T7" fmla="*/ 2147483646 h 431"/>
              <a:gd name="T8" fmla="*/ 2147483646 w 1148"/>
              <a:gd name="T9" fmla="*/ 2147483646 h 431"/>
              <a:gd name="T10" fmla="*/ 2147483646 w 1148"/>
              <a:gd name="T11" fmla="*/ 2147483646 h 431"/>
              <a:gd name="T12" fmla="*/ 2147483646 w 1148"/>
              <a:gd name="T13" fmla="*/ 2147483646 h 431"/>
              <a:gd name="T14" fmla="*/ 2147483646 w 1148"/>
              <a:gd name="T15" fmla="*/ 2147483646 h 431"/>
              <a:gd name="T16" fmla="*/ 2147483646 w 1148"/>
              <a:gd name="T17" fmla="*/ 2147483646 h 431"/>
              <a:gd name="T18" fmla="*/ 2147483646 w 1148"/>
              <a:gd name="T19" fmla="*/ 2147483646 h 431"/>
              <a:gd name="T20" fmla="*/ 2147483646 w 1148"/>
              <a:gd name="T21" fmla="*/ 2147483646 h 431"/>
              <a:gd name="T22" fmla="*/ 2147483646 w 1148"/>
              <a:gd name="T23" fmla="*/ 0 h 431"/>
              <a:gd name="T24" fmla="*/ 2147483646 w 1148"/>
              <a:gd name="T25" fmla="*/ 2147483646 h 431"/>
              <a:gd name="T26" fmla="*/ 2147483646 w 1148"/>
              <a:gd name="T27" fmla="*/ 2147483646 h 431"/>
              <a:gd name="T28" fmla="*/ 2147483646 w 1148"/>
              <a:gd name="T29" fmla="*/ 2147483646 h 431"/>
              <a:gd name="T30" fmla="*/ 2147483646 w 1148"/>
              <a:gd name="T31" fmla="*/ 2147483646 h 431"/>
              <a:gd name="T32" fmla="*/ 2147483646 w 1148"/>
              <a:gd name="T33" fmla="*/ 2147483646 h 431"/>
              <a:gd name="T34" fmla="*/ 2147483646 w 1148"/>
              <a:gd name="T35" fmla="*/ 2147483646 h 431"/>
              <a:gd name="T36" fmla="*/ 2147483646 w 1148"/>
              <a:gd name="T37" fmla="*/ 2147483646 h 431"/>
              <a:gd name="T38" fmla="*/ 2147483646 w 1148"/>
              <a:gd name="T39" fmla="*/ 2147483646 h 431"/>
              <a:gd name="T40" fmla="*/ 2147483646 w 1148"/>
              <a:gd name="T41" fmla="*/ 2147483646 h 431"/>
              <a:gd name="T42" fmla="*/ 2147483646 w 1148"/>
              <a:gd name="T43" fmla="*/ 2147483646 h 431"/>
              <a:gd name="T44" fmla="*/ 0 w 1148"/>
              <a:gd name="T45" fmla="*/ 2147483646 h 431"/>
              <a:gd name="T46" fmla="*/ 0 w 1148"/>
              <a:gd name="T47" fmla="*/ 2147483646 h 431"/>
              <a:gd name="T48" fmla="*/ 2147483646 w 1148"/>
              <a:gd name="T49" fmla="*/ 2147483646 h 431"/>
              <a:gd name="T50" fmla="*/ 2147483646 w 1148"/>
              <a:gd name="T51" fmla="*/ 2147483646 h 431"/>
              <a:gd name="T52" fmla="*/ 2147483646 w 1148"/>
              <a:gd name="T53" fmla="*/ 2147483646 h 431"/>
              <a:gd name="T54" fmla="*/ 2147483646 w 1148"/>
              <a:gd name="T55" fmla="*/ 2147483646 h 431"/>
              <a:gd name="T56" fmla="*/ 2147483646 w 1148"/>
              <a:gd name="T57" fmla="*/ 2147483646 h 431"/>
              <a:gd name="T58" fmla="*/ 2147483646 w 1148"/>
              <a:gd name="T59" fmla="*/ 2147483646 h 431"/>
              <a:gd name="T60" fmla="*/ 2147483646 w 1148"/>
              <a:gd name="T61" fmla="*/ 2147483646 h 431"/>
              <a:gd name="T62" fmla="*/ 2147483646 w 1148"/>
              <a:gd name="T63" fmla="*/ 2147483646 h 431"/>
              <a:gd name="T64" fmla="*/ 2147483646 w 1148"/>
              <a:gd name="T65" fmla="*/ 2147483646 h 431"/>
              <a:gd name="T66" fmla="*/ 2147483646 w 1148"/>
              <a:gd name="T67" fmla="*/ 2147483646 h 431"/>
              <a:gd name="T68" fmla="*/ 2147483646 w 1148"/>
              <a:gd name="T69" fmla="*/ 2147483646 h 431"/>
              <a:gd name="T70" fmla="*/ 2147483646 w 1148"/>
              <a:gd name="T71" fmla="*/ 2147483646 h 431"/>
              <a:gd name="T72" fmla="*/ 2147483646 w 1148"/>
              <a:gd name="T73" fmla="*/ 2147483646 h 431"/>
              <a:gd name="T74" fmla="*/ 2147483646 w 1148"/>
              <a:gd name="T75" fmla="*/ 2147483646 h 431"/>
              <a:gd name="T76" fmla="*/ 2147483646 w 1148"/>
              <a:gd name="T77" fmla="*/ 2147483646 h 431"/>
              <a:gd name="T78" fmla="*/ 2147483646 w 1148"/>
              <a:gd name="T79" fmla="*/ 2147483646 h 431"/>
              <a:gd name="T80" fmla="*/ 2147483646 w 1148"/>
              <a:gd name="T81" fmla="*/ 2147483646 h 431"/>
              <a:gd name="T82" fmla="*/ 2147483646 w 1148"/>
              <a:gd name="T83" fmla="*/ 2147483646 h 431"/>
              <a:gd name="T84" fmla="*/ 2147483646 w 1148"/>
              <a:gd name="T85" fmla="*/ 2147483646 h 431"/>
              <a:gd name="T86" fmla="*/ 2147483646 w 1148"/>
              <a:gd name="T87" fmla="*/ 2147483646 h 431"/>
              <a:gd name="T88" fmla="*/ 2147483646 w 1148"/>
              <a:gd name="T89" fmla="*/ 2147483646 h 431"/>
              <a:gd name="T90" fmla="*/ 2147483646 w 1148"/>
              <a:gd name="T91" fmla="*/ 2147483646 h 431"/>
              <a:gd name="T92" fmla="*/ 2147483646 w 1148"/>
              <a:gd name="T93" fmla="*/ 2147483646 h 4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48" h="431">
                <a:moveTo>
                  <a:pt x="1148" y="216"/>
                </a:moveTo>
                <a:lnTo>
                  <a:pt x="1146" y="210"/>
                </a:lnTo>
                <a:lnTo>
                  <a:pt x="1146" y="204"/>
                </a:lnTo>
                <a:lnTo>
                  <a:pt x="1145" y="198"/>
                </a:lnTo>
                <a:lnTo>
                  <a:pt x="1145" y="194"/>
                </a:lnTo>
                <a:lnTo>
                  <a:pt x="1143" y="189"/>
                </a:lnTo>
                <a:lnTo>
                  <a:pt x="1141" y="183"/>
                </a:lnTo>
                <a:lnTo>
                  <a:pt x="1135" y="173"/>
                </a:lnTo>
                <a:lnTo>
                  <a:pt x="1129" y="162"/>
                </a:lnTo>
                <a:lnTo>
                  <a:pt x="1121" y="152"/>
                </a:lnTo>
                <a:lnTo>
                  <a:pt x="1112" y="143"/>
                </a:lnTo>
                <a:lnTo>
                  <a:pt x="1102" y="133"/>
                </a:lnTo>
                <a:lnTo>
                  <a:pt x="1091" y="123"/>
                </a:lnTo>
                <a:lnTo>
                  <a:pt x="1079" y="114"/>
                </a:lnTo>
                <a:lnTo>
                  <a:pt x="1064" y="104"/>
                </a:lnTo>
                <a:lnTo>
                  <a:pt x="1049" y="96"/>
                </a:lnTo>
                <a:lnTo>
                  <a:pt x="1033" y="87"/>
                </a:lnTo>
                <a:lnTo>
                  <a:pt x="1016" y="79"/>
                </a:lnTo>
                <a:lnTo>
                  <a:pt x="999" y="71"/>
                </a:lnTo>
                <a:lnTo>
                  <a:pt x="980" y="64"/>
                </a:lnTo>
                <a:lnTo>
                  <a:pt x="958" y="56"/>
                </a:lnTo>
                <a:lnTo>
                  <a:pt x="939" y="50"/>
                </a:lnTo>
                <a:lnTo>
                  <a:pt x="916" y="43"/>
                </a:lnTo>
                <a:lnTo>
                  <a:pt x="893" y="37"/>
                </a:lnTo>
                <a:lnTo>
                  <a:pt x="870" y="31"/>
                </a:lnTo>
                <a:lnTo>
                  <a:pt x="847" y="25"/>
                </a:lnTo>
                <a:lnTo>
                  <a:pt x="820" y="21"/>
                </a:lnTo>
                <a:lnTo>
                  <a:pt x="795" y="18"/>
                </a:lnTo>
                <a:lnTo>
                  <a:pt x="771" y="14"/>
                </a:lnTo>
                <a:lnTo>
                  <a:pt x="744" y="10"/>
                </a:lnTo>
                <a:lnTo>
                  <a:pt x="717" y="8"/>
                </a:lnTo>
                <a:lnTo>
                  <a:pt x="688" y="4"/>
                </a:lnTo>
                <a:lnTo>
                  <a:pt x="659" y="4"/>
                </a:lnTo>
                <a:lnTo>
                  <a:pt x="632" y="2"/>
                </a:lnTo>
                <a:lnTo>
                  <a:pt x="602" y="0"/>
                </a:lnTo>
                <a:lnTo>
                  <a:pt x="573" y="0"/>
                </a:lnTo>
                <a:lnTo>
                  <a:pt x="542" y="0"/>
                </a:lnTo>
                <a:lnTo>
                  <a:pt x="514" y="2"/>
                </a:lnTo>
                <a:lnTo>
                  <a:pt x="487" y="4"/>
                </a:lnTo>
                <a:lnTo>
                  <a:pt x="458" y="4"/>
                </a:lnTo>
                <a:lnTo>
                  <a:pt x="431" y="8"/>
                </a:lnTo>
                <a:lnTo>
                  <a:pt x="402" y="10"/>
                </a:lnTo>
                <a:lnTo>
                  <a:pt x="375" y="14"/>
                </a:lnTo>
                <a:lnTo>
                  <a:pt x="350" y="18"/>
                </a:lnTo>
                <a:lnTo>
                  <a:pt x="324" y="21"/>
                </a:lnTo>
                <a:lnTo>
                  <a:pt x="301" y="25"/>
                </a:lnTo>
                <a:lnTo>
                  <a:pt x="276" y="31"/>
                </a:lnTo>
                <a:lnTo>
                  <a:pt x="253" y="37"/>
                </a:lnTo>
                <a:lnTo>
                  <a:pt x="230" y="43"/>
                </a:lnTo>
                <a:lnTo>
                  <a:pt x="209" y="50"/>
                </a:lnTo>
                <a:lnTo>
                  <a:pt x="187" y="56"/>
                </a:lnTo>
                <a:lnTo>
                  <a:pt x="168" y="64"/>
                </a:lnTo>
                <a:lnTo>
                  <a:pt x="147" y="71"/>
                </a:lnTo>
                <a:lnTo>
                  <a:pt x="130" y="79"/>
                </a:lnTo>
                <a:lnTo>
                  <a:pt x="113" y="87"/>
                </a:lnTo>
                <a:lnTo>
                  <a:pt x="97" y="96"/>
                </a:lnTo>
                <a:lnTo>
                  <a:pt x="82" y="104"/>
                </a:lnTo>
                <a:lnTo>
                  <a:pt x="69" y="114"/>
                </a:lnTo>
                <a:lnTo>
                  <a:pt x="55" y="123"/>
                </a:lnTo>
                <a:lnTo>
                  <a:pt x="44" y="133"/>
                </a:lnTo>
                <a:lnTo>
                  <a:pt x="34" y="143"/>
                </a:lnTo>
                <a:lnTo>
                  <a:pt x="24" y="152"/>
                </a:lnTo>
                <a:lnTo>
                  <a:pt x="17" y="162"/>
                </a:lnTo>
                <a:lnTo>
                  <a:pt x="11" y="171"/>
                </a:lnTo>
                <a:lnTo>
                  <a:pt x="5" y="183"/>
                </a:lnTo>
                <a:lnTo>
                  <a:pt x="3" y="189"/>
                </a:lnTo>
                <a:lnTo>
                  <a:pt x="1" y="194"/>
                </a:lnTo>
                <a:lnTo>
                  <a:pt x="0" y="198"/>
                </a:lnTo>
                <a:lnTo>
                  <a:pt x="0" y="204"/>
                </a:lnTo>
                <a:lnTo>
                  <a:pt x="0" y="210"/>
                </a:lnTo>
                <a:lnTo>
                  <a:pt x="0" y="216"/>
                </a:lnTo>
                <a:lnTo>
                  <a:pt x="0" y="221"/>
                </a:lnTo>
                <a:lnTo>
                  <a:pt x="0" y="227"/>
                </a:lnTo>
                <a:lnTo>
                  <a:pt x="0" y="233"/>
                </a:lnTo>
                <a:lnTo>
                  <a:pt x="1" y="239"/>
                </a:lnTo>
                <a:lnTo>
                  <a:pt x="3" y="244"/>
                </a:lnTo>
                <a:lnTo>
                  <a:pt x="5" y="248"/>
                </a:lnTo>
                <a:lnTo>
                  <a:pt x="11" y="260"/>
                </a:lnTo>
                <a:lnTo>
                  <a:pt x="17" y="269"/>
                </a:lnTo>
                <a:lnTo>
                  <a:pt x="24" y="281"/>
                </a:lnTo>
                <a:lnTo>
                  <a:pt x="34" y="291"/>
                </a:lnTo>
                <a:lnTo>
                  <a:pt x="44" y="302"/>
                </a:lnTo>
                <a:lnTo>
                  <a:pt x="55" y="310"/>
                </a:lnTo>
                <a:lnTo>
                  <a:pt x="69" y="319"/>
                </a:lnTo>
                <a:lnTo>
                  <a:pt x="82" y="329"/>
                </a:lnTo>
                <a:lnTo>
                  <a:pt x="97" y="337"/>
                </a:lnTo>
                <a:lnTo>
                  <a:pt x="113" y="344"/>
                </a:lnTo>
                <a:lnTo>
                  <a:pt x="130" y="354"/>
                </a:lnTo>
                <a:lnTo>
                  <a:pt x="147" y="362"/>
                </a:lnTo>
                <a:lnTo>
                  <a:pt x="168" y="369"/>
                </a:lnTo>
                <a:lnTo>
                  <a:pt x="187" y="377"/>
                </a:lnTo>
                <a:lnTo>
                  <a:pt x="209" y="383"/>
                </a:lnTo>
                <a:lnTo>
                  <a:pt x="230" y="389"/>
                </a:lnTo>
                <a:lnTo>
                  <a:pt x="253" y="396"/>
                </a:lnTo>
                <a:lnTo>
                  <a:pt x="276" y="400"/>
                </a:lnTo>
                <a:lnTo>
                  <a:pt x="299" y="406"/>
                </a:lnTo>
                <a:lnTo>
                  <a:pt x="324" y="412"/>
                </a:lnTo>
                <a:lnTo>
                  <a:pt x="350" y="415"/>
                </a:lnTo>
                <a:lnTo>
                  <a:pt x="375" y="419"/>
                </a:lnTo>
                <a:lnTo>
                  <a:pt x="402" y="423"/>
                </a:lnTo>
                <a:lnTo>
                  <a:pt x="431" y="425"/>
                </a:lnTo>
                <a:lnTo>
                  <a:pt x="458" y="427"/>
                </a:lnTo>
                <a:lnTo>
                  <a:pt x="487" y="431"/>
                </a:lnTo>
                <a:lnTo>
                  <a:pt x="514" y="431"/>
                </a:lnTo>
                <a:lnTo>
                  <a:pt x="542" y="431"/>
                </a:lnTo>
                <a:lnTo>
                  <a:pt x="573" y="431"/>
                </a:lnTo>
                <a:lnTo>
                  <a:pt x="602" y="431"/>
                </a:lnTo>
                <a:lnTo>
                  <a:pt x="632" y="431"/>
                </a:lnTo>
                <a:lnTo>
                  <a:pt x="659" y="431"/>
                </a:lnTo>
                <a:lnTo>
                  <a:pt x="688" y="429"/>
                </a:lnTo>
                <a:lnTo>
                  <a:pt x="717" y="425"/>
                </a:lnTo>
                <a:lnTo>
                  <a:pt x="744" y="423"/>
                </a:lnTo>
                <a:lnTo>
                  <a:pt x="771" y="419"/>
                </a:lnTo>
                <a:lnTo>
                  <a:pt x="795" y="415"/>
                </a:lnTo>
                <a:lnTo>
                  <a:pt x="820" y="412"/>
                </a:lnTo>
                <a:lnTo>
                  <a:pt x="847" y="406"/>
                </a:lnTo>
                <a:lnTo>
                  <a:pt x="870" y="402"/>
                </a:lnTo>
                <a:lnTo>
                  <a:pt x="893" y="396"/>
                </a:lnTo>
                <a:lnTo>
                  <a:pt x="916" y="389"/>
                </a:lnTo>
                <a:lnTo>
                  <a:pt x="939" y="383"/>
                </a:lnTo>
                <a:lnTo>
                  <a:pt x="958" y="377"/>
                </a:lnTo>
                <a:lnTo>
                  <a:pt x="980" y="369"/>
                </a:lnTo>
                <a:lnTo>
                  <a:pt x="999" y="362"/>
                </a:lnTo>
                <a:lnTo>
                  <a:pt x="1016" y="354"/>
                </a:lnTo>
                <a:lnTo>
                  <a:pt x="1033" y="344"/>
                </a:lnTo>
                <a:lnTo>
                  <a:pt x="1049" y="337"/>
                </a:lnTo>
                <a:lnTo>
                  <a:pt x="1064" y="329"/>
                </a:lnTo>
                <a:lnTo>
                  <a:pt x="1079" y="319"/>
                </a:lnTo>
                <a:lnTo>
                  <a:pt x="1091" y="310"/>
                </a:lnTo>
                <a:lnTo>
                  <a:pt x="1102" y="302"/>
                </a:lnTo>
                <a:lnTo>
                  <a:pt x="1112" y="291"/>
                </a:lnTo>
                <a:lnTo>
                  <a:pt x="1121" y="281"/>
                </a:lnTo>
                <a:lnTo>
                  <a:pt x="1129" y="269"/>
                </a:lnTo>
                <a:lnTo>
                  <a:pt x="1135" y="260"/>
                </a:lnTo>
                <a:lnTo>
                  <a:pt x="1141" y="248"/>
                </a:lnTo>
                <a:lnTo>
                  <a:pt x="1143" y="244"/>
                </a:lnTo>
                <a:lnTo>
                  <a:pt x="1145" y="239"/>
                </a:lnTo>
                <a:lnTo>
                  <a:pt x="1145" y="233"/>
                </a:lnTo>
                <a:lnTo>
                  <a:pt x="1146" y="227"/>
                </a:lnTo>
                <a:lnTo>
                  <a:pt x="1146" y="221"/>
                </a:lnTo>
                <a:lnTo>
                  <a:pt x="1148" y="21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Rectangle 15">
            <a:extLst>
              <a:ext uri="{FF2B5EF4-FFF2-40B4-BE49-F238E27FC236}">
                <a16:creationId xmlns:a16="http://schemas.microsoft.com/office/drawing/2014/main" id="{46B94ACC-2ED5-4980-9BBC-7334FEC6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1757363"/>
            <a:ext cx="4016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sNum</a:t>
            </a:r>
            <a:endParaRPr lang="en-US" altLang="en-US" sz="1800" u="sng"/>
          </a:p>
        </p:txBody>
      </p:sp>
      <p:sp>
        <p:nvSpPr>
          <p:cNvPr id="33802" name="Line 16">
            <a:extLst>
              <a:ext uri="{FF2B5EF4-FFF2-40B4-BE49-F238E27FC236}">
                <a16:creationId xmlns:a16="http://schemas.microsoft.com/office/drawing/2014/main" id="{D15F947B-ADB6-2F7F-E74F-0F54EC32EB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6425" y="1854200"/>
            <a:ext cx="68262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7">
            <a:extLst>
              <a:ext uri="{FF2B5EF4-FFF2-40B4-BE49-F238E27FC236}">
                <a16:creationId xmlns:a16="http://schemas.microsoft.com/office/drawing/2014/main" id="{1183B4E4-3178-BD90-C5A8-D4B50DE765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7813" y="1865313"/>
            <a:ext cx="685800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8">
            <a:extLst>
              <a:ext uri="{FF2B5EF4-FFF2-40B4-BE49-F238E27FC236}">
                <a16:creationId xmlns:a16="http://schemas.microsoft.com/office/drawing/2014/main" id="{275CA271-1FB6-FA8D-9CB9-2270D07E1920}"/>
              </a:ext>
            </a:extLst>
          </p:cNvPr>
          <p:cNvSpPr>
            <a:spLocks/>
          </p:cNvSpPr>
          <p:nvPr/>
        </p:nvSpPr>
        <p:spPr bwMode="auto">
          <a:xfrm>
            <a:off x="5099050" y="2703513"/>
            <a:ext cx="912813" cy="342900"/>
          </a:xfrm>
          <a:custGeom>
            <a:avLst/>
            <a:gdLst>
              <a:gd name="T0" fmla="*/ 2147483646 w 1149"/>
              <a:gd name="T1" fmla="*/ 2147483646 h 432"/>
              <a:gd name="T2" fmla="*/ 2147483646 w 1149"/>
              <a:gd name="T3" fmla="*/ 2147483646 h 432"/>
              <a:gd name="T4" fmla="*/ 2147483646 w 1149"/>
              <a:gd name="T5" fmla="*/ 2147483646 h 432"/>
              <a:gd name="T6" fmla="*/ 2147483646 w 1149"/>
              <a:gd name="T7" fmla="*/ 2147483646 h 432"/>
              <a:gd name="T8" fmla="*/ 2147483646 w 1149"/>
              <a:gd name="T9" fmla="*/ 2147483646 h 432"/>
              <a:gd name="T10" fmla="*/ 2147483646 w 1149"/>
              <a:gd name="T11" fmla="*/ 2147483646 h 432"/>
              <a:gd name="T12" fmla="*/ 2147483646 w 1149"/>
              <a:gd name="T13" fmla="*/ 2147483646 h 432"/>
              <a:gd name="T14" fmla="*/ 2147483646 w 1149"/>
              <a:gd name="T15" fmla="*/ 2147483646 h 432"/>
              <a:gd name="T16" fmla="*/ 2147483646 w 1149"/>
              <a:gd name="T17" fmla="*/ 2147483646 h 432"/>
              <a:gd name="T18" fmla="*/ 2147483646 w 1149"/>
              <a:gd name="T19" fmla="*/ 2147483646 h 432"/>
              <a:gd name="T20" fmla="*/ 2147483646 w 1149"/>
              <a:gd name="T21" fmla="*/ 2147483646 h 432"/>
              <a:gd name="T22" fmla="*/ 2147483646 w 1149"/>
              <a:gd name="T23" fmla="*/ 0 h 432"/>
              <a:gd name="T24" fmla="*/ 2147483646 w 1149"/>
              <a:gd name="T25" fmla="*/ 2147483646 h 432"/>
              <a:gd name="T26" fmla="*/ 2147483646 w 1149"/>
              <a:gd name="T27" fmla="*/ 2147483646 h 432"/>
              <a:gd name="T28" fmla="*/ 2147483646 w 1149"/>
              <a:gd name="T29" fmla="*/ 2147483646 h 432"/>
              <a:gd name="T30" fmla="*/ 2147483646 w 1149"/>
              <a:gd name="T31" fmla="*/ 2147483646 h 432"/>
              <a:gd name="T32" fmla="*/ 2147483646 w 1149"/>
              <a:gd name="T33" fmla="*/ 2147483646 h 432"/>
              <a:gd name="T34" fmla="*/ 2147483646 w 1149"/>
              <a:gd name="T35" fmla="*/ 2147483646 h 432"/>
              <a:gd name="T36" fmla="*/ 2147483646 w 1149"/>
              <a:gd name="T37" fmla="*/ 2147483646 h 432"/>
              <a:gd name="T38" fmla="*/ 2147483646 w 1149"/>
              <a:gd name="T39" fmla="*/ 2147483646 h 432"/>
              <a:gd name="T40" fmla="*/ 2147483646 w 1149"/>
              <a:gd name="T41" fmla="*/ 2147483646 h 432"/>
              <a:gd name="T42" fmla="*/ 2147483646 w 1149"/>
              <a:gd name="T43" fmla="*/ 2147483646 h 432"/>
              <a:gd name="T44" fmla="*/ 0 w 1149"/>
              <a:gd name="T45" fmla="*/ 2147483646 h 432"/>
              <a:gd name="T46" fmla="*/ 0 w 1149"/>
              <a:gd name="T47" fmla="*/ 2147483646 h 432"/>
              <a:gd name="T48" fmla="*/ 2147483646 w 1149"/>
              <a:gd name="T49" fmla="*/ 2147483646 h 432"/>
              <a:gd name="T50" fmla="*/ 2147483646 w 1149"/>
              <a:gd name="T51" fmla="*/ 2147483646 h 432"/>
              <a:gd name="T52" fmla="*/ 2147483646 w 1149"/>
              <a:gd name="T53" fmla="*/ 2147483646 h 432"/>
              <a:gd name="T54" fmla="*/ 2147483646 w 1149"/>
              <a:gd name="T55" fmla="*/ 2147483646 h 432"/>
              <a:gd name="T56" fmla="*/ 2147483646 w 1149"/>
              <a:gd name="T57" fmla="*/ 2147483646 h 432"/>
              <a:gd name="T58" fmla="*/ 2147483646 w 1149"/>
              <a:gd name="T59" fmla="*/ 2147483646 h 432"/>
              <a:gd name="T60" fmla="*/ 2147483646 w 1149"/>
              <a:gd name="T61" fmla="*/ 2147483646 h 432"/>
              <a:gd name="T62" fmla="*/ 2147483646 w 1149"/>
              <a:gd name="T63" fmla="*/ 2147483646 h 432"/>
              <a:gd name="T64" fmla="*/ 2147483646 w 1149"/>
              <a:gd name="T65" fmla="*/ 2147483646 h 432"/>
              <a:gd name="T66" fmla="*/ 2147483646 w 1149"/>
              <a:gd name="T67" fmla="*/ 2147483646 h 432"/>
              <a:gd name="T68" fmla="*/ 2147483646 w 1149"/>
              <a:gd name="T69" fmla="*/ 2147483646 h 432"/>
              <a:gd name="T70" fmla="*/ 2147483646 w 1149"/>
              <a:gd name="T71" fmla="*/ 2147483646 h 432"/>
              <a:gd name="T72" fmla="*/ 2147483646 w 1149"/>
              <a:gd name="T73" fmla="*/ 2147483646 h 432"/>
              <a:gd name="T74" fmla="*/ 2147483646 w 1149"/>
              <a:gd name="T75" fmla="*/ 2147483646 h 432"/>
              <a:gd name="T76" fmla="*/ 2147483646 w 1149"/>
              <a:gd name="T77" fmla="*/ 2147483646 h 432"/>
              <a:gd name="T78" fmla="*/ 2147483646 w 1149"/>
              <a:gd name="T79" fmla="*/ 2147483646 h 432"/>
              <a:gd name="T80" fmla="*/ 2147483646 w 1149"/>
              <a:gd name="T81" fmla="*/ 2147483646 h 432"/>
              <a:gd name="T82" fmla="*/ 2147483646 w 1149"/>
              <a:gd name="T83" fmla="*/ 2147483646 h 432"/>
              <a:gd name="T84" fmla="*/ 2147483646 w 1149"/>
              <a:gd name="T85" fmla="*/ 2147483646 h 432"/>
              <a:gd name="T86" fmla="*/ 2147483646 w 1149"/>
              <a:gd name="T87" fmla="*/ 2147483646 h 432"/>
              <a:gd name="T88" fmla="*/ 2147483646 w 1149"/>
              <a:gd name="T89" fmla="*/ 2147483646 h 432"/>
              <a:gd name="T90" fmla="*/ 2147483646 w 1149"/>
              <a:gd name="T91" fmla="*/ 2147483646 h 432"/>
              <a:gd name="T92" fmla="*/ 2147483646 w 1149"/>
              <a:gd name="T93" fmla="*/ 2147483646 h 43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49" h="432">
                <a:moveTo>
                  <a:pt x="1149" y="217"/>
                </a:moveTo>
                <a:lnTo>
                  <a:pt x="1149" y="211"/>
                </a:lnTo>
                <a:lnTo>
                  <a:pt x="1149" y="205"/>
                </a:lnTo>
                <a:lnTo>
                  <a:pt x="1147" y="199"/>
                </a:lnTo>
                <a:lnTo>
                  <a:pt x="1145" y="194"/>
                </a:lnTo>
                <a:lnTo>
                  <a:pt x="1144" y="188"/>
                </a:lnTo>
                <a:lnTo>
                  <a:pt x="1144" y="182"/>
                </a:lnTo>
                <a:lnTo>
                  <a:pt x="1138" y="173"/>
                </a:lnTo>
                <a:lnTo>
                  <a:pt x="1132" y="163"/>
                </a:lnTo>
                <a:lnTo>
                  <a:pt x="1122" y="151"/>
                </a:lnTo>
                <a:lnTo>
                  <a:pt x="1115" y="142"/>
                </a:lnTo>
                <a:lnTo>
                  <a:pt x="1103" y="130"/>
                </a:lnTo>
                <a:lnTo>
                  <a:pt x="1092" y="123"/>
                </a:lnTo>
                <a:lnTo>
                  <a:pt x="1078" y="113"/>
                </a:lnTo>
                <a:lnTo>
                  <a:pt x="1067" y="103"/>
                </a:lnTo>
                <a:lnTo>
                  <a:pt x="1051" y="94"/>
                </a:lnTo>
                <a:lnTo>
                  <a:pt x="1034" y="86"/>
                </a:lnTo>
                <a:lnTo>
                  <a:pt x="1019" y="78"/>
                </a:lnTo>
                <a:lnTo>
                  <a:pt x="1000" y="71"/>
                </a:lnTo>
                <a:lnTo>
                  <a:pt x="981" y="63"/>
                </a:lnTo>
                <a:lnTo>
                  <a:pt x="959" y="55"/>
                </a:lnTo>
                <a:lnTo>
                  <a:pt x="940" y="50"/>
                </a:lnTo>
                <a:lnTo>
                  <a:pt x="917" y="44"/>
                </a:lnTo>
                <a:lnTo>
                  <a:pt x="894" y="36"/>
                </a:lnTo>
                <a:lnTo>
                  <a:pt x="873" y="30"/>
                </a:lnTo>
                <a:lnTo>
                  <a:pt x="848" y="26"/>
                </a:lnTo>
                <a:lnTo>
                  <a:pt x="823" y="21"/>
                </a:lnTo>
                <a:lnTo>
                  <a:pt x="798" y="17"/>
                </a:lnTo>
                <a:lnTo>
                  <a:pt x="771" y="11"/>
                </a:lnTo>
                <a:lnTo>
                  <a:pt x="745" y="9"/>
                </a:lnTo>
                <a:lnTo>
                  <a:pt x="718" y="5"/>
                </a:lnTo>
                <a:lnTo>
                  <a:pt x="689" y="3"/>
                </a:lnTo>
                <a:lnTo>
                  <a:pt x="662" y="1"/>
                </a:lnTo>
                <a:lnTo>
                  <a:pt x="631" y="0"/>
                </a:lnTo>
                <a:lnTo>
                  <a:pt x="605" y="0"/>
                </a:lnTo>
                <a:lnTo>
                  <a:pt x="576" y="0"/>
                </a:lnTo>
                <a:lnTo>
                  <a:pt x="545" y="0"/>
                </a:lnTo>
                <a:lnTo>
                  <a:pt x="516" y="0"/>
                </a:lnTo>
                <a:lnTo>
                  <a:pt x="488" y="1"/>
                </a:lnTo>
                <a:lnTo>
                  <a:pt x="459" y="3"/>
                </a:lnTo>
                <a:lnTo>
                  <a:pt x="430" y="5"/>
                </a:lnTo>
                <a:lnTo>
                  <a:pt x="403" y="9"/>
                </a:lnTo>
                <a:lnTo>
                  <a:pt x="376" y="13"/>
                </a:lnTo>
                <a:lnTo>
                  <a:pt x="351" y="17"/>
                </a:lnTo>
                <a:lnTo>
                  <a:pt x="327" y="21"/>
                </a:lnTo>
                <a:lnTo>
                  <a:pt x="302" y="26"/>
                </a:lnTo>
                <a:lnTo>
                  <a:pt x="277" y="30"/>
                </a:lnTo>
                <a:lnTo>
                  <a:pt x="254" y="36"/>
                </a:lnTo>
                <a:lnTo>
                  <a:pt x="231" y="44"/>
                </a:lnTo>
                <a:lnTo>
                  <a:pt x="210" y="50"/>
                </a:lnTo>
                <a:lnTo>
                  <a:pt x="188" y="55"/>
                </a:lnTo>
                <a:lnTo>
                  <a:pt x="169" y="63"/>
                </a:lnTo>
                <a:lnTo>
                  <a:pt x="150" y="71"/>
                </a:lnTo>
                <a:lnTo>
                  <a:pt x="131" y="78"/>
                </a:lnTo>
                <a:lnTo>
                  <a:pt x="114" y="86"/>
                </a:lnTo>
                <a:lnTo>
                  <a:pt x="98" y="94"/>
                </a:lnTo>
                <a:lnTo>
                  <a:pt x="83" y="103"/>
                </a:lnTo>
                <a:lnTo>
                  <a:pt x="70" y="113"/>
                </a:lnTo>
                <a:lnTo>
                  <a:pt x="58" y="123"/>
                </a:lnTo>
                <a:lnTo>
                  <a:pt x="46" y="130"/>
                </a:lnTo>
                <a:lnTo>
                  <a:pt x="35" y="142"/>
                </a:lnTo>
                <a:lnTo>
                  <a:pt x="25" y="151"/>
                </a:lnTo>
                <a:lnTo>
                  <a:pt x="18" y="163"/>
                </a:lnTo>
                <a:lnTo>
                  <a:pt x="12" y="173"/>
                </a:lnTo>
                <a:lnTo>
                  <a:pt x="6" y="182"/>
                </a:lnTo>
                <a:lnTo>
                  <a:pt x="4" y="188"/>
                </a:lnTo>
                <a:lnTo>
                  <a:pt x="4" y="194"/>
                </a:lnTo>
                <a:lnTo>
                  <a:pt x="2" y="199"/>
                </a:lnTo>
                <a:lnTo>
                  <a:pt x="0" y="205"/>
                </a:lnTo>
                <a:lnTo>
                  <a:pt x="0" y="211"/>
                </a:lnTo>
                <a:lnTo>
                  <a:pt x="0" y="217"/>
                </a:lnTo>
                <a:lnTo>
                  <a:pt x="0" y="222"/>
                </a:lnTo>
                <a:lnTo>
                  <a:pt x="0" y="226"/>
                </a:lnTo>
                <a:lnTo>
                  <a:pt x="2" y="232"/>
                </a:lnTo>
                <a:lnTo>
                  <a:pt x="4" y="238"/>
                </a:lnTo>
                <a:lnTo>
                  <a:pt x="4" y="244"/>
                </a:lnTo>
                <a:lnTo>
                  <a:pt x="6" y="249"/>
                </a:lnTo>
                <a:lnTo>
                  <a:pt x="12" y="259"/>
                </a:lnTo>
                <a:lnTo>
                  <a:pt x="18" y="271"/>
                </a:lnTo>
                <a:lnTo>
                  <a:pt x="25" y="280"/>
                </a:lnTo>
                <a:lnTo>
                  <a:pt x="35" y="290"/>
                </a:lnTo>
                <a:lnTo>
                  <a:pt x="46" y="299"/>
                </a:lnTo>
                <a:lnTo>
                  <a:pt x="58" y="309"/>
                </a:lnTo>
                <a:lnTo>
                  <a:pt x="70" y="319"/>
                </a:lnTo>
                <a:lnTo>
                  <a:pt x="83" y="328"/>
                </a:lnTo>
                <a:lnTo>
                  <a:pt x="98" y="336"/>
                </a:lnTo>
                <a:lnTo>
                  <a:pt x="114" y="345"/>
                </a:lnTo>
                <a:lnTo>
                  <a:pt x="131" y="353"/>
                </a:lnTo>
                <a:lnTo>
                  <a:pt x="150" y="361"/>
                </a:lnTo>
                <a:lnTo>
                  <a:pt x="169" y="369"/>
                </a:lnTo>
                <a:lnTo>
                  <a:pt x="188" y="374"/>
                </a:lnTo>
                <a:lnTo>
                  <a:pt x="210" y="382"/>
                </a:lnTo>
                <a:lnTo>
                  <a:pt x="231" y="390"/>
                </a:lnTo>
                <a:lnTo>
                  <a:pt x="254" y="395"/>
                </a:lnTo>
                <a:lnTo>
                  <a:pt x="277" y="401"/>
                </a:lnTo>
                <a:lnTo>
                  <a:pt x="302" y="405"/>
                </a:lnTo>
                <a:lnTo>
                  <a:pt x="327" y="411"/>
                </a:lnTo>
                <a:lnTo>
                  <a:pt x="351" y="415"/>
                </a:lnTo>
                <a:lnTo>
                  <a:pt x="376" y="419"/>
                </a:lnTo>
                <a:lnTo>
                  <a:pt x="403" y="422"/>
                </a:lnTo>
                <a:lnTo>
                  <a:pt x="430" y="424"/>
                </a:lnTo>
                <a:lnTo>
                  <a:pt x="459" y="428"/>
                </a:lnTo>
                <a:lnTo>
                  <a:pt x="488" y="428"/>
                </a:lnTo>
                <a:lnTo>
                  <a:pt x="516" y="430"/>
                </a:lnTo>
                <a:lnTo>
                  <a:pt x="545" y="432"/>
                </a:lnTo>
                <a:lnTo>
                  <a:pt x="576" y="432"/>
                </a:lnTo>
                <a:lnTo>
                  <a:pt x="605" y="432"/>
                </a:lnTo>
                <a:lnTo>
                  <a:pt x="633" y="430"/>
                </a:lnTo>
                <a:lnTo>
                  <a:pt x="662" y="428"/>
                </a:lnTo>
                <a:lnTo>
                  <a:pt x="689" y="428"/>
                </a:lnTo>
                <a:lnTo>
                  <a:pt x="718" y="424"/>
                </a:lnTo>
                <a:lnTo>
                  <a:pt x="745" y="422"/>
                </a:lnTo>
                <a:lnTo>
                  <a:pt x="771" y="419"/>
                </a:lnTo>
                <a:lnTo>
                  <a:pt x="798" y="415"/>
                </a:lnTo>
                <a:lnTo>
                  <a:pt x="823" y="411"/>
                </a:lnTo>
                <a:lnTo>
                  <a:pt x="848" y="405"/>
                </a:lnTo>
                <a:lnTo>
                  <a:pt x="873" y="401"/>
                </a:lnTo>
                <a:lnTo>
                  <a:pt x="894" y="395"/>
                </a:lnTo>
                <a:lnTo>
                  <a:pt x="917" y="390"/>
                </a:lnTo>
                <a:lnTo>
                  <a:pt x="940" y="382"/>
                </a:lnTo>
                <a:lnTo>
                  <a:pt x="959" y="374"/>
                </a:lnTo>
                <a:lnTo>
                  <a:pt x="981" y="369"/>
                </a:lnTo>
                <a:lnTo>
                  <a:pt x="1000" y="361"/>
                </a:lnTo>
                <a:lnTo>
                  <a:pt x="1019" y="353"/>
                </a:lnTo>
                <a:lnTo>
                  <a:pt x="1034" y="345"/>
                </a:lnTo>
                <a:lnTo>
                  <a:pt x="1051" y="336"/>
                </a:lnTo>
                <a:lnTo>
                  <a:pt x="1067" y="328"/>
                </a:lnTo>
                <a:lnTo>
                  <a:pt x="1078" y="319"/>
                </a:lnTo>
                <a:lnTo>
                  <a:pt x="1092" y="309"/>
                </a:lnTo>
                <a:lnTo>
                  <a:pt x="1103" y="299"/>
                </a:lnTo>
                <a:lnTo>
                  <a:pt x="1115" y="290"/>
                </a:lnTo>
                <a:lnTo>
                  <a:pt x="1122" y="280"/>
                </a:lnTo>
                <a:lnTo>
                  <a:pt x="1132" y="271"/>
                </a:lnTo>
                <a:lnTo>
                  <a:pt x="1138" y="259"/>
                </a:lnTo>
                <a:lnTo>
                  <a:pt x="1144" y="249"/>
                </a:lnTo>
                <a:lnTo>
                  <a:pt x="1144" y="244"/>
                </a:lnTo>
                <a:lnTo>
                  <a:pt x="1145" y="238"/>
                </a:lnTo>
                <a:lnTo>
                  <a:pt x="1147" y="232"/>
                </a:lnTo>
                <a:lnTo>
                  <a:pt x="1149" y="226"/>
                </a:lnTo>
                <a:lnTo>
                  <a:pt x="1149" y="222"/>
                </a:lnTo>
                <a:lnTo>
                  <a:pt x="1149" y="217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Rectangle 19">
            <a:extLst>
              <a:ext uri="{FF2B5EF4-FFF2-40B4-BE49-F238E27FC236}">
                <a16:creationId xmlns:a16="http://schemas.microsoft.com/office/drawing/2014/main" id="{24D029E2-03FD-4B08-2743-6874570E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2784475"/>
            <a:ext cx="346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sAge</a:t>
            </a:r>
            <a:endParaRPr lang="en-US" altLang="en-US" sz="1800"/>
          </a:p>
        </p:txBody>
      </p:sp>
      <p:sp>
        <p:nvSpPr>
          <p:cNvPr id="33806" name="Line 20">
            <a:extLst>
              <a:ext uri="{FF2B5EF4-FFF2-40B4-BE49-F238E27FC236}">
                <a16:creationId xmlns:a16="http://schemas.microsoft.com/office/drawing/2014/main" id="{3244B501-903E-9D17-7E91-D292D0F42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6425" y="2474913"/>
            <a:ext cx="682625" cy="411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25">
            <a:extLst>
              <a:ext uri="{FF2B5EF4-FFF2-40B4-BE49-F238E27FC236}">
                <a16:creationId xmlns:a16="http://schemas.microsoft.com/office/drawing/2014/main" id="{ADF2390F-6885-D3D0-A6BC-5534A43AE413}"/>
              </a:ext>
            </a:extLst>
          </p:cNvPr>
          <p:cNvSpPr>
            <a:spLocks/>
          </p:cNvSpPr>
          <p:nvPr/>
        </p:nvSpPr>
        <p:spPr bwMode="auto">
          <a:xfrm>
            <a:off x="4189413" y="3662363"/>
            <a:ext cx="912812" cy="342900"/>
          </a:xfrm>
          <a:custGeom>
            <a:avLst/>
            <a:gdLst>
              <a:gd name="T0" fmla="*/ 2147483646 w 1150"/>
              <a:gd name="T1" fmla="*/ 2147483646 h 433"/>
              <a:gd name="T2" fmla="*/ 2147483646 w 1150"/>
              <a:gd name="T3" fmla="*/ 2147483646 h 433"/>
              <a:gd name="T4" fmla="*/ 2147483646 w 1150"/>
              <a:gd name="T5" fmla="*/ 2147483646 h 433"/>
              <a:gd name="T6" fmla="*/ 2147483646 w 1150"/>
              <a:gd name="T7" fmla="*/ 2147483646 h 433"/>
              <a:gd name="T8" fmla="*/ 2147483646 w 1150"/>
              <a:gd name="T9" fmla="*/ 2147483646 h 433"/>
              <a:gd name="T10" fmla="*/ 2147483646 w 1150"/>
              <a:gd name="T11" fmla="*/ 2147483646 h 433"/>
              <a:gd name="T12" fmla="*/ 2147483646 w 1150"/>
              <a:gd name="T13" fmla="*/ 2147483646 h 433"/>
              <a:gd name="T14" fmla="*/ 2147483646 w 1150"/>
              <a:gd name="T15" fmla="*/ 2147483646 h 433"/>
              <a:gd name="T16" fmla="*/ 2147483646 w 1150"/>
              <a:gd name="T17" fmla="*/ 2147483646 h 433"/>
              <a:gd name="T18" fmla="*/ 2147483646 w 1150"/>
              <a:gd name="T19" fmla="*/ 2147483646 h 433"/>
              <a:gd name="T20" fmla="*/ 2147483646 w 1150"/>
              <a:gd name="T21" fmla="*/ 2147483646 h 433"/>
              <a:gd name="T22" fmla="*/ 2147483646 w 1150"/>
              <a:gd name="T23" fmla="*/ 2147483646 h 433"/>
              <a:gd name="T24" fmla="*/ 2147483646 w 1150"/>
              <a:gd name="T25" fmla="*/ 2147483646 h 433"/>
              <a:gd name="T26" fmla="*/ 2147483646 w 1150"/>
              <a:gd name="T27" fmla="*/ 2147483646 h 433"/>
              <a:gd name="T28" fmla="*/ 2147483646 w 1150"/>
              <a:gd name="T29" fmla="*/ 2147483646 h 433"/>
              <a:gd name="T30" fmla="*/ 2147483646 w 1150"/>
              <a:gd name="T31" fmla="*/ 2147483646 h 433"/>
              <a:gd name="T32" fmla="*/ 2147483646 w 1150"/>
              <a:gd name="T33" fmla="*/ 2147483646 h 433"/>
              <a:gd name="T34" fmla="*/ 2147483646 w 1150"/>
              <a:gd name="T35" fmla="*/ 2147483646 h 433"/>
              <a:gd name="T36" fmla="*/ 2147483646 w 1150"/>
              <a:gd name="T37" fmla="*/ 2147483646 h 433"/>
              <a:gd name="T38" fmla="*/ 2147483646 w 1150"/>
              <a:gd name="T39" fmla="*/ 2147483646 h 433"/>
              <a:gd name="T40" fmla="*/ 2147483646 w 1150"/>
              <a:gd name="T41" fmla="*/ 2147483646 h 433"/>
              <a:gd name="T42" fmla="*/ 2147483646 w 1150"/>
              <a:gd name="T43" fmla="*/ 2147483646 h 433"/>
              <a:gd name="T44" fmla="*/ 0 w 1150"/>
              <a:gd name="T45" fmla="*/ 2147483646 h 433"/>
              <a:gd name="T46" fmla="*/ 0 w 1150"/>
              <a:gd name="T47" fmla="*/ 2147483646 h 433"/>
              <a:gd name="T48" fmla="*/ 2147483646 w 1150"/>
              <a:gd name="T49" fmla="*/ 2147483646 h 433"/>
              <a:gd name="T50" fmla="*/ 2147483646 w 1150"/>
              <a:gd name="T51" fmla="*/ 2147483646 h 433"/>
              <a:gd name="T52" fmla="*/ 2147483646 w 1150"/>
              <a:gd name="T53" fmla="*/ 2147483646 h 433"/>
              <a:gd name="T54" fmla="*/ 2147483646 w 1150"/>
              <a:gd name="T55" fmla="*/ 2147483646 h 433"/>
              <a:gd name="T56" fmla="*/ 2147483646 w 1150"/>
              <a:gd name="T57" fmla="*/ 2147483646 h 433"/>
              <a:gd name="T58" fmla="*/ 2147483646 w 1150"/>
              <a:gd name="T59" fmla="*/ 2147483646 h 433"/>
              <a:gd name="T60" fmla="*/ 2147483646 w 1150"/>
              <a:gd name="T61" fmla="*/ 2147483646 h 433"/>
              <a:gd name="T62" fmla="*/ 2147483646 w 1150"/>
              <a:gd name="T63" fmla="*/ 2147483646 h 433"/>
              <a:gd name="T64" fmla="*/ 2147483646 w 1150"/>
              <a:gd name="T65" fmla="*/ 2147483646 h 433"/>
              <a:gd name="T66" fmla="*/ 2147483646 w 1150"/>
              <a:gd name="T67" fmla="*/ 2147483646 h 433"/>
              <a:gd name="T68" fmla="*/ 2147483646 w 1150"/>
              <a:gd name="T69" fmla="*/ 2147483646 h 433"/>
              <a:gd name="T70" fmla="*/ 2147483646 w 1150"/>
              <a:gd name="T71" fmla="*/ 2147483646 h 433"/>
              <a:gd name="T72" fmla="*/ 2147483646 w 1150"/>
              <a:gd name="T73" fmla="*/ 2147483646 h 433"/>
              <a:gd name="T74" fmla="*/ 2147483646 w 1150"/>
              <a:gd name="T75" fmla="*/ 2147483646 h 433"/>
              <a:gd name="T76" fmla="*/ 2147483646 w 1150"/>
              <a:gd name="T77" fmla="*/ 2147483646 h 433"/>
              <a:gd name="T78" fmla="*/ 2147483646 w 1150"/>
              <a:gd name="T79" fmla="*/ 2147483646 h 433"/>
              <a:gd name="T80" fmla="*/ 2147483646 w 1150"/>
              <a:gd name="T81" fmla="*/ 2147483646 h 433"/>
              <a:gd name="T82" fmla="*/ 2147483646 w 1150"/>
              <a:gd name="T83" fmla="*/ 2147483646 h 433"/>
              <a:gd name="T84" fmla="*/ 2147483646 w 1150"/>
              <a:gd name="T85" fmla="*/ 2147483646 h 433"/>
              <a:gd name="T86" fmla="*/ 2147483646 w 1150"/>
              <a:gd name="T87" fmla="*/ 2147483646 h 433"/>
              <a:gd name="T88" fmla="*/ 2147483646 w 1150"/>
              <a:gd name="T89" fmla="*/ 2147483646 h 433"/>
              <a:gd name="T90" fmla="*/ 2147483646 w 1150"/>
              <a:gd name="T91" fmla="*/ 2147483646 h 433"/>
              <a:gd name="T92" fmla="*/ 2147483646 w 1150"/>
              <a:gd name="T93" fmla="*/ 2147483646 h 4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50" h="433">
                <a:moveTo>
                  <a:pt x="1150" y="218"/>
                </a:moveTo>
                <a:lnTo>
                  <a:pt x="1150" y="223"/>
                </a:lnTo>
                <a:lnTo>
                  <a:pt x="1150" y="229"/>
                </a:lnTo>
                <a:lnTo>
                  <a:pt x="1148" y="233"/>
                </a:lnTo>
                <a:lnTo>
                  <a:pt x="1148" y="239"/>
                </a:lnTo>
                <a:lnTo>
                  <a:pt x="1145" y="244"/>
                </a:lnTo>
                <a:lnTo>
                  <a:pt x="1145" y="250"/>
                </a:lnTo>
                <a:lnTo>
                  <a:pt x="1139" y="260"/>
                </a:lnTo>
                <a:lnTo>
                  <a:pt x="1133" y="271"/>
                </a:lnTo>
                <a:lnTo>
                  <a:pt x="1123" y="281"/>
                </a:lnTo>
                <a:lnTo>
                  <a:pt x="1116" y="293"/>
                </a:lnTo>
                <a:lnTo>
                  <a:pt x="1106" y="302"/>
                </a:lnTo>
                <a:lnTo>
                  <a:pt x="1095" y="312"/>
                </a:lnTo>
                <a:lnTo>
                  <a:pt x="1081" y="319"/>
                </a:lnTo>
                <a:lnTo>
                  <a:pt x="1068" y="329"/>
                </a:lnTo>
                <a:lnTo>
                  <a:pt x="1052" y="339"/>
                </a:lnTo>
                <a:lnTo>
                  <a:pt x="1037" y="346"/>
                </a:lnTo>
                <a:lnTo>
                  <a:pt x="1020" y="356"/>
                </a:lnTo>
                <a:lnTo>
                  <a:pt x="1001" y="362"/>
                </a:lnTo>
                <a:lnTo>
                  <a:pt x="982" y="371"/>
                </a:lnTo>
                <a:lnTo>
                  <a:pt x="960" y="379"/>
                </a:lnTo>
                <a:lnTo>
                  <a:pt x="941" y="385"/>
                </a:lnTo>
                <a:lnTo>
                  <a:pt x="918" y="391"/>
                </a:lnTo>
                <a:lnTo>
                  <a:pt x="895" y="396"/>
                </a:lnTo>
                <a:lnTo>
                  <a:pt x="874" y="402"/>
                </a:lnTo>
                <a:lnTo>
                  <a:pt x="849" y="408"/>
                </a:lnTo>
                <a:lnTo>
                  <a:pt x="824" y="412"/>
                </a:lnTo>
                <a:lnTo>
                  <a:pt x="799" y="416"/>
                </a:lnTo>
                <a:lnTo>
                  <a:pt x="772" y="421"/>
                </a:lnTo>
                <a:lnTo>
                  <a:pt x="746" y="423"/>
                </a:lnTo>
                <a:lnTo>
                  <a:pt x="719" y="427"/>
                </a:lnTo>
                <a:lnTo>
                  <a:pt x="690" y="429"/>
                </a:lnTo>
                <a:lnTo>
                  <a:pt x="663" y="431"/>
                </a:lnTo>
                <a:lnTo>
                  <a:pt x="634" y="433"/>
                </a:lnTo>
                <a:lnTo>
                  <a:pt x="604" y="433"/>
                </a:lnTo>
                <a:lnTo>
                  <a:pt x="575" y="433"/>
                </a:lnTo>
                <a:lnTo>
                  <a:pt x="544" y="433"/>
                </a:lnTo>
                <a:lnTo>
                  <a:pt x="517" y="433"/>
                </a:lnTo>
                <a:lnTo>
                  <a:pt x="487" y="431"/>
                </a:lnTo>
                <a:lnTo>
                  <a:pt x="458" y="429"/>
                </a:lnTo>
                <a:lnTo>
                  <a:pt x="431" y="427"/>
                </a:lnTo>
                <a:lnTo>
                  <a:pt x="404" y="423"/>
                </a:lnTo>
                <a:lnTo>
                  <a:pt x="377" y="421"/>
                </a:lnTo>
                <a:lnTo>
                  <a:pt x="351" y="416"/>
                </a:lnTo>
                <a:lnTo>
                  <a:pt x="324" y="412"/>
                </a:lnTo>
                <a:lnTo>
                  <a:pt x="301" y="408"/>
                </a:lnTo>
                <a:lnTo>
                  <a:pt x="276" y="402"/>
                </a:lnTo>
                <a:lnTo>
                  <a:pt x="253" y="396"/>
                </a:lnTo>
                <a:lnTo>
                  <a:pt x="230" y="391"/>
                </a:lnTo>
                <a:lnTo>
                  <a:pt x="209" y="385"/>
                </a:lnTo>
                <a:lnTo>
                  <a:pt x="188" y="379"/>
                </a:lnTo>
                <a:lnTo>
                  <a:pt x="166" y="371"/>
                </a:lnTo>
                <a:lnTo>
                  <a:pt x="147" y="362"/>
                </a:lnTo>
                <a:lnTo>
                  <a:pt x="130" y="356"/>
                </a:lnTo>
                <a:lnTo>
                  <a:pt x="113" y="346"/>
                </a:lnTo>
                <a:lnTo>
                  <a:pt x="97" y="339"/>
                </a:lnTo>
                <a:lnTo>
                  <a:pt x="82" y="329"/>
                </a:lnTo>
                <a:lnTo>
                  <a:pt x="69" y="319"/>
                </a:lnTo>
                <a:lnTo>
                  <a:pt x="55" y="312"/>
                </a:lnTo>
                <a:lnTo>
                  <a:pt x="44" y="302"/>
                </a:lnTo>
                <a:lnTo>
                  <a:pt x="34" y="293"/>
                </a:lnTo>
                <a:lnTo>
                  <a:pt x="24" y="281"/>
                </a:lnTo>
                <a:lnTo>
                  <a:pt x="17" y="271"/>
                </a:lnTo>
                <a:lnTo>
                  <a:pt x="11" y="260"/>
                </a:lnTo>
                <a:lnTo>
                  <a:pt x="5" y="250"/>
                </a:lnTo>
                <a:lnTo>
                  <a:pt x="3" y="244"/>
                </a:lnTo>
                <a:lnTo>
                  <a:pt x="1" y="239"/>
                </a:lnTo>
                <a:lnTo>
                  <a:pt x="0" y="233"/>
                </a:lnTo>
                <a:lnTo>
                  <a:pt x="0" y="229"/>
                </a:lnTo>
                <a:lnTo>
                  <a:pt x="0" y="223"/>
                </a:lnTo>
                <a:lnTo>
                  <a:pt x="0" y="218"/>
                </a:lnTo>
                <a:lnTo>
                  <a:pt x="0" y="212"/>
                </a:lnTo>
                <a:lnTo>
                  <a:pt x="0" y="206"/>
                </a:lnTo>
                <a:lnTo>
                  <a:pt x="0" y="200"/>
                </a:lnTo>
                <a:lnTo>
                  <a:pt x="1" y="195"/>
                </a:lnTo>
                <a:lnTo>
                  <a:pt x="3" y="189"/>
                </a:lnTo>
                <a:lnTo>
                  <a:pt x="5" y="185"/>
                </a:lnTo>
                <a:lnTo>
                  <a:pt x="11" y="173"/>
                </a:lnTo>
                <a:lnTo>
                  <a:pt x="17" y="164"/>
                </a:lnTo>
                <a:lnTo>
                  <a:pt x="24" y="152"/>
                </a:lnTo>
                <a:lnTo>
                  <a:pt x="34" y="143"/>
                </a:lnTo>
                <a:lnTo>
                  <a:pt x="44" y="133"/>
                </a:lnTo>
                <a:lnTo>
                  <a:pt x="55" y="125"/>
                </a:lnTo>
                <a:lnTo>
                  <a:pt x="69" y="114"/>
                </a:lnTo>
                <a:lnTo>
                  <a:pt x="82" y="106"/>
                </a:lnTo>
                <a:lnTo>
                  <a:pt x="97" y="97"/>
                </a:lnTo>
                <a:lnTo>
                  <a:pt x="113" y="89"/>
                </a:lnTo>
                <a:lnTo>
                  <a:pt x="130" y="81"/>
                </a:lnTo>
                <a:lnTo>
                  <a:pt x="147" y="72"/>
                </a:lnTo>
                <a:lnTo>
                  <a:pt x="166" y="66"/>
                </a:lnTo>
                <a:lnTo>
                  <a:pt x="188" y="58"/>
                </a:lnTo>
                <a:lnTo>
                  <a:pt x="209" y="50"/>
                </a:lnTo>
                <a:lnTo>
                  <a:pt x="230" y="45"/>
                </a:lnTo>
                <a:lnTo>
                  <a:pt x="253" y="39"/>
                </a:lnTo>
                <a:lnTo>
                  <a:pt x="276" y="33"/>
                </a:lnTo>
                <a:lnTo>
                  <a:pt x="301" y="27"/>
                </a:lnTo>
                <a:lnTo>
                  <a:pt x="324" y="22"/>
                </a:lnTo>
                <a:lnTo>
                  <a:pt x="351" y="18"/>
                </a:lnTo>
                <a:lnTo>
                  <a:pt x="375" y="16"/>
                </a:lnTo>
                <a:lnTo>
                  <a:pt x="404" y="10"/>
                </a:lnTo>
                <a:lnTo>
                  <a:pt x="431" y="8"/>
                </a:lnTo>
                <a:lnTo>
                  <a:pt x="458" y="6"/>
                </a:lnTo>
                <a:lnTo>
                  <a:pt x="487" y="4"/>
                </a:lnTo>
                <a:lnTo>
                  <a:pt x="517" y="2"/>
                </a:lnTo>
                <a:lnTo>
                  <a:pt x="544" y="2"/>
                </a:lnTo>
                <a:lnTo>
                  <a:pt x="575" y="0"/>
                </a:lnTo>
                <a:lnTo>
                  <a:pt x="604" y="2"/>
                </a:lnTo>
                <a:lnTo>
                  <a:pt x="634" y="2"/>
                </a:lnTo>
                <a:lnTo>
                  <a:pt x="663" y="4"/>
                </a:lnTo>
                <a:lnTo>
                  <a:pt x="690" y="6"/>
                </a:lnTo>
                <a:lnTo>
                  <a:pt x="719" y="8"/>
                </a:lnTo>
                <a:lnTo>
                  <a:pt x="746" y="10"/>
                </a:lnTo>
                <a:lnTo>
                  <a:pt x="772" y="16"/>
                </a:lnTo>
                <a:lnTo>
                  <a:pt x="799" y="18"/>
                </a:lnTo>
                <a:lnTo>
                  <a:pt x="824" y="22"/>
                </a:lnTo>
                <a:lnTo>
                  <a:pt x="849" y="27"/>
                </a:lnTo>
                <a:lnTo>
                  <a:pt x="874" y="33"/>
                </a:lnTo>
                <a:lnTo>
                  <a:pt x="895" y="39"/>
                </a:lnTo>
                <a:lnTo>
                  <a:pt x="918" y="45"/>
                </a:lnTo>
                <a:lnTo>
                  <a:pt x="941" y="50"/>
                </a:lnTo>
                <a:lnTo>
                  <a:pt x="960" y="58"/>
                </a:lnTo>
                <a:lnTo>
                  <a:pt x="982" y="66"/>
                </a:lnTo>
                <a:lnTo>
                  <a:pt x="1001" y="72"/>
                </a:lnTo>
                <a:lnTo>
                  <a:pt x="1020" y="81"/>
                </a:lnTo>
                <a:lnTo>
                  <a:pt x="1037" y="89"/>
                </a:lnTo>
                <a:lnTo>
                  <a:pt x="1052" y="97"/>
                </a:lnTo>
                <a:lnTo>
                  <a:pt x="1068" y="106"/>
                </a:lnTo>
                <a:lnTo>
                  <a:pt x="1081" y="114"/>
                </a:lnTo>
                <a:lnTo>
                  <a:pt x="1095" y="125"/>
                </a:lnTo>
                <a:lnTo>
                  <a:pt x="1106" y="133"/>
                </a:lnTo>
                <a:lnTo>
                  <a:pt x="1116" y="143"/>
                </a:lnTo>
                <a:lnTo>
                  <a:pt x="1123" y="152"/>
                </a:lnTo>
                <a:lnTo>
                  <a:pt x="1133" y="164"/>
                </a:lnTo>
                <a:lnTo>
                  <a:pt x="1139" y="173"/>
                </a:lnTo>
                <a:lnTo>
                  <a:pt x="1145" y="185"/>
                </a:lnTo>
                <a:lnTo>
                  <a:pt x="1145" y="189"/>
                </a:lnTo>
                <a:lnTo>
                  <a:pt x="1148" y="195"/>
                </a:lnTo>
                <a:lnTo>
                  <a:pt x="1148" y="200"/>
                </a:lnTo>
                <a:lnTo>
                  <a:pt x="1150" y="206"/>
                </a:lnTo>
                <a:lnTo>
                  <a:pt x="1150" y="212"/>
                </a:lnTo>
                <a:lnTo>
                  <a:pt x="1150" y="218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Rectangle 26">
            <a:extLst>
              <a:ext uri="{FF2B5EF4-FFF2-40B4-BE49-F238E27FC236}">
                <a16:creationId xmlns:a16="http://schemas.microsoft.com/office/drawing/2014/main" id="{E1D56BDF-3789-A6EE-E468-9CFB56154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740150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state</a:t>
            </a:r>
            <a:endParaRPr lang="en-US" altLang="en-US" sz="1800"/>
          </a:p>
        </p:txBody>
      </p:sp>
      <p:sp>
        <p:nvSpPr>
          <p:cNvPr id="33809" name="Freeform 27">
            <a:extLst>
              <a:ext uri="{FF2B5EF4-FFF2-40B4-BE49-F238E27FC236}">
                <a16:creationId xmlns:a16="http://schemas.microsoft.com/office/drawing/2014/main" id="{FA04A1C1-316D-A992-13EC-B67CF7394129}"/>
              </a:ext>
            </a:extLst>
          </p:cNvPr>
          <p:cNvSpPr>
            <a:spLocks/>
          </p:cNvSpPr>
          <p:nvPr/>
        </p:nvSpPr>
        <p:spPr bwMode="auto">
          <a:xfrm>
            <a:off x="1905000" y="3663950"/>
            <a:ext cx="914400" cy="341313"/>
          </a:xfrm>
          <a:custGeom>
            <a:avLst/>
            <a:gdLst>
              <a:gd name="T0" fmla="*/ 2147483646 w 1150"/>
              <a:gd name="T1" fmla="*/ 2147483646 h 431"/>
              <a:gd name="T2" fmla="*/ 2147483646 w 1150"/>
              <a:gd name="T3" fmla="*/ 2147483646 h 431"/>
              <a:gd name="T4" fmla="*/ 2147483646 w 1150"/>
              <a:gd name="T5" fmla="*/ 2147483646 h 431"/>
              <a:gd name="T6" fmla="*/ 2147483646 w 1150"/>
              <a:gd name="T7" fmla="*/ 2147483646 h 431"/>
              <a:gd name="T8" fmla="*/ 2147483646 w 1150"/>
              <a:gd name="T9" fmla="*/ 2147483646 h 431"/>
              <a:gd name="T10" fmla="*/ 2147483646 w 1150"/>
              <a:gd name="T11" fmla="*/ 2147483646 h 431"/>
              <a:gd name="T12" fmla="*/ 2147483646 w 1150"/>
              <a:gd name="T13" fmla="*/ 2147483646 h 431"/>
              <a:gd name="T14" fmla="*/ 2147483646 w 1150"/>
              <a:gd name="T15" fmla="*/ 2147483646 h 431"/>
              <a:gd name="T16" fmla="*/ 2147483646 w 1150"/>
              <a:gd name="T17" fmla="*/ 2147483646 h 431"/>
              <a:gd name="T18" fmla="*/ 2147483646 w 1150"/>
              <a:gd name="T19" fmla="*/ 2147483646 h 431"/>
              <a:gd name="T20" fmla="*/ 2147483646 w 1150"/>
              <a:gd name="T21" fmla="*/ 2147483646 h 431"/>
              <a:gd name="T22" fmla="*/ 2147483646 w 1150"/>
              <a:gd name="T23" fmla="*/ 2147483646 h 431"/>
              <a:gd name="T24" fmla="*/ 2147483646 w 1150"/>
              <a:gd name="T25" fmla="*/ 2147483646 h 431"/>
              <a:gd name="T26" fmla="*/ 2147483646 w 1150"/>
              <a:gd name="T27" fmla="*/ 2147483646 h 431"/>
              <a:gd name="T28" fmla="*/ 2147483646 w 1150"/>
              <a:gd name="T29" fmla="*/ 2147483646 h 431"/>
              <a:gd name="T30" fmla="*/ 2147483646 w 1150"/>
              <a:gd name="T31" fmla="*/ 2147483646 h 431"/>
              <a:gd name="T32" fmla="*/ 2147483646 w 1150"/>
              <a:gd name="T33" fmla="*/ 2147483646 h 431"/>
              <a:gd name="T34" fmla="*/ 2147483646 w 1150"/>
              <a:gd name="T35" fmla="*/ 2147483646 h 431"/>
              <a:gd name="T36" fmla="*/ 2147483646 w 1150"/>
              <a:gd name="T37" fmla="*/ 2147483646 h 431"/>
              <a:gd name="T38" fmla="*/ 2147483646 w 1150"/>
              <a:gd name="T39" fmla="*/ 2147483646 h 431"/>
              <a:gd name="T40" fmla="*/ 2147483646 w 1150"/>
              <a:gd name="T41" fmla="*/ 2147483646 h 431"/>
              <a:gd name="T42" fmla="*/ 2147483646 w 1150"/>
              <a:gd name="T43" fmla="*/ 2147483646 h 431"/>
              <a:gd name="T44" fmla="*/ 0 w 1150"/>
              <a:gd name="T45" fmla="*/ 2147483646 h 431"/>
              <a:gd name="T46" fmla="*/ 0 w 1150"/>
              <a:gd name="T47" fmla="*/ 2147483646 h 431"/>
              <a:gd name="T48" fmla="*/ 2147483646 w 1150"/>
              <a:gd name="T49" fmla="*/ 2147483646 h 431"/>
              <a:gd name="T50" fmla="*/ 2147483646 w 1150"/>
              <a:gd name="T51" fmla="*/ 2147483646 h 431"/>
              <a:gd name="T52" fmla="*/ 2147483646 w 1150"/>
              <a:gd name="T53" fmla="*/ 2147483646 h 431"/>
              <a:gd name="T54" fmla="*/ 2147483646 w 1150"/>
              <a:gd name="T55" fmla="*/ 2147483646 h 431"/>
              <a:gd name="T56" fmla="*/ 2147483646 w 1150"/>
              <a:gd name="T57" fmla="*/ 2147483646 h 431"/>
              <a:gd name="T58" fmla="*/ 2147483646 w 1150"/>
              <a:gd name="T59" fmla="*/ 2147483646 h 431"/>
              <a:gd name="T60" fmla="*/ 2147483646 w 1150"/>
              <a:gd name="T61" fmla="*/ 2147483646 h 431"/>
              <a:gd name="T62" fmla="*/ 2147483646 w 1150"/>
              <a:gd name="T63" fmla="*/ 2147483646 h 431"/>
              <a:gd name="T64" fmla="*/ 2147483646 w 1150"/>
              <a:gd name="T65" fmla="*/ 2147483646 h 431"/>
              <a:gd name="T66" fmla="*/ 2147483646 w 1150"/>
              <a:gd name="T67" fmla="*/ 2147483646 h 431"/>
              <a:gd name="T68" fmla="*/ 2147483646 w 1150"/>
              <a:gd name="T69" fmla="*/ 0 h 431"/>
              <a:gd name="T70" fmla="*/ 2147483646 w 1150"/>
              <a:gd name="T71" fmla="*/ 0 h 431"/>
              <a:gd name="T72" fmla="*/ 2147483646 w 1150"/>
              <a:gd name="T73" fmla="*/ 2147483646 h 431"/>
              <a:gd name="T74" fmla="*/ 2147483646 w 1150"/>
              <a:gd name="T75" fmla="*/ 2147483646 h 431"/>
              <a:gd name="T76" fmla="*/ 2147483646 w 1150"/>
              <a:gd name="T77" fmla="*/ 2147483646 h 431"/>
              <a:gd name="T78" fmla="*/ 2147483646 w 1150"/>
              <a:gd name="T79" fmla="*/ 2147483646 h 431"/>
              <a:gd name="T80" fmla="*/ 2147483646 w 1150"/>
              <a:gd name="T81" fmla="*/ 2147483646 h 431"/>
              <a:gd name="T82" fmla="*/ 2147483646 w 1150"/>
              <a:gd name="T83" fmla="*/ 2147483646 h 431"/>
              <a:gd name="T84" fmla="*/ 2147483646 w 1150"/>
              <a:gd name="T85" fmla="*/ 2147483646 h 431"/>
              <a:gd name="T86" fmla="*/ 2147483646 w 1150"/>
              <a:gd name="T87" fmla="*/ 2147483646 h 431"/>
              <a:gd name="T88" fmla="*/ 2147483646 w 1150"/>
              <a:gd name="T89" fmla="*/ 2147483646 h 431"/>
              <a:gd name="T90" fmla="*/ 2147483646 w 1150"/>
              <a:gd name="T91" fmla="*/ 2147483646 h 431"/>
              <a:gd name="T92" fmla="*/ 2147483646 w 1150"/>
              <a:gd name="T93" fmla="*/ 2147483646 h 4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50" h="431">
                <a:moveTo>
                  <a:pt x="1150" y="216"/>
                </a:moveTo>
                <a:lnTo>
                  <a:pt x="1149" y="221"/>
                </a:lnTo>
                <a:lnTo>
                  <a:pt x="1149" y="227"/>
                </a:lnTo>
                <a:lnTo>
                  <a:pt x="1149" y="233"/>
                </a:lnTo>
                <a:lnTo>
                  <a:pt x="1149" y="237"/>
                </a:lnTo>
                <a:lnTo>
                  <a:pt x="1145" y="242"/>
                </a:lnTo>
                <a:lnTo>
                  <a:pt x="1143" y="248"/>
                </a:lnTo>
                <a:lnTo>
                  <a:pt x="1139" y="258"/>
                </a:lnTo>
                <a:lnTo>
                  <a:pt x="1133" y="269"/>
                </a:lnTo>
                <a:lnTo>
                  <a:pt x="1124" y="279"/>
                </a:lnTo>
                <a:lnTo>
                  <a:pt x="1116" y="291"/>
                </a:lnTo>
                <a:lnTo>
                  <a:pt x="1106" y="300"/>
                </a:lnTo>
                <a:lnTo>
                  <a:pt x="1095" y="310"/>
                </a:lnTo>
                <a:lnTo>
                  <a:pt x="1081" y="317"/>
                </a:lnTo>
                <a:lnTo>
                  <a:pt x="1068" y="327"/>
                </a:lnTo>
                <a:lnTo>
                  <a:pt x="1051" y="337"/>
                </a:lnTo>
                <a:lnTo>
                  <a:pt x="1035" y="344"/>
                </a:lnTo>
                <a:lnTo>
                  <a:pt x="1020" y="354"/>
                </a:lnTo>
                <a:lnTo>
                  <a:pt x="1001" y="360"/>
                </a:lnTo>
                <a:lnTo>
                  <a:pt x="982" y="369"/>
                </a:lnTo>
                <a:lnTo>
                  <a:pt x="961" y="377"/>
                </a:lnTo>
                <a:lnTo>
                  <a:pt x="941" y="383"/>
                </a:lnTo>
                <a:lnTo>
                  <a:pt x="918" y="389"/>
                </a:lnTo>
                <a:lnTo>
                  <a:pt x="895" y="394"/>
                </a:lnTo>
                <a:lnTo>
                  <a:pt x="874" y="400"/>
                </a:lnTo>
                <a:lnTo>
                  <a:pt x="849" y="406"/>
                </a:lnTo>
                <a:lnTo>
                  <a:pt x="824" y="410"/>
                </a:lnTo>
                <a:lnTo>
                  <a:pt x="798" y="414"/>
                </a:lnTo>
                <a:lnTo>
                  <a:pt x="773" y="419"/>
                </a:lnTo>
                <a:lnTo>
                  <a:pt x="746" y="421"/>
                </a:lnTo>
                <a:lnTo>
                  <a:pt x="719" y="425"/>
                </a:lnTo>
                <a:lnTo>
                  <a:pt x="690" y="427"/>
                </a:lnTo>
                <a:lnTo>
                  <a:pt x="663" y="429"/>
                </a:lnTo>
                <a:lnTo>
                  <a:pt x="635" y="431"/>
                </a:lnTo>
                <a:lnTo>
                  <a:pt x="604" y="431"/>
                </a:lnTo>
                <a:lnTo>
                  <a:pt x="575" y="431"/>
                </a:lnTo>
                <a:lnTo>
                  <a:pt x="544" y="431"/>
                </a:lnTo>
                <a:lnTo>
                  <a:pt x="518" y="431"/>
                </a:lnTo>
                <a:lnTo>
                  <a:pt x="487" y="429"/>
                </a:lnTo>
                <a:lnTo>
                  <a:pt x="458" y="427"/>
                </a:lnTo>
                <a:lnTo>
                  <a:pt x="431" y="425"/>
                </a:lnTo>
                <a:lnTo>
                  <a:pt x="404" y="421"/>
                </a:lnTo>
                <a:lnTo>
                  <a:pt x="378" y="419"/>
                </a:lnTo>
                <a:lnTo>
                  <a:pt x="351" y="414"/>
                </a:lnTo>
                <a:lnTo>
                  <a:pt x="326" y="410"/>
                </a:lnTo>
                <a:lnTo>
                  <a:pt x="301" y="406"/>
                </a:lnTo>
                <a:lnTo>
                  <a:pt x="276" y="400"/>
                </a:lnTo>
                <a:lnTo>
                  <a:pt x="253" y="394"/>
                </a:lnTo>
                <a:lnTo>
                  <a:pt x="232" y="389"/>
                </a:lnTo>
                <a:lnTo>
                  <a:pt x="209" y="383"/>
                </a:lnTo>
                <a:lnTo>
                  <a:pt x="188" y="377"/>
                </a:lnTo>
                <a:lnTo>
                  <a:pt x="168" y="369"/>
                </a:lnTo>
                <a:lnTo>
                  <a:pt x="149" y="360"/>
                </a:lnTo>
                <a:lnTo>
                  <a:pt x="132" y="354"/>
                </a:lnTo>
                <a:lnTo>
                  <a:pt x="115" y="344"/>
                </a:lnTo>
                <a:lnTo>
                  <a:pt x="97" y="337"/>
                </a:lnTo>
                <a:lnTo>
                  <a:pt x="84" y="327"/>
                </a:lnTo>
                <a:lnTo>
                  <a:pt x="69" y="317"/>
                </a:lnTo>
                <a:lnTo>
                  <a:pt x="57" y="310"/>
                </a:lnTo>
                <a:lnTo>
                  <a:pt x="46" y="300"/>
                </a:lnTo>
                <a:lnTo>
                  <a:pt x="36" y="291"/>
                </a:lnTo>
                <a:lnTo>
                  <a:pt x="27" y="279"/>
                </a:lnTo>
                <a:lnTo>
                  <a:pt x="19" y="269"/>
                </a:lnTo>
                <a:lnTo>
                  <a:pt x="11" y="260"/>
                </a:lnTo>
                <a:lnTo>
                  <a:pt x="7" y="248"/>
                </a:lnTo>
                <a:lnTo>
                  <a:pt x="4" y="242"/>
                </a:lnTo>
                <a:lnTo>
                  <a:pt x="4" y="237"/>
                </a:lnTo>
                <a:lnTo>
                  <a:pt x="2" y="233"/>
                </a:lnTo>
                <a:lnTo>
                  <a:pt x="0" y="227"/>
                </a:lnTo>
                <a:lnTo>
                  <a:pt x="0" y="221"/>
                </a:lnTo>
                <a:lnTo>
                  <a:pt x="0" y="216"/>
                </a:lnTo>
                <a:lnTo>
                  <a:pt x="0" y="210"/>
                </a:lnTo>
                <a:lnTo>
                  <a:pt x="0" y="204"/>
                </a:lnTo>
                <a:lnTo>
                  <a:pt x="2" y="198"/>
                </a:lnTo>
                <a:lnTo>
                  <a:pt x="4" y="193"/>
                </a:lnTo>
                <a:lnTo>
                  <a:pt x="4" y="187"/>
                </a:lnTo>
                <a:lnTo>
                  <a:pt x="7" y="183"/>
                </a:lnTo>
                <a:lnTo>
                  <a:pt x="11" y="171"/>
                </a:lnTo>
                <a:lnTo>
                  <a:pt x="19" y="162"/>
                </a:lnTo>
                <a:lnTo>
                  <a:pt x="27" y="150"/>
                </a:lnTo>
                <a:lnTo>
                  <a:pt x="36" y="141"/>
                </a:lnTo>
                <a:lnTo>
                  <a:pt x="46" y="131"/>
                </a:lnTo>
                <a:lnTo>
                  <a:pt x="57" y="123"/>
                </a:lnTo>
                <a:lnTo>
                  <a:pt x="69" y="112"/>
                </a:lnTo>
                <a:lnTo>
                  <a:pt x="84" y="104"/>
                </a:lnTo>
                <a:lnTo>
                  <a:pt x="97" y="95"/>
                </a:lnTo>
                <a:lnTo>
                  <a:pt x="115" y="87"/>
                </a:lnTo>
                <a:lnTo>
                  <a:pt x="132" y="79"/>
                </a:lnTo>
                <a:lnTo>
                  <a:pt x="149" y="70"/>
                </a:lnTo>
                <a:lnTo>
                  <a:pt x="168" y="64"/>
                </a:lnTo>
                <a:lnTo>
                  <a:pt x="188" y="56"/>
                </a:lnTo>
                <a:lnTo>
                  <a:pt x="209" y="48"/>
                </a:lnTo>
                <a:lnTo>
                  <a:pt x="232" y="43"/>
                </a:lnTo>
                <a:lnTo>
                  <a:pt x="253" y="37"/>
                </a:lnTo>
                <a:lnTo>
                  <a:pt x="276" y="31"/>
                </a:lnTo>
                <a:lnTo>
                  <a:pt x="301" y="25"/>
                </a:lnTo>
                <a:lnTo>
                  <a:pt x="326" y="20"/>
                </a:lnTo>
                <a:lnTo>
                  <a:pt x="351" y="16"/>
                </a:lnTo>
                <a:lnTo>
                  <a:pt x="378" y="14"/>
                </a:lnTo>
                <a:lnTo>
                  <a:pt x="404" y="8"/>
                </a:lnTo>
                <a:lnTo>
                  <a:pt x="431" y="6"/>
                </a:lnTo>
                <a:lnTo>
                  <a:pt x="458" y="4"/>
                </a:lnTo>
                <a:lnTo>
                  <a:pt x="487" y="2"/>
                </a:lnTo>
                <a:lnTo>
                  <a:pt x="518" y="0"/>
                </a:lnTo>
                <a:lnTo>
                  <a:pt x="544" y="0"/>
                </a:lnTo>
                <a:lnTo>
                  <a:pt x="575" y="0"/>
                </a:lnTo>
                <a:lnTo>
                  <a:pt x="604" y="0"/>
                </a:lnTo>
                <a:lnTo>
                  <a:pt x="635" y="0"/>
                </a:lnTo>
                <a:lnTo>
                  <a:pt x="663" y="2"/>
                </a:lnTo>
                <a:lnTo>
                  <a:pt x="690" y="4"/>
                </a:lnTo>
                <a:lnTo>
                  <a:pt x="719" y="6"/>
                </a:lnTo>
                <a:lnTo>
                  <a:pt x="746" y="8"/>
                </a:lnTo>
                <a:lnTo>
                  <a:pt x="773" y="14"/>
                </a:lnTo>
                <a:lnTo>
                  <a:pt x="798" y="16"/>
                </a:lnTo>
                <a:lnTo>
                  <a:pt x="824" y="20"/>
                </a:lnTo>
                <a:lnTo>
                  <a:pt x="849" y="25"/>
                </a:lnTo>
                <a:lnTo>
                  <a:pt x="874" y="31"/>
                </a:lnTo>
                <a:lnTo>
                  <a:pt x="895" y="37"/>
                </a:lnTo>
                <a:lnTo>
                  <a:pt x="918" y="43"/>
                </a:lnTo>
                <a:lnTo>
                  <a:pt x="941" y="48"/>
                </a:lnTo>
                <a:lnTo>
                  <a:pt x="961" y="56"/>
                </a:lnTo>
                <a:lnTo>
                  <a:pt x="982" y="64"/>
                </a:lnTo>
                <a:lnTo>
                  <a:pt x="1001" y="70"/>
                </a:lnTo>
                <a:lnTo>
                  <a:pt x="1020" y="79"/>
                </a:lnTo>
                <a:lnTo>
                  <a:pt x="1035" y="87"/>
                </a:lnTo>
                <a:lnTo>
                  <a:pt x="1051" y="95"/>
                </a:lnTo>
                <a:lnTo>
                  <a:pt x="1068" y="104"/>
                </a:lnTo>
                <a:lnTo>
                  <a:pt x="1081" y="112"/>
                </a:lnTo>
                <a:lnTo>
                  <a:pt x="1095" y="123"/>
                </a:lnTo>
                <a:lnTo>
                  <a:pt x="1106" y="131"/>
                </a:lnTo>
                <a:lnTo>
                  <a:pt x="1116" y="141"/>
                </a:lnTo>
                <a:lnTo>
                  <a:pt x="1124" y="150"/>
                </a:lnTo>
                <a:lnTo>
                  <a:pt x="1133" y="162"/>
                </a:lnTo>
                <a:lnTo>
                  <a:pt x="1139" y="171"/>
                </a:lnTo>
                <a:lnTo>
                  <a:pt x="1143" y="183"/>
                </a:lnTo>
                <a:lnTo>
                  <a:pt x="1145" y="187"/>
                </a:lnTo>
                <a:lnTo>
                  <a:pt x="1149" y="193"/>
                </a:lnTo>
                <a:lnTo>
                  <a:pt x="1149" y="198"/>
                </a:lnTo>
                <a:lnTo>
                  <a:pt x="1149" y="204"/>
                </a:lnTo>
                <a:lnTo>
                  <a:pt x="1149" y="210"/>
                </a:lnTo>
                <a:lnTo>
                  <a:pt x="1150" y="21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Rectangle 28">
            <a:extLst>
              <a:ext uri="{FF2B5EF4-FFF2-40B4-BE49-F238E27FC236}">
                <a16:creationId xmlns:a16="http://schemas.microsoft.com/office/drawing/2014/main" id="{546C0BC1-BAC8-2FA0-81E6-A4BD94F5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740150"/>
            <a:ext cx="381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street</a:t>
            </a:r>
            <a:endParaRPr lang="en-US" altLang="en-US" sz="1800"/>
          </a:p>
        </p:txBody>
      </p:sp>
      <p:sp>
        <p:nvSpPr>
          <p:cNvPr id="33811" name="Freeform 29">
            <a:extLst>
              <a:ext uri="{FF2B5EF4-FFF2-40B4-BE49-F238E27FC236}">
                <a16:creationId xmlns:a16="http://schemas.microsoft.com/office/drawing/2014/main" id="{AD6C392C-567E-79F7-292F-D3D7C38334D8}"/>
              </a:ext>
            </a:extLst>
          </p:cNvPr>
          <p:cNvSpPr>
            <a:spLocks/>
          </p:cNvSpPr>
          <p:nvPr/>
        </p:nvSpPr>
        <p:spPr bwMode="auto">
          <a:xfrm>
            <a:off x="3048000" y="2919413"/>
            <a:ext cx="912813" cy="342900"/>
          </a:xfrm>
          <a:custGeom>
            <a:avLst/>
            <a:gdLst>
              <a:gd name="T0" fmla="*/ 2147483646 w 1151"/>
              <a:gd name="T1" fmla="*/ 2147483646 h 432"/>
              <a:gd name="T2" fmla="*/ 2147483646 w 1151"/>
              <a:gd name="T3" fmla="*/ 2147483646 h 432"/>
              <a:gd name="T4" fmla="*/ 2147483646 w 1151"/>
              <a:gd name="T5" fmla="*/ 2147483646 h 432"/>
              <a:gd name="T6" fmla="*/ 2147483646 w 1151"/>
              <a:gd name="T7" fmla="*/ 2147483646 h 432"/>
              <a:gd name="T8" fmla="*/ 2147483646 w 1151"/>
              <a:gd name="T9" fmla="*/ 2147483646 h 432"/>
              <a:gd name="T10" fmla="*/ 2147483646 w 1151"/>
              <a:gd name="T11" fmla="*/ 2147483646 h 432"/>
              <a:gd name="T12" fmla="*/ 2147483646 w 1151"/>
              <a:gd name="T13" fmla="*/ 2147483646 h 432"/>
              <a:gd name="T14" fmla="*/ 2147483646 w 1151"/>
              <a:gd name="T15" fmla="*/ 2147483646 h 432"/>
              <a:gd name="T16" fmla="*/ 2147483646 w 1151"/>
              <a:gd name="T17" fmla="*/ 2147483646 h 432"/>
              <a:gd name="T18" fmla="*/ 2147483646 w 1151"/>
              <a:gd name="T19" fmla="*/ 2147483646 h 432"/>
              <a:gd name="T20" fmla="*/ 2147483646 w 1151"/>
              <a:gd name="T21" fmla="*/ 2147483646 h 432"/>
              <a:gd name="T22" fmla="*/ 2147483646 w 1151"/>
              <a:gd name="T23" fmla="*/ 2147483646 h 432"/>
              <a:gd name="T24" fmla="*/ 2147483646 w 1151"/>
              <a:gd name="T25" fmla="*/ 2147483646 h 432"/>
              <a:gd name="T26" fmla="*/ 2147483646 w 1151"/>
              <a:gd name="T27" fmla="*/ 2147483646 h 432"/>
              <a:gd name="T28" fmla="*/ 2147483646 w 1151"/>
              <a:gd name="T29" fmla="*/ 2147483646 h 432"/>
              <a:gd name="T30" fmla="*/ 2147483646 w 1151"/>
              <a:gd name="T31" fmla="*/ 2147483646 h 432"/>
              <a:gd name="T32" fmla="*/ 2147483646 w 1151"/>
              <a:gd name="T33" fmla="*/ 2147483646 h 432"/>
              <a:gd name="T34" fmla="*/ 2147483646 w 1151"/>
              <a:gd name="T35" fmla="*/ 2147483646 h 432"/>
              <a:gd name="T36" fmla="*/ 2147483646 w 1151"/>
              <a:gd name="T37" fmla="*/ 2147483646 h 432"/>
              <a:gd name="T38" fmla="*/ 2147483646 w 1151"/>
              <a:gd name="T39" fmla="*/ 2147483646 h 432"/>
              <a:gd name="T40" fmla="*/ 2147483646 w 1151"/>
              <a:gd name="T41" fmla="*/ 2147483646 h 432"/>
              <a:gd name="T42" fmla="*/ 2147483646 w 1151"/>
              <a:gd name="T43" fmla="*/ 2147483646 h 432"/>
              <a:gd name="T44" fmla="*/ 0 w 1151"/>
              <a:gd name="T45" fmla="*/ 2147483646 h 432"/>
              <a:gd name="T46" fmla="*/ 0 w 1151"/>
              <a:gd name="T47" fmla="*/ 2147483646 h 432"/>
              <a:gd name="T48" fmla="*/ 2147483646 w 1151"/>
              <a:gd name="T49" fmla="*/ 2147483646 h 432"/>
              <a:gd name="T50" fmla="*/ 2147483646 w 1151"/>
              <a:gd name="T51" fmla="*/ 2147483646 h 432"/>
              <a:gd name="T52" fmla="*/ 2147483646 w 1151"/>
              <a:gd name="T53" fmla="*/ 2147483646 h 432"/>
              <a:gd name="T54" fmla="*/ 2147483646 w 1151"/>
              <a:gd name="T55" fmla="*/ 2147483646 h 432"/>
              <a:gd name="T56" fmla="*/ 2147483646 w 1151"/>
              <a:gd name="T57" fmla="*/ 2147483646 h 432"/>
              <a:gd name="T58" fmla="*/ 2147483646 w 1151"/>
              <a:gd name="T59" fmla="*/ 2147483646 h 432"/>
              <a:gd name="T60" fmla="*/ 2147483646 w 1151"/>
              <a:gd name="T61" fmla="*/ 2147483646 h 432"/>
              <a:gd name="T62" fmla="*/ 2147483646 w 1151"/>
              <a:gd name="T63" fmla="*/ 2147483646 h 432"/>
              <a:gd name="T64" fmla="*/ 2147483646 w 1151"/>
              <a:gd name="T65" fmla="*/ 2147483646 h 432"/>
              <a:gd name="T66" fmla="*/ 2147483646 w 1151"/>
              <a:gd name="T67" fmla="*/ 2147483646 h 432"/>
              <a:gd name="T68" fmla="*/ 2147483646 w 1151"/>
              <a:gd name="T69" fmla="*/ 0 h 432"/>
              <a:gd name="T70" fmla="*/ 2147483646 w 1151"/>
              <a:gd name="T71" fmla="*/ 2147483646 h 432"/>
              <a:gd name="T72" fmla="*/ 2147483646 w 1151"/>
              <a:gd name="T73" fmla="*/ 2147483646 h 432"/>
              <a:gd name="T74" fmla="*/ 2147483646 w 1151"/>
              <a:gd name="T75" fmla="*/ 2147483646 h 432"/>
              <a:gd name="T76" fmla="*/ 2147483646 w 1151"/>
              <a:gd name="T77" fmla="*/ 2147483646 h 432"/>
              <a:gd name="T78" fmla="*/ 2147483646 w 1151"/>
              <a:gd name="T79" fmla="*/ 2147483646 h 432"/>
              <a:gd name="T80" fmla="*/ 2147483646 w 1151"/>
              <a:gd name="T81" fmla="*/ 2147483646 h 432"/>
              <a:gd name="T82" fmla="*/ 2147483646 w 1151"/>
              <a:gd name="T83" fmla="*/ 2147483646 h 432"/>
              <a:gd name="T84" fmla="*/ 2147483646 w 1151"/>
              <a:gd name="T85" fmla="*/ 2147483646 h 432"/>
              <a:gd name="T86" fmla="*/ 2147483646 w 1151"/>
              <a:gd name="T87" fmla="*/ 2147483646 h 432"/>
              <a:gd name="T88" fmla="*/ 2147483646 w 1151"/>
              <a:gd name="T89" fmla="*/ 2147483646 h 432"/>
              <a:gd name="T90" fmla="*/ 2147483646 w 1151"/>
              <a:gd name="T91" fmla="*/ 2147483646 h 432"/>
              <a:gd name="T92" fmla="*/ 2147483646 w 1151"/>
              <a:gd name="T93" fmla="*/ 2147483646 h 43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51" h="432">
                <a:moveTo>
                  <a:pt x="1151" y="217"/>
                </a:moveTo>
                <a:lnTo>
                  <a:pt x="1149" y="221"/>
                </a:lnTo>
                <a:lnTo>
                  <a:pt x="1149" y="226"/>
                </a:lnTo>
                <a:lnTo>
                  <a:pt x="1147" y="232"/>
                </a:lnTo>
                <a:lnTo>
                  <a:pt x="1147" y="238"/>
                </a:lnTo>
                <a:lnTo>
                  <a:pt x="1145" y="244"/>
                </a:lnTo>
                <a:lnTo>
                  <a:pt x="1143" y="249"/>
                </a:lnTo>
                <a:lnTo>
                  <a:pt x="1137" y="259"/>
                </a:lnTo>
                <a:lnTo>
                  <a:pt x="1132" y="271"/>
                </a:lnTo>
                <a:lnTo>
                  <a:pt x="1124" y="280"/>
                </a:lnTo>
                <a:lnTo>
                  <a:pt x="1114" y="292"/>
                </a:lnTo>
                <a:lnTo>
                  <a:pt x="1105" y="301"/>
                </a:lnTo>
                <a:lnTo>
                  <a:pt x="1093" y="309"/>
                </a:lnTo>
                <a:lnTo>
                  <a:pt x="1082" y="319"/>
                </a:lnTo>
                <a:lnTo>
                  <a:pt x="1066" y="328"/>
                </a:lnTo>
                <a:lnTo>
                  <a:pt x="1051" y="338"/>
                </a:lnTo>
                <a:lnTo>
                  <a:pt x="1036" y="345"/>
                </a:lnTo>
                <a:lnTo>
                  <a:pt x="1019" y="353"/>
                </a:lnTo>
                <a:lnTo>
                  <a:pt x="1001" y="363"/>
                </a:lnTo>
                <a:lnTo>
                  <a:pt x="982" y="369"/>
                </a:lnTo>
                <a:lnTo>
                  <a:pt x="961" y="376"/>
                </a:lnTo>
                <a:lnTo>
                  <a:pt x="942" y="384"/>
                </a:lnTo>
                <a:lnTo>
                  <a:pt x="919" y="390"/>
                </a:lnTo>
                <a:lnTo>
                  <a:pt x="896" y="395"/>
                </a:lnTo>
                <a:lnTo>
                  <a:pt x="873" y="401"/>
                </a:lnTo>
                <a:lnTo>
                  <a:pt x="850" y="405"/>
                </a:lnTo>
                <a:lnTo>
                  <a:pt x="823" y="411"/>
                </a:lnTo>
                <a:lnTo>
                  <a:pt x="798" y="417"/>
                </a:lnTo>
                <a:lnTo>
                  <a:pt x="773" y="420"/>
                </a:lnTo>
                <a:lnTo>
                  <a:pt x="746" y="422"/>
                </a:lnTo>
                <a:lnTo>
                  <a:pt x="719" y="426"/>
                </a:lnTo>
                <a:lnTo>
                  <a:pt x="691" y="428"/>
                </a:lnTo>
                <a:lnTo>
                  <a:pt x="662" y="430"/>
                </a:lnTo>
                <a:lnTo>
                  <a:pt x="635" y="432"/>
                </a:lnTo>
                <a:lnTo>
                  <a:pt x="604" y="432"/>
                </a:lnTo>
                <a:lnTo>
                  <a:pt x="575" y="432"/>
                </a:lnTo>
                <a:lnTo>
                  <a:pt x="545" y="432"/>
                </a:lnTo>
                <a:lnTo>
                  <a:pt x="516" y="432"/>
                </a:lnTo>
                <a:lnTo>
                  <a:pt x="487" y="430"/>
                </a:lnTo>
                <a:lnTo>
                  <a:pt x="458" y="428"/>
                </a:lnTo>
                <a:lnTo>
                  <a:pt x="432" y="426"/>
                </a:lnTo>
                <a:lnTo>
                  <a:pt x="403" y="422"/>
                </a:lnTo>
                <a:lnTo>
                  <a:pt x="376" y="420"/>
                </a:lnTo>
                <a:lnTo>
                  <a:pt x="351" y="417"/>
                </a:lnTo>
                <a:lnTo>
                  <a:pt x="326" y="411"/>
                </a:lnTo>
                <a:lnTo>
                  <a:pt x="301" y="405"/>
                </a:lnTo>
                <a:lnTo>
                  <a:pt x="276" y="401"/>
                </a:lnTo>
                <a:lnTo>
                  <a:pt x="253" y="395"/>
                </a:lnTo>
                <a:lnTo>
                  <a:pt x="230" y="390"/>
                </a:lnTo>
                <a:lnTo>
                  <a:pt x="209" y="384"/>
                </a:lnTo>
                <a:lnTo>
                  <a:pt x="188" y="376"/>
                </a:lnTo>
                <a:lnTo>
                  <a:pt x="169" y="369"/>
                </a:lnTo>
                <a:lnTo>
                  <a:pt x="148" y="363"/>
                </a:lnTo>
                <a:lnTo>
                  <a:pt x="132" y="353"/>
                </a:lnTo>
                <a:lnTo>
                  <a:pt x="115" y="345"/>
                </a:lnTo>
                <a:lnTo>
                  <a:pt x="98" y="338"/>
                </a:lnTo>
                <a:lnTo>
                  <a:pt x="83" y="328"/>
                </a:lnTo>
                <a:lnTo>
                  <a:pt x="69" y="319"/>
                </a:lnTo>
                <a:lnTo>
                  <a:pt x="56" y="309"/>
                </a:lnTo>
                <a:lnTo>
                  <a:pt x="46" y="301"/>
                </a:lnTo>
                <a:lnTo>
                  <a:pt x="35" y="292"/>
                </a:lnTo>
                <a:lnTo>
                  <a:pt x="25" y="280"/>
                </a:lnTo>
                <a:lnTo>
                  <a:pt x="19" y="271"/>
                </a:lnTo>
                <a:lnTo>
                  <a:pt x="12" y="259"/>
                </a:lnTo>
                <a:lnTo>
                  <a:pt x="8" y="249"/>
                </a:lnTo>
                <a:lnTo>
                  <a:pt x="4" y="244"/>
                </a:lnTo>
                <a:lnTo>
                  <a:pt x="2" y="238"/>
                </a:lnTo>
                <a:lnTo>
                  <a:pt x="2" y="232"/>
                </a:lnTo>
                <a:lnTo>
                  <a:pt x="0" y="226"/>
                </a:lnTo>
                <a:lnTo>
                  <a:pt x="0" y="221"/>
                </a:lnTo>
                <a:lnTo>
                  <a:pt x="0" y="217"/>
                </a:lnTo>
                <a:lnTo>
                  <a:pt x="0" y="211"/>
                </a:lnTo>
                <a:lnTo>
                  <a:pt x="0" y="205"/>
                </a:lnTo>
                <a:lnTo>
                  <a:pt x="2" y="199"/>
                </a:lnTo>
                <a:lnTo>
                  <a:pt x="2" y="194"/>
                </a:lnTo>
                <a:lnTo>
                  <a:pt x="4" y="190"/>
                </a:lnTo>
                <a:lnTo>
                  <a:pt x="8" y="184"/>
                </a:lnTo>
                <a:lnTo>
                  <a:pt x="12" y="172"/>
                </a:lnTo>
                <a:lnTo>
                  <a:pt x="19" y="161"/>
                </a:lnTo>
                <a:lnTo>
                  <a:pt x="25" y="151"/>
                </a:lnTo>
                <a:lnTo>
                  <a:pt x="35" y="142"/>
                </a:lnTo>
                <a:lnTo>
                  <a:pt x="46" y="132"/>
                </a:lnTo>
                <a:lnTo>
                  <a:pt x="56" y="123"/>
                </a:lnTo>
                <a:lnTo>
                  <a:pt x="69" y="113"/>
                </a:lnTo>
                <a:lnTo>
                  <a:pt x="83" y="103"/>
                </a:lnTo>
                <a:lnTo>
                  <a:pt x="98" y="96"/>
                </a:lnTo>
                <a:lnTo>
                  <a:pt x="115" y="86"/>
                </a:lnTo>
                <a:lnTo>
                  <a:pt x="132" y="78"/>
                </a:lnTo>
                <a:lnTo>
                  <a:pt x="148" y="71"/>
                </a:lnTo>
                <a:lnTo>
                  <a:pt x="169" y="65"/>
                </a:lnTo>
                <a:lnTo>
                  <a:pt x="188" y="57"/>
                </a:lnTo>
                <a:lnTo>
                  <a:pt x="209" y="50"/>
                </a:lnTo>
                <a:lnTo>
                  <a:pt x="230" y="44"/>
                </a:lnTo>
                <a:lnTo>
                  <a:pt x="253" y="38"/>
                </a:lnTo>
                <a:lnTo>
                  <a:pt x="276" y="32"/>
                </a:lnTo>
                <a:lnTo>
                  <a:pt x="299" y="26"/>
                </a:lnTo>
                <a:lnTo>
                  <a:pt x="326" y="21"/>
                </a:lnTo>
                <a:lnTo>
                  <a:pt x="351" y="17"/>
                </a:lnTo>
                <a:lnTo>
                  <a:pt x="376" y="13"/>
                </a:lnTo>
                <a:lnTo>
                  <a:pt x="403" y="11"/>
                </a:lnTo>
                <a:lnTo>
                  <a:pt x="432" y="7"/>
                </a:lnTo>
                <a:lnTo>
                  <a:pt x="458" y="5"/>
                </a:lnTo>
                <a:lnTo>
                  <a:pt x="487" y="3"/>
                </a:lnTo>
                <a:lnTo>
                  <a:pt x="516" y="1"/>
                </a:lnTo>
                <a:lnTo>
                  <a:pt x="545" y="0"/>
                </a:lnTo>
                <a:lnTo>
                  <a:pt x="575" y="0"/>
                </a:lnTo>
                <a:lnTo>
                  <a:pt x="604" y="0"/>
                </a:lnTo>
                <a:lnTo>
                  <a:pt x="635" y="1"/>
                </a:lnTo>
                <a:lnTo>
                  <a:pt x="662" y="3"/>
                </a:lnTo>
                <a:lnTo>
                  <a:pt x="691" y="5"/>
                </a:lnTo>
                <a:lnTo>
                  <a:pt x="719" y="7"/>
                </a:lnTo>
                <a:lnTo>
                  <a:pt x="746" y="11"/>
                </a:lnTo>
                <a:lnTo>
                  <a:pt x="773" y="13"/>
                </a:lnTo>
                <a:lnTo>
                  <a:pt x="798" y="17"/>
                </a:lnTo>
                <a:lnTo>
                  <a:pt x="823" y="21"/>
                </a:lnTo>
                <a:lnTo>
                  <a:pt x="850" y="26"/>
                </a:lnTo>
                <a:lnTo>
                  <a:pt x="873" y="32"/>
                </a:lnTo>
                <a:lnTo>
                  <a:pt x="896" y="38"/>
                </a:lnTo>
                <a:lnTo>
                  <a:pt x="919" y="44"/>
                </a:lnTo>
                <a:lnTo>
                  <a:pt x="942" y="50"/>
                </a:lnTo>
                <a:lnTo>
                  <a:pt x="961" y="57"/>
                </a:lnTo>
                <a:lnTo>
                  <a:pt x="982" y="65"/>
                </a:lnTo>
                <a:lnTo>
                  <a:pt x="1001" y="71"/>
                </a:lnTo>
                <a:lnTo>
                  <a:pt x="1019" y="78"/>
                </a:lnTo>
                <a:lnTo>
                  <a:pt x="1036" y="86"/>
                </a:lnTo>
                <a:lnTo>
                  <a:pt x="1051" y="96"/>
                </a:lnTo>
                <a:lnTo>
                  <a:pt x="1066" y="103"/>
                </a:lnTo>
                <a:lnTo>
                  <a:pt x="1082" y="113"/>
                </a:lnTo>
                <a:lnTo>
                  <a:pt x="1093" y="123"/>
                </a:lnTo>
                <a:lnTo>
                  <a:pt x="1105" y="132"/>
                </a:lnTo>
                <a:lnTo>
                  <a:pt x="1114" y="142"/>
                </a:lnTo>
                <a:lnTo>
                  <a:pt x="1124" y="151"/>
                </a:lnTo>
                <a:lnTo>
                  <a:pt x="1132" y="161"/>
                </a:lnTo>
                <a:lnTo>
                  <a:pt x="1137" y="172"/>
                </a:lnTo>
                <a:lnTo>
                  <a:pt x="1143" y="184"/>
                </a:lnTo>
                <a:lnTo>
                  <a:pt x="1145" y="190"/>
                </a:lnTo>
                <a:lnTo>
                  <a:pt x="1147" y="194"/>
                </a:lnTo>
                <a:lnTo>
                  <a:pt x="1147" y="199"/>
                </a:lnTo>
                <a:lnTo>
                  <a:pt x="1149" y="205"/>
                </a:lnTo>
                <a:lnTo>
                  <a:pt x="1149" y="211"/>
                </a:lnTo>
                <a:lnTo>
                  <a:pt x="1151" y="21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Rectangle 30">
            <a:extLst>
              <a:ext uri="{FF2B5EF4-FFF2-40B4-BE49-F238E27FC236}">
                <a16:creationId xmlns:a16="http://schemas.microsoft.com/office/drawing/2014/main" id="{6AE9FDD6-F042-1F44-9119-13A48760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99720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address</a:t>
            </a:r>
            <a:endParaRPr lang="en-US" altLang="en-US" sz="1800"/>
          </a:p>
        </p:txBody>
      </p:sp>
      <p:sp>
        <p:nvSpPr>
          <p:cNvPr id="33813" name="Freeform 31">
            <a:extLst>
              <a:ext uri="{FF2B5EF4-FFF2-40B4-BE49-F238E27FC236}">
                <a16:creationId xmlns:a16="http://schemas.microsoft.com/office/drawing/2014/main" id="{E7216254-020D-BF44-0C80-F56978ED55B0}"/>
              </a:ext>
            </a:extLst>
          </p:cNvPr>
          <p:cNvSpPr>
            <a:spLocks/>
          </p:cNvSpPr>
          <p:nvPr/>
        </p:nvSpPr>
        <p:spPr bwMode="auto">
          <a:xfrm>
            <a:off x="3048000" y="3663950"/>
            <a:ext cx="912813" cy="341313"/>
          </a:xfrm>
          <a:custGeom>
            <a:avLst/>
            <a:gdLst>
              <a:gd name="T0" fmla="*/ 2147483646 w 1151"/>
              <a:gd name="T1" fmla="*/ 2147483646 h 431"/>
              <a:gd name="T2" fmla="*/ 2147483646 w 1151"/>
              <a:gd name="T3" fmla="*/ 2147483646 h 431"/>
              <a:gd name="T4" fmla="*/ 2147483646 w 1151"/>
              <a:gd name="T5" fmla="*/ 2147483646 h 431"/>
              <a:gd name="T6" fmla="*/ 2147483646 w 1151"/>
              <a:gd name="T7" fmla="*/ 2147483646 h 431"/>
              <a:gd name="T8" fmla="*/ 2147483646 w 1151"/>
              <a:gd name="T9" fmla="*/ 2147483646 h 431"/>
              <a:gd name="T10" fmla="*/ 2147483646 w 1151"/>
              <a:gd name="T11" fmla="*/ 2147483646 h 431"/>
              <a:gd name="T12" fmla="*/ 2147483646 w 1151"/>
              <a:gd name="T13" fmla="*/ 2147483646 h 431"/>
              <a:gd name="T14" fmla="*/ 2147483646 w 1151"/>
              <a:gd name="T15" fmla="*/ 2147483646 h 431"/>
              <a:gd name="T16" fmla="*/ 2147483646 w 1151"/>
              <a:gd name="T17" fmla="*/ 2147483646 h 431"/>
              <a:gd name="T18" fmla="*/ 2147483646 w 1151"/>
              <a:gd name="T19" fmla="*/ 2147483646 h 431"/>
              <a:gd name="T20" fmla="*/ 2147483646 w 1151"/>
              <a:gd name="T21" fmla="*/ 2147483646 h 431"/>
              <a:gd name="T22" fmla="*/ 2147483646 w 1151"/>
              <a:gd name="T23" fmla="*/ 2147483646 h 431"/>
              <a:gd name="T24" fmla="*/ 2147483646 w 1151"/>
              <a:gd name="T25" fmla="*/ 2147483646 h 431"/>
              <a:gd name="T26" fmla="*/ 2147483646 w 1151"/>
              <a:gd name="T27" fmla="*/ 2147483646 h 431"/>
              <a:gd name="T28" fmla="*/ 2147483646 w 1151"/>
              <a:gd name="T29" fmla="*/ 2147483646 h 431"/>
              <a:gd name="T30" fmla="*/ 2147483646 w 1151"/>
              <a:gd name="T31" fmla="*/ 2147483646 h 431"/>
              <a:gd name="T32" fmla="*/ 2147483646 w 1151"/>
              <a:gd name="T33" fmla="*/ 2147483646 h 431"/>
              <a:gd name="T34" fmla="*/ 2147483646 w 1151"/>
              <a:gd name="T35" fmla="*/ 2147483646 h 431"/>
              <a:gd name="T36" fmla="*/ 2147483646 w 1151"/>
              <a:gd name="T37" fmla="*/ 2147483646 h 431"/>
              <a:gd name="T38" fmla="*/ 2147483646 w 1151"/>
              <a:gd name="T39" fmla="*/ 2147483646 h 431"/>
              <a:gd name="T40" fmla="*/ 2147483646 w 1151"/>
              <a:gd name="T41" fmla="*/ 2147483646 h 431"/>
              <a:gd name="T42" fmla="*/ 2147483646 w 1151"/>
              <a:gd name="T43" fmla="*/ 2147483646 h 431"/>
              <a:gd name="T44" fmla="*/ 0 w 1151"/>
              <a:gd name="T45" fmla="*/ 2147483646 h 431"/>
              <a:gd name="T46" fmla="*/ 0 w 1151"/>
              <a:gd name="T47" fmla="*/ 2147483646 h 431"/>
              <a:gd name="T48" fmla="*/ 2147483646 w 1151"/>
              <a:gd name="T49" fmla="*/ 2147483646 h 431"/>
              <a:gd name="T50" fmla="*/ 2147483646 w 1151"/>
              <a:gd name="T51" fmla="*/ 2147483646 h 431"/>
              <a:gd name="T52" fmla="*/ 2147483646 w 1151"/>
              <a:gd name="T53" fmla="*/ 2147483646 h 431"/>
              <a:gd name="T54" fmla="*/ 2147483646 w 1151"/>
              <a:gd name="T55" fmla="*/ 2147483646 h 431"/>
              <a:gd name="T56" fmla="*/ 2147483646 w 1151"/>
              <a:gd name="T57" fmla="*/ 2147483646 h 431"/>
              <a:gd name="T58" fmla="*/ 2147483646 w 1151"/>
              <a:gd name="T59" fmla="*/ 2147483646 h 431"/>
              <a:gd name="T60" fmla="*/ 2147483646 w 1151"/>
              <a:gd name="T61" fmla="*/ 2147483646 h 431"/>
              <a:gd name="T62" fmla="*/ 2147483646 w 1151"/>
              <a:gd name="T63" fmla="*/ 2147483646 h 431"/>
              <a:gd name="T64" fmla="*/ 2147483646 w 1151"/>
              <a:gd name="T65" fmla="*/ 2147483646 h 431"/>
              <a:gd name="T66" fmla="*/ 2147483646 w 1151"/>
              <a:gd name="T67" fmla="*/ 2147483646 h 431"/>
              <a:gd name="T68" fmla="*/ 2147483646 w 1151"/>
              <a:gd name="T69" fmla="*/ 0 h 431"/>
              <a:gd name="T70" fmla="*/ 2147483646 w 1151"/>
              <a:gd name="T71" fmla="*/ 0 h 431"/>
              <a:gd name="T72" fmla="*/ 2147483646 w 1151"/>
              <a:gd name="T73" fmla="*/ 2147483646 h 431"/>
              <a:gd name="T74" fmla="*/ 2147483646 w 1151"/>
              <a:gd name="T75" fmla="*/ 2147483646 h 431"/>
              <a:gd name="T76" fmla="*/ 2147483646 w 1151"/>
              <a:gd name="T77" fmla="*/ 2147483646 h 431"/>
              <a:gd name="T78" fmla="*/ 2147483646 w 1151"/>
              <a:gd name="T79" fmla="*/ 2147483646 h 431"/>
              <a:gd name="T80" fmla="*/ 2147483646 w 1151"/>
              <a:gd name="T81" fmla="*/ 2147483646 h 431"/>
              <a:gd name="T82" fmla="*/ 2147483646 w 1151"/>
              <a:gd name="T83" fmla="*/ 2147483646 h 431"/>
              <a:gd name="T84" fmla="*/ 2147483646 w 1151"/>
              <a:gd name="T85" fmla="*/ 2147483646 h 431"/>
              <a:gd name="T86" fmla="*/ 2147483646 w 1151"/>
              <a:gd name="T87" fmla="*/ 2147483646 h 431"/>
              <a:gd name="T88" fmla="*/ 2147483646 w 1151"/>
              <a:gd name="T89" fmla="*/ 2147483646 h 431"/>
              <a:gd name="T90" fmla="*/ 2147483646 w 1151"/>
              <a:gd name="T91" fmla="*/ 2147483646 h 431"/>
              <a:gd name="T92" fmla="*/ 2147483646 w 1151"/>
              <a:gd name="T93" fmla="*/ 2147483646 h 4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51" h="431">
                <a:moveTo>
                  <a:pt x="1151" y="216"/>
                </a:moveTo>
                <a:lnTo>
                  <a:pt x="1149" y="221"/>
                </a:lnTo>
                <a:lnTo>
                  <a:pt x="1149" y="227"/>
                </a:lnTo>
                <a:lnTo>
                  <a:pt x="1147" y="233"/>
                </a:lnTo>
                <a:lnTo>
                  <a:pt x="1147" y="237"/>
                </a:lnTo>
                <a:lnTo>
                  <a:pt x="1145" y="242"/>
                </a:lnTo>
                <a:lnTo>
                  <a:pt x="1143" y="248"/>
                </a:lnTo>
                <a:lnTo>
                  <a:pt x="1137" y="258"/>
                </a:lnTo>
                <a:lnTo>
                  <a:pt x="1132" y="269"/>
                </a:lnTo>
                <a:lnTo>
                  <a:pt x="1124" y="279"/>
                </a:lnTo>
                <a:lnTo>
                  <a:pt x="1114" y="291"/>
                </a:lnTo>
                <a:lnTo>
                  <a:pt x="1105" y="300"/>
                </a:lnTo>
                <a:lnTo>
                  <a:pt x="1093" y="310"/>
                </a:lnTo>
                <a:lnTo>
                  <a:pt x="1082" y="317"/>
                </a:lnTo>
                <a:lnTo>
                  <a:pt x="1066" y="327"/>
                </a:lnTo>
                <a:lnTo>
                  <a:pt x="1051" y="337"/>
                </a:lnTo>
                <a:lnTo>
                  <a:pt x="1036" y="344"/>
                </a:lnTo>
                <a:lnTo>
                  <a:pt x="1019" y="354"/>
                </a:lnTo>
                <a:lnTo>
                  <a:pt x="1001" y="360"/>
                </a:lnTo>
                <a:lnTo>
                  <a:pt x="982" y="369"/>
                </a:lnTo>
                <a:lnTo>
                  <a:pt x="961" y="377"/>
                </a:lnTo>
                <a:lnTo>
                  <a:pt x="942" y="383"/>
                </a:lnTo>
                <a:lnTo>
                  <a:pt x="919" y="389"/>
                </a:lnTo>
                <a:lnTo>
                  <a:pt x="896" y="394"/>
                </a:lnTo>
                <a:lnTo>
                  <a:pt x="873" y="400"/>
                </a:lnTo>
                <a:lnTo>
                  <a:pt x="850" y="406"/>
                </a:lnTo>
                <a:lnTo>
                  <a:pt x="823" y="410"/>
                </a:lnTo>
                <a:lnTo>
                  <a:pt x="798" y="414"/>
                </a:lnTo>
                <a:lnTo>
                  <a:pt x="773" y="419"/>
                </a:lnTo>
                <a:lnTo>
                  <a:pt x="746" y="421"/>
                </a:lnTo>
                <a:lnTo>
                  <a:pt x="719" y="425"/>
                </a:lnTo>
                <a:lnTo>
                  <a:pt x="691" y="427"/>
                </a:lnTo>
                <a:lnTo>
                  <a:pt x="662" y="429"/>
                </a:lnTo>
                <a:lnTo>
                  <a:pt x="635" y="431"/>
                </a:lnTo>
                <a:lnTo>
                  <a:pt x="604" y="431"/>
                </a:lnTo>
                <a:lnTo>
                  <a:pt x="575" y="431"/>
                </a:lnTo>
                <a:lnTo>
                  <a:pt x="545" y="431"/>
                </a:lnTo>
                <a:lnTo>
                  <a:pt x="516" y="431"/>
                </a:lnTo>
                <a:lnTo>
                  <a:pt x="487" y="429"/>
                </a:lnTo>
                <a:lnTo>
                  <a:pt x="458" y="427"/>
                </a:lnTo>
                <a:lnTo>
                  <a:pt x="432" y="425"/>
                </a:lnTo>
                <a:lnTo>
                  <a:pt x="403" y="421"/>
                </a:lnTo>
                <a:lnTo>
                  <a:pt x="376" y="419"/>
                </a:lnTo>
                <a:lnTo>
                  <a:pt x="351" y="414"/>
                </a:lnTo>
                <a:lnTo>
                  <a:pt x="326" y="410"/>
                </a:lnTo>
                <a:lnTo>
                  <a:pt x="301" y="406"/>
                </a:lnTo>
                <a:lnTo>
                  <a:pt x="276" y="400"/>
                </a:lnTo>
                <a:lnTo>
                  <a:pt x="253" y="394"/>
                </a:lnTo>
                <a:lnTo>
                  <a:pt x="230" y="389"/>
                </a:lnTo>
                <a:lnTo>
                  <a:pt x="209" y="383"/>
                </a:lnTo>
                <a:lnTo>
                  <a:pt x="188" y="377"/>
                </a:lnTo>
                <a:lnTo>
                  <a:pt x="169" y="369"/>
                </a:lnTo>
                <a:lnTo>
                  <a:pt x="148" y="360"/>
                </a:lnTo>
                <a:lnTo>
                  <a:pt x="132" y="354"/>
                </a:lnTo>
                <a:lnTo>
                  <a:pt x="115" y="344"/>
                </a:lnTo>
                <a:lnTo>
                  <a:pt x="98" y="337"/>
                </a:lnTo>
                <a:lnTo>
                  <a:pt x="83" y="327"/>
                </a:lnTo>
                <a:lnTo>
                  <a:pt x="69" y="317"/>
                </a:lnTo>
                <a:lnTo>
                  <a:pt x="56" y="310"/>
                </a:lnTo>
                <a:lnTo>
                  <a:pt x="46" y="300"/>
                </a:lnTo>
                <a:lnTo>
                  <a:pt x="35" y="291"/>
                </a:lnTo>
                <a:lnTo>
                  <a:pt x="25" y="279"/>
                </a:lnTo>
                <a:lnTo>
                  <a:pt x="19" y="269"/>
                </a:lnTo>
                <a:lnTo>
                  <a:pt x="12" y="260"/>
                </a:lnTo>
                <a:lnTo>
                  <a:pt x="8" y="248"/>
                </a:lnTo>
                <a:lnTo>
                  <a:pt x="4" y="242"/>
                </a:lnTo>
                <a:lnTo>
                  <a:pt x="2" y="237"/>
                </a:lnTo>
                <a:lnTo>
                  <a:pt x="2" y="233"/>
                </a:lnTo>
                <a:lnTo>
                  <a:pt x="0" y="227"/>
                </a:lnTo>
                <a:lnTo>
                  <a:pt x="0" y="221"/>
                </a:lnTo>
                <a:lnTo>
                  <a:pt x="0" y="216"/>
                </a:lnTo>
                <a:lnTo>
                  <a:pt x="0" y="210"/>
                </a:lnTo>
                <a:lnTo>
                  <a:pt x="0" y="204"/>
                </a:lnTo>
                <a:lnTo>
                  <a:pt x="2" y="198"/>
                </a:lnTo>
                <a:lnTo>
                  <a:pt x="2" y="193"/>
                </a:lnTo>
                <a:lnTo>
                  <a:pt x="4" y="187"/>
                </a:lnTo>
                <a:lnTo>
                  <a:pt x="8" y="183"/>
                </a:lnTo>
                <a:lnTo>
                  <a:pt x="12" y="171"/>
                </a:lnTo>
                <a:lnTo>
                  <a:pt x="19" y="162"/>
                </a:lnTo>
                <a:lnTo>
                  <a:pt x="25" y="150"/>
                </a:lnTo>
                <a:lnTo>
                  <a:pt x="35" y="141"/>
                </a:lnTo>
                <a:lnTo>
                  <a:pt x="46" y="131"/>
                </a:lnTo>
                <a:lnTo>
                  <a:pt x="56" y="123"/>
                </a:lnTo>
                <a:lnTo>
                  <a:pt x="69" y="112"/>
                </a:lnTo>
                <a:lnTo>
                  <a:pt x="83" y="104"/>
                </a:lnTo>
                <a:lnTo>
                  <a:pt x="98" y="95"/>
                </a:lnTo>
                <a:lnTo>
                  <a:pt x="115" y="87"/>
                </a:lnTo>
                <a:lnTo>
                  <a:pt x="132" y="79"/>
                </a:lnTo>
                <a:lnTo>
                  <a:pt x="148" y="70"/>
                </a:lnTo>
                <a:lnTo>
                  <a:pt x="169" y="64"/>
                </a:lnTo>
                <a:lnTo>
                  <a:pt x="188" y="56"/>
                </a:lnTo>
                <a:lnTo>
                  <a:pt x="209" y="48"/>
                </a:lnTo>
                <a:lnTo>
                  <a:pt x="230" y="43"/>
                </a:lnTo>
                <a:lnTo>
                  <a:pt x="253" y="37"/>
                </a:lnTo>
                <a:lnTo>
                  <a:pt x="276" y="31"/>
                </a:lnTo>
                <a:lnTo>
                  <a:pt x="299" y="25"/>
                </a:lnTo>
                <a:lnTo>
                  <a:pt x="326" y="20"/>
                </a:lnTo>
                <a:lnTo>
                  <a:pt x="351" y="16"/>
                </a:lnTo>
                <a:lnTo>
                  <a:pt x="376" y="14"/>
                </a:lnTo>
                <a:lnTo>
                  <a:pt x="403" y="8"/>
                </a:lnTo>
                <a:lnTo>
                  <a:pt x="432" y="6"/>
                </a:lnTo>
                <a:lnTo>
                  <a:pt x="458" y="4"/>
                </a:lnTo>
                <a:lnTo>
                  <a:pt x="487" y="2"/>
                </a:lnTo>
                <a:lnTo>
                  <a:pt x="516" y="0"/>
                </a:lnTo>
                <a:lnTo>
                  <a:pt x="545" y="0"/>
                </a:lnTo>
                <a:lnTo>
                  <a:pt x="575" y="0"/>
                </a:lnTo>
                <a:lnTo>
                  <a:pt x="604" y="0"/>
                </a:lnTo>
                <a:lnTo>
                  <a:pt x="635" y="0"/>
                </a:lnTo>
                <a:lnTo>
                  <a:pt x="662" y="2"/>
                </a:lnTo>
                <a:lnTo>
                  <a:pt x="691" y="4"/>
                </a:lnTo>
                <a:lnTo>
                  <a:pt x="719" y="6"/>
                </a:lnTo>
                <a:lnTo>
                  <a:pt x="746" y="8"/>
                </a:lnTo>
                <a:lnTo>
                  <a:pt x="773" y="14"/>
                </a:lnTo>
                <a:lnTo>
                  <a:pt x="798" y="16"/>
                </a:lnTo>
                <a:lnTo>
                  <a:pt x="823" y="20"/>
                </a:lnTo>
                <a:lnTo>
                  <a:pt x="850" y="25"/>
                </a:lnTo>
                <a:lnTo>
                  <a:pt x="873" y="31"/>
                </a:lnTo>
                <a:lnTo>
                  <a:pt x="896" y="37"/>
                </a:lnTo>
                <a:lnTo>
                  <a:pt x="919" y="43"/>
                </a:lnTo>
                <a:lnTo>
                  <a:pt x="942" y="48"/>
                </a:lnTo>
                <a:lnTo>
                  <a:pt x="961" y="56"/>
                </a:lnTo>
                <a:lnTo>
                  <a:pt x="982" y="64"/>
                </a:lnTo>
                <a:lnTo>
                  <a:pt x="1001" y="70"/>
                </a:lnTo>
                <a:lnTo>
                  <a:pt x="1019" y="79"/>
                </a:lnTo>
                <a:lnTo>
                  <a:pt x="1036" y="87"/>
                </a:lnTo>
                <a:lnTo>
                  <a:pt x="1051" y="95"/>
                </a:lnTo>
                <a:lnTo>
                  <a:pt x="1066" y="104"/>
                </a:lnTo>
                <a:lnTo>
                  <a:pt x="1082" y="112"/>
                </a:lnTo>
                <a:lnTo>
                  <a:pt x="1093" y="123"/>
                </a:lnTo>
                <a:lnTo>
                  <a:pt x="1105" y="131"/>
                </a:lnTo>
                <a:lnTo>
                  <a:pt x="1114" y="141"/>
                </a:lnTo>
                <a:lnTo>
                  <a:pt x="1124" y="150"/>
                </a:lnTo>
                <a:lnTo>
                  <a:pt x="1132" y="162"/>
                </a:lnTo>
                <a:lnTo>
                  <a:pt x="1137" y="171"/>
                </a:lnTo>
                <a:lnTo>
                  <a:pt x="1143" y="183"/>
                </a:lnTo>
                <a:lnTo>
                  <a:pt x="1145" y="187"/>
                </a:lnTo>
                <a:lnTo>
                  <a:pt x="1147" y="193"/>
                </a:lnTo>
                <a:lnTo>
                  <a:pt x="1147" y="198"/>
                </a:lnTo>
                <a:lnTo>
                  <a:pt x="1149" y="204"/>
                </a:lnTo>
                <a:lnTo>
                  <a:pt x="1149" y="210"/>
                </a:lnTo>
                <a:lnTo>
                  <a:pt x="1151" y="21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Rectangle 32">
            <a:extLst>
              <a:ext uri="{FF2B5EF4-FFF2-40B4-BE49-F238E27FC236}">
                <a16:creationId xmlns:a16="http://schemas.microsoft.com/office/drawing/2014/main" id="{FA505D7F-1A89-BA1F-D801-155B86AB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3740150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city</a:t>
            </a:r>
            <a:endParaRPr lang="en-US" altLang="en-US" sz="1800"/>
          </a:p>
        </p:txBody>
      </p:sp>
      <p:sp>
        <p:nvSpPr>
          <p:cNvPr id="33815" name="Line 33">
            <a:extLst>
              <a:ext uri="{FF2B5EF4-FFF2-40B4-BE49-F238E27FC236}">
                <a16:creationId xmlns:a16="http://schemas.microsoft.com/office/drawing/2014/main" id="{3577AEBF-561C-6A11-69F7-0FC23D0A7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3203575"/>
            <a:ext cx="808038" cy="458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34">
            <a:extLst>
              <a:ext uri="{FF2B5EF4-FFF2-40B4-BE49-F238E27FC236}">
                <a16:creationId xmlns:a16="http://schemas.microsoft.com/office/drawing/2014/main" id="{581D3478-2723-F61E-E846-3EC29AE56F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13" y="3262313"/>
            <a:ext cx="1587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35">
            <a:extLst>
              <a:ext uri="{FF2B5EF4-FFF2-40B4-BE49-F238E27FC236}">
                <a16:creationId xmlns:a16="http://schemas.microsoft.com/office/drawing/2014/main" id="{6DFF43A8-3907-A118-9B56-3055D638D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088" y="3190875"/>
            <a:ext cx="76993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36">
            <a:extLst>
              <a:ext uri="{FF2B5EF4-FFF2-40B4-BE49-F238E27FC236}">
                <a16:creationId xmlns:a16="http://schemas.microsoft.com/office/drawing/2014/main" id="{D1160BD1-4993-62BB-C259-C50CF9796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2462213"/>
            <a:ext cx="1587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3" name="Rectangle 37">
            <a:extLst>
              <a:ext uri="{FF2B5EF4-FFF2-40B4-BE49-F238E27FC236}">
                <a16:creationId xmlns:a16="http://schemas.microsoft.com/office/drawing/2014/main" id="{ED3B462F-D853-0456-1D80-019235A4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7315200" cy="2301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Mapping strategy:   </a:t>
            </a:r>
          </a:p>
          <a:p>
            <a:pPr marL="742950" lvl="1" indent="-285750" eaLnBrk="1" hangingPunct="1">
              <a:lnSpc>
                <a:spcPct val="120000"/>
              </a:lnSpc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Becomes a relation by itself. </a:t>
            </a:r>
          </a:p>
          <a:p>
            <a:pPr marL="742950" lvl="1" indent="-285750" eaLnBrk="1" hangingPunct="1">
              <a:lnSpc>
                <a:spcPct val="120000"/>
              </a:lnSpc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The primary key of that relation = Attribute + the PK of the main entity set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Student(</a:t>
            </a:r>
            <a:r>
              <a:rPr lang="en-US" u="sng" dirty="0" err="1">
                <a:solidFill>
                  <a:srgbClr val="3333FF"/>
                </a:solidFill>
                <a:latin typeface="Arial" charset="0"/>
                <a:ea typeface="ＭＳ Ｐゴシック" charset="0"/>
              </a:rPr>
              <a:t>sNum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3333FF"/>
                </a:solidFill>
                <a:latin typeface="Arial" charset="0"/>
                <a:ea typeface="ＭＳ Ｐゴシック" charset="0"/>
              </a:rPr>
              <a:t>sName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3333FF"/>
                </a:solidFill>
                <a:latin typeface="Arial" charset="0"/>
                <a:ea typeface="ＭＳ Ｐゴシック" charset="0"/>
              </a:rPr>
              <a:t>sAge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, street, city, address)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err="1">
                <a:solidFill>
                  <a:srgbClr val="3333FF"/>
                </a:solidFill>
                <a:latin typeface="Arial" charset="0"/>
                <a:ea typeface="ＭＳ Ｐゴシック" charset="0"/>
              </a:rPr>
              <a:t>StudentMajor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u="sng" dirty="0" err="1">
                <a:solidFill>
                  <a:srgbClr val="3333FF"/>
                </a:solidFill>
                <a:latin typeface="Arial" charset="0"/>
                <a:ea typeface="ＭＳ Ｐゴシック" charset="0"/>
              </a:rPr>
              <a:t>sNum</a:t>
            </a:r>
            <a:r>
              <a:rPr lang="en-US" u="sng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, major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) 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  <a:cs typeface="ＭＳ Ｐゴシック" charset="0"/>
              </a:rPr>
              <a:t>FOREIGN KEY </a:t>
            </a:r>
            <a:r>
              <a:rPr lang="en-US" dirty="0" err="1">
                <a:solidFill>
                  <a:srgbClr val="3333FF"/>
                </a:solidFill>
                <a:latin typeface="Arial" charset="0"/>
                <a:ea typeface="ＭＳ Ｐゴシック" charset="0"/>
                <a:cs typeface="ＭＳ Ｐゴシック" charset="0"/>
              </a:rPr>
              <a:t>StudentMajor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dirty="0" err="1">
                <a:solidFill>
                  <a:srgbClr val="3333FF"/>
                </a:solidFill>
                <a:latin typeface="Arial" charset="0"/>
                <a:ea typeface="ＭＳ Ｐゴシック" charset="0"/>
                <a:cs typeface="ＭＳ Ｐゴシック" charset="0"/>
              </a:rPr>
              <a:t>sNum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  <a:cs typeface="ＭＳ Ｐゴシック" charset="0"/>
              </a:rPr>
              <a:t>) REFERENCES Student (</a:t>
            </a:r>
            <a:r>
              <a:rPr lang="en-US" dirty="0" err="1">
                <a:solidFill>
                  <a:srgbClr val="3333FF"/>
                </a:solidFill>
                <a:latin typeface="Arial" charset="0"/>
                <a:ea typeface="ＭＳ Ｐゴシック" charset="0"/>
                <a:cs typeface="ＭＳ Ｐゴシック" charset="0"/>
              </a:rPr>
              <a:t>sNum</a:t>
            </a: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20" name="Freeform 14">
            <a:extLst>
              <a:ext uri="{FF2B5EF4-FFF2-40B4-BE49-F238E27FC236}">
                <a16:creationId xmlns:a16="http://schemas.microsoft.com/office/drawing/2014/main" id="{E21DAD1E-5033-4917-F40D-4247D48225AE}"/>
              </a:ext>
            </a:extLst>
          </p:cNvPr>
          <p:cNvSpPr>
            <a:spLocks/>
          </p:cNvSpPr>
          <p:nvPr/>
        </p:nvSpPr>
        <p:spPr bwMode="auto">
          <a:xfrm>
            <a:off x="1905000" y="2209800"/>
            <a:ext cx="912813" cy="341313"/>
          </a:xfrm>
          <a:custGeom>
            <a:avLst/>
            <a:gdLst>
              <a:gd name="T0" fmla="*/ 2147483646 w 1148"/>
              <a:gd name="T1" fmla="*/ 2147483646 h 431"/>
              <a:gd name="T2" fmla="*/ 2147483646 w 1148"/>
              <a:gd name="T3" fmla="*/ 2147483646 h 431"/>
              <a:gd name="T4" fmla="*/ 2147483646 w 1148"/>
              <a:gd name="T5" fmla="*/ 2147483646 h 431"/>
              <a:gd name="T6" fmla="*/ 2147483646 w 1148"/>
              <a:gd name="T7" fmla="*/ 2147483646 h 431"/>
              <a:gd name="T8" fmla="*/ 2147483646 w 1148"/>
              <a:gd name="T9" fmla="*/ 2147483646 h 431"/>
              <a:gd name="T10" fmla="*/ 2147483646 w 1148"/>
              <a:gd name="T11" fmla="*/ 2147483646 h 431"/>
              <a:gd name="T12" fmla="*/ 2147483646 w 1148"/>
              <a:gd name="T13" fmla="*/ 2147483646 h 431"/>
              <a:gd name="T14" fmla="*/ 2147483646 w 1148"/>
              <a:gd name="T15" fmla="*/ 2147483646 h 431"/>
              <a:gd name="T16" fmla="*/ 2147483646 w 1148"/>
              <a:gd name="T17" fmla="*/ 2147483646 h 431"/>
              <a:gd name="T18" fmla="*/ 2147483646 w 1148"/>
              <a:gd name="T19" fmla="*/ 2147483646 h 431"/>
              <a:gd name="T20" fmla="*/ 2147483646 w 1148"/>
              <a:gd name="T21" fmla="*/ 2147483646 h 431"/>
              <a:gd name="T22" fmla="*/ 2147483646 w 1148"/>
              <a:gd name="T23" fmla="*/ 0 h 431"/>
              <a:gd name="T24" fmla="*/ 2147483646 w 1148"/>
              <a:gd name="T25" fmla="*/ 2147483646 h 431"/>
              <a:gd name="T26" fmla="*/ 2147483646 w 1148"/>
              <a:gd name="T27" fmla="*/ 2147483646 h 431"/>
              <a:gd name="T28" fmla="*/ 2147483646 w 1148"/>
              <a:gd name="T29" fmla="*/ 2147483646 h 431"/>
              <a:gd name="T30" fmla="*/ 2147483646 w 1148"/>
              <a:gd name="T31" fmla="*/ 2147483646 h 431"/>
              <a:gd name="T32" fmla="*/ 2147483646 w 1148"/>
              <a:gd name="T33" fmla="*/ 2147483646 h 431"/>
              <a:gd name="T34" fmla="*/ 2147483646 w 1148"/>
              <a:gd name="T35" fmla="*/ 2147483646 h 431"/>
              <a:gd name="T36" fmla="*/ 2147483646 w 1148"/>
              <a:gd name="T37" fmla="*/ 2147483646 h 431"/>
              <a:gd name="T38" fmla="*/ 2147483646 w 1148"/>
              <a:gd name="T39" fmla="*/ 2147483646 h 431"/>
              <a:gd name="T40" fmla="*/ 2147483646 w 1148"/>
              <a:gd name="T41" fmla="*/ 2147483646 h 431"/>
              <a:gd name="T42" fmla="*/ 2147483646 w 1148"/>
              <a:gd name="T43" fmla="*/ 2147483646 h 431"/>
              <a:gd name="T44" fmla="*/ 0 w 1148"/>
              <a:gd name="T45" fmla="*/ 2147483646 h 431"/>
              <a:gd name="T46" fmla="*/ 0 w 1148"/>
              <a:gd name="T47" fmla="*/ 2147483646 h 431"/>
              <a:gd name="T48" fmla="*/ 2147483646 w 1148"/>
              <a:gd name="T49" fmla="*/ 2147483646 h 431"/>
              <a:gd name="T50" fmla="*/ 2147483646 w 1148"/>
              <a:gd name="T51" fmla="*/ 2147483646 h 431"/>
              <a:gd name="T52" fmla="*/ 2147483646 w 1148"/>
              <a:gd name="T53" fmla="*/ 2147483646 h 431"/>
              <a:gd name="T54" fmla="*/ 2147483646 w 1148"/>
              <a:gd name="T55" fmla="*/ 2147483646 h 431"/>
              <a:gd name="T56" fmla="*/ 2147483646 w 1148"/>
              <a:gd name="T57" fmla="*/ 2147483646 h 431"/>
              <a:gd name="T58" fmla="*/ 2147483646 w 1148"/>
              <a:gd name="T59" fmla="*/ 2147483646 h 431"/>
              <a:gd name="T60" fmla="*/ 2147483646 w 1148"/>
              <a:gd name="T61" fmla="*/ 2147483646 h 431"/>
              <a:gd name="T62" fmla="*/ 2147483646 w 1148"/>
              <a:gd name="T63" fmla="*/ 2147483646 h 431"/>
              <a:gd name="T64" fmla="*/ 2147483646 w 1148"/>
              <a:gd name="T65" fmla="*/ 2147483646 h 431"/>
              <a:gd name="T66" fmla="*/ 2147483646 w 1148"/>
              <a:gd name="T67" fmla="*/ 2147483646 h 431"/>
              <a:gd name="T68" fmla="*/ 2147483646 w 1148"/>
              <a:gd name="T69" fmla="*/ 2147483646 h 431"/>
              <a:gd name="T70" fmla="*/ 2147483646 w 1148"/>
              <a:gd name="T71" fmla="*/ 2147483646 h 431"/>
              <a:gd name="T72" fmla="*/ 2147483646 w 1148"/>
              <a:gd name="T73" fmla="*/ 2147483646 h 431"/>
              <a:gd name="T74" fmla="*/ 2147483646 w 1148"/>
              <a:gd name="T75" fmla="*/ 2147483646 h 431"/>
              <a:gd name="T76" fmla="*/ 2147483646 w 1148"/>
              <a:gd name="T77" fmla="*/ 2147483646 h 431"/>
              <a:gd name="T78" fmla="*/ 2147483646 w 1148"/>
              <a:gd name="T79" fmla="*/ 2147483646 h 431"/>
              <a:gd name="T80" fmla="*/ 2147483646 w 1148"/>
              <a:gd name="T81" fmla="*/ 2147483646 h 431"/>
              <a:gd name="T82" fmla="*/ 2147483646 w 1148"/>
              <a:gd name="T83" fmla="*/ 2147483646 h 431"/>
              <a:gd name="T84" fmla="*/ 2147483646 w 1148"/>
              <a:gd name="T85" fmla="*/ 2147483646 h 431"/>
              <a:gd name="T86" fmla="*/ 2147483646 w 1148"/>
              <a:gd name="T87" fmla="*/ 2147483646 h 431"/>
              <a:gd name="T88" fmla="*/ 2147483646 w 1148"/>
              <a:gd name="T89" fmla="*/ 2147483646 h 431"/>
              <a:gd name="T90" fmla="*/ 2147483646 w 1148"/>
              <a:gd name="T91" fmla="*/ 2147483646 h 431"/>
              <a:gd name="T92" fmla="*/ 2147483646 w 1148"/>
              <a:gd name="T93" fmla="*/ 2147483646 h 4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48" h="431">
                <a:moveTo>
                  <a:pt x="1148" y="216"/>
                </a:moveTo>
                <a:lnTo>
                  <a:pt x="1146" y="210"/>
                </a:lnTo>
                <a:lnTo>
                  <a:pt x="1146" y="204"/>
                </a:lnTo>
                <a:lnTo>
                  <a:pt x="1145" y="198"/>
                </a:lnTo>
                <a:lnTo>
                  <a:pt x="1145" y="194"/>
                </a:lnTo>
                <a:lnTo>
                  <a:pt x="1143" y="189"/>
                </a:lnTo>
                <a:lnTo>
                  <a:pt x="1141" y="183"/>
                </a:lnTo>
                <a:lnTo>
                  <a:pt x="1135" y="173"/>
                </a:lnTo>
                <a:lnTo>
                  <a:pt x="1129" y="162"/>
                </a:lnTo>
                <a:lnTo>
                  <a:pt x="1121" y="152"/>
                </a:lnTo>
                <a:lnTo>
                  <a:pt x="1112" y="143"/>
                </a:lnTo>
                <a:lnTo>
                  <a:pt x="1102" y="133"/>
                </a:lnTo>
                <a:lnTo>
                  <a:pt x="1091" y="123"/>
                </a:lnTo>
                <a:lnTo>
                  <a:pt x="1079" y="114"/>
                </a:lnTo>
                <a:lnTo>
                  <a:pt x="1064" y="104"/>
                </a:lnTo>
                <a:lnTo>
                  <a:pt x="1049" y="96"/>
                </a:lnTo>
                <a:lnTo>
                  <a:pt x="1033" y="87"/>
                </a:lnTo>
                <a:lnTo>
                  <a:pt x="1016" y="79"/>
                </a:lnTo>
                <a:lnTo>
                  <a:pt x="999" y="71"/>
                </a:lnTo>
                <a:lnTo>
                  <a:pt x="980" y="64"/>
                </a:lnTo>
                <a:lnTo>
                  <a:pt x="958" y="56"/>
                </a:lnTo>
                <a:lnTo>
                  <a:pt x="939" y="50"/>
                </a:lnTo>
                <a:lnTo>
                  <a:pt x="916" y="43"/>
                </a:lnTo>
                <a:lnTo>
                  <a:pt x="893" y="37"/>
                </a:lnTo>
                <a:lnTo>
                  <a:pt x="870" y="31"/>
                </a:lnTo>
                <a:lnTo>
                  <a:pt x="847" y="25"/>
                </a:lnTo>
                <a:lnTo>
                  <a:pt x="820" y="21"/>
                </a:lnTo>
                <a:lnTo>
                  <a:pt x="795" y="18"/>
                </a:lnTo>
                <a:lnTo>
                  <a:pt x="771" y="14"/>
                </a:lnTo>
                <a:lnTo>
                  <a:pt x="744" y="10"/>
                </a:lnTo>
                <a:lnTo>
                  <a:pt x="717" y="8"/>
                </a:lnTo>
                <a:lnTo>
                  <a:pt x="688" y="4"/>
                </a:lnTo>
                <a:lnTo>
                  <a:pt x="659" y="4"/>
                </a:lnTo>
                <a:lnTo>
                  <a:pt x="632" y="2"/>
                </a:lnTo>
                <a:lnTo>
                  <a:pt x="602" y="0"/>
                </a:lnTo>
                <a:lnTo>
                  <a:pt x="573" y="0"/>
                </a:lnTo>
                <a:lnTo>
                  <a:pt x="542" y="0"/>
                </a:lnTo>
                <a:lnTo>
                  <a:pt x="514" y="2"/>
                </a:lnTo>
                <a:lnTo>
                  <a:pt x="487" y="4"/>
                </a:lnTo>
                <a:lnTo>
                  <a:pt x="458" y="4"/>
                </a:lnTo>
                <a:lnTo>
                  <a:pt x="431" y="8"/>
                </a:lnTo>
                <a:lnTo>
                  <a:pt x="402" y="10"/>
                </a:lnTo>
                <a:lnTo>
                  <a:pt x="375" y="14"/>
                </a:lnTo>
                <a:lnTo>
                  <a:pt x="350" y="18"/>
                </a:lnTo>
                <a:lnTo>
                  <a:pt x="324" y="21"/>
                </a:lnTo>
                <a:lnTo>
                  <a:pt x="301" y="25"/>
                </a:lnTo>
                <a:lnTo>
                  <a:pt x="276" y="31"/>
                </a:lnTo>
                <a:lnTo>
                  <a:pt x="253" y="37"/>
                </a:lnTo>
                <a:lnTo>
                  <a:pt x="230" y="43"/>
                </a:lnTo>
                <a:lnTo>
                  <a:pt x="209" y="50"/>
                </a:lnTo>
                <a:lnTo>
                  <a:pt x="187" y="56"/>
                </a:lnTo>
                <a:lnTo>
                  <a:pt x="168" y="64"/>
                </a:lnTo>
                <a:lnTo>
                  <a:pt x="147" y="71"/>
                </a:lnTo>
                <a:lnTo>
                  <a:pt x="130" y="79"/>
                </a:lnTo>
                <a:lnTo>
                  <a:pt x="113" y="87"/>
                </a:lnTo>
                <a:lnTo>
                  <a:pt x="97" y="96"/>
                </a:lnTo>
                <a:lnTo>
                  <a:pt x="82" y="104"/>
                </a:lnTo>
                <a:lnTo>
                  <a:pt x="69" y="114"/>
                </a:lnTo>
                <a:lnTo>
                  <a:pt x="55" y="123"/>
                </a:lnTo>
                <a:lnTo>
                  <a:pt x="44" y="133"/>
                </a:lnTo>
                <a:lnTo>
                  <a:pt x="34" y="143"/>
                </a:lnTo>
                <a:lnTo>
                  <a:pt x="24" y="152"/>
                </a:lnTo>
                <a:lnTo>
                  <a:pt x="17" y="162"/>
                </a:lnTo>
                <a:lnTo>
                  <a:pt x="11" y="171"/>
                </a:lnTo>
                <a:lnTo>
                  <a:pt x="5" y="183"/>
                </a:lnTo>
                <a:lnTo>
                  <a:pt x="3" y="189"/>
                </a:lnTo>
                <a:lnTo>
                  <a:pt x="1" y="194"/>
                </a:lnTo>
                <a:lnTo>
                  <a:pt x="0" y="198"/>
                </a:lnTo>
                <a:lnTo>
                  <a:pt x="0" y="204"/>
                </a:lnTo>
                <a:lnTo>
                  <a:pt x="0" y="210"/>
                </a:lnTo>
                <a:lnTo>
                  <a:pt x="0" y="216"/>
                </a:lnTo>
                <a:lnTo>
                  <a:pt x="0" y="221"/>
                </a:lnTo>
                <a:lnTo>
                  <a:pt x="0" y="227"/>
                </a:lnTo>
                <a:lnTo>
                  <a:pt x="0" y="233"/>
                </a:lnTo>
                <a:lnTo>
                  <a:pt x="1" y="239"/>
                </a:lnTo>
                <a:lnTo>
                  <a:pt x="3" y="244"/>
                </a:lnTo>
                <a:lnTo>
                  <a:pt x="5" y="248"/>
                </a:lnTo>
                <a:lnTo>
                  <a:pt x="11" y="260"/>
                </a:lnTo>
                <a:lnTo>
                  <a:pt x="17" y="269"/>
                </a:lnTo>
                <a:lnTo>
                  <a:pt x="24" y="281"/>
                </a:lnTo>
                <a:lnTo>
                  <a:pt x="34" y="291"/>
                </a:lnTo>
                <a:lnTo>
                  <a:pt x="44" y="302"/>
                </a:lnTo>
                <a:lnTo>
                  <a:pt x="55" y="310"/>
                </a:lnTo>
                <a:lnTo>
                  <a:pt x="69" y="319"/>
                </a:lnTo>
                <a:lnTo>
                  <a:pt x="82" y="329"/>
                </a:lnTo>
                <a:lnTo>
                  <a:pt x="97" y="337"/>
                </a:lnTo>
                <a:lnTo>
                  <a:pt x="113" y="344"/>
                </a:lnTo>
                <a:lnTo>
                  <a:pt x="130" y="354"/>
                </a:lnTo>
                <a:lnTo>
                  <a:pt x="147" y="362"/>
                </a:lnTo>
                <a:lnTo>
                  <a:pt x="168" y="369"/>
                </a:lnTo>
                <a:lnTo>
                  <a:pt x="187" y="377"/>
                </a:lnTo>
                <a:lnTo>
                  <a:pt x="209" y="383"/>
                </a:lnTo>
                <a:lnTo>
                  <a:pt x="230" y="389"/>
                </a:lnTo>
                <a:lnTo>
                  <a:pt x="253" y="396"/>
                </a:lnTo>
                <a:lnTo>
                  <a:pt x="276" y="400"/>
                </a:lnTo>
                <a:lnTo>
                  <a:pt x="299" y="406"/>
                </a:lnTo>
                <a:lnTo>
                  <a:pt x="324" y="412"/>
                </a:lnTo>
                <a:lnTo>
                  <a:pt x="350" y="415"/>
                </a:lnTo>
                <a:lnTo>
                  <a:pt x="375" y="419"/>
                </a:lnTo>
                <a:lnTo>
                  <a:pt x="402" y="423"/>
                </a:lnTo>
                <a:lnTo>
                  <a:pt x="431" y="425"/>
                </a:lnTo>
                <a:lnTo>
                  <a:pt x="458" y="427"/>
                </a:lnTo>
                <a:lnTo>
                  <a:pt x="487" y="431"/>
                </a:lnTo>
                <a:lnTo>
                  <a:pt x="514" y="431"/>
                </a:lnTo>
                <a:lnTo>
                  <a:pt x="542" y="431"/>
                </a:lnTo>
                <a:lnTo>
                  <a:pt x="573" y="431"/>
                </a:lnTo>
                <a:lnTo>
                  <a:pt x="602" y="431"/>
                </a:lnTo>
                <a:lnTo>
                  <a:pt x="632" y="431"/>
                </a:lnTo>
                <a:lnTo>
                  <a:pt x="659" y="431"/>
                </a:lnTo>
                <a:lnTo>
                  <a:pt x="688" y="429"/>
                </a:lnTo>
                <a:lnTo>
                  <a:pt x="717" y="425"/>
                </a:lnTo>
                <a:lnTo>
                  <a:pt x="744" y="423"/>
                </a:lnTo>
                <a:lnTo>
                  <a:pt x="771" y="419"/>
                </a:lnTo>
                <a:lnTo>
                  <a:pt x="795" y="415"/>
                </a:lnTo>
                <a:lnTo>
                  <a:pt x="820" y="412"/>
                </a:lnTo>
                <a:lnTo>
                  <a:pt x="847" y="406"/>
                </a:lnTo>
                <a:lnTo>
                  <a:pt x="870" y="402"/>
                </a:lnTo>
                <a:lnTo>
                  <a:pt x="893" y="396"/>
                </a:lnTo>
                <a:lnTo>
                  <a:pt x="916" y="389"/>
                </a:lnTo>
                <a:lnTo>
                  <a:pt x="939" y="383"/>
                </a:lnTo>
                <a:lnTo>
                  <a:pt x="958" y="377"/>
                </a:lnTo>
                <a:lnTo>
                  <a:pt x="980" y="369"/>
                </a:lnTo>
                <a:lnTo>
                  <a:pt x="999" y="362"/>
                </a:lnTo>
                <a:lnTo>
                  <a:pt x="1016" y="354"/>
                </a:lnTo>
                <a:lnTo>
                  <a:pt x="1033" y="344"/>
                </a:lnTo>
                <a:lnTo>
                  <a:pt x="1049" y="337"/>
                </a:lnTo>
                <a:lnTo>
                  <a:pt x="1064" y="329"/>
                </a:lnTo>
                <a:lnTo>
                  <a:pt x="1079" y="319"/>
                </a:lnTo>
                <a:lnTo>
                  <a:pt x="1091" y="310"/>
                </a:lnTo>
                <a:lnTo>
                  <a:pt x="1102" y="302"/>
                </a:lnTo>
                <a:lnTo>
                  <a:pt x="1112" y="291"/>
                </a:lnTo>
                <a:lnTo>
                  <a:pt x="1121" y="281"/>
                </a:lnTo>
                <a:lnTo>
                  <a:pt x="1129" y="269"/>
                </a:lnTo>
                <a:lnTo>
                  <a:pt x="1135" y="260"/>
                </a:lnTo>
                <a:lnTo>
                  <a:pt x="1141" y="248"/>
                </a:lnTo>
                <a:lnTo>
                  <a:pt x="1143" y="244"/>
                </a:lnTo>
                <a:lnTo>
                  <a:pt x="1145" y="239"/>
                </a:lnTo>
                <a:lnTo>
                  <a:pt x="1145" y="233"/>
                </a:lnTo>
                <a:lnTo>
                  <a:pt x="1146" y="227"/>
                </a:lnTo>
                <a:lnTo>
                  <a:pt x="1146" y="221"/>
                </a:lnTo>
                <a:lnTo>
                  <a:pt x="1148" y="216"/>
                </a:lnTo>
              </a:path>
            </a:pathLst>
          </a:custGeom>
          <a:noFill/>
          <a:ln w="38100" cmpd="dbl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Rectangle 15">
            <a:extLst>
              <a:ext uri="{FF2B5EF4-FFF2-40B4-BE49-F238E27FC236}">
                <a16:creationId xmlns:a16="http://schemas.microsoft.com/office/drawing/2014/main" id="{10169D53-5229-F3C4-7BDE-79E055EE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0"/>
            <a:ext cx="384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major</a:t>
            </a:r>
            <a:endParaRPr lang="en-US" altLang="en-US" sz="1800"/>
          </a:p>
        </p:txBody>
      </p:sp>
      <p:sp>
        <p:nvSpPr>
          <p:cNvPr id="33822" name="Line 17">
            <a:extLst>
              <a:ext uri="{FF2B5EF4-FFF2-40B4-BE49-F238E27FC236}">
                <a16:creationId xmlns:a16="http://schemas.microsoft.com/office/drawing/2014/main" id="{C7B48568-AF7E-F894-2D81-E131759ABE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944B-B410-28B7-265B-E0EB4531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2238"/>
            <a:ext cx="7848600" cy="1020762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Rule VII: ISA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606F-877F-A123-596B-C3F49F94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7391400" cy="21669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0"/>
              <a:buChar char="l"/>
              <a:defRPr/>
            </a:pPr>
            <a:r>
              <a:rPr lang="en-US" sz="2000" dirty="0"/>
              <a:t>ISA is a one-to-one relationship </a:t>
            </a:r>
            <a:r>
              <a:rPr lang="en-US" sz="2000" b="1" dirty="0">
                <a:solidFill>
                  <a:srgbClr val="FF0000"/>
                </a:solidFill>
              </a:rPr>
              <a:t>BUT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sub-class entity sets inherit attributes from the super-class entity set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dirty="0"/>
              <a:t>That is why it does not follow the one-to-one rules</a:t>
            </a:r>
          </a:p>
          <a:p>
            <a:pPr>
              <a:buFont typeface="Wingdings" charset="0"/>
              <a:buChar char="l"/>
              <a:defRPr/>
            </a:pPr>
            <a:endParaRPr lang="en-US" sz="2000" dirty="0"/>
          </a:p>
          <a:p>
            <a:pPr>
              <a:buFont typeface="Wingdings" charset="0"/>
              <a:buChar char="l"/>
              <a:defRPr/>
            </a:pPr>
            <a:r>
              <a:rPr lang="en-US" sz="2000" dirty="0"/>
              <a:t>Basically many ways for the mapping depending on whether it is </a:t>
            </a:r>
            <a:r>
              <a:rPr lang="en-US" sz="2000" b="1" i="1" dirty="0">
                <a:solidFill>
                  <a:srgbClr val="3333FF"/>
                </a:solidFill>
              </a:rPr>
              <a:t>total vs. partial </a:t>
            </a:r>
            <a:r>
              <a:rPr lang="en-US" sz="2000" dirty="0"/>
              <a:t>and </a:t>
            </a:r>
            <a:r>
              <a:rPr lang="en-US" sz="2000" b="1" i="1" dirty="0">
                <a:solidFill>
                  <a:srgbClr val="3333FF"/>
                </a:solidFill>
              </a:rPr>
              <a:t>overlapping vs. disjoint</a:t>
            </a:r>
          </a:p>
          <a:p>
            <a:pPr>
              <a:buFont typeface="Wingdings" charset="0"/>
              <a:buChar char="l"/>
              <a:defRPr/>
            </a:pPr>
            <a:endParaRPr lang="en-US" sz="2000" b="1" i="1" dirty="0">
              <a:solidFill>
                <a:srgbClr val="3333FF"/>
              </a:solidFill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2000" dirty="0"/>
              <a:t>Super-class key is always </a:t>
            </a:r>
            <a:r>
              <a:rPr lang="en-US" sz="2000" b="1" dirty="0"/>
              <a:t>the primary key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DCDBF-950D-E41C-2E70-08216C6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5F5A8CF-BAA5-C144-90C3-897220564E3A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000"/>
          </a:p>
        </p:txBody>
      </p:sp>
      <p:pic>
        <p:nvPicPr>
          <p:cNvPr id="34820" name="Picture 3" descr="Screen shot 2013-01-23 at 7.07.00 PM.png">
            <a:extLst>
              <a:ext uri="{FF2B5EF4-FFF2-40B4-BE49-F238E27FC236}">
                <a16:creationId xmlns:a16="http://schemas.microsoft.com/office/drawing/2014/main" id="{28A812E5-53DB-4B39-F05D-A02CAA139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4724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F965-F8DB-553A-24D7-A32F423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Translating ER Schema to 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936B-6B15-B474-AC3B-BA7E976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95463"/>
            <a:ext cx="7239000" cy="30051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dirty="0"/>
              <a:t>Primary keys allow </a:t>
            </a:r>
            <a:r>
              <a:rPr lang="en-US" b="1" i="1" dirty="0">
                <a:solidFill>
                  <a:srgbClr val="3333FF"/>
                </a:solidFill>
              </a:rPr>
              <a:t>entity sets </a:t>
            </a:r>
            <a:r>
              <a:rPr lang="en-US" dirty="0"/>
              <a:t>and </a:t>
            </a:r>
            <a:r>
              <a:rPr lang="en-US" b="1" i="1" dirty="0">
                <a:solidFill>
                  <a:srgbClr val="3333FF"/>
                </a:solidFill>
              </a:rPr>
              <a:t>relationship sets</a:t>
            </a:r>
            <a:r>
              <a:rPr lang="en-US" b="1" i="1" dirty="0"/>
              <a:t> </a:t>
            </a:r>
            <a:r>
              <a:rPr lang="en-US" dirty="0"/>
              <a:t>to be expressed uniformly as </a:t>
            </a:r>
            <a:r>
              <a:rPr lang="en-US" b="1" i="1" dirty="0">
                <a:solidFill>
                  <a:srgbClr val="3333FF"/>
                </a:solidFill>
              </a:rPr>
              <a:t>relational schemas</a:t>
            </a:r>
            <a:endParaRPr lang="en-US" dirty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dirty="0"/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dirty="0"/>
              <a:t>Generally, each relational schema will have</a:t>
            </a:r>
          </a:p>
          <a:p>
            <a:pPr lvl="1"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dirty="0"/>
              <a:t>Number of columns corresponding to the number of attributes in ERD</a:t>
            </a:r>
          </a:p>
          <a:p>
            <a:pPr lvl="1"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dirty="0"/>
              <a:t>Column names that correspond to the attribute names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C94B-19C7-D3CC-A6F3-A02C4E4A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CE2F2-36D5-BADA-FF9F-42152309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CCE09D-80CF-CA43-B6A2-91A8C81931DA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BE54C40-D2F4-2B73-3EB8-AD7D1280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AC803AF-C1DE-5642-9CD2-43CBCAD3C124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000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A2B23A59-2693-120C-2C0C-FC01234A8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ISA Relationship : Method 1 (One Relation for All)</a:t>
            </a:r>
          </a:p>
        </p:txBody>
      </p:sp>
      <p:sp>
        <p:nvSpPr>
          <p:cNvPr id="476164" name="Text Box 4">
            <a:extLst>
              <a:ext uri="{FF2B5EF4-FFF2-40B4-BE49-F238E27FC236}">
                <a16:creationId xmlns:a16="http://schemas.microsoft.com/office/drawing/2014/main" id="{160417F9-11B0-6A52-EAD1-B38C43695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86200"/>
            <a:ext cx="666750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Person(</a:t>
            </a:r>
            <a:r>
              <a:rPr lang="en-US" u="sng" dirty="0">
                <a:latin typeface="Arial" charset="0"/>
                <a:ea typeface="ＭＳ Ｐゴシック" charset="0"/>
              </a:rPr>
              <a:t>SSN</a:t>
            </a:r>
            <a:r>
              <a:rPr lang="en-US" dirty="0">
                <a:latin typeface="Arial" charset="0"/>
                <a:ea typeface="ＭＳ Ｐゴシック" charset="0"/>
              </a:rPr>
              <a:t>, Name, </a:t>
            </a:r>
            <a:r>
              <a:rPr lang="en-US" dirty="0" err="1">
                <a:latin typeface="Arial" charset="0"/>
                <a:ea typeface="ＭＳ Ｐゴシック" charset="0"/>
              </a:rPr>
              <a:t>DoB</a:t>
            </a:r>
            <a:r>
              <a:rPr lang="en-US" dirty="0">
                <a:latin typeface="Arial" charset="0"/>
                <a:ea typeface="ＭＳ Ｐゴシック" charset="0"/>
              </a:rPr>
              <a:t>, GPA, </a:t>
            </a:r>
            <a:r>
              <a:rPr lang="en-US" dirty="0" err="1">
                <a:latin typeface="Arial" charset="0"/>
                <a:ea typeface="ＭＳ Ｐゴシック" charset="0"/>
              </a:rPr>
              <a:t>StartDate</a:t>
            </a:r>
            <a:r>
              <a:rPr lang="en-US" dirty="0">
                <a:latin typeface="Arial" charset="0"/>
                <a:ea typeface="ＭＳ Ｐゴシック" charset="0"/>
              </a:rPr>
              <a:t>, Salary, Department)</a:t>
            </a:r>
          </a:p>
        </p:txBody>
      </p:sp>
      <p:pic>
        <p:nvPicPr>
          <p:cNvPr id="35845" name="Picture 7" descr="Screen shot 2013-01-23 at 7.07.00 PM.png">
            <a:extLst>
              <a:ext uri="{FF2B5EF4-FFF2-40B4-BE49-F238E27FC236}">
                <a16:creationId xmlns:a16="http://schemas.microsoft.com/office/drawing/2014/main" id="{521CF813-F4B9-FD84-37E7-86039509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962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06CE1834-98D4-2531-5CB7-EC976CEE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6172200" cy="923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u="sng">
                <a:solidFill>
                  <a:srgbClr val="800000"/>
                </a:solidFill>
              </a:rPr>
              <a:t>In this design: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/>
              <a:t>Any person will have only one record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>
                <a:solidFill>
                  <a:srgbClr val="FF0000"/>
                </a:solidFill>
              </a:rPr>
              <a:t>But, there will be some null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E82406-E17A-13B9-6430-05559DAFD6D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733800" cy="1914525"/>
            <a:chOff x="5105400" y="1295400"/>
            <a:chExt cx="3733800" cy="1913930"/>
          </a:xfrm>
        </p:grpSpPr>
        <p:sp>
          <p:nvSpPr>
            <p:cNvPr id="35848" name="TextBox 1">
              <a:extLst>
                <a:ext uri="{FF2B5EF4-FFF2-40B4-BE49-F238E27FC236}">
                  <a16:creationId xmlns:a16="http://schemas.microsoft.com/office/drawing/2014/main" id="{5F6E5243-524D-577D-ED86-61107A99D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2286000"/>
              <a:ext cx="3733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rgbClr val="FF0000"/>
                  </a:solidFill>
                </a:rPr>
                <a:t>Recommended if sub entity sets do not have </a:t>
              </a:r>
              <a:r>
                <a:rPr lang="en-US" altLang="en-US" sz="1800" b="1" i="1">
                  <a:solidFill>
                    <a:srgbClr val="0000FF"/>
                  </a:solidFill>
                </a:rPr>
                <a:t>many attributes</a:t>
              </a:r>
              <a:r>
                <a:rPr lang="en-US" altLang="en-US" sz="1800" b="1" i="1">
                  <a:solidFill>
                    <a:srgbClr val="FF0000"/>
                  </a:solidFill>
                </a:rPr>
                <a:t> or </a:t>
              </a:r>
              <a:r>
                <a:rPr lang="en-US" altLang="en-US" sz="1800" b="1" i="1">
                  <a:solidFill>
                    <a:srgbClr val="0000FF"/>
                  </a:solidFill>
                </a:rPr>
                <a:t>relationships of their own </a:t>
              </a:r>
            </a:p>
          </p:txBody>
        </p:sp>
        <p:pic>
          <p:nvPicPr>
            <p:cNvPr id="35849" name="Picture 2">
              <a:extLst>
                <a:ext uri="{FF2B5EF4-FFF2-40B4-BE49-F238E27FC236}">
                  <a16:creationId xmlns:a16="http://schemas.microsoft.com/office/drawing/2014/main" id="{A4C6E962-CFB2-C685-D4A7-536D36E1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295400"/>
              <a:ext cx="2527300" cy="101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E75BBB8-99C8-09D6-098B-426E063E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4F6D234-9419-9D4E-940F-9E94A6E67E1E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000"/>
          </a:p>
        </p:txBody>
      </p:sp>
      <p:sp>
        <p:nvSpPr>
          <p:cNvPr id="498690" name="Rectangle 2">
            <a:extLst>
              <a:ext uri="{FF2B5EF4-FFF2-40B4-BE49-F238E27FC236}">
                <a16:creationId xmlns:a16="http://schemas.microsoft.com/office/drawing/2014/main" id="{D53E7EF6-96C7-427E-D666-41F06698F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cs typeface="+mj-cs"/>
              </a:rPr>
              <a:t>ISA Relationship : Method 2 (Relations only for </a:t>
            </a:r>
            <a:r>
              <a:rPr lang="en-US" sz="3600" dirty="0" err="1">
                <a:cs typeface="+mj-cs"/>
              </a:rPr>
              <a:t>SubClasses</a:t>
            </a:r>
            <a:r>
              <a:rPr lang="en-US" sz="3600" dirty="0">
                <a:cs typeface="+mj-cs"/>
              </a:rPr>
              <a:t>)</a:t>
            </a:r>
          </a:p>
        </p:txBody>
      </p:sp>
      <p:sp>
        <p:nvSpPr>
          <p:cNvPr id="498693" name="Text Box 5">
            <a:extLst>
              <a:ext uri="{FF2B5EF4-FFF2-40B4-BE49-F238E27FC236}">
                <a16:creationId xmlns:a16="http://schemas.microsoft.com/office/drawing/2014/main" id="{244D00BF-10CF-37F1-7E75-830BDA265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620000" cy="830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600" dirty="0">
                <a:latin typeface="Arial" charset="0"/>
                <a:ea typeface="ＭＳ Ｐゴシック" charset="0"/>
              </a:rPr>
              <a:t>Cannot be used for </a:t>
            </a:r>
            <a:r>
              <a:rPr lang="en-US" sz="1600" b="1" i="1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partial</a:t>
            </a:r>
            <a:r>
              <a:rPr lang="en-US" sz="1600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>
                <a:latin typeface="Arial" charset="0"/>
                <a:ea typeface="ＭＳ Ｐゴシック" charset="0"/>
              </a:rPr>
              <a:t>(otherwise some entities will not fit in any relation)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endParaRPr lang="en-US" sz="1600" dirty="0">
              <a:latin typeface="Arial" charset="0"/>
              <a:ea typeface="ＭＳ Ｐゴシック" charset="0"/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600" dirty="0">
                <a:latin typeface="Arial" charset="0"/>
                <a:ea typeface="ＭＳ Ｐゴシック" charset="0"/>
              </a:rPr>
              <a:t>If the relationship is </a:t>
            </a:r>
            <a:r>
              <a:rPr lang="en-US" sz="1600" b="1" i="1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overlapping</a:t>
            </a:r>
            <a:r>
              <a:rPr lang="en-US" sz="1600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>
                <a:latin typeface="Arial" charset="0"/>
                <a:ea typeface="ＭＳ Ｐゴシック" charset="0"/>
                <a:sym typeface="Wingdings"/>
              </a:rPr>
              <a:t> there will some redundancy </a:t>
            </a:r>
            <a:endParaRPr lang="en-US" sz="1600" dirty="0">
              <a:latin typeface="Arial" charset="0"/>
              <a:ea typeface="ＭＳ Ｐゴシック" charset="0"/>
            </a:endParaRPr>
          </a:p>
        </p:txBody>
      </p:sp>
      <p:pic>
        <p:nvPicPr>
          <p:cNvPr id="36869" name="Picture 8" descr="Screen shot 2013-01-23 at 7.07.00 PM.png">
            <a:extLst>
              <a:ext uri="{FF2B5EF4-FFF2-40B4-BE49-F238E27FC236}">
                <a16:creationId xmlns:a16="http://schemas.microsoft.com/office/drawing/2014/main" id="{601AC7A1-7574-8801-CAF8-C23A6F6C2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37338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C1338C64-251C-237D-013F-1A6ACAC8D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581400"/>
            <a:ext cx="471170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Student(</a:t>
            </a:r>
            <a:r>
              <a:rPr lang="en-US" altLang="en-US" sz="1600" u="sng"/>
              <a:t>SSN</a:t>
            </a:r>
            <a:r>
              <a:rPr lang="en-US" altLang="en-US" sz="1600"/>
              <a:t>, Name, DoB, GPA, StartDate)</a:t>
            </a:r>
          </a:p>
          <a:p>
            <a:pPr eaLnBrk="1" hangingPunct="1">
              <a:defRPr/>
            </a:pPr>
            <a:r>
              <a:rPr lang="en-US" altLang="en-US" sz="1600"/>
              <a:t>Employee(</a:t>
            </a:r>
            <a:r>
              <a:rPr lang="en-US" altLang="en-US" sz="1600" u="sng"/>
              <a:t>SSN</a:t>
            </a:r>
            <a:r>
              <a:rPr lang="en-US" altLang="en-US" sz="1600"/>
              <a:t>, Name, DoB, Department, Salary)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ED8FF0-8D89-6047-3B9F-10DA88D1001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600200"/>
            <a:ext cx="3733800" cy="1636713"/>
            <a:chOff x="5105400" y="1295400"/>
            <a:chExt cx="3733800" cy="1636931"/>
          </a:xfrm>
        </p:grpSpPr>
        <p:sp>
          <p:nvSpPr>
            <p:cNvPr id="36872" name="TextBox 11">
              <a:extLst>
                <a:ext uri="{FF2B5EF4-FFF2-40B4-BE49-F238E27FC236}">
                  <a16:creationId xmlns:a16="http://schemas.microsoft.com/office/drawing/2014/main" id="{E0F5D847-D8CE-B7CA-D197-DBE97132B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2286000"/>
              <a:ext cx="3733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rgbClr val="FF0000"/>
                  </a:solidFill>
                </a:rPr>
                <a:t>Recommended only for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rgbClr val="0000FF"/>
                  </a:solidFill>
                </a:rPr>
                <a:t>Total</a:t>
              </a:r>
              <a:r>
                <a:rPr lang="en-US" altLang="en-US" sz="1800" b="1" i="1">
                  <a:solidFill>
                    <a:srgbClr val="FF0000"/>
                  </a:solidFill>
                </a:rPr>
                <a:t> &amp; </a:t>
              </a:r>
              <a:r>
                <a:rPr lang="en-US" altLang="en-US" sz="1800" b="1" i="1">
                  <a:solidFill>
                    <a:srgbClr val="0000FF"/>
                  </a:solidFill>
                </a:rPr>
                <a:t>Disjoint</a:t>
              </a:r>
              <a:r>
                <a:rPr lang="en-US" altLang="en-US" sz="1800" b="1" i="1">
                  <a:solidFill>
                    <a:srgbClr val="FF0000"/>
                  </a:solidFill>
                </a:rPr>
                <a:t> type </a:t>
              </a:r>
              <a:endParaRPr lang="en-US" altLang="en-US" sz="1800" b="1" i="1">
                <a:solidFill>
                  <a:srgbClr val="0000FF"/>
                </a:solidFill>
              </a:endParaRPr>
            </a:p>
          </p:txBody>
        </p:sp>
        <p:pic>
          <p:nvPicPr>
            <p:cNvPr id="36873" name="Picture 12">
              <a:extLst>
                <a:ext uri="{FF2B5EF4-FFF2-40B4-BE49-F238E27FC236}">
                  <a16:creationId xmlns:a16="http://schemas.microsoft.com/office/drawing/2014/main" id="{28ECD1D1-7FF5-4F46-5CEC-5DAE74BC5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295400"/>
              <a:ext cx="2527300" cy="101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44AE6C2-B51F-E218-890A-D2BF82F2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95E9A13-7826-434B-A2EF-E829A8CFA4C5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000"/>
          </a:p>
        </p:txBody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9626CBE5-C7D8-F623-B635-60B28DD28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cs typeface="+mj-cs"/>
              </a:rPr>
              <a:t>ISA Relationship : Method 3 (Relation for each Entity Set)</a:t>
            </a:r>
          </a:p>
        </p:txBody>
      </p:sp>
      <p:sp>
        <p:nvSpPr>
          <p:cNvPr id="494596" name="Text Box 4">
            <a:extLst>
              <a:ext uri="{FF2B5EF4-FFF2-40B4-BE49-F238E27FC236}">
                <a16:creationId xmlns:a16="http://schemas.microsoft.com/office/drawing/2014/main" id="{C97BF298-595F-B291-2A31-2814AC849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3956050" cy="923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Person(</a:t>
            </a:r>
            <a:r>
              <a:rPr lang="en-US" u="sng" dirty="0">
                <a:latin typeface="Arial" charset="0"/>
                <a:ea typeface="ＭＳ Ｐゴシック" charset="0"/>
              </a:rPr>
              <a:t>SSN</a:t>
            </a:r>
            <a:r>
              <a:rPr lang="en-US" dirty="0">
                <a:latin typeface="Arial" charset="0"/>
                <a:ea typeface="ＭＳ Ｐゴシック" charset="0"/>
              </a:rPr>
              <a:t>, Name, </a:t>
            </a:r>
            <a:r>
              <a:rPr lang="en-US" dirty="0" err="1">
                <a:latin typeface="Arial" charset="0"/>
                <a:ea typeface="ＭＳ Ｐゴシック" charset="0"/>
              </a:rPr>
              <a:t>DoB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Student(</a:t>
            </a:r>
            <a:r>
              <a:rPr lang="en-US" u="sng" dirty="0">
                <a:latin typeface="Arial" charset="0"/>
                <a:ea typeface="ＭＳ Ｐゴシック" charset="0"/>
              </a:rPr>
              <a:t>SSN</a:t>
            </a:r>
            <a:r>
              <a:rPr lang="en-US" dirty="0">
                <a:latin typeface="Arial" charset="0"/>
                <a:ea typeface="ＭＳ Ｐゴシック" charset="0"/>
              </a:rPr>
              <a:t>, GPA, </a:t>
            </a:r>
            <a:r>
              <a:rPr lang="en-US" dirty="0" err="1">
                <a:latin typeface="Arial" charset="0"/>
                <a:ea typeface="ＭＳ Ｐゴシック" charset="0"/>
              </a:rPr>
              <a:t>StartDate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Employee(</a:t>
            </a:r>
            <a:r>
              <a:rPr lang="en-US" u="sng" dirty="0">
                <a:latin typeface="Arial" charset="0"/>
                <a:ea typeface="ＭＳ Ｐゴシック" charset="0"/>
              </a:rPr>
              <a:t>SSN</a:t>
            </a:r>
            <a:r>
              <a:rPr lang="en-US" dirty="0">
                <a:latin typeface="Arial" charset="0"/>
                <a:ea typeface="ＭＳ Ｐゴシック" charset="0"/>
              </a:rPr>
              <a:t>, Department, Salary)</a:t>
            </a:r>
          </a:p>
        </p:txBody>
      </p:sp>
      <p:sp>
        <p:nvSpPr>
          <p:cNvPr id="494597" name="Text Box 5">
            <a:extLst>
              <a:ext uri="{FF2B5EF4-FFF2-40B4-BE49-F238E27FC236}">
                <a16:creationId xmlns:a16="http://schemas.microsoft.com/office/drawing/2014/main" id="{8EBD3895-6D08-D6EC-00B4-823A4178F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6172200" cy="1754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u="sng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In this design: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Each student has two records (one in Person, and one in Student) </a:t>
            </a:r>
            <a:r>
              <a:rPr lang="en-US" dirty="0">
                <a:latin typeface="Arial" charset="0"/>
                <a:ea typeface="ＭＳ Ｐゴシック" charset="0"/>
                <a:sym typeface="Wingdings"/>
              </a:rPr>
              <a:t></a:t>
            </a:r>
            <a:r>
              <a:rPr lang="en-US" dirty="0">
                <a:latin typeface="Arial" charset="0"/>
                <a:ea typeface="ＭＳ Ｐゴシック" charset="0"/>
              </a:rPr>
              <a:t> They complete each other 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Each employee has two records (one in Person, and one in Employee)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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They complete each other </a:t>
            </a:r>
          </a:p>
        </p:txBody>
      </p:sp>
      <p:pic>
        <p:nvPicPr>
          <p:cNvPr id="37893" name="Picture 6" descr="Screen shot 2013-01-23 at 7.07.00 PM.png">
            <a:extLst>
              <a:ext uri="{FF2B5EF4-FFF2-40B4-BE49-F238E27FC236}">
                <a16:creationId xmlns:a16="http://schemas.microsoft.com/office/drawing/2014/main" id="{3E1FB4C4-8DC2-FDDF-CCFF-504EA55C1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3962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D905FCDE-F99E-F16B-76A7-EEF1D411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57600"/>
            <a:ext cx="6705600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FOREIGN KEY Student(SSN) REFERENCES Person(SSN)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FOREIGN KEY Employee(SSN) REFERENCES Person(SSN)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8052-C4BC-CC7A-2EAB-0EFEE269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EAA4F97-F873-814C-A7D8-589E72546B48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000"/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334362EC-DCBA-E76B-8C50-C93811206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001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cs typeface="+mj-cs"/>
              </a:rPr>
              <a:t>Mapping from ER model to Relational model: Summary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0D8A58FD-8448-D157-395B-D65335161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6781800" cy="43434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/>
              <a:t>Basic algorithm covers the main cases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000" b="1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/>
              <a:t>Rule I  :  One-to-Many Relationships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b="1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/>
              <a:t>Rule II  :  One-to-One Relationships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b="1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/>
              <a:t>Rule III  :  Many-to-Many Relationships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b="1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/>
              <a:t>Rule IV  :  Weak Entity Sets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b="1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/>
              <a:t>Rule V:  Composite &amp; Derived Attributes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b="1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/>
              <a:t>Rule VI  :  Multi-Valued Attributes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b="1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/>
              <a:t>Rule VII  :  ISA Relationships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BCCA-1334-3143-3963-E1C29337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096962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What is the Relational Model ???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03C12-42DE-5639-4A76-540DE504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2F84B-DAEE-7290-B65F-DF1BE023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20BDCF0-8FB9-4B4D-A454-F930E337D5C0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en-US" sz="1000"/>
          </a:p>
        </p:txBody>
      </p:sp>
      <p:grpSp>
        <p:nvGrpSpPr>
          <p:cNvPr id="17412" name="Group 11">
            <a:extLst>
              <a:ext uri="{FF2B5EF4-FFF2-40B4-BE49-F238E27FC236}">
                <a16:creationId xmlns:a16="http://schemas.microsoft.com/office/drawing/2014/main" id="{10E627FB-0E2B-E9FD-C078-FFFF9154AA2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71600"/>
            <a:ext cx="6019800" cy="5334000"/>
            <a:chOff x="1371600" y="1371600"/>
            <a:chExt cx="5803900" cy="5334000"/>
          </a:xfrm>
        </p:grpSpPr>
        <p:pic>
          <p:nvPicPr>
            <p:cNvPr id="17414" name="Picture 6">
              <a:extLst>
                <a:ext uri="{FF2B5EF4-FFF2-40B4-BE49-F238E27FC236}">
                  <a16:creationId xmlns:a16="http://schemas.microsoft.com/office/drawing/2014/main" id="{B859D71D-BC2D-2CBA-34DD-2E2A2DBD2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71600"/>
              <a:ext cx="5803900" cy="533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66D317-262A-4D14-AFCD-03A5A236DC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08763" y="2438400"/>
              <a:ext cx="0" cy="3048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8AE20D-8993-65D9-94B6-3D69C79EA4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03602" y="3725863"/>
              <a:ext cx="0" cy="3048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arrow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pic>
        <p:nvPicPr>
          <p:cNvPr id="17413" name="Picture 8" descr="auto-affiliate-payout-thinking-man.jpg">
            <a:extLst>
              <a:ext uri="{FF2B5EF4-FFF2-40B4-BE49-F238E27FC236}">
                <a16:creationId xmlns:a16="http://schemas.microsoft.com/office/drawing/2014/main" id="{2BEEA17B-51F2-58D0-018F-44916892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6264-D704-34A7-47CC-9DE57C6C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00B72A5-03C8-2B4A-8CA8-7E769C4EAB93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en-US" sz="1000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F18D7DF3-10CE-E368-7F31-A886690D6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467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Basic Rule for Mapping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8DFC0E5D-9265-FE31-8026-3FB7E2E3C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7772400" cy="28956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200" dirty="0"/>
              <a:t>Each entity set </a:t>
            </a:r>
            <a:r>
              <a:rPr lang="en-US" sz="2200" dirty="0">
                <a:sym typeface="Wingdings"/>
              </a:rPr>
              <a:t></a:t>
            </a:r>
            <a:r>
              <a:rPr lang="en-US" sz="2200" dirty="0"/>
              <a:t> separate relation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200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200" b="1" dirty="0"/>
              <a:t>Relationships 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1800" dirty="0"/>
              <a:t>Many-to-Many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/>
              <a:t> always separate relation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1800" dirty="0"/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1800" dirty="0"/>
              <a:t>Others (One-to-Many  &amp; One-to-One)</a:t>
            </a:r>
            <a:endParaRPr lang="en-US" sz="1800" i="1" dirty="0">
              <a:solidFill>
                <a:srgbClr val="800000"/>
              </a:solidFill>
            </a:endParaRP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1600" dirty="0"/>
              <a:t>If contributes with a key </a:t>
            </a:r>
            <a:r>
              <a:rPr lang="en-US" sz="1600" dirty="0">
                <a:sym typeface="Wingdings"/>
              </a:rPr>
              <a:t> map to separate relation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1600" dirty="0">
                <a:sym typeface="Wingdings"/>
              </a:rPr>
              <a:t>If not   </a:t>
            </a:r>
            <a:r>
              <a:rPr lang="en-US" sz="1600" dirty="0"/>
              <a:t>is not mapped to separate relations</a:t>
            </a:r>
          </a:p>
          <a:p>
            <a:pPr marL="344487" lvl="1" indent="0" eaLnBrk="1" hangingPunct="1">
              <a:buFont typeface="Wingdings" charset="0"/>
              <a:buNone/>
              <a:defRPr/>
            </a:pP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7F282D-CC6A-C2D1-C796-6F6BEDE7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76800"/>
            <a:ext cx="5029200" cy="6858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b="1"/>
              <a:t>More details will come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3B1A-E7CA-3E05-6A61-D13D8D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I: One-to-Many &amp; Many-to-One Cardinalities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5ACF-B062-F22F-B425-6844C730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7391400" cy="29289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300"/>
              <a:t>PK of “One-side” moves to the “many-side”</a:t>
            </a:r>
          </a:p>
          <a:p>
            <a:pPr>
              <a:defRPr/>
            </a:pPr>
            <a:endParaRPr lang="en-US" altLang="en-US" sz="2300"/>
          </a:p>
          <a:p>
            <a:pPr>
              <a:defRPr/>
            </a:pPr>
            <a:r>
              <a:rPr lang="en-US" altLang="en-US" sz="2300">
                <a:solidFill>
                  <a:srgbClr val="800000"/>
                </a:solidFill>
              </a:rPr>
              <a:t>This transferred primary key becomes a foreign key</a:t>
            </a:r>
          </a:p>
          <a:p>
            <a:pPr>
              <a:defRPr/>
            </a:pPr>
            <a:endParaRPr lang="en-US" altLang="en-US" sz="2300"/>
          </a:p>
          <a:p>
            <a:pPr>
              <a:defRPr/>
            </a:pPr>
            <a:r>
              <a:rPr lang="en-US" altLang="en-US" sz="2300"/>
              <a:t>The relationship itself is not mapped to a table </a:t>
            </a:r>
          </a:p>
          <a:p>
            <a:pPr lvl="1">
              <a:defRPr/>
            </a:pPr>
            <a:r>
              <a:rPr lang="en-US" altLang="en-US" sz="2000">
                <a:solidFill>
                  <a:srgbClr val="3333FF"/>
                </a:solidFill>
              </a:rPr>
              <a:t>Any attributes on the relationship go to the “</a:t>
            </a:r>
            <a:r>
              <a:rPr lang="en-US" altLang="ja-JP" sz="2000" i="1">
                <a:solidFill>
                  <a:srgbClr val="3333FF"/>
                </a:solidFill>
              </a:rPr>
              <a:t>Many</a:t>
            </a:r>
            <a:r>
              <a:rPr lang="en-US" altLang="en-US" sz="2000">
                <a:solidFill>
                  <a:srgbClr val="3333FF"/>
                </a:solidFill>
              </a:rPr>
              <a:t>”</a:t>
            </a:r>
            <a:r>
              <a:rPr lang="en-US" altLang="ja-JP" sz="2000">
                <a:solidFill>
                  <a:srgbClr val="3333FF"/>
                </a:solidFill>
              </a:rPr>
              <a:t> side</a:t>
            </a:r>
            <a:endParaRPr lang="en-US" altLang="en-US" sz="2000">
              <a:solidFill>
                <a:srgbClr val="3333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91ADF-C9B0-A602-4807-9C707D3A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4BD6E37-FCBC-F142-8475-1515C4E8E4A2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000"/>
          </a:p>
        </p:txBody>
      </p:sp>
      <p:grpSp>
        <p:nvGrpSpPr>
          <p:cNvPr id="19461" name="Group 12">
            <a:extLst>
              <a:ext uri="{FF2B5EF4-FFF2-40B4-BE49-F238E27FC236}">
                <a16:creationId xmlns:a16="http://schemas.microsoft.com/office/drawing/2014/main" id="{04BE9945-4902-B523-194C-4E3129D7962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72025"/>
            <a:ext cx="5753100" cy="1476375"/>
            <a:chOff x="1333500" y="4314825"/>
            <a:chExt cx="5753100" cy="1476375"/>
          </a:xfrm>
        </p:grpSpPr>
        <p:grpSp>
          <p:nvGrpSpPr>
            <p:cNvPr id="19462" name="Group 9">
              <a:extLst>
                <a:ext uri="{FF2B5EF4-FFF2-40B4-BE49-F238E27FC236}">
                  <a16:creationId xmlns:a16="http://schemas.microsoft.com/office/drawing/2014/main" id="{59DAE7B5-65B5-D089-3449-63BA8D0C0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3500" y="4314825"/>
              <a:ext cx="5753100" cy="1476375"/>
              <a:chOff x="1333500" y="4314825"/>
              <a:chExt cx="5753100" cy="1476375"/>
            </a:xfrm>
          </p:grpSpPr>
          <p:graphicFrame>
            <p:nvGraphicFramePr>
              <p:cNvPr id="19465" name="Object 4">
                <a:extLst>
                  <a:ext uri="{FF2B5EF4-FFF2-40B4-BE49-F238E27FC236}">
                    <a16:creationId xmlns:a16="http://schemas.microsoft.com/office/drawing/2014/main" id="{F9A0FAC6-3FFC-3699-9215-FCECBD78DA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33500" y="4314825"/>
              <a:ext cx="5753100" cy="147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889500" imgH="1270000" progId="Visio.Drawing.6">
                      <p:embed/>
                    </p:oleObj>
                  </mc:Choice>
                  <mc:Fallback>
                    <p:oleObj name="Visio" r:id="rId2" imgW="4889500" imgH="1270000" progId="Visio.Drawing.6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3500" y="4314825"/>
                            <a:ext cx="5753100" cy="1476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5AA3D0-08BA-82C1-9502-4BD3D312A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475" y="5011738"/>
                <a:ext cx="1417638" cy="3810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  <a:ea typeface="+mn-ea"/>
                  </a:rPr>
                  <a:t>Course</a:t>
                </a:r>
                <a:endParaRPr lang="en-US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CF68C991-3DA1-B484-441F-427BBC896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125" y="4706938"/>
                <a:ext cx="1074738" cy="990600"/>
              </a:xfrm>
              <a:prstGeom prst="diamond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dirty="0">
                    <a:latin typeface="+mn-lt"/>
                    <a:ea typeface="+mn-ea"/>
                  </a:rPr>
                  <a:t>offers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489651-1BF5-039F-8293-19D99217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929188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054E2A-1E64-6F95-D77F-543BBD71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4918075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A44-C129-9A6D-F6DF-186FE14E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9483-2DE0-F480-E1C3-BA0AC017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505200"/>
            <a:ext cx="7315200" cy="144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charset="0"/>
              <a:buChar char="l"/>
              <a:defRPr/>
            </a:pPr>
            <a:r>
              <a:rPr lang="en-US" b="1" dirty="0" err="1"/>
              <a:t>Dept</a:t>
            </a:r>
            <a:r>
              <a:rPr lang="en-US" dirty="0"/>
              <a:t> (</a:t>
            </a:r>
            <a:r>
              <a:rPr lang="en-US" u="sng" dirty="0" err="1"/>
              <a:t>dNumber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>
              <a:buFont typeface="Wingdings" charset="0"/>
              <a:buChar char="l"/>
              <a:defRPr/>
            </a:pPr>
            <a:endParaRPr lang="en-US" dirty="0"/>
          </a:p>
          <a:p>
            <a:pPr>
              <a:buFont typeface="Wingdings" charset="0"/>
              <a:buChar char="l"/>
              <a:defRPr/>
            </a:pPr>
            <a:r>
              <a:rPr lang="en-US" b="1" dirty="0"/>
              <a:t>Course</a:t>
            </a:r>
            <a:r>
              <a:rPr lang="en-US" dirty="0"/>
              <a:t> (</a:t>
            </a:r>
            <a:r>
              <a:rPr lang="en-US" u="sng" dirty="0" err="1"/>
              <a:t>cNumber</a:t>
            </a:r>
            <a:r>
              <a:rPr lang="en-US" dirty="0"/>
              <a:t>, 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l"/>
              <a:defRPr/>
            </a:pPr>
            <a:r>
              <a:rPr lang="en-US" sz="3200" dirty="0">
                <a:solidFill>
                  <a:srgbClr val="3366FF"/>
                </a:solidFill>
              </a:rPr>
              <a:t>FOREIGN KEY Course(</a:t>
            </a:r>
            <a:r>
              <a:rPr lang="en-US" sz="3200" dirty="0" err="1">
                <a:solidFill>
                  <a:srgbClr val="3366FF"/>
                </a:solidFill>
              </a:rPr>
              <a:t>dNumber</a:t>
            </a:r>
            <a:r>
              <a:rPr lang="en-US" sz="3200" dirty="0">
                <a:solidFill>
                  <a:srgbClr val="3366FF"/>
                </a:solidFill>
              </a:rPr>
              <a:t>) REFERENCES </a:t>
            </a:r>
            <a:r>
              <a:rPr lang="en-US" sz="3200" dirty="0" err="1">
                <a:solidFill>
                  <a:srgbClr val="3366FF"/>
                </a:solidFill>
              </a:rPr>
              <a:t>Dept</a:t>
            </a:r>
            <a:r>
              <a:rPr lang="en-US" sz="3200" dirty="0">
                <a:solidFill>
                  <a:srgbClr val="3366FF"/>
                </a:solidFill>
              </a:rPr>
              <a:t>(</a:t>
            </a:r>
            <a:r>
              <a:rPr lang="en-US" sz="3200" dirty="0" err="1">
                <a:solidFill>
                  <a:srgbClr val="3366FF"/>
                </a:solidFill>
              </a:rPr>
              <a:t>dNumber</a:t>
            </a:r>
            <a:r>
              <a:rPr lang="en-US" sz="3200" dirty="0">
                <a:solidFill>
                  <a:srgbClr val="3366FF"/>
                </a:solidFill>
              </a:rPr>
              <a:t>)</a:t>
            </a:r>
          </a:p>
          <a:p>
            <a:pPr>
              <a:buFont typeface="Wingdings" charset="0"/>
              <a:buChar char="l"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DD87B-7515-5328-CDF8-33589FD5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57337-9020-A59E-64DD-03B0DF75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41F99B7-82F8-1340-BE59-471E7AD8BEC8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000"/>
          </a:p>
        </p:txBody>
      </p:sp>
      <p:grpSp>
        <p:nvGrpSpPr>
          <p:cNvPr id="20485" name="Group 12">
            <a:extLst>
              <a:ext uri="{FF2B5EF4-FFF2-40B4-BE49-F238E27FC236}">
                <a16:creationId xmlns:a16="http://schemas.microsoft.com/office/drawing/2014/main" id="{5979E526-437B-5964-822B-F6D6B5D263C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5753100" cy="1476375"/>
            <a:chOff x="1333500" y="4314825"/>
            <a:chExt cx="5753100" cy="1476375"/>
          </a:xfrm>
        </p:grpSpPr>
        <p:grpSp>
          <p:nvGrpSpPr>
            <p:cNvPr id="20486" name="Group 9">
              <a:extLst>
                <a:ext uri="{FF2B5EF4-FFF2-40B4-BE49-F238E27FC236}">
                  <a16:creationId xmlns:a16="http://schemas.microsoft.com/office/drawing/2014/main" id="{A2B2C9DB-9B68-795B-C60D-1FC765506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3500" y="4314825"/>
              <a:ext cx="5753100" cy="1476375"/>
              <a:chOff x="1333500" y="4314825"/>
              <a:chExt cx="5753100" cy="1476375"/>
            </a:xfrm>
          </p:grpSpPr>
          <p:graphicFrame>
            <p:nvGraphicFramePr>
              <p:cNvPr id="20489" name="Object 4">
                <a:extLst>
                  <a:ext uri="{FF2B5EF4-FFF2-40B4-BE49-F238E27FC236}">
                    <a16:creationId xmlns:a16="http://schemas.microsoft.com/office/drawing/2014/main" id="{D1E6F80A-628A-7CD6-A0BF-D42FECDF58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33500" y="4314825"/>
              <a:ext cx="5753100" cy="147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889500" imgH="1270000" progId="Visio.Drawing.6">
                      <p:embed/>
                    </p:oleObj>
                  </mc:Choice>
                  <mc:Fallback>
                    <p:oleObj name="Visio" r:id="rId2" imgW="4889500" imgH="1270000" progId="Visio.Drawing.6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3500" y="4314825"/>
                            <a:ext cx="5753100" cy="1476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FFAFE9-E2A2-CCDF-2BF4-FFD78533A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475" y="5011738"/>
                <a:ext cx="1417638" cy="3810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  <a:ea typeface="+mn-ea"/>
                  </a:rPr>
                  <a:t>Course</a:t>
                </a:r>
                <a:endParaRPr lang="en-US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17E22728-DEEB-4C6A-9B33-1731D2D2A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125" y="4706938"/>
                <a:ext cx="1074738" cy="990600"/>
              </a:xfrm>
              <a:prstGeom prst="diamond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dirty="0">
                    <a:latin typeface="+mn-lt"/>
                    <a:ea typeface="+mn-ea"/>
                  </a:rPr>
                  <a:t>offers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F294AC-0C1D-A7A7-270E-7AAAE7D8E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929188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6969F3-BAF6-BA88-0F9C-16BC6777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4918075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3E2B-300B-20E3-B866-E3CDB717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84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/>
              <a:t>Rule I: One-to-Many &amp; Many-to-One </a:t>
            </a:r>
            <a:r>
              <a:rPr lang="en-US" dirty="0">
                <a:solidFill>
                  <a:srgbClr val="FF0000"/>
                </a:solidFill>
              </a:rPr>
              <a:t>With Key: </a:t>
            </a:r>
            <a:r>
              <a:rPr lang="en-US" dirty="0">
                <a:solidFill>
                  <a:srgbClr val="000090"/>
                </a:solidFill>
              </a:rPr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B011-6FB4-625C-49BF-108214C4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14800"/>
            <a:ext cx="7315200" cy="23622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charset="0"/>
              <a:buChar char="l"/>
              <a:defRPr/>
            </a:pPr>
            <a:r>
              <a:rPr lang="en-US" b="1" dirty="0" err="1"/>
              <a:t>Dept</a:t>
            </a:r>
            <a:r>
              <a:rPr lang="en-US" dirty="0"/>
              <a:t> (</a:t>
            </a:r>
            <a:r>
              <a:rPr lang="en-US" u="sng" dirty="0" err="1"/>
              <a:t>dNumber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>
              <a:buFont typeface="Wingdings" charset="0"/>
              <a:buChar char="l"/>
              <a:defRPr/>
            </a:pPr>
            <a:endParaRPr lang="en-US" dirty="0"/>
          </a:p>
          <a:p>
            <a:pPr>
              <a:buFont typeface="Wingdings" charset="0"/>
              <a:buChar char="l"/>
              <a:defRPr/>
            </a:pPr>
            <a:r>
              <a:rPr lang="en-US" b="1" dirty="0"/>
              <a:t>Course</a:t>
            </a:r>
            <a:r>
              <a:rPr lang="en-US" dirty="0"/>
              <a:t> (</a:t>
            </a:r>
            <a:r>
              <a:rPr lang="en-US" u="sng" dirty="0" err="1"/>
              <a:t>cNumber</a:t>
            </a:r>
            <a:r>
              <a:rPr lang="en-US" u="sng" dirty="0"/>
              <a:t>,</a:t>
            </a:r>
            <a:r>
              <a:rPr lang="en-US" dirty="0"/>
              <a:t> 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)</a:t>
            </a:r>
          </a:p>
          <a:p>
            <a:pPr>
              <a:buFont typeface="Wingdings" charset="0"/>
              <a:buChar char="l"/>
              <a:defRPr/>
            </a:pPr>
            <a:endParaRPr lang="en-US" dirty="0"/>
          </a:p>
          <a:p>
            <a:pPr>
              <a:buFont typeface="Wingdings" charset="0"/>
              <a:buChar char="l"/>
              <a:defRPr/>
            </a:pPr>
            <a:r>
              <a:rPr lang="en-US" b="1" dirty="0"/>
              <a:t>Offer</a:t>
            </a:r>
            <a:r>
              <a:rPr lang="en-US" dirty="0"/>
              <a:t>(</a:t>
            </a:r>
            <a:r>
              <a:rPr lang="en-US" u="sng" dirty="0" err="1"/>
              <a:t>cNumber</a:t>
            </a:r>
            <a:r>
              <a:rPr lang="en-US" u="sng" dirty="0"/>
              <a:t>, term</a:t>
            </a:r>
            <a:r>
              <a:rPr lang="en-US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l"/>
              <a:defRPr/>
            </a:pPr>
            <a:r>
              <a:rPr lang="en-US" sz="3200" dirty="0">
                <a:solidFill>
                  <a:srgbClr val="3366FF"/>
                </a:solidFill>
              </a:rPr>
              <a:t>FOREIGN KEY Course(</a:t>
            </a:r>
            <a:r>
              <a:rPr lang="en-US" sz="3200" dirty="0" err="1">
                <a:solidFill>
                  <a:srgbClr val="3366FF"/>
                </a:solidFill>
              </a:rPr>
              <a:t>dNumber</a:t>
            </a:r>
            <a:r>
              <a:rPr lang="en-US" sz="3200" dirty="0">
                <a:solidFill>
                  <a:srgbClr val="3366FF"/>
                </a:solidFill>
              </a:rPr>
              <a:t>) REFERENCES </a:t>
            </a:r>
            <a:r>
              <a:rPr lang="en-US" sz="3200" dirty="0" err="1">
                <a:solidFill>
                  <a:srgbClr val="3366FF"/>
                </a:solidFill>
              </a:rPr>
              <a:t>Dept</a:t>
            </a:r>
            <a:r>
              <a:rPr lang="en-US" sz="3200" dirty="0">
                <a:solidFill>
                  <a:srgbClr val="3366FF"/>
                </a:solidFill>
              </a:rPr>
              <a:t>(</a:t>
            </a:r>
            <a:r>
              <a:rPr lang="en-US" sz="3200" dirty="0" err="1">
                <a:solidFill>
                  <a:srgbClr val="3366FF"/>
                </a:solidFill>
              </a:rPr>
              <a:t>dNumber</a:t>
            </a:r>
            <a:r>
              <a:rPr lang="en-US" sz="3200" dirty="0">
                <a:solidFill>
                  <a:srgbClr val="3366FF"/>
                </a:solidFill>
              </a:rPr>
              <a:t>)</a:t>
            </a:r>
          </a:p>
          <a:p>
            <a:pPr>
              <a:buFont typeface="Wingdings" charset="0"/>
              <a:buChar char="l"/>
              <a:defRPr/>
            </a:pPr>
            <a:r>
              <a:rPr lang="en-US" sz="3200" dirty="0">
                <a:solidFill>
                  <a:srgbClr val="3366FF"/>
                </a:solidFill>
              </a:rPr>
              <a:t>Foreign key Offer(</a:t>
            </a:r>
            <a:r>
              <a:rPr lang="en-US" sz="3200" dirty="0" err="1">
                <a:solidFill>
                  <a:srgbClr val="3366FF"/>
                </a:solidFill>
              </a:rPr>
              <a:t>cNumber</a:t>
            </a:r>
            <a:r>
              <a:rPr lang="en-US" sz="3200" dirty="0">
                <a:solidFill>
                  <a:srgbClr val="3366FF"/>
                </a:solidFill>
              </a:rPr>
              <a:t>) References Course(</a:t>
            </a:r>
            <a:r>
              <a:rPr lang="en-US" sz="3200" dirty="0" err="1">
                <a:solidFill>
                  <a:srgbClr val="3366FF"/>
                </a:solidFill>
              </a:rPr>
              <a:t>cNumber</a:t>
            </a:r>
            <a:r>
              <a:rPr lang="en-US" sz="3200" dirty="0">
                <a:solidFill>
                  <a:srgbClr val="3366FF"/>
                </a:solidFill>
              </a:rPr>
              <a:t>)</a:t>
            </a:r>
          </a:p>
          <a:p>
            <a:pPr>
              <a:buFont typeface="Wingdings" charset="0"/>
              <a:buChar char="l"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A10E8-14D5-5696-3390-76D6177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FC7FF5E-48D5-534A-B447-3F6D54B34040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000"/>
          </a:p>
        </p:txBody>
      </p:sp>
      <p:grpSp>
        <p:nvGrpSpPr>
          <p:cNvPr id="22532" name="Group 12">
            <a:extLst>
              <a:ext uri="{FF2B5EF4-FFF2-40B4-BE49-F238E27FC236}">
                <a16:creationId xmlns:a16="http://schemas.microsoft.com/office/drawing/2014/main" id="{D9985F89-66E4-C072-81D6-AB200966EB0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5753100" cy="1476375"/>
            <a:chOff x="1333500" y="4314825"/>
            <a:chExt cx="5753100" cy="1476375"/>
          </a:xfrm>
        </p:grpSpPr>
        <p:grpSp>
          <p:nvGrpSpPr>
            <p:cNvPr id="22537" name="Group 9">
              <a:extLst>
                <a:ext uri="{FF2B5EF4-FFF2-40B4-BE49-F238E27FC236}">
                  <a16:creationId xmlns:a16="http://schemas.microsoft.com/office/drawing/2014/main" id="{E10F4455-9EF7-0A30-EBAC-3D589C02F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3500" y="4314825"/>
              <a:ext cx="5753100" cy="1476375"/>
              <a:chOff x="1333500" y="4314825"/>
              <a:chExt cx="5753100" cy="1476375"/>
            </a:xfrm>
          </p:grpSpPr>
          <p:graphicFrame>
            <p:nvGraphicFramePr>
              <p:cNvPr id="22540" name="Object 4">
                <a:extLst>
                  <a:ext uri="{FF2B5EF4-FFF2-40B4-BE49-F238E27FC236}">
                    <a16:creationId xmlns:a16="http://schemas.microsoft.com/office/drawing/2014/main" id="{0063BE8D-147B-FD6C-B3D3-E9E98B9A5F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33500" y="4314825"/>
              <a:ext cx="5753100" cy="147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889500" imgH="1270000" progId="Visio.Drawing.6">
                      <p:embed/>
                    </p:oleObj>
                  </mc:Choice>
                  <mc:Fallback>
                    <p:oleObj name="Visio" r:id="rId2" imgW="4889500" imgH="1270000" progId="Visio.Drawing.6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3500" y="4314825"/>
                            <a:ext cx="5753100" cy="1476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4BA9B5-4ED9-4FE3-E360-6BDF0A774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475" y="5011738"/>
                <a:ext cx="1417638" cy="3810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  <a:ea typeface="+mn-ea"/>
                  </a:rPr>
                  <a:t>Course</a:t>
                </a:r>
                <a:endParaRPr lang="en-US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37C8D102-CBA9-7DEF-55C0-6D834774E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125" y="4706938"/>
                <a:ext cx="1074738" cy="990600"/>
              </a:xfrm>
              <a:prstGeom prst="diamond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23000" dir="5400000" sx="0" sy="0" rotWithShape="0">
                  <a:srgbClr val="808080"/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100" dirty="0">
                    <a:latin typeface="+mn-lt"/>
                    <a:ea typeface="+mn-ea"/>
                  </a:rPr>
                  <a:t>offer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BD607-6F0F-A0FC-5DE0-E964CC49C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929188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72BD88-F295-17CE-04A5-284D30F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4918075"/>
              <a:ext cx="381000" cy="228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BF29557-1D91-5E39-94D2-14BE1CB3F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95400"/>
            <a:ext cx="1062038" cy="381000"/>
          </a:xfrm>
          <a:prstGeom prst="ellipse">
            <a:avLst/>
          </a:prstGeom>
          <a:solidFill>
            <a:srgbClr val="99CCFF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100" u="sng" dirty="0">
                <a:solidFill>
                  <a:srgbClr val="FF0000"/>
                </a:solidFill>
                <a:latin typeface="+mn-lt"/>
                <a:ea typeface="+mn-ea"/>
              </a:rPr>
              <a:t>term</a:t>
            </a:r>
          </a:p>
        </p:txBody>
      </p:sp>
      <p:cxnSp>
        <p:nvCxnSpPr>
          <p:cNvPr id="22534" name="Straight Connector 16">
            <a:extLst>
              <a:ext uri="{FF2B5EF4-FFF2-40B4-BE49-F238E27FC236}">
                <a16:creationId xmlns:a16="http://schemas.microsoft.com/office/drawing/2014/main" id="{83D9E9A4-D27C-E0CF-C5BF-7D82BB98F20C}"/>
              </a:ext>
            </a:extLst>
          </p:cNvPr>
          <p:cNvCxnSpPr>
            <a:cxnSpLocks noChangeShapeType="1"/>
            <a:endCxn id="16" idx="4"/>
          </p:cNvCxnSpPr>
          <p:nvPr/>
        </p:nvCxnSpPr>
        <p:spPr bwMode="auto">
          <a:xfrm flipV="1">
            <a:off x="3868738" y="1676400"/>
            <a:ext cx="168275" cy="398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8DC51BE-7A36-5ADA-6518-8CADF5F82CA7}"/>
              </a:ext>
            </a:extLst>
          </p:cNvPr>
          <p:cNvSpPr txBox="1">
            <a:spLocks/>
          </p:cNvSpPr>
          <p:nvPr/>
        </p:nvSpPr>
        <p:spPr bwMode="auto">
          <a:xfrm>
            <a:off x="381000" y="3200400"/>
            <a:ext cx="76962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sz="2000"/>
              <a:t>Relationship maps to separate relation + PK from “many-side”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sz="1800"/>
              <a:t>If combined with “Course” </a:t>
            </a:r>
            <a:r>
              <a:rPr lang="en-US" altLang="en-US" sz="1800">
                <a:sym typeface="Wingdings" pitchFamily="2" charset="2"/>
              </a:rPr>
              <a:t> Creates redundancy </a:t>
            </a:r>
            <a:endParaRPr lang="en-US" altLang="en-US" sz="180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C90AEEC-69E3-64B9-ED1D-A4A652D711D3}"/>
              </a:ext>
            </a:extLst>
          </p:cNvPr>
          <p:cNvSpPr/>
          <p:nvPr/>
        </p:nvSpPr>
        <p:spPr>
          <a:xfrm>
            <a:off x="4648200" y="4038600"/>
            <a:ext cx="3276600" cy="1295400"/>
          </a:xfrm>
          <a:prstGeom prst="wedgeRoundRectCallout">
            <a:avLst>
              <a:gd name="adj1" fmla="val -100089"/>
              <a:gd name="adj2" fmla="val 4687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Do not add dnumber…It’s redundancy</a:t>
            </a:r>
          </a:p>
          <a:p>
            <a:pPr algn="ctr" eaLnBrk="1" hangingPunct="1">
              <a:defRPr/>
            </a:pPr>
            <a:r>
              <a:rPr lang="en-US" altLang="en-US" sz="1800">
                <a:sym typeface="Wingdings" pitchFamily="2" charset="2"/>
              </a:rPr>
              <a:t> Known from cNumber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DC27-47BE-F32C-3568-195131A7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4: Apply one-to-many Rule to recursive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7AEE-1642-850B-01BB-B3E69F80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827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0"/>
              <a:buChar char="l"/>
              <a:defRPr/>
            </a:pPr>
            <a:r>
              <a:rPr lang="en-US" b="1" dirty="0"/>
              <a:t>Part</a:t>
            </a:r>
            <a:r>
              <a:rPr lang="en-US" dirty="0"/>
              <a:t>(</a:t>
            </a:r>
            <a:r>
              <a:rPr lang="en-US" u="sng" dirty="0" err="1"/>
              <a:t>pNumber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superPartNumber</a:t>
            </a:r>
            <a:r>
              <a:rPr lang="en-US" dirty="0"/>
              <a:t>, quantity)</a:t>
            </a:r>
          </a:p>
          <a:p>
            <a:pPr>
              <a:buFont typeface="Wingdings" charset="0"/>
              <a:buChar char="l"/>
              <a:defRPr/>
            </a:pPr>
            <a:endParaRPr lang="en-US" dirty="0"/>
          </a:p>
          <a:p>
            <a:pPr>
              <a:buFont typeface="Wingdings" charset="0"/>
              <a:buChar char="l"/>
              <a:defRPr/>
            </a:pPr>
            <a:r>
              <a:rPr lang="en-US" dirty="0">
                <a:solidFill>
                  <a:srgbClr val="3333FF"/>
                </a:solidFill>
              </a:rPr>
              <a:t>FOREIGN KEY Part(</a:t>
            </a:r>
            <a:r>
              <a:rPr lang="en-US" dirty="0" err="1">
                <a:solidFill>
                  <a:srgbClr val="3333FF"/>
                </a:solidFill>
              </a:rPr>
              <a:t>superPartNumber</a:t>
            </a:r>
            <a:r>
              <a:rPr lang="en-US" dirty="0">
                <a:solidFill>
                  <a:srgbClr val="3333FF"/>
                </a:solidFill>
              </a:rPr>
              <a:t>) REFERENCES Part (</a:t>
            </a:r>
            <a:r>
              <a:rPr lang="en-US" dirty="0" err="1">
                <a:solidFill>
                  <a:srgbClr val="3333FF"/>
                </a:solidFill>
              </a:rPr>
              <a:t>pNumber</a:t>
            </a:r>
            <a:r>
              <a:rPr lang="en-US" dirty="0">
                <a:solidFill>
                  <a:srgbClr val="3333FF"/>
                </a:solidFill>
              </a:rPr>
              <a:t>)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solidFill>
                <a:srgbClr val="3333FF"/>
              </a:solidFill>
            </a:endParaRPr>
          </a:p>
          <a:p>
            <a:pPr>
              <a:buFont typeface="Wingdings" charset="0"/>
              <a:buChar char="l"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EAFFD-90A0-BA1A-EC2E-66F4650D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793C257-28FC-D049-B418-B83FB3B022A6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000"/>
          </a:p>
        </p:txBody>
      </p:sp>
      <p:grpSp>
        <p:nvGrpSpPr>
          <p:cNvPr id="23557" name="Group 8">
            <a:extLst>
              <a:ext uri="{FF2B5EF4-FFF2-40B4-BE49-F238E27FC236}">
                <a16:creationId xmlns:a16="http://schemas.microsoft.com/office/drawing/2014/main" id="{DCA7F4F7-051D-8CF8-8F64-14AB5B46DD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00200"/>
            <a:ext cx="2814638" cy="2743200"/>
            <a:chOff x="2819400" y="1676400"/>
            <a:chExt cx="2814638" cy="3275013"/>
          </a:xfrm>
        </p:grpSpPr>
        <p:graphicFrame>
          <p:nvGraphicFramePr>
            <p:cNvPr id="23559" name="Object 4">
              <a:extLst>
                <a:ext uri="{FF2B5EF4-FFF2-40B4-BE49-F238E27FC236}">
                  <a16:creationId xmlns:a16="http://schemas.microsoft.com/office/drawing/2014/main" id="{70A2D4DD-F6A2-5FF9-247B-A2DCBF7A62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9400" y="1676400"/>
            <a:ext cx="2814638" cy="327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857500" imgH="3314700" progId="Visio.Drawing.11">
                    <p:embed/>
                  </p:oleObj>
                </mc:Choice>
                <mc:Fallback>
                  <p:oleObj name="Visio" r:id="rId2" imgW="2857500" imgH="3314700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1676400"/>
                          <a:ext cx="2814638" cy="327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BB2760-782A-4365-EE3D-FA4007428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888" y="3276001"/>
              <a:ext cx="457200" cy="2293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250D1C-1B77-AA09-3833-ED3CB2B24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25" y="3300640"/>
              <a:ext cx="457200" cy="2274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23562" name="Straight Arrow Connector 9">
              <a:extLst>
                <a:ext uri="{FF2B5EF4-FFF2-40B4-BE49-F238E27FC236}">
                  <a16:creationId xmlns:a16="http://schemas.microsoft.com/office/drawing/2014/main" id="{B59F7888-DC55-DA59-D094-166D1274DB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557588" y="2733956"/>
              <a:ext cx="17462" cy="168679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9FBEE10-7957-2CD7-4480-074CCAE19F9E}"/>
              </a:ext>
            </a:extLst>
          </p:cNvPr>
          <p:cNvSpPr/>
          <p:nvPr/>
        </p:nvSpPr>
        <p:spPr>
          <a:xfrm>
            <a:off x="4800600" y="2057400"/>
            <a:ext cx="2590800" cy="1295400"/>
          </a:xfrm>
          <a:prstGeom prst="wedgeRoundRectCallout">
            <a:avLst>
              <a:gd name="adj1" fmla="val -60264"/>
              <a:gd name="adj2" fmla="val 8889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Nothing New….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81E8-80D2-54B8-9EF4-30F0E6CE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Rule II: One-to-One Cardinalities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933D-E463-7CC1-0D50-83B14038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7620000" cy="24717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dirty="0"/>
              <a:t>PK of either sides go to the other side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dirty="0"/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dirty="0"/>
              <a:t>This transferred primary key becomes a foreign key</a:t>
            </a:r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endParaRPr lang="en-US" dirty="0"/>
          </a:p>
          <a:p>
            <a:pPr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dirty="0"/>
              <a:t>The relationship itself is not mapped to the relational model</a:t>
            </a:r>
          </a:p>
          <a:p>
            <a:pPr lvl="1">
              <a:lnSpc>
                <a:spcPct val="120000"/>
              </a:lnSpc>
              <a:buFont typeface="Wingdings" charset="0"/>
              <a:buChar char="l"/>
              <a:defRPr/>
            </a:pPr>
            <a:r>
              <a:rPr lang="en-US" dirty="0"/>
              <a:t>Any attributes on the relationship go to the side receiving the transferred primary 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03ACF-3AFD-48D3-2243-58EB9668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63994DA-479A-084C-82CB-6801E40A470C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000"/>
          </a:p>
        </p:txBody>
      </p:sp>
      <p:grpSp>
        <p:nvGrpSpPr>
          <p:cNvPr id="24581" name="Group 45">
            <a:extLst>
              <a:ext uri="{FF2B5EF4-FFF2-40B4-BE49-F238E27FC236}">
                <a16:creationId xmlns:a16="http://schemas.microsoft.com/office/drawing/2014/main" id="{CBB5A853-4A00-1B4E-EBDB-52BD63D0870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91000"/>
            <a:ext cx="2514600" cy="1752600"/>
            <a:chOff x="152400" y="3733800"/>
            <a:chExt cx="2514600" cy="1752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BA4B5-4523-19FA-BCF2-4CFA32C3F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4419600"/>
              <a:ext cx="1676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n-lt"/>
                  <a:ea typeface="+mn-ea"/>
                </a:rPr>
                <a:t>Player</a:t>
              </a:r>
              <a:endParaRPr lang="en-US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25216B-4E11-0320-B930-9458F44E7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7338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 err="1">
                  <a:solidFill>
                    <a:srgbClr val="FF0000"/>
                  </a:solidFill>
                  <a:latin typeface="+mn-lt"/>
                  <a:ea typeface="+mn-ea"/>
                </a:rPr>
                <a:t>pName</a:t>
              </a:r>
              <a:endParaRPr lang="en-US" sz="1100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26C56B-93FD-4401-C371-B63A70BF2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1816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u="sng" dirty="0" err="1">
                  <a:solidFill>
                    <a:srgbClr val="FF0000"/>
                  </a:solidFill>
                  <a:latin typeface="+mn-lt"/>
                  <a:ea typeface="+mn-ea"/>
                </a:rPr>
                <a:t>pID</a:t>
              </a:r>
              <a:endParaRPr lang="en-US" sz="1100" u="sng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24598" name="Straight Connector 19">
              <a:extLst>
                <a:ext uri="{FF2B5EF4-FFF2-40B4-BE49-F238E27FC236}">
                  <a16:creationId xmlns:a16="http://schemas.microsoft.com/office/drawing/2014/main" id="{EF979D6F-9B49-09D9-1B34-659BA3F0C428}"/>
                </a:ext>
              </a:extLst>
            </p:cNvPr>
            <p:cNvCxnSpPr>
              <a:cxnSpLocks noChangeShapeType="1"/>
              <a:endCxn id="18" idx="4"/>
            </p:cNvCxnSpPr>
            <p:nvPr/>
          </p:nvCxnSpPr>
          <p:spPr bwMode="auto">
            <a:xfrm flipH="1" flipV="1">
              <a:off x="685800" y="4038600"/>
              <a:ext cx="5334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Straight Connector 22">
              <a:extLst>
                <a:ext uri="{FF2B5EF4-FFF2-40B4-BE49-F238E27FC236}">
                  <a16:creationId xmlns:a16="http://schemas.microsoft.com/office/drawing/2014/main" id="{EA70AD45-BA17-858E-0206-8B2B768A7E56}"/>
                </a:ext>
              </a:extLst>
            </p:cNvPr>
            <p:cNvCxnSpPr>
              <a:cxnSpLocks noChangeShapeType="1"/>
              <a:endCxn id="19" idx="0"/>
            </p:cNvCxnSpPr>
            <p:nvPr/>
          </p:nvCxnSpPr>
          <p:spPr bwMode="auto">
            <a:xfrm flipH="1">
              <a:off x="609600" y="4876800"/>
              <a:ext cx="6096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2" name="Group 45">
            <a:extLst>
              <a:ext uri="{FF2B5EF4-FFF2-40B4-BE49-F238E27FC236}">
                <a16:creationId xmlns:a16="http://schemas.microsoft.com/office/drawing/2014/main" id="{0E8B5C7A-5C05-E838-F806-9091A793FAC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191000"/>
            <a:ext cx="1676400" cy="1752600"/>
            <a:chOff x="152400" y="3733800"/>
            <a:chExt cx="1676400" cy="1752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E9D212-7AC9-FC95-5E2B-E8AABD9A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419600"/>
              <a:ext cx="1676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n-lt"/>
                  <a:ea typeface="+mn-ea"/>
                </a:rPr>
                <a:t>Storage area</a:t>
              </a:r>
              <a:endParaRPr lang="en-US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AC3ED4-7047-4E5C-4DA9-534584DD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733800"/>
              <a:ext cx="1066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u="sng" dirty="0">
                  <a:solidFill>
                    <a:srgbClr val="FF0000"/>
                  </a:solidFill>
                  <a:latin typeface="+mn-lt"/>
                  <a:ea typeface="+mn-ea"/>
                </a:rPr>
                <a:t>Number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ABADB3-CE38-424D-F0DA-2196D9B8F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181600"/>
              <a:ext cx="1066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sx="0" sy="0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rgbClr val="FF0000"/>
                  </a:solidFill>
                  <a:latin typeface="+mn-lt"/>
                  <a:ea typeface="+mn-ea"/>
                </a:rPr>
                <a:t>Location</a:t>
              </a:r>
            </a:p>
          </p:txBody>
        </p:sp>
        <p:cxnSp>
          <p:nvCxnSpPr>
            <p:cNvPr id="24593" name="Straight Connector 27">
              <a:extLst>
                <a:ext uri="{FF2B5EF4-FFF2-40B4-BE49-F238E27FC236}">
                  <a16:creationId xmlns:a16="http://schemas.microsoft.com/office/drawing/2014/main" id="{A0CED448-318F-AAB8-5452-B56EFB972D0F}"/>
                </a:ext>
              </a:extLst>
            </p:cNvPr>
            <p:cNvCxnSpPr>
              <a:cxnSpLocks noChangeShapeType="1"/>
              <a:endCxn id="26" idx="4"/>
            </p:cNvCxnSpPr>
            <p:nvPr/>
          </p:nvCxnSpPr>
          <p:spPr bwMode="auto">
            <a:xfrm flipH="1" flipV="1">
              <a:off x="762000" y="4038600"/>
              <a:ext cx="4572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Straight Connector 28">
              <a:extLst>
                <a:ext uri="{FF2B5EF4-FFF2-40B4-BE49-F238E27FC236}">
                  <a16:creationId xmlns:a16="http://schemas.microsoft.com/office/drawing/2014/main" id="{F0DEE4E8-09E0-08C1-F130-1F6E93EC05E0}"/>
                </a:ext>
              </a:extLst>
            </p:cNvPr>
            <p:cNvCxnSpPr>
              <a:cxnSpLocks noChangeShapeType="1"/>
              <a:endCxn id="27" idx="0"/>
            </p:cNvCxnSpPr>
            <p:nvPr/>
          </p:nvCxnSpPr>
          <p:spPr bwMode="auto">
            <a:xfrm flipH="1">
              <a:off x="685800" y="4876800"/>
              <a:ext cx="533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sx="0" sy="0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C5BA8DEC-7A5F-551F-DC48-F2AC39415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066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rgbClr val="FF0000"/>
                </a:solidFill>
                <a:latin typeface="+mn-lt"/>
                <a:ea typeface="+mn-ea"/>
              </a:rPr>
              <a:t>size</a:t>
            </a:r>
          </a:p>
        </p:txBody>
      </p:sp>
      <p:cxnSp>
        <p:nvCxnSpPr>
          <p:cNvPr id="24584" name="Straight Connector 30">
            <a:extLst>
              <a:ext uri="{FF2B5EF4-FFF2-40B4-BE49-F238E27FC236}">
                <a16:creationId xmlns:a16="http://schemas.microsoft.com/office/drawing/2014/main" id="{28A6DB2C-0E9D-908E-C557-7C1B1855FA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10400" y="4495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3D99D8DC-155F-EB17-4C28-246880D2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1447800" cy="609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rgbClr val="FF0000"/>
                </a:solidFill>
                <a:latin typeface="+mn-lt"/>
                <a:ea typeface="+mn-ea"/>
              </a:rPr>
              <a:t>owns</a:t>
            </a:r>
          </a:p>
        </p:txBody>
      </p:sp>
      <p:cxnSp>
        <p:nvCxnSpPr>
          <p:cNvPr id="24586" name="Straight Connector 32">
            <a:extLst>
              <a:ext uri="{FF2B5EF4-FFF2-40B4-BE49-F238E27FC236}">
                <a16:creationId xmlns:a16="http://schemas.microsoft.com/office/drawing/2014/main" id="{EE44B5A3-90D9-B7EA-2E7E-205A2BBD6F6D}"/>
              </a:ext>
            </a:extLst>
          </p:cNvPr>
          <p:cNvCxnSpPr>
            <a:cxnSpLocks noChangeShapeType="1"/>
            <a:endCxn id="32" idx="1"/>
          </p:cNvCxnSpPr>
          <p:nvPr/>
        </p:nvCxnSpPr>
        <p:spPr bwMode="auto">
          <a:xfrm flipV="1">
            <a:off x="2971800" y="50292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34">
            <a:extLst>
              <a:ext uri="{FF2B5EF4-FFF2-40B4-BE49-F238E27FC236}">
                <a16:creationId xmlns:a16="http://schemas.microsoft.com/office/drawing/2014/main" id="{15A882B7-46FB-9FF6-A0BD-AC626D1432A0}"/>
              </a:ext>
            </a:extLst>
          </p:cNvPr>
          <p:cNvCxnSpPr>
            <a:cxnSpLocks noChangeShapeType="1"/>
            <a:stCxn id="32" idx="3"/>
          </p:cNvCxnSpPr>
          <p:nvPr/>
        </p:nvCxnSpPr>
        <p:spPr bwMode="auto">
          <a:xfrm>
            <a:off x="4876800" y="5029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63E20CF-5B6E-883C-4CA3-B319373E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89588"/>
            <a:ext cx="1295400" cy="250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100" dirty="0" err="1">
                <a:solidFill>
                  <a:srgbClr val="FF0000"/>
                </a:solidFill>
                <a:latin typeface="+mn-lt"/>
                <a:ea typeface="+mn-ea"/>
              </a:rPr>
              <a:t>StartDate</a:t>
            </a:r>
            <a:endParaRPr lang="en-US" sz="11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4589" name="Straight Connector 37">
            <a:extLst>
              <a:ext uri="{FF2B5EF4-FFF2-40B4-BE49-F238E27FC236}">
                <a16:creationId xmlns:a16="http://schemas.microsoft.com/office/drawing/2014/main" id="{CEA32792-2E65-5F9C-BF7A-08107EFE1F80}"/>
              </a:ext>
            </a:extLst>
          </p:cNvPr>
          <p:cNvCxnSpPr>
            <a:cxnSpLocks noChangeShapeType="1"/>
            <a:endCxn id="37" idx="0"/>
          </p:cNvCxnSpPr>
          <p:nvPr/>
        </p:nvCxnSpPr>
        <p:spPr bwMode="auto">
          <a:xfrm flipH="1">
            <a:off x="3619500" y="5286375"/>
            <a:ext cx="41910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19750</TotalTime>
  <Words>1238</Words>
  <Application>Microsoft Macintosh PowerPoint</Application>
  <PresentationFormat>On-screen Show (4:3)</PresentationFormat>
  <Paragraphs>254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ＭＳ Ｐゴシック</vt:lpstr>
      <vt:lpstr>Wingdings</vt:lpstr>
      <vt:lpstr>Times New Roman</vt:lpstr>
      <vt:lpstr>Network</vt:lpstr>
      <vt:lpstr>Microsoft Visio Drawing</vt:lpstr>
      <vt:lpstr>Translating ER Schema to Relational Model</vt:lpstr>
      <vt:lpstr>Translating ER Schema to Relational Schema</vt:lpstr>
      <vt:lpstr>What is the Relational Model ???</vt:lpstr>
      <vt:lpstr>Basic Rule for Mapping</vt:lpstr>
      <vt:lpstr>Rule I: One-to-Many &amp; Many-to-One Cardinalities</vt:lpstr>
      <vt:lpstr>Example 1</vt:lpstr>
      <vt:lpstr>Rule I: One-to-Many &amp; Many-to-One With Key: Example 3</vt:lpstr>
      <vt:lpstr>Example 4: Apply one-to-many Rule to recursive relationship</vt:lpstr>
      <vt:lpstr>Rule II: One-to-One Cardinalities</vt:lpstr>
      <vt:lpstr>Example 5</vt:lpstr>
      <vt:lpstr>Example 5 (another design)</vt:lpstr>
      <vt:lpstr>Rule III: Many-to-Many Relationship</vt:lpstr>
      <vt:lpstr>Exercise</vt:lpstr>
      <vt:lpstr>Exercise</vt:lpstr>
      <vt:lpstr>Rule IV: Weak Entity Sets</vt:lpstr>
      <vt:lpstr>Example 6</vt:lpstr>
      <vt:lpstr>Rule V: Composite &amp; Derived Attributes</vt:lpstr>
      <vt:lpstr>Rule VI: Multi-valued Attributes</vt:lpstr>
      <vt:lpstr>Rule VII: ISA Relationships</vt:lpstr>
      <vt:lpstr>ISA Relationship : Method 1 (One Relation for All)</vt:lpstr>
      <vt:lpstr>ISA Relationship : Method 2 (Relations only for SubClasses)</vt:lpstr>
      <vt:lpstr>ISA Relationship : Method 3 (Relation for each Entity Set)</vt:lpstr>
      <vt:lpstr>Mapping from ER model to Relational model: Summary</vt:lpstr>
    </vt:vector>
  </TitlesOfParts>
  <Company>UCLA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using  XML Schemas</dc:title>
  <dc:creator>pcguest</dc:creator>
  <cp:lastModifiedBy>Neamtu, Rodica</cp:lastModifiedBy>
  <cp:revision>2120</cp:revision>
  <cp:lastPrinted>2015-11-06T14:34:53Z</cp:lastPrinted>
  <dcterms:created xsi:type="dcterms:W3CDTF">2003-04-04T19:16:57Z</dcterms:created>
  <dcterms:modified xsi:type="dcterms:W3CDTF">2023-09-06T10:32:42Z</dcterms:modified>
</cp:coreProperties>
</file>