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notesMasterIdLst>
    <p:notesMasterId r:id="rId27"/>
  </p:notesMasterIdLst>
  <p:handoutMasterIdLst>
    <p:handoutMasterId r:id="rId28"/>
  </p:handoutMasterIdLst>
  <p:sldIdLst>
    <p:sldId id="310" r:id="rId3"/>
    <p:sldId id="302" r:id="rId4"/>
    <p:sldId id="259" r:id="rId5"/>
    <p:sldId id="327" r:id="rId6"/>
    <p:sldId id="329" r:id="rId7"/>
    <p:sldId id="328" r:id="rId8"/>
    <p:sldId id="335" r:id="rId9"/>
    <p:sldId id="258" r:id="rId10"/>
    <p:sldId id="330" r:id="rId11"/>
    <p:sldId id="331" r:id="rId12"/>
    <p:sldId id="267" r:id="rId13"/>
    <p:sldId id="341" r:id="rId14"/>
    <p:sldId id="342" r:id="rId15"/>
    <p:sldId id="343" r:id="rId16"/>
    <p:sldId id="344" r:id="rId17"/>
    <p:sldId id="353" r:id="rId18"/>
    <p:sldId id="347" r:id="rId19"/>
    <p:sldId id="348" r:id="rId20"/>
    <p:sldId id="349" r:id="rId21"/>
    <p:sldId id="350" r:id="rId22"/>
    <p:sldId id="351" r:id="rId23"/>
    <p:sldId id="352" r:id="rId24"/>
    <p:sldId id="339" r:id="rId25"/>
    <p:sldId id="309"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960" userDrawn="1">
          <p15:clr>
            <a:srgbClr val="A4A3A4"/>
          </p15:clr>
        </p15:guide>
        <p15:guide id="3" orient="horz" pos="3888" userDrawn="1">
          <p15:clr>
            <a:srgbClr val="A4A3A4"/>
          </p15:clr>
        </p15:guide>
        <p15:guide id="4" pos="456" userDrawn="1">
          <p15:clr>
            <a:srgbClr val="A4A3A4"/>
          </p15:clr>
        </p15:guide>
        <p15:guide id="5" pos="72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D9CD95"/>
    <a:srgbClr val="46A0DC"/>
    <a:srgbClr val="B7A079"/>
    <a:srgbClr val="2C6A8C"/>
    <a:srgbClr val="000000"/>
    <a:srgbClr val="FFFFFF"/>
    <a:srgbClr val="6D6D6D"/>
    <a:srgbClr val="AB192D"/>
    <a:srgbClr val="C41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79" autoAdjust="0"/>
  </p:normalViewPr>
  <p:slideViewPr>
    <p:cSldViewPr snapToGrid="0" showGuides="1">
      <p:cViewPr varScale="1">
        <p:scale>
          <a:sx n="82" d="100"/>
          <a:sy n="82" d="100"/>
        </p:scale>
        <p:origin x="672" y="72"/>
      </p:cViewPr>
      <p:guideLst>
        <p:guide orient="horz" pos="720"/>
        <p:guide orient="horz" pos="960"/>
        <p:guide orient="horz" pos="3888"/>
        <p:guide pos="456"/>
        <p:guide pos="729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296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449CD-19C8-44C0-A36B-1667EDB1312B}" type="datetimeFigureOut">
              <a:rPr lang="en-US" smtClean="0"/>
              <a:t>5/1/2023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7A2D6-6A74-4789-8A27-67CDFFE8E463}" type="slidenum">
              <a:rPr lang="en-US" smtClean="0"/>
              <a:t>‹#›</a:t>
            </a:fld>
            <a:endParaRPr lang="en-US"/>
          </a:p>
        </p:txBody>
      </p:sp>
    </p:spTree>
    <p:extLst>
      <p:ext uri="{BB962C8B-B14F-4D97-AF65-F5344CB8AC3E}">
        <p14:creationId xmlns:p14="http://schemas.microsoft.com/office/powerpoint/2010/main" val="29090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C511E-AA3B-43E3-B946-406AB5E4C4BB}" type="datetimeFigureOut">
              <a:rPr lang="en-US" smtClean="0"/>
              <a:pPr/>
              <a:t>5/1/2023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4A049-8685-4352-9DC2-828F08FD542B}" type="slidenum">
              <a:rPr lang="en-US" smtClean="0"/>
              <a:pPr/>
              <a:t>‹#›</a:t>
            </a:fld>
            <a:endParaRPr lang="en-US"/>
          </a:p>
        </p:txBody>
      </p:sp>
    </p:spTree>
    <p:extLst>
      <p:ext uri="{BB962C8B-B14F-4D97-AF65-F5344CB8AC3E}">
        <p14:creationId xmlns:p14="http://schemas.microsoft.com/office/powerpoint/2010/main" val="54425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1</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2412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10</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403116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11</a:t>
            </a:fld>
            <a:endParaRPr lang="en-US"/>
          </a:p>
        </p:txBody>
      </p:sp>
    </p:spTree>
    <p:extLst>
      <p:ext uri="{BB962C8B-B14F-4D97-AF65-F5344CB8AC3E}">
        <p14:creationId xmlns:p14="http://schemas.microsoft.com/office/powerpoint/2010/main" val="152342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12</a:t>
            </a:fld>
            <a:endParaRPr lang="en-US"/>
          </a:p>
        </p:txBody>
      </p:sp>
    </p:spTree>
    <p:extLst>
      <p:ext uri="{BB962C8B-B14F-4D97-AF65-F5344CB8AC3E}">
        <p14:creationId xmlns:p14="http://schemas.microsoft.com/office/powerpoint/2010/main" val="119121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13</a:t>
            </a:fld>
            <a:endParaRPr lang="en-US"/>
          </a:p>
        </p:txBody>
      </p:sp>
    </p:spTree>
    <p:extLst>
      <p:ext uri="{BB962C8B-B14F-4D97-AF65-F5344CB8AC3E}">
        <p14:creationId xmlns:p14="http://schemas.microsoft.com/office/powerpoint/2010/main" val="3408512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14</a:t>
            </a:fld>
            <a:endParaRPr lang="en-US"/>
          </a:p>
        </p:txBody>
      </p:sp>
    </p:spTree>
    <p:extLst>
      <p:ext uri="{BB962C8B-B14F-4D97-AF65-F5344CB8AC3E}">
        <p14:creationId xmlns:p14="http://schemas.microsoft.com/office/powerpoint/2010/main" val="35127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15</a:t>
            </a:fld>
            <a:endParaRPr lang="en-US"/>
          </a:p>
        </p:txBody>
      </p:sp>
    </p:spTree>
    <p:extLst>
      <p:ext uri="{BB962C8B-B14F-4D97-AF65-F5344CB8AC3E}">
        <p14:creationId xmlns:p14="http://schemas.microsoft.com/office/powerpoint/2010/main" val="3470742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16</a:t>
            </a:fld>
            <a:endParaRPr lang="en-US"/>
          </a:p>
        </p:txBody>
      </p:sp>
    </p:spTree>
    <p:extLst>
      <p:ext uri="{BB962C8B-B14F-4D97-AF65-F5344CB8AC3E}">
        <p14:creationId xmlns:p14="http://schemas.microsoft.com/office/powerpoint/2010/main" val="364360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17</a:t>
            </a:fld>
            <a:endParaRPr lang="en-US"/>
          </a:p>
        </p:txBody>
      </p:sp>
    </p:spTree>
    <p:extLst>
      <p:ext uri="{BB962C8B-B14F-4D97-AF65-F5344CB8AC3E}">
        <p14:creationId xmlns:p14="http://schemas.microsoft.com/office/powerpoint/2010/main" val="352068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18</a:t>
            </a:fld>
            <a:endParaRPr lang="en-US"/>
          </a:p>
        </p:txBody>
      </p:sp>
    </p:spTree>
    <p:extLst>
      <p:ext uri="{BB962C8B-B14F-4D97-AF65-F5344CB8AC3E}">
        <p14:creationId xmlns:p14="http://schemas.microsoft.com/office/powerpoint/2010/main" val="427880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19</a:t>
            </a:fld>
            <a:endParaRPr lang="en-US"/>
          </a:p>
        </p:txBody>
      </p:sp>
    </p:spTree>
    <p:extLst>
      <p:ext uri="{BB962C8B-B14F-4D97-AF65-F5344CB8AC3E}">
        <p14:creationId xmlns:p14="http://schemas.microsoft.com/office/powerpoint/2010/main" val="288555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gn="l"/>
            <a:r>
              <a:rPr lang="en-US" b="0" dirty="0">
                <a:latin typeface="Calibri" pitchFamily="34" charset="0"/>
              </a:rPr>
              <a:t>This PowerPoint</a:t>
            </a:r>
            <a:r>
              <a:rPr lang="en-US" b="0" baseline="0" dirty="0">
                <a:latin typeface="Calibri" pitchFamily="34" charset="0"/>
              </a:rPr>
              <a:t> Template includes a series of slide masters with predefined layouts and color schemes for formatting slides</a:t>
            </a:r>
          </a:p>
          <a:p>
            <a:pPr algn="l">
              <a:buFont typeface="Arial" pitchFamily="34" charset="0"/>
              <a:buChar char="•"/>
            </a:pPr>
            <a:r>
              <a:rPr lang="en-US" b="0" baseline="0" dirty="0">
                <a:latin typeface="Calibri" pitchFamily="34" charset="0"/>
              </a:rPr>
              <a:t> Slide Masters are displayed when you right click on a slide and select </a:t>
            </a:r>
            <a:r>
              <a:rPr lang="en-US" b="1" baseline="0" dirty="0">
                <a:latin typeface="Calibri" pitchFamily="34" charset="0"/>
              </a:rPr>
              <a:t>Layout</a:t>
            </a:r>
            <a:r>
              <a:rPr lang="en-US" b="0" baseline="0" dirty="0">
                <a:latin typeface="Calibri" pitchFamily="34" charset="0"/>
              </a:rPr>
              <a:t> from menu</a:t>
            </a:r>
          </a:p>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2</a:t>
            </a:fld>
            <a:endParaRPr lang="en-US"/>
          </a:p>
        </p:txBody>
      </p:sp>
    </p:spTree>
    <p:extLst>
      <p:ext uri="{BB962C8B-B14F-4D97-AF65-F5344CB8AC3E}">
        <p14:creationId xmlns:p14="http://schemas.microsoft.com/office/powerpoint/2010/main" val="154486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20</a:t>
            </a:fld>
            <a:endParaRPr lang="en-US"/>
          </a:p>
        </p:txBody>
      </p:sp>
    </p:spTree>
    <p:extLst>
      <p:ext uri="{BB962C8B-B14F-4D97-AF65-F5344CB8AC3E}">
        <p14:creationId xmlns:p14="http://schemas.microsoft.com/office/powerpoint/2010/main" val="388510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21</a:t>
            </a:fld>
            <a:endParaRPr lang="en-US"/>
          </a:p>
        </p:txBody>
      </p:sp>
    </p:spTree>
    <p:extLst>
      <p:ext uri="{BB962C8B-B14F-4D97-AF65-F5344CB8AC3E}">
        <p14:creationId xmlns:p14="http://schemas.microsoft.com/office/powerpoint/2010/main" val="4023229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22</a:t>
            </a:fld>
            <a:endParaRPr lang="en-US"/>
          </a:p>
        </p:txBody>
      </p:sp>
    </p:spTree>
    <p:extLst>
      <p:ext uri="{BB962C8B-B14F-4D97-AF65-F5344CB8AC3E}">
        <p14:creationId xmlns:p14="http://schemas.microsoft.com/office/powerpoint/2010/main" val="298413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23</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183139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382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376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213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4482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7</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284186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8</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387868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9</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4049631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userDrawn="1"/>
        </p:nvPicPr>
        <p:blipFill>
          <a:blip r:embed="rId2" cstate="print"/>
          <a:stretch>
            <a:fillRect/>
          </a:stretch>
        </p:blipFill>
        <p:spPr>
          <a:xfrm>
            <a:off x="7949092" y="2703302"/>
            <a:ext cx="4242908" cy="4154698"/>
          </a:xfrm>
          <a:prstGeom prst="rect">
            <a:avLst/>
          </a:prstGeom>
        </p:spPr>
      </p:pic>
      <p:sp>
        <p:nvSpPr>
          <p:cNvPr id="2" name="Title 1"/>
          <p:cNvSpPr>
            <a:spLocks noGrp="1"/>
          </p:cNvSpPr>
          <p:nvPr>
            <p:ph type="ctrTitle" hasCustomPrompt="1"/>
          </p:nvPr>
        </p:nvSpPr>
        <p:spPr>
          <a:xfrm>
            <a:off x="609600" y="2537925"/>
            <a:ext cx="9144000" cy="1524001"/>
          </a:xfrm>
        </p:spPr>
        <p:txBody>
          <a:bodyPr>
            <a:noAutofit/>
          </a:bodyPr>
          <a:lstStyle>
            <a:lvl1pPr>
              <a:defRPr sz="4000" b="1"/>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 y="990601"/>
            <a:ext cx="3383438" cy="10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hf hdr="0" dt="0"/>
  <p:extLst>
    <p:ext uri="{DCECCB84-F9BA-43D5-87BE-67443E8EF086}">
      <p15:sldGuideLst xmlns:p15="http://schemas.microsoft.com/office/powerpoint/2012/main">
        <p15:guide id="1" pos="4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24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94325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dirty="0"/>
              <a:t>Click to edit Master title style</a:t>
            </a:r>
          </a:p>
        </p:txBody>
      </p:sp>
      <p:sp>
        <p:nvSpPr>
          <p:cNvPr id="11"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380606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2">
    <p:bg>
      <p:bgPr>
        <a:solidFill>
          <a:schemeClr val="accent1"/>
        </a:solid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dirty="0"/>
              <a:t>Click to edit Master title style</a:t>
            </a:r>
          </a:p>
        </p:txBody>
      </p:sp>
      <p:sp>
        <p:nvSpPr>
          <p:cNvPr id="13"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4"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301715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dirty="0"/>
          </a:p>
        </p:txBody>
      </p:sp>
      <p:sp>
        <p:nvSpPr>
          <p:cNvPr id="7"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dirty="0"/>
              <a:t>Click to edit Master title style</a:t>
            </a:r>
          </a:p>
        </p:txBody>
      </p:sp>
      <p:sp>
        <p:nvSpPr>
          <p:cNvPr id="9"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162321331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397337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324549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99202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280741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795" y="6391657"/>
            <a:ext cx="612396" cy="365125"/>
          </a:xfrm>
        </p:spPr>
        <p:txBody>
          <a:bodyPr/>
          <a:lstStyle>
            <a:lvl1pPr>
              <a:defRPr>
                <a:solidFill>
                  <a:schemeClr val="tx1"/>
                </a:solidFill>
              </a:defRPr>
            </a:lvl1p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609600" y="6400800"/>
            <a:ext cx="6807200" cy="304800"/>
          </a:xfrm>
        </p:spPr>
        <p:txBody>
          <a:bodyPr/>
          <a:lstStyle>
            <a:lvl1pPr>
              <a:defRPr>
                <a:solidFill>
                  <a:schemeClr val="tx1"/>
                </a:solidFill>
              </a:defRPr>
            </a:lvl1pPr>
            <a:extLst/>
          </a:lstStyle>
          <a:p>
            <a:endParaRPr lang="en-US" dirty="0"/>
          </a:p>
        </p:txBody>
      </p:sp>
    </p:spTree>
    <p:extLst>
      <p:ext uri="{BB962C8B-B14F-4D97-AF65-F5344CB8AC3E}">
        <p14:creationId xmlns:p14="http://schemas.microsoft.com/office/powerpoint/2010/main" val="29610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
        <p:nvSpPr>
          <p:cNvPr id="7" name="Title 1"/>
          <p:cNvSpPr>
            <a:spLocks noGrp="1"/>
          </p:cNvSpPr>
          <p:nvPr>
            <p:ph type="ctrTitle" hasCustomPrompt="1"/>
          </p:nvPr>
        </p:nvSpPr>
        <p:spPr>
          <a:xfrm>
            <a:off x="609600" y="2537925"/>
            <a:ext cx="9144000" cy="1524001"/>
          </a:xfrm>
        </p:spPr>
        <p:txBody>
          <a:bodyPr>
            <a:noAutofit/>
          </a:bodyPr>
          <a:lstStyle>
            <a:lvl1pPr>
              <a:defRPr sz="4000" b="1">
                <a:solidFill>
                  <a:schemeClr val="bg1"/>
                </a:solidFill>
              </a:defRPr>
            </a:lvl1pPr>
          </a:lstStyle>
          <a:p>
            <a:r>
              <a:rPr lang="en-US" dirty="0"/>
              <a:t>Click to edit</a:t>
            </a:r>
            <a:br>
              <a:rPr lang="en-US" dirty="0"/>
            </a:br>
            <a:r>
              <a:rPr lang="en-US" dirty="0"/>
              <a:t>Master title style</a:t>
            </a:r>
          </a:p>
        </p:txBody>
      </p:sp>
      <p:sp>
        <p:nvSpPr>
          <p:cNvPr id="10"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63066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4286045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609600" y="1524000"/>
            <a:ext cx="7823200" cy="4648200"/>
          </a:xfrm>
        </p:spPr>
        <p:txBody>
          <a:bodyPr/>
          <a:lstStyle/>
          <a:p>
            <a:endParaRPr lang="en-US"/>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792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150418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25475" y="1447800"/>
            <a:ext cx="9144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dirty="0"/>
              <a:t>Click to edit Master title style</a:t>
            </a:r>
          </a:p>
        </p:txBody>
      </p:sp>
      <p:sp>
        <p:nvSpPr>
          <p:cNvPr id="3" name="Text Placeholder 2"/>
          <p:cNvSpPr>
            <a:spLocks noGrp="1"/>
          </p:cNvSpPr>
          <p:nvPr>
            <p:ph type="body" idx="1"/>
          </p:nvPr>
        </p:nvSpPr>
        <p:spPr>
          <a:xfrm>
            <a:off x="625475" y="31242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9" name="Footer Placeholder 2"/>
          <p:cNvSpPr>
            <a:spLocks noGrp="1"/>
          </p:cNvSpPr>
          <p:nvPr>
            <p:ph type="ftr" sz="quarter" idx="3"/>
          </p:nvPr>
        </p:nvSpPr>
        <p:spPr>
          <a:xfrm>
            <a:off x="625475" y="6400800"/>
            <a:ext cx="6807200" cy="304800"/>
          </a:xfrm>
          <a:prstGeom prst="rect">
            <a:avLst/>
          </a:prstGeom>
        </p:spPr>
        <p:txBody>
          <a:bodyPr/>
          <a:lstStyle>
            <a:lvl1pPr>
              <a:defRPr sz="1600" b="0">
                <a:solidFill>
                  <a:schemeClr val="tx2"/>
                </a:solidFill>
              </a:defRPr>
            </a:lvl1pPr>
          </a:lstStyle>
          <a:p>
            <a:endParaRPr lang="en-US" dirty="0"/>
          </a:p>
        </p:txBody>
      </p:sp>
      <p:pic>
        <p:nvPicPr>
          <p:cNvPr id="8" name="Picture 7" descr="greyWatermark-20.png"/>
          <p:cNvPicPr>
            <a:picLocks noChangeAspect="1"/>
          </p:cNvPicPr>
          <p:nvPr userDrawn="1"/>
        </p:nvPicPr>
        <p:blipFill>
          <a:blip r:embed="rId2" cstate="print"/>
          <a:stretch>
            <a:fillRect/>
          </a:stretch>
        </p:blipFill>
        <p:spPr>
          <a:xfrm>
            <a:off x="7949092" y="2703302"/>
            <a:ext cx="4242908" cy="4154698"/>
          </a:xfrm>
          <a:prstGeom prst="rect">
            <a:avLst/>
          </a:prstGeom>
        </p:spPr>
      </p:pic>
    </p:spTree>
  </p:cSld>
  <p:clrMapOvr>
    <a:masterClrMapping/>
  </p:clrMapOvr>
  <p:hf hdr="0" dt="0"/>
  <p:extLst>
    <p:ext uri="{DCECCB84-F9BA-43D5-87BE-67443E8EF086}">
      <p15:sldGuideLst xmlns:p15="http://schemas.microsoft.com/office/powerpoint/2012/main">
        <p15:guide id="1" pos="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41157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dirty="0"/>
          </a:p>
        </p:txBody>
      </p:sp>
      <p:sp>
        <p:nvSpPr>
          <p:cNvPr id="6" name="Rectangle 19"/>
          <p:cNvSpPr>
            <a:spLocks noGrp="1"/>
          </p:cNvSpPr>
          <p:nvPr>
            <p:ph type="ftr" sz="quarter" idx="11"/>
          </p:nvPr>
        </p:nvSpPr>
        <p:spPr>
          <a:xfrm>
            <a:off x="609600" y="6400800"/>
            <a:ext cx="6807200" cy="304800"/>
          </a:xfrm>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dirty="0"/>
          </a:p>
        </p:txBody>
      </p:sp>
      <p:sp>
        <p:nvSpPr>
          <p:cNvPr id="4" name="Rectangle 19"/>
          <p:cNvSpPr>
            <a:spLocks noGrp="1"/>
          </p:cNvSpPr>
          <p:nvPr>
            <p:ph type="ftr" sz="quarter" idx="11"/>
          </p:nvPr>
        </p:nvSpPr>
        <p:spPr>
          <a:xfrm>
            <a:off x="609600" y="6400800"/>
            <a:ext cx="6807200" cy="304800"/>
          </a:xfr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7"/>
            <a:ext cx="612396" cy="365125"/>
          </a:xfrm>
        </p:spPr>
        <p:txBody>
          <a:body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609600" y="6400800"/>
            <a:ext cx="6807200" cy="30480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293533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51367"/>
            <a:ext cx="10972800" cy="800100"/>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 y="6387664"/>
            <a:ext cx="6096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userDrawn="1"/>
        </p:nvSpPr>
        <p:spPr>
          <a:xfrm>
            <a:off x="7315200" y="6400800"/>
            <a:ext cx="4470400" cy="369332"/>
          </a:xfrm>
          <a:prstGeom prst="rect">
            <a:avLst/>
          </a:prstGeom>
          <a:noFill/>
          <a:ln>
            <a:noFill/>
          </a:ln>
        </p:spPr>
        <p:txBody>
          <a:bodyPr wrap="square" rtlCol="0">
            <a:spAutoFit/>
          </a:bodyPr>
          <a:lstStyle/>
          <a:p>
            <a:pPr algn="r"/>
            <a:r>
              <a:rPr lang="en-US" sz="1800" dirty="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82" r:id="rId2"/>
    <p:sldLayoutId id="2147483663" r:id="rId3"/>
    <p:sldLayoutId id="2147483695" r:id="rId4"/>
    <p:sldLayoutId id="2147483664" r:id="rId5"/>
    <p:sldLayoutId id="2147483665" r:id="rId6"/>
    <p:sldLayoutId id="2147483666" r:id="rId7"/>
    <p:sldLayoutId id="2147483667" r:id="rId8"/>
    <p:sldLayoutId id="2147483683" r:id="rId9"/>
    <p:sldLayoutId id="2147483696" r:id="rId10"/>
    <p:sldLayoutId id="2147483708"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42900"/>
            <a:ext cx="10972800" cy="800100"/>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 y="6391657"/>
            <a:ext cx="609600" cy="313944"/>
          </a:xfrm>
          <a:prstGeom prst="rect">
            <a:avLst/>
          </a:prstGeom>
        </p:spPr>
        <p:txBody>
          <a:bodyPr vert="horz" lIns="91440" tIns="45720" rIns="91440" bIns="45720" rtlCol="0" anchor="ctr"/>
          <a:lstStyle>
            <a:lvl1pPr algn="l">
              <a:defRPr sz="1200">
                <a:solidFill>
                  <a:schemeClr val="tx1"/>
                </a:solidFill>
                <a:latin typeface="+mj-lt"/>
              </a:defRPr>
            </a:lvl1pPr>
          </a:lstStyle>
          <a:p>
            <a:fld id="{BFEBEB0A-9E3D-4B14-9782-E2AE3DA60D96}" type="slidenum">
              <a:rPr lang="en-US" smtClean="0"/>
              <a:pPr/>
              <a:t>‹#›</a:t>
            </a:fld>
            <a:endParaRPr lang="en-US" dirty="0"/>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userDrawn="1"/>
        </p:nvSpPr>
        <p:spPr>
          <a:xfrm>
            <a:off x="7315200" y="6400800"/>
            <a:ext cx="4470400" cy="369332"/>
          </a:xfrm>
          <a:prstGeom prst="rect">
            <a:avLst/>
          </a:prstGeom>
          <a:noFill/>
          <a:ln>
            <a:noFill/>
          </a:ln>
        </p:spPr>
        <p:txBody>
          <a:bodyPr wrap="square" rtlCol="0">
            <a:spAutoFit/>
          </a:bodyPr>
          <a:lstStyle/>
          <a:p>
            <a:pPr algn="r"/>
            <a:r>
              <a:rPr lang="en-US" sz="1800" dirty="0">
                <a:solidFill>
                  <a:schemeClr val="tx1"/>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dirty="0"/>
          </a:p>
        </p:txBody>
      </p:sp>
    </p:spTree>
    <p:extLst>
      <p:ext uri="{BB962C8B-B14F-4D97-AF65-F5344CB8AC3E}">
        <p14:creationId xmlns:p14="http://schemas.microsoft.com/office/powerpoint/2010/main" val="34368943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9" r:id="rId11"/>
  </p:sldLayoutIdLst>
  <p:hf hdr="0" dt="0"/>
  <p:txStyles>
    <p:titleStyle>
      <a:lvl1pPr algn="l" defTabSz="91440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123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422988" y="6354147"/>
            <a:ext cx="1480457" cy="373224"/>
          </a:xfrm>
        </p:spPr>
        <p:txBody>
          <a:bodyPr/>
          <a:lstStyle/>
          <a:p>
            <a:r>
              <a:rPr lang="en-US" dirty="0"/>
              <a:t>MIS - 502</a:t>
            </a:r>
          </a:p>
        </p:txBody>
      </p:sp>
      <p:sp>
        <p:nvSpPr>
          <p:cNvPr id="3" name="Title 1">
            <a:extLst>
              <a:ext uri="{FF2B5EF4-FFF2-40B4-BE49-F238E27FC236}">
                <a16:creationId xmlns:a16="http://schemas.microsoft.com/office/drawing/2014/main" id="{2C5F192A-9CF6-EA5B-4EC5-9AB7A3D648A7}"/>
              </a:ext>
            </a:extLst>
          </p:cNvPr>
          <p:cNvSpPr txBox="1">
            <a:spLocks/>
          </p:cNvSpPr>
          <p:nvPr/>
        </p:nvSpPr>
        <p:spPr>
          <a:xfrm>
            <a:off x="2233127" y="2174031"/>
            <a:ext cx="9144000" cy="15240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0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Data Management for Analytics</a:t>
            </a:r>
            <a:br>
              <a:rPr lang="en-US" dirty="0"/>
            </a:br>
            <a:endParaRPr lang="en-US" dirty="0"/>
          </a:p>
        </p:txBody>
      </p:sp>
      <p:sp>
        <p:nvSpPr>
          <p:cNvPr id="8" name="Subtitle 2">
            <a:extLst>
              <a:ext uri="{FF2B5EF4-FFF2-40B4-BE49-F238E27FC236}">
                <a16:creationId xmlns:a16="http://schemas.microsoft.com/office/drawing/2014/main" id="{1CBF77B4-B1E0-FB61-B920-3F81778B2472}"/>
              </a:ext>
            </a:extLst>
          </p:cNvPr>
          <p:cNvSpPr>
            <a:spLocks noGrp="1"/>
          </p:cNvSpPr>
          <p:nvPr>
            <p:ph type="subTitle" idx="1"/>
          </p:nvPr>
        </p:nvSpPr>
        <p:spPr>
          <a:xfrm>
            <a:off x="7193901" y="5534546"/>
            <a:ext cx="5237583" cy="987553"/>
          </a:xfrm>
        </p:spPr>
        <p:txBody>
          <a:bodyPr/>
          <a:lstStyle/>
          <a:p>
            <a:r>
              <a:rPr lang="en-US" dirty="0"/>
              <a:t>						    Adhiraj Budukh</a:t>
            </a:r>
          </a:p>
        </p:txBody>
      </p:sp>
      <p:sp>
        <p:nvSpPr>
          <p:cNvPr id="10" name="Footer Placeholder 1">
            <a:extLst>
              <a:ext uri="{FF2B5EF4-FFF2-40B4-BE49-F238E27FC236}">
                <a16:creationId xmlns:a16="http://schemas.microsoft.com/office/drawing/2014/main" id="{4CDC1A23-AE31-3D9C-2C47-6FFCE26B2EF6}"/>
              </a:ext>
            </a:extLst>
          </p:cNvPr>
          <p:cNvSpPr txBox="1">
            <a:spLocks/>
          </p:cNvSpPr>
          <p:nvPr/>
        </p:nvSpPr>
        <p:spPr>
          <a:xfrm>
            <a:off x="7707086" y="3259494"/>
            <a:ext cx="3726025" cy="435428"/>
          </a:xfrm>
          <a:prstGeom prst="rect">
            <a:avLst/>
          </a:prstGeom>
        </p:spPr>
        <p:txBody>
          <a:bodyPr/>
          <a:lstStyle>
            <a:defPPr>
              <a:defRPr lang="en-US"/>
            </a:defPPr>
            <a:lvl1pPr marL="0" algn="l" defTabSz="914400" rtl="0" eaLnBrk="1" latinLnBrk="0" hangingPunct="1">
              <a:defRPr sz="16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t>By Prof. Jim Ryan</a:t>
            </a:r>
          </a:p>
        </p:txBody>
      </p:sp>
    </p:spTree>
    <p:extLst>
      <p:ext uri="{BB962C8B-B14F-4D97-AF65-F5344CB8AC3E}">
        <p14:creationId xmlns:p14="http://schemas.microsoft.com/office/powerpoint/2010/main" val="354242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10</a:t>
            </a:fld>
            <a:endParaRPr lang="en-US"/>
          </a:p>
        </p:txBody>
      </p:sp>
      <p:sp>
        <p:nvSpPr>
          <p:cNvPr id="2" name="Footer Placeholder 1"/>
          <p:cNvSpPr>
            <a:spLocks noGrp="1"/>
          </p:cNvSpPr>
          <p:nvPr>
            <p:ph type="ftr" sz="quarter" idx="3"/>
          </p:nvPr>
        </p:nvSpPr>
        <p:spPr/>
        <p:txBody>
          <a:bodyPr/>
          <a:lstStyle/>
          <a:p>
            <a:endParaRPr lang="en-US" dirty="0"/>
          </a:p>
        </p:txBody>
      </p:sp>
      <p:sp>
        <p:nvSpPr>
          <p:cNvPr id="3" name="Rectangle 6">
            <a:extLst>
              <a:ext uri="{FF2B5EF4-FFF2-40B4-BE49-F238E27FC236}">
                <a16:creationId xmlns:a16="http://schemas.microsoft.com/office/drawing/2014/main" id="{AAC3674D-0328-2AB5-D6AF-F6BEEBE06A9C}"/>
              </a:ext>
            </a:extLst>
          </p:cNvPr>
          <p:cNvSpPr txBox="1">
            <a:spLocks noChangeArrowheads="1"/>
          </p:cNvSpPr>
          <p:nvPr/>
        </p:nvSpPr>
        <p:spPr>
          <a:xfrm>
            <a:off x="572277" y="136763"/>
            <a:ext cx="8618376" cy="12721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latin typeface="+mj-lt"/>
              </a:rPr>
              <a:t>Data Wrangling Operations Outcomes</a:t>
            </a:r>
            <a:br>
              <a:rPr lang="en-US" sz="1800" b="0" dirty="0">
                <a:solidFill>
                  <a:schemeClr val="bg1"/>
                </a:solidFill>
                <a:latin typeface="+mj-lt"/>
              </a:rPr>
            </a:br>
            <a:endParaRPr lang="en-US" dirty="0">
              <a:solidFill>
                <a:schemeClr val="bg1"/>
              </a:solidFill>
              <a:latin typeface="+mj-lt"/>
            </a:endParaRPr>
          </a:p>
        </p:txBody>
      </p:sp>
      <p:pic>
        <p:nvPicPr>
          <p:cNvPr id="5" name="Picture 4" descr="Chart, histogram, box and whisker chart&#10;&#10;Description automatically generated">
            <a:extLst>
              <a:ext uri="{FF2B5EF4-FFF2-40B4-BE49-F238E27FC236}">
                <a16:creationId xmlns:a16="http://schemas.microsoft.com/office/drawing/2014/main" id="{F0564D04-B11A-A72A-91B0-872873BE97CE}"/>
              </a:ext>
            </a:extLst>
          </p:cNvPr>
          <p:cNvPicPr>
            <a:picLocks noChangeAspect="1"/>
          </p:cNvPicPr>
          <p:nvPr/>
        </p:nvPicPr>
        <p:blipFill>
          <a:blip r:embed="rId3"/>
          <a:stretch>
            <a:fillRect/>
          </a:stretch>
        </p:blipFill>
        <p:spPr>
          <a:xfrm>
            <a:off x="508532" y="1572640"/>
            <a:ext cx="5491559" cy="3913760"/>
          </a:xfrm>
          <a:prstGeom prst="rect">
            <a:avLst/>
          </a:prstGeom>
        </p:spPr>
      </p:pic>
      <p:pic>
        <p:nvPicPr>
          <p:cNvPr id="6" name="Picture 5" descr="Chart, histogram&#10;&#10;Description automatically generated">
            <a:extLst>
              <a:ext uri="{FF2B5EF4-FFF2-40B4-BE49-F238E27FC236}">
                <a16:creationId xmlns:a16="http://schemas.microsoft.com/office/drawing/2014/main" id="{56E4F44C-67DF-1F32-605D-E1AF365022E1}"/>
              </a:ext>
            </a:extLst>
          </p:cNvPr>
          <p:cNvPicPr>
            <a:picLocks noChangeAspect="1"/>
          </p:cNvPicPr>
          <p:nvPr/>
        </p:nvPicPr>
        <p:blipFill>
          <a:blip r:embed="rId4"/>
          <a:stretch>
            <a:fillRect/>
          </a:stretch>
        </p:blipFill>
        <p:spPr>
          <a:xfrm>
            <a:off x="5625561" y="1662944"/>
            <a:ext cx="5327784" cy="3836004"/>
          </a:xfrm>
          <a:prstGeom prst="rect">
            <a:avLst/>
          </a:prstGeom>
        </p:spPr>
      </p:pic>
    </p:spTree>
    <p:extLst>
      <p:ext uri="{BB962C8B-B14F-4D97-AF65-F5344CB8AC3E}">
        <p14:creationId xmlns:p14="http://schemas.microsoft.com/office/powerpoint/2010/main" val="147779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6197600" y="1676400"/>
            <a:ext cx="5017796" cy="2410408"/>
          </a:xfrm>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0" marR="0" indent="0">
              <a:lnSpc>
                <a:spcPct val="107000"/>
              </a:lnSpc>
              <a:spcBef>
                <a:spcPts val="0"/>
              </a:spcBef>
              <a:spcAft>
                <a:spcPts val="800"/>
              </a:spcAft>
              <a:buNone/>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we can see it has only 49% score so Logistic regression model has an accuracy score of around 50%, which means it is not a good model for predicting gender based on movie ratings, vote counts, revenue, and runtime. It also shows that splitting the dataset into training and testing sets did not improve the accuracy of the model.</a:t>
            </a:r>
          </a:p>
        </p:txBody>
      </p:sp>
      <p:sp>
        <p:nvSpPr>
          <p:cNvPr id="6" name="Slide Number Placeholder 5"/>
          <p:cNvSpPr>
            <a:spLocks noGrp="1"/>
          </p:cNvSpPr>
          <p:nvPr>
            <p:ph type="sldNum" sz="quarter" idx="12"/>
          </p:nvPr>
        </p:nvSpPr>
        <p:spPr/>
        <p:txBody>
          <a:bodyPr/>
          <a:lstStyle/>
          <a:p>
            <a:fld id="{BFEBEB0A-9E3D-4B14-9782-E2AE3DA60D96}" type="slidenum">
              <a:rPr lang="en-US" smtClean="0"/>
              <a:pPr/>
              <a:t>11</a:t>
            </a:fld>
            <a:endParaRPr lang="en-US"/>
          </a:p>
        </p:txBody>
      </p:sp>
      <p:sp>
        <p:nvSpPr>
          <p:cNvPr id="3" name="Footer Placeholder 2"/>
          <p:cNvSpPr>
            <a:spLocks noGrp="1"/>
          </p:cNvSpPr>
          <p:nvPr>
            <p:ph type="ftr" sz="quarter" idx="11"/>
          </p:nvPr>
        </p:nvSpPr>
        <p:spPr/>
        <p:txBody>
          <a:bodyPr/>
          <a:lstStyle/>
          <a:p>
            <a:endParaRPr lang="en-US" dirty="0"/>
          </a:p>
        </p:txBody>
      </p:sp>
      <p:pic>
        <p:nvPicPr>
          <p:cNvPr id="8" name="Content Placeholder 7" descr="Text, letter">
            <a:extLst>
              <a:ext uri="{FF2B5EF4-FFF2-40B4-BE49-F238E27FC236}">
                <a16:creationId xmlns:a16="http://schemas.microsoft.com/office/drawing/2014/main" id="{2E8ECC63-FD70-4ACA-27DC-38B55430E774}"/>
              </a:ext>
            </a:extLst>
          </p:cNvPr>
          <p:cNvPicPr>
            <a:picLocks noGrp="1" noChangeAspect="1"/>
          </p:cNvPicPr>
          <p:nvPr>
            <p:ph sz="half" idx="1"/>
          </p:nvPr>
        </p:nvPicPr>
        <p:blipFill>
          <a:blip r:embed="rId3"/>
          <a:stretch>
            <a:fillRect/>
          </a:stretch>
        </p:blipFill>
        <p:spPr>
          <a:xfrm>
            <a:off x="518698" y="2028950"/>
            <a:ext cx="5379502" cy="2169825"/>
          </a:xfrm>
          <a:prstGeom prst="rect">
            <a:avLst/>
          </a:prstGeom>
        </p:spPr>
      </p:pic>
    </p:spTree>
    <p:extLst>
      <p:ext uri="{BB962C8B-B14F-4D97-AF65-F5344CB8AC3E}">
        <p14:creationId xmlns:p14="http://schemas.microsoft.com/office/powerpoint/2010/main" val="397847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6197600" y="1676400"/>
            <a:ext cx="5017796" cy="2410408"/>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we can see Linear regression has 9% score only and the model may not capture the relationship between the features and the target variable accurately hence its not good method to use for our dataset </a:t>
            </a:r>
          </a:p>
        </p:txBody>
      </p:sp>
      <p:sp>
        <p:nvSpPr>
          <p:cNvPr id="6" name="Slide Number Placeholder 5"/>
          <p:cNvSpPr>
            <a:spLocks noGrp="1"/>
          </p:cNvSpPr>
          <p:nvPr>
            <p:ph type="sldNum" sz="quarter" idx="12"/>
          </p:nvPr>
        </p:nvSpPr>
        <p:spPr/>
        <p:txBody>
          <a:bodyPr/>
          <a:lstStyle/>
          <a:p>
            <a:fld id="{BFEBEB0A-9E3D-4B14-9782-E2AE3DA60D96}" type="slidenum">
              <a:rPr lang="en-US" smtClean="0"/>
              <a:pPr/>
              <a:t>12</a:t>
            </a:fld>
            <a:endParaRPr lang="en-US"/>
          </a:p>
        </p:txBody>
      </p:sp>
      <p:sp>
        <p:nvSpPr>
          <p:cNvPr id="3" name="Footer Placeholder 2"/>
          <p:cNvSpPr>
            <a:spLocks noGrp="1"/>
          </p:cNvSpPr>
          <p:nvPr>
            <p:ph type="ftr" sz="quarter" idx="11"/>
          </p:nvPr>
        </p:nvSpPr>
        <p:spPr/>
        <p:txBody>
          <a:bodyPr/>
          <a:lstStyle/>
          <a:p>
            <a:endParaRPr lang="en-US" dirty="0"/>
          </a:p>
        </p:txBody>
      </p:sp>
      <p:pic>
        <p:nvPicPr>
          <p:cNvPr id="10" name="Content Placeholder 9" descr="Text, letter&#10;&#10;Description automatically generated">
            <a:extLst>
              <a:ext uri="{FF2B5EF4-FFF2-40B4-BE49-F238E27FC236}">
                <a16:creationId xmlns:a16="http://schemas.microsoft.com/office/drawing/2014/main" id="{0B63242B-9A0C-12AA-51F3-A08324461485}"/>
              </a:ext>
            </a:extLst>
          </p:cNvPr>
          <p:cNvPicPr>
            <a:picLocks noGrp="1" noChangeAspect="1"/>
          </p:cNvPicPr>
          <p:nvPr>
            <p:ph sz="half" idx="1"/>
          </p:nvPr>
        </p:nvPicPr>
        <p:blipFill>
          <a:blip r:embed="rId3"/>
          <a:stretch>
            <a:fillRect/>
          </a:stretch>
        </p:blipFill>
        <p:spPr>
          <a:xfrm>
            <a:off x="498094" y="2134492"/>
            <a:ext cx="5454838" cy="1619199"/>
          </a:xfrm>
          <a:prstGeom prst="rect">
            <a:avLst/>
          </a:prstGeom>
        </p:spPr>
      </p:pic>
    </p:spTree>
    <p:extLst>
      <p:ext uri="{BB962C8B-B14F-4D97-AF65-F5344CB8AC3E}">
        <p14:creationId xmlns:p14="http://schemas.microsoft.com/office/powerpoint/2010/main" val="15806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6197600" y="1676399"/>
            <a:ext cx="5409682" cy="4136571"/>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Support Vector Machine</a:t>
            </a: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we can see the SVR model performs poorly with a negative R-squared score, which indicates that the model does not fit the data well. On the other hand, the SVC model performs well with an accuracy score of approximately 97%. However, when looking at the confusion matrix, we can see that the model is predicting only the low revenue category, with all the high revenue movies being classified as low revenue.  Hence not good fit for the dataset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13</a:t>
            </a:fld>
            <a:endParaRPr lang="en-US"/>
          </a:p>
        </p:txBody>
      </p:sp>
      <p:sp>
        <p:nvSpPr>
          <p:cNvPr id="3" name="Footer Placeholder 2"/>
          <p:cNvSpPr>
            <a:spLocks noGrp="1"/>
          </p:cNvSpPr>
          <p:nvPr>
            <p:ph type="ftr" sz="quarter" idx="11"/>
          </p:nvPr>
        </p:nvSpPr>
        <p:spPr/>
        <p:txBody>
          <a:bodyPr/>
          <a:lstStyle/>
          <a:p>
            <a:endParaRPr lang="en-US" dirty="0"/>
          </a:p>
        </p:txBody>
      </p:sp>
      <p:pic>
        <p:nvPicPr>
          <p:cNvPr id="9" name="Content Placeholder 8" descr="Text&#10;&#10;Description automatically generated">
            <a:extLst>
              <a:ext uri="{FF2B5EF4-FFF2-40B4-BE49-F238E27FC236}">
                <a16:creationId xmlns:a16="http://schemas.microsoft.com/office/drawing/2014/main" id="{7B8B9562-DC70-0E13-6B67-CB3978A7AD20}"/>
              </a:ext>
            </a:extLst>
          </p:cNvPr>
          <p:cNvPicPr>
            <a:picLocks noGrp="1" noChangeAspect="1"/>
          </p:cNvPicPr>
          <p:nvPr>
            <p:ph sz="half" idx="1"/>
          </p:nvPr>
        </p:nvPicPr>
        <p:blipFill>
          <a:blip r:embed="rId3"/>
          <a:stretch>
            <a:fillRect/>
          </a:stretch>
        </p:blipFill>
        <p:spPr>
          <a:xfrm>
            <a:off x="353526" y="1544347"/>
            <a:ext cx="5630143" cy="2953007"/>
          </a:xfrm>
          <a:prstGeom prst="rect">
            <a:avLst/>
          </a:prstGeom>
        </p:spPr>
      </p:pic>
    </p:spTree>
    <p:extLst>
      <p:ext uri="{BB962C8B-B14F-4D97-AF65-F5344CB8AC3E}">
        <p14:creationId xmlns:p14="http://schemas.microsoft.com/office/powerpoint/2010/main" val="387269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7447903" y="1685730"/>
            <a:ext cx="3487575" cy="4005943"/>
          </a:xfrm>
        </p:spPr>
        <p:txBody>
          <a:bodyPr>
            <a:normAutofit/>
          </a:bodyPr>
          <a:lstStyle/>
          <a:p>
            <a:pPr mar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 Means Clustering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Result indicates that the Silhouette Coefficient for 9 clusters is 0.7959, which is quite high and suggests that the clustering can be well-defined and the movies are grouped together in a meaningful way based on their features. This could be useful for further analysis or for making recommendations based on the features of the movies in each cluster.</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14</a:t>
            </a:fld>
            <a:endParaRPr lang="en-US"/>
          </a:p>
        </p:txBody>
      </p:sp>
      <p:sp>
        <p:nvSpPr>
          <p:cNvPr id="3" name="Footer Placeholder 2"/>
          <p:cNvSpPr>
            <a:spLocks noGrp="1"/>
          </p:cNvSpPr>
          <p:nvPr>
            <p:ph type="ftr" sz="quarter" idx="11"/>
          </p:nvPr>
        </p:nvSpPr>
        <p:spPr/>
        <p:txBody>
          <a:bodyPr/>
          <a:lstStyle/>
          <a:p>
            <a:endParaRPr lang="en-US" dirty="0"/>
          </a:p>
        </p:txBody>
      </p:sp>
      <p:pic>
        <p:nvPicPr>
          <p:cNvPr id="9" name="Content Placeholder 8" descr="Graphical user interface, text&#10;&#10;Description automatically generated">
            <a:extLst>
              <a:ext uri="{FF2B5EF4-FFF2-40B4-BE49-F238E27FC236}">
                <a16:creationId xmlns:a16="http://schemas.microsoft.com/office/drawing/2014/main" id="{608A7E4F-0845-C873-CA80-00B6BCB01FEC}"/>
              </a:ext>
            </a:extLst>
          </p:cNvPr>
          <p:cNvPicPr>
            <a:picLocks noGrp="1" noChangeAspect="1"/>
          </p:cNvPicPr>
          <p:nvPr>
            <p:ph sz="half" idx="1"/>
          </p:nvPr>
        </p:nvPicPr>
        <p:blipFill>
          <a:blip r:embed="rId3"/>
          <a:stretch>
            <a:fillRect/>
          </a:stretch>
        </p:blipFill>
        <p:spPr>
          <a:xfrm>
            <a:off x="680097" y="1609640"/>
            <a:ext cx="5540215" cy="4156678"/>
          </a:xfrm>
          <a:prstGeom prst="rect">
            <a:avLst/>
          </a:prstGeom>
        </p:spPr>
      </p:pic>
    </p:spTree>
    <p:extLst>
      <p:ext uri="{BB962C8B-B14F-4D97-AF65-F5344CB8AC3E}">
        <p14:creationId xmlns:p14="http://schemas.microsoft.com/office/powerpoint/2010/main" val="27420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3118500" y="1352939"/>
            <a:ext cx="6753288" cy="653141"/>
          </a:xfrm>
        </p:spPr>
        <p:txBody>
          <a:bodyPr>
            <a:normAutofit/>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Here is one example of clustering with k=9 </a:t>
            </a:r>
          </a:p>
        </p:txBody>
      </p:sp>
      <p:sp>
        <p:nvSpPr>
          <p:cNvPr id="6" name="Slide Number Placeholder 5"/>
          <p:cNvSpPr>
            <a:spLocks noGrp="1"/>
          </p:cNvSpPr>
          <p:nvPr>
            <p:ph type="sldNum" sz="quarter" idx="12"/>
          </p:nvPr>
        </p:nvSpPr>
        <p:spPr/>
        <p:txBody>
          <a:bodyPr/>
          <a:lstStyle/>
          <a:p>
            <a:fld id="{BFEBEB0A-9E3D-4B14-9782-E2AE3DA60D96}" type="slidenum">
              <a:rPr lang="en-US" smtClean="0"/>
              <a:pPr/>
              <a:t>15</a:t>
            </a:fld>
            <a:endParaRPr lang="en-US"/>
          </a:p>
        </p:txBody>
      </p:sp>
      <p:sp>
        <p:nvSpPr>
          <p:cNvPr id="3" name="Footer Placeholder 2"/>
          <p:cNvSpPr>
            <a:spLocks noGrp="1"/>
          </p:cNvSpPr>
          <p:nvPr>
            <p:ph type="ftr" sz="quarter" idx="11"/>
          </p:nvPr>
        </p:nvSpPr>
        <p:spPr/>
        <p:txBody>
          <a:bodyPr/>
          <a:lstStyle/>
          <a:p>
            <a:endParaRPr lang="en-US" dirty="0"/>
          </a:p>
        </p:txBody>
      </p:sp>
      <p:pic>
        <p:nvPicPr>
          <p:cNvPr id="13" name="Content Placeholder 12">
            <a:extLst>
              <a:ext uri="{FF2B5EF4-FFF2-40B4-BE49-F238E27FC236}">
                <a16:creationId xmlns:a16="http://schemas.microsoft.com/office/drawing/2014/main" id="{D27156E4-55C1-9AE5-BCFA-5D3A6470F769}"/>
              </a:ext>
            </a:extLst>
          </p:cNvPr>
          <p:cNvPicPr>
            <a:picLocks noGrp="1" noChangeAspect="1"/>
          </p:cNvPicPr>
          <p:nvPr>
            <p:ph sz="half" idx="1"/>
          </p:nvPr>
        </p:nvPicPr>
        <p:blipFill>
          <a:blip r:embed="rId3"/>
          <a:stretch>
            <a:fillRect/>
          </a:stretch>
        </p:blipFill>
        <p:spPr>
          <a:xfrm>
            <a:off x="2305513" y="2183370"/>
            <a:ext cx="5588554" cy="3965504"/>
          </a:xfrm>
        </p:spPr>
      </p:pic>
    </p:spTree>
    <p:extLst>
      <p:ext uri="{BB962C8B-B14F-4D97-AF65-F5344CB8AC3E}">
        <p14:creationId xmlns:p14="http://schemas.microsoft.com/office/powerpoint/2010/main" val="272569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26" y="640616"/>
            <a:ext cx="10972800" cy="800100"/>
          </a:xfrm>
        </p:spPr>
        <p:txBody>
          <a:bodyPr/>
          <a:lstStyle/>
          <a:p>
            <a:r>
              <a:rPr lang="en-US" sz="3200" dirty="0">
                <a:solidFill>
                  <a:schemeClr val="tx1"/>
                </a:solidFill>
                <a:latin typeface="+mj-lt"/>
              </a:rPr>
              <a:t>Data Mining Operations Outcomes</a:t>
            </a:r>
            <a:br>
              <a:rPr lang="en-US" sz="2400" b="0" dirty="0">
                <a:solidFill>
                  <a:schemeClr val="tx1"/>
                </a:solidFill>
                <a:latin typeface="+mj-lt"/>
              </a:rPr>
            </a:br>
            <a:endParaRPr lang="en-US" dirty="0">
              <a:solidFill>
                <a:schemeClr val="tx1"/>
              </a:solidFill>
              <a:latin typeface="+mj-lt"/>
            </a:endParaRPr>
          </a:p>
        </p:txBody>
      </p:sp>
      <p:sp>
        <p:nvSpPr>
          <p:cNvPr id="5" name="Content Placeholder 4"/>
          <p:cNvSpPr>
            <a:spLocks noGrp="1"/>
          </p:cNvSpPr>
          <p:nvPr>
            <p:ph sz="half" idx="2"/>
          </p:nvPr>
        </p:nvSpPr>
        <p:spPr>
          <a:xfrm>
            <a:off x="9164736" y="1530221"/>
            <a:ext cx="623076" cy="354563"/>
          </a:xfrm>
        </p:spPr>
        <p:txBody>
          <a:bodyPr>
            <a:normAutofit fontScale="77500" lnSpcReduction="20000"/>
          </a:bodyPr>
          <a:lstStyle/>
          <a:p>
            <a:pPr marL="0" marR="0" indent="0">
              <a:lnSpc>
                <a:spcPct val="107000"/>
              </a:lnSpc>
              <a:spcBef>
                <a:spcPts val="0"/>
              </a:spcBef>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After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16</a:t>
            </a:fld>
            <a:endParaRPr lang="en-US"/>
          </a:p>
        </p:txBody>
      </p:sp>
      <p:sp>
        <p:nvSpPr>
          <p:cNvPr id="3" name="Footer Placeholder 2"/>
          <p:cNvSpPr>
            <a:spLocks noGrp="1"/>
          </p:cNvSpPr>
          <p:nvPr>
            <p:ph type="ftr" sz="quarter" idx="11"/>
          </p:nvPr>
        </p:nvSpPr>
        <p:spPr/>
        <p:txBody>
          <a:bodyPr/>
          <a:lstStyle/>
          <a:p>
            <a:endParaRPr lang="en-US" dirty="0"/>
          </a:p>
        </p:txBody>
      </p:sp>
      <p:pic>
        <p:nvPicPr>
          <p:cNvPr id="9" name="Content Placeholder 8">
            <a:extLst>
              <a:ext uri="{FF2B5EF4-FFF2-40B4-BE49-F238E27FC236}">
                <a16:creationId xmlns:a16="http://schemas.microsoft.com/office/drawing/2014/main" id="{D208E7BC-CBFC-D3C3-AD7A-835D569483D3}"/>
              </a:ext>
            </a:extLst>
          </p:cNvPr>
          <p:cNvPicPr>
            <a:picLocks noGrp="1" noChangeAspect="1"/>
          </p:cNvPicPr>
          <p:nvPr>
            <p:ph sz="half" idx="1"/>
          </p:nvPr>
        </p:nvPicPr>
        <p:blipFill>
          <a:blip r:embed="rId3"/>
          <a:stretch>
            <a:fillRect/>
          </a:stretch>
        </p:blipFill>
        <p:spPr>
          <a:xfrm>
            <a:off x="6400800" y="2209157"/>
            <a:ext cx="5332963" cy="3567484"/>
          </a:xfrm>
        </p:spPr>
      </p:pic>
      <p:sp>
        <p:nvSpPr>
          <p:cNvPr id="14" name="TextBox 13">
            <a:extLst>
              <a:ext uri="{FF2B5EF4-FFF2-40B4-BE49-F238E27FC236}">
                <a16:creationId xmlns:a16="http://schemas.microsoft.com/office/drawing/2014/main" id="{82C24269-50CA-2E10-BBA2-463D81D38804}"/>
              </a:ext>
            </a:extLst>
          </p:cNvPr>
          <p:cNvSpPr txBox="1"/>
          <p:nvPr/>
        </p:nvSpPr>
        <p:spPr>
          <a:xfrm>
            <a:off x="2379305" y="1557048"/>
            <a:ext cx="933061" cy="375552"/>
          </a:xfrm>
          <a:prstGeom prst="rect">
            <a:avLst/>
          </a:prstGeom>
          <a:noFill/>
        </p:spPr>
        <p:txBody>
          <a:bodyPr wrap="square">
            <a:spAutoFit/>
          </a:body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Before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3EF3004C-6681-9B46-BECB-A8A16AE3210E}"/>
              </a:ext>
            </a:extLst>
          </p:cNvPr>
          <p:cNvPicPr>
            <a:picLocks noChangeAspect="1"/>
          </p:cNvPicPr>
          <p:nvPr/>
        </p:nvPicPr>
        <p:blipFill>
          <a:blip r:embed="rId4"/>
          <a:stretch>
            <a:fillRect/>
          </a:stretch>
        </p:blipFill>
        <p:spPr>
          <a:xfrm>
            <a:off x="370256" y="2312401"/>
            <a:ext cx="6357326" cy="3752498"/>
          </a:xfrm>
          <a:prstGeom prst="rect">
            <a:avLst/>
          </a:prstGeom>
        </p:spPr>
      </p:pic>
    </p:spTree>
    <p:extLst>
      <p:ext uri="{BB962C8B-B14F-4D97-AF65-F5344CB8AC3E}">
        <p14:creationId xmlns:p14="http://schemas.microsoft.com/office/powerpoint/2010/main" val="279786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17</a:t>
            </a:fld>
            <a:endParaRPr lang="en-US"/>
          </a:p>
        </p:txBody>
      </p:sp>
      <p:sp>
        <p:nvSpPr>
          <p:cNvPr id="3" name="Footer Placeholder 2"/>
          <p:cNvSpPr>
            <a:spLocks noGrp="1"/>
          </p:cNvSpPr>
          <p:nvPr>
            <p:ph type="ftr" sz="quarter" idx="11"/>
          </p:nvPr>
        </p:nvSpPr>
        <p:spPr/>
        <p:txBody>
          <a:bodyPr/>
          <a:lstStyle/>
          <a:p>
            <a:endParaRPr lang="en-US" dirty="0"/>
          </a:p>
        </p:txBody>
      </p:sp>
      <p:pic>
        <p:nvPicPr>
          <p:cNvPr id="10" name="Content Placeholder 9" descr="Chart&#10;&#10;Description automatically generated">
            <a:extLst>
              <a:ext uri="{FF2B5EF4-FFF2-40B4-BE49-F238E27FC236}">
                <a16:creationId xmlns:a16="http://schemas.microsoft.com/office/drawing/2014/main" id="{F6E4EBBE-E7B0-9901-735D-11C178E5F154}"/>
              </a:ext>
            </a:extLst>
          </p:cNvPr>
          <p:cNvPicPr>
            <a:picLocks noGrp="1" noChangeAspect="1"/>
          </p:cNvPicPr>
          <p:nvPr>
            <p:ph sz="half" idx="1"/>
          </p:nvPr>
        </p:nvPicPr>
        <p:blipFill>
          <a:blip r:embed="rId3"/>
          <a:stretch>
            <a:fillRect/>
          </a:stretch>
        </p:blipFill>
        <p:spPr>
          <a:xfrm>
            <a:off x="829388" y="1711015"/>
            <a:ext cx="4876800" cy="2747058"/>
          </a:xfrm>
          <a:prstGeom prst="rect">
            <a:avLst/>
          </a:prstGeom>
        </p:spPr>
      </p:pic>
      <p:pic>
        <p:nvPicPr>
          <p:cNvPr id="11" name="Picture 10" descr="Chart, histogram&#10;&#10;Description automatically generated">
            <a:extLst>
              <a:ext uri="{FF2B5EF4-FFF2-40B4-BE49-F238E27FC236}">
                <a16:creationId xmlns:a16="http://schemas.microsoft.com/office/drawing/2014/main" id="{46FC00E3-6EC8-11E4-5DDE-4465E51F2390}"/>
              </a:ext>
            </a:extLst>
          </p:cNvPr>
          <p:cNvPicPr>
            <a:picLocks noChangeAspect="1"/>
          </p:cNvPicPr>
          <p:nvPr/>
        </p:nvPicPr>
        <p:blipFill>
          <a:blip r:embed="rId4"/>
          <a:stretch>
            <a:fillRect/>
          </a:stretch>
        </p:blipFill>
        <p:spPr>
          <a:xfrm>
            <a:off x="6373903" y="1567122"/>
            <a:ext cx="5168064" cy="3239352"/>
          </a:xfrm>
          <a:prstGeom prst="rect">
            <a:avLst/>
          </a:prstGeom>
        </p:spPr>
      </p:pic>
    </p:spTree>
    <p:extLst>
      <p:ext uri="{BB962C8B-B14F-4D97-AF65-F5344CB8AC3E}">
        <p14:creationId xmlns:p14="http://schemas.microsoft.com/office/powerpoint/2010/main" val="127675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18</a:t>
            </a:fld>
            <a:endParaRPr lang="en-US"/>
          </a:p>
        </p:txBody>
      </p:sp>
      <p:sp>
        <p:nvSpPr>
          <p:cNvPr id="3" name="Footer Placeholder 2"/>
          <p:cNvSpPr>
            <a:spLocks noGrp="1"/>
          </p:cNvSpPr>
          <p:nvPr>
            <p:ph type="ftr" sz="quarter" idx="11"/>
          </p:nvPr>
        </p:nvSpPr>
        <p:spPr/>
        <p:txBody>
          <a:bodyPr/>
          <a:lstStyle/>
          <a:p>
            <a:endParaRPr lang="en-US" dirty="0"/>
          </a:p>
        </p:txBody>
      </p:sp>
      <p:pic>
        <p:nvPicPr>
          <p:cNvPr id="4" name="Content Placeholder 3" descr="Chart, bar chart&#10;&#10;Description automatically generated">
            <a:extLst>
              <a:ext uri="{FF2B5EF4-FFF2-40B4-BE49-F238E27FC236}">
                <a16:creationId xmlns:a16="http://schemas.microsoft.com/office/drawing/2014/main" id="{10EDA79D-E3A5-D7D7-C717-3B29245C4F87}"/>
              </a:ext>
            </a:extLst>
          </p:cNvPr>
          <p:cNvPicPr>
            <a:picLocks noGrp="1" noChangeAspect="1"/>
          </p:cNvPicPr>
          <p:nvPr>
            <p:ph sz="half" idx="1"/>
          </p:nvPr>
        </p:nvPicPr>
        <p:blipFill>
          <a:blip r:embed="rId3"/>
          <a:stretch>
            <a:fillRect/>
          </a:stretch>
        </p:blipFill>
        <p:spPr>
          <a:xfrm>
            <a:off x="708089" y="1620058"/>
            <a:ext cx="5869602" cy="3390481"/>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C55482A6-CFB9-E8BD-DA02-BF26875F9F57}"/>
              </a:ext>
            </a:extLst>
          </p:cNvPr>
          <p:cNvPicPr>
            <a:picLocks noChangeAspect="1"/>
          </p:cNvPicPr>
          <p:nvPr/>
        </p:nvPicPr>
        <p:blipFill>
          <a:blip r:embed="rId4"/>
          <a:stretch>
            <a:fillRect/>
          </a:stretch>
        </p:blipFill>
        <p:spPr>
          <a:xfrm>
            <a:off x="6034554" y="1666084"/>
            <a:ext cx="5083978" cy="3400438"/>
          </a:xfrm>
          <a:prstGeom prst="rect">
            <a:avLst/>
          </a:prstGeom>
        </p:spPr>
      </p:pic>
    </p:spTree>
    <p:extLst>
      <p:ext uri="{BB962C8B-B14F-4D97-AF65-F5344CB8AC3E}">
        <p14:creationId xmlns:p14="http://schemas.microsoft.com/office/powerpoint/2010/main" val="53128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19</a:t>
            </a:fld>
            <a:endParaRPr lang="en-US"/>
          </a:p>
        </p:txBody>
      </p:sp>
      <p:sp>
        <p:nvSpPr>
          <p:cNvPr id="3" name="Footer Placeholder 2"/>
          <p:cNvSpPr>
            <a:spLocks noGrp="1"/>
          </p:cNvSpPr>
          <p:nvPr>
            <p:ph type="ftr" sz="quarter" idx="11"/>
          </p:nvPr>
        </p:nvSpPr>
        <p:spPr/>
        <p:txBody>
          <a:bodyPr/>
          <a:lstStyle/>
          <a:p>
            <a:endParaRPr lang="en-US" dirty="0"/>
          </a:p>
        </p:txBody>
      </p:sp>
      <p:pic>
        <p:nvPicPr>
          <p:cNvPr id="4" name="Picture 3" descr="Chart&#10;&#10;Description automatically generated">
            <a:extLst>
              <a:ext uri="{FF2B5EF4-FFF2-40B4-BE49-F238E27FC236}">
                <a16:creationId xmlns:a16="http://schemas.microsoft.com/office/drawing/2014/main" id="{B5DE2340-58A0-AE2E-A41F-047172B4A774}"/>
              </a:ext>
            </a:extLst>
          </p:cNvPr>
          <p:cNvPicPr>
            <a:picLocks noChangeAspect="1"/>
          </p:cNvPicPr>
          <p:nvPr/>
        </p:nvPicPr>
        <p:blipFill>
          <a:blip r:embed="rId3"/>
          <a:stretch>
            <a:fillRect/>
          </a:stretch>
        </p:blipFill>
        <p:spPr>
          <a:xfrm>
            <a:off x="2025190" y="1527336"/>
            <a:ext cx="7818606" cy="4449898"/>
          </a:xfrm>
          <a:prstGeom prst="rect">
            <a:avLst/>
          </a:prstGeom>
        </p:spPr>
      </p:pic>
    </p:spTree>
    <p:extLst>
      <p:ext uri="{BB962C8B-B14F-4D97-AF65-F5344CB8AC3E}">
        <p14:creationId xmlns:p14="http://schemas.microsoft.com/office/powerpoint/2010/main" val="85551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57591" y="1651518"/>
            <a:ext cx="2466392" cy="503854"/>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000" b="1" kern="1200">
                <a:solidFill>
                  <a:schemeClr val="bg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Index</a:t>
            </a:r>
          </a:p>
        </p:txBody>
      </p:sp>
      <p:sp>
        <p:nvSpPr>
          <p:cNvPr id="2" name="Google Shape;86;p15">
            <a:extLst>
              <a:ext uri="{FF2B5EF4-FFF2-40B4-BE49-F238E27FC236}">
                <a16:creationId xmlns:a16="http://schemas.microsoft.com/office/drawing/2014/main" id="{0E9F2B23-4B1D-5E41-BC69-007DBD672D4F}"/>
              </a:ext>
            </a:extLst>
          </p:cNvPr>
          <p:cNvSpPr txBox="1"/>
          <p:nvPr/>
        </p:nvSpPr>
        <p:spPr>
          <a:xfrm>
            <a:off x="1323275" y="3079102"/>
            <a:ext cx="9061696" cy="2537927"/>
          </a:xfrm>
          <a:prstGeom prst="rect">
            <a:avLst/>
          </a:prstGeom>
          <a:noFill/>
          <a:ln>
            <a:noFill/>
          </a:ln>
        </p:spPr>
        <p:txBody>
          <a:bodyPr spcFirstLastPara="1" wrap="square" lIns="68575" tIns="34275" rIns="68575" bIns="34275" anchor="b" anchorCtr="0">
            <a:noAutofit/>
          </a:bodyPr>
          <a:lstStyle/>
          <a:p>
            <a:pPr marL="387350" lvl="0" rtl="0">
              <a:lnSpc>
                <a:spcPct val="115000"/>
              </a:lnSpc>
              <a:spcBef>
                <a:spcPts val="800"/>
              </a:spcBef>
              <a:spcAft>
                <a:spcPts val="0"/>
              </a:spcAft>
              <a:buClr>
                <a:schemeClr val="lt1"/>
              </a:buClr>
              <a:buSzPts val="2100"/>
            </a:pPr>
            <a:endParaRPr lang="en-US" sz="3000" b="1" dirty="0">
              <a:solidFill>
                <a:schemeClr val="lt1"/>
              </a:solidFill>
              <a:latin typeface="Verdana"/>
              <a:ea typeface="Verdana"/>
              <a:cs typeface="Verdana"/>
              <a:sym typeface="Verdana"/>
            </a:endParaRPr>
          </a:p>
          <a:p>
            <a:pPr marL="0" marR="0" lvl="0" indent="0" rtl="0">
              <a:spcBef>
                <a:spcPts val="0"/>
              </a:spcBef>
              <a:spcAft>
                <a:spcPts val="0"/>
              </a:spcAft>
              <a:buClr>
                <a:schemeClr val="lt1"/>
              </a:buClr>
              <a:buSzPts val="3000"/>
              <a:buFont typeface="Verdana"/>
              <a:buNone/>
            </a:pPr>
            <a:endParaRPr lang="en-US" sz="3000" b="1" dirty="0">
              <a:solidFill>
                <a:schemeClr val="lt1"/>
              </a:solidFill>
              <a:latin typeface="Verdana"/>
              <a:ea typeface="Verdana"/>
              <a:cs typeface="Verdana"/>
              <a:sym typeface="Verdana"/>
            </a:endParaRPr>
          </a:p>
          <a:p>
            <a:pPr marL="457200" marR="0" lvl="0" indent="-457200" rtl="0">
              <a:lnSpc>
                <a:spcPct val="150000"/>
              </a:lnSpc>
              <a:spcBef>
                <a:spcPts val="0"/>
              </a:spcBef>
              <a:spcAft>
                <a:spcPts val="0"/>
              </a:spcAft>
              <a:buClr>
                <a:schemeClr val="lt1"/>
              </a:buClr>
              <a:buSzPts val="3000"/>
              <a:buFont typeface="Wingdings" panose="05000000000000000000" pitchFamily="2" charset="2"/>
              <a:buChar char="v"/>
            </a:pPr>
            <a:r>
              <a:rPr lang="en-US" sz="3000" b="1" dirty="0">
                <a:solidFill>
                  <a:schemeClr val="lt1"/>
                </a:solidFill>
                <a:latin typeface="Verdana"/>
                <a:ea typeface="Verdana"/>
                <a:cs typeface="Verdana"/>
                <a:sym typeface="Verdana"/>
              </a:rPr>
              <a:t>Dataset Description</a:t>
            </a:r>
          </a:p>
          <a:p>
            <a:pPr marL="457200" marR="0" lvl="0" indent="-457200" rtl="0">
              <a:lnSpc>
                <a:spcPct val="150000"/>
              </a:lnSpc>
              <a:spcBef>
                <a:spcPts val="0"/>
              </a:spcBef>
              <a:spcAft>
                <a:spcPts val="0"/>
              </a:spcAft>
              <a:buClr>
                <a:schemeClr val="lt1"/>
              </a:buClr>
              <a:buSzPts val="3000"/>
              <a:buFont typeface="Wingdings" panose="05000000000000000000" pitchFamily="2" charset="2"/>
              <a:buChar char="v"/>
            </a:pPr>
            <a:r>
              <a:rPr lang="en-US" sz="3000" b="1" dirty="0">
                <a:solidFill>
                  <a:schemeClr val="lt1"/>
                </a:solidFill>
                <a:latin typeface="Verdana"/>
                <a:ea typeface="Verdana"/>
                <a:cs typeface="Verdana"/>
                <a:sym typeface="Verdana"/>
              </a:rPr>
              <a:t>Data preparation and Data Wrangling</a:t>
            </a:r>
          </a:p>
          <a:p>
            <a:pPr marL="457200" marR="0" lvl="0" indent="-457200" rtl="0">
              <a:lnSpc>
                <a:spcPct val="150000"/>
              </a:lnSpc>
              <a:spcBef>
                <a:spcPts val="0"/>
              </a:spcBef>
              <a:spcAft>
                <a:spcPts val="0"/>
              </a:spcAft>
              <a:buClr>
                <a:schemeClr val="lt1"/>
              </a:buClr>
              <a:buSzPts val="3000"/>
              <a:buFont typeface="Wingdings" panose="05000000000000000000" pitchFamily="2" charset="2"/>
              <a:buChar char="v"/>
            </a:pPr>
            <a:r>
              <a:rPr lang="en-US" sz="3000" b="1" dirty="0">
                <a:solidFill>
                  <a:schemeClr val="lt1"/>
                </a:solidFill>
                <a:latin typeface="Verdana"/>
                <a:ea typeface="Verdana"/>
                <a:cs typeface="Verdana"/>
                <a:sym typeface="Verdana"/>
              </a:rPr>
              <a:t>Data Mining and its Outcomes</a:t>
            </a:r>
          </a:p>
          <a:p>
            <a:pPr marL="457200" marR="0" lvl="0" indent="-457200" rtl="0">
              <a:lnSpc>
                <a:spcPct val="150000"/>
              </a:lnSpc>
              <a:spcBef>
                <a:spcPts val="0"/>
              </a:spcBef>
              <a:spcAft>
                <a:spcPts val="0"/>
              </a:spcAft>
              <a:buClr>
                <a:schemeClr val="lt1"/>
              </a:buClr>
              <a:buSzPts val="3000"/>
              <a:buFont typeface="Wingdings" panose="05000000000000000000" pitchFamily="2" charset="2"/>
              <a:buChar char="v"/>
            </a:pPr>
            <a:r>
              <a:rPr lang="en-US" sz="3000" b="1" dirty="0">
                <a:solidFill>
                  <a:schemeClr val="lt1"/>
                </a:solidFill>
                <a:latin typeface="Verdana"/>
                <a:ea typeface="Verdana"/>
                <a:cs typeface="Verdana"/>
                <a:sym typeface="Verdana"/>
              </a:rPr>
              <a:t>Data </a:t>
            </a:r>
            <a:r>
              <a:rPr lang="en-US" sz="3000" b="1" dirty="0" err="1">
                <a:solidFill>
                  <a:schemeClr val="lt1"/>
                </a:solidFill>
                <a:latin typeface="Verdana"/>
                <a:ea typeface="Verdana"/>
                <a:cs typeface="Verdana"/>
                <a:sym typeface="Verdana"/>
              </a:rPr>
              <a:t>Visualisation</a:t>
            </a:r>
            <a:r>
              <a:rPr lang="en-US" sz="3000" b="1" dirty="0">
                <a:solidFill>
                  <a:schemeClr val="lt1"/>
                </a:solidFill>
                <a:latin typeface="Verdana"/>
                <a:ea typeface="Verdana"/>
                <a:cs typeface="Verdana"/>
                <a:sym typeface="Verdana"/>
              </a:rPr>
              <a:t> and its Outcomes</a:t>
            </a:r>
          </a:p>
        </p:txBody>
      </p:sp>
    </p:spTree>
    <p:extLst>
      <p:ext uri="{BB962C8B-B14F-4D97-AF65-F5344CB8AC3E}">
        <p14:creationId xmlns:p14="http://schemas.microsoft.com/office/powerpoint/2010/main" val="329408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20</a:t>
            </a:fld>
            <a:endParaRPr lang="en-US"/>
          </a:p>
        </p:txBody>
      </p:sp>
      <p:sp>
        <p:nvSpPr>
          <p:cNvPr id="3" name="Footer Placeholder 2"/>
          <p:cNvSpPr>
            <a:spLocks noGrp="1"/>
          </p:cNvSpPr>
          <p:nvPr>
            <p:ph type="ftr" sz="quarter" idx="11"/>
          </p:nvPr>
        </p:nvSpPr>
        <p:spPr/>
        <p:txBody>
          <a:bodyPr/>
          <a:lstStyle/>
          <a:p>
            <a:endParaRPr lang="en-US" dirty="0"/>
          </a:p>
        </p:txBody>
      </p:sp>
      <p:pic>
        <p:nvPicPr>
          <p:cNvPr id="4" name="Picture 3" descr="Chart, pie chart&#10;&#10;Description automatically generated">
            <a:extLst>
              <a:ext uri="{FF2B5EF4-FFF2-40B4-BE49-F238E27FC236}">
                <a16:creationId xmlns:a16="http://schemas.microsoft.com/office/drawing/2014/main" id="{68048F2A-FD9D-DE3E-045A-2D88B6084CCD}"/>
              </a:ext>
            </a:extLst>
          </p:cNvPr>
          <p:cNvPicPr>
            <a:picLocks noChangeAspect="1"/>
          </p:cNvPicPr>
          <p:nvPr/>
        </p:nvPicPr>
        <p:blipFill>
          <a:blip r:embed="rId3"/>
          <a:stretch>
            <a:fillRect/>
          </a:stretch>
        </p:blipFill>
        <p:spPr>
          <a:xfrm>
            <a:off x="1733595" y="1474463"/>
            <a:ext cx="8016300" cy="4179888"/>
          </a:xfrm>
          <a:prstGeom prst="rect">
            <a:avLst/>
          </a:prstGeom>
        </p:spPr>
      </p:pic>
    </p:spTree>
    <p:extLst>
      <p:ext uri="{BB962C8B-B14F-4D97-AF65-F5344CB8AC3E}">
        <p14:creationId xmlns:p14="http://schemas.microsoft.com/office/powerpoint/2010/main" val="203295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21</a:t>
            </a:fld>
            <a:endParaRPr lang="en-US"/>
          </a:p>
        </p:txBody>
      </p:sp>
      <p:sp>
        <p:nvSpPr>
          <p:cNvPr id="3" name="Footer Placeholder 2"/>
          <p:cNvSpPr>
            <a:spLocks noGrp="1"/>
          </p:cNvSpPr>
          <p:nvPr>
            <p:ph type="ftr" sz="quarter" idx="11"/>
          </p:nvPr>
        </p:nvSpPr>
        <p:spPr/>
        <p:txBody>
          <a:bodyPr/>
          <a:lstStyle/>
          <a:p>
            <a:endParaRPr lang="en-US" dirty="0"/>
          </a:p>
        </p:txBody>
      </p:sp>
      <p:pic>
        <p:nvPicPr>
          <p:cNvPr id="5" name="Picture 4" descr="Chart&#10;&#10;Description automatically generated with medium confidence">
            <a:extLst>
              <a:ext uri="{FF2B5EF4-FFF2-40B4-BE49-F238E27FC236}">
                <a16:creationId xmlns:a16="http://schemas.microsoft.com/office/drawing/2014/main" id="{A8B91C38-BDA8-FDA9-27E4-ED465AEC27C8}"/>
              </a:ext>
            </a:extLst>
          </p:cNvPr>
          <p:cNvPicPr>
            <a:picLocks noChangeAspect="1"/>
          </p:cNvPicPr>
          <p:nvPr/>
        </p:nvPicPr>
        <p:blipFill>
          <a:blip r:embed="rId3"/>
          <a:stretch>
            <a:fillRect/>
          </a:stretch>
        </p:blipFill>
        <p:spPr>
          <a:xfrm>
            <a:off x="326573" y="1873989"/>
            <a:ext cx="7142962" cy="3603081"/>
          </a:xfrm>
          <a:prstGeom prst="rect">
            <a:avLst/>
          </a:prstGeom>
        </p:spPr>
      </p:pic>
      <p:pic>
        <p:nvPicPr>
          <p:cNvPr id="7" name="Picture 6" descr="Chart, bar chart&#10;&#10;Description automatically generated">
            <a:extLst>
              <a:ext uri="{FF2B5EF4-FFF2-40B4-BE49-F238E27FC236}">
                <a16:creationId xmlns:a16="http://schemas.microsoft.com/office/drawing/2014/main" id="{5527611D-8AA4-0503-430A-D788044DB2B1}"/>
              </a:ext>
            </a:extLst>
          </p:cNvPr>
          <p:cNvPicPr>
            <a:picLocks noChangeAspect="1"/>
          </p:cNvPicPr>
          <p:nvPr/>
        </p:nvPicPr>
        <p:blipFill>
          <a:blip r:embed="rId4"/>
          <a:stretch>
            <a:fillRect/>
          </a:stretch>
        </p:blipFill>
        <p:spPr>
          <a:xfrm>
            <a:off x="6223965" y="1830363"/>
            <a:ext cx="5880749" cy="3338797"/>
          </a:xfrm>
          <a:prstGeom prst="rect">
            <a:avLst/>
          </a:prstGeom>
        </p:spPr>
      </p:pic>
    </p:spTree>
    <p:extLst>
      <p:ext uri="{BB962C8B-B14F-4D97-AF65-F5344CB8AC3E}">
        <p14:creationId xmlns:p14="http://schemas.microsoft.com/office/powerpoint/2010/main" val="245607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73" y="565972"/>
            <a:ext cx="10972800" cy="800100"/>
          </a:xfrm>
        </p:spPr>
        <p:txBody>
          <a:bodyPr/>
          <a:lstStyle/>
          <a:p>
            <a:r>
              <a:rPr lang="en-US" sz="3200" dirty="0">
                <a:solidFill>
                  <a:schemeClr val="tx1"/>
                </a:solidFill>
                <a:latin typeface="+mj-lt"/>
              </a:rPr>
              <a:t>Data </a:t>
            </a:r>
            <a:r>
              <a:rPr lang="en-US" dirty="0">
                <a:solidFill>
                  <a:schemeClr val="tx1"/>
                </a:solidFill>
                <a:latin typeface="+mj-lt"/>
              </a:rPr>
              <a:t>Visualization</a:t>
            </a:r>
            <a:r>
              <a:rPr lang="en-US" sz="3200" dirty="0">
                <a:solidFill>
                  <a:schemeClr val="tx1"/>
                </a:solidFill>
                <a:latin typeface="+mj-lt"/>
              </a:rPr>
              <a:t> Outcomes</a:t>
            </a:r>
            <a:br>
              <a:rPr lang="en-US" sz="2400" b="0" dirty="0">
                <a:solidFill>
                  <a:schemeClr val="tx1"/>
                </a:solidFill>
                <a:latin typeface="+mj-lt"/>
              </a:rPr>
            </a:b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22</a:t>
            </a:fld>
            <a:endParaRPr lang="en-US"/>
          </a:p>
        </p:txBody>
      </p:sp>
      <p:sp>
        <p:nvSpPr>
          <p:cNvPr id="3" name="Footer Placeholder 2"/>
          <p:cNvSpPr>
            <a:spLocks noGrp="1"/>
          </p:cNvSpPr>
          <p:nvPr>
            <p:ph type="ftr" sz="quarter" idx="11"/>
          </p:nvPr>
        </p:nvSpPr>
        <p:spPr/>
        <p:txBody>
          <a:bodyPr/>
          <a:lstStyle/>
          <a:p>
            <a:endParaRPr lang="en-US" dirty="0"/>
          </a:p>
        </p:txBody>
      </p:sp>
      <p:pic>
        <p:nvPicPr>
          <p:cNvPr id="4" name="Picture 3" descr="Chart&#10;&#10;Description automatically generated with low confidence">
            <a:extLst>
              <a:ext uri="{FF2B5EF4-FFF2-40B4-BE49-F238E27FC236}">
                <a16:creationId xmlns:a16="http://schemas.microsoft.com/office/drawing/2014/main" id="{6A80D335-E301-50E3-404C-6EE49759503E}"/>
              </a:ext>
            </a:extLst>
          </p:cNvPr>
          <p:cNvPicPr>
            <a:picLocks noChangeAspect="1"/>
          </p:cNvPicPr>
          <p:nvPr/>
        </p:nvPicPr>
        <p:blipFill>
          <a:blip r:embed="rId3"/>
          <a:stretch>
            <a:fillRect/>
          </a:stretch>
        </p:blipFill>
        <p:spPr>
          <a:xfrm>
            <a:off x="1627944" y="1641893"/>
            <a:ext cx="8191581" cy="4009876"/>
          </a:xfrm>
          <a:prstGeom prst="rect">
            <a:avLst/>
          </a:prstGeom>
        </p:spPr>
      </p:pic>
    </p:spTree>
    <p:extLst>
      <p:ext uri="{BB962C8B-B14F-4D97-AF65-F5344CB8AC3E}">
        <p14:creationId xmlns:p14="http://schemas.microsoft.com/office/powerpoint/2010/main" val="6419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23</a:t>
            </a:fld>
            <a:endParaRPr lang="en-US"/>
          </a:p>
        </p:txBody>
      </p:sp>
      <p:sp>
        <p:nvSpPr>
          <p:cNvPr id="2" name="Footer Placeholder 1"/>
          <p:cNvSpPr>
            <a:spLocks noGrp="1"/>
          </p:cNvSpPr>
          <p:nvPr>
            <p:ph type="ftr" sz="quarter" idx="3"/>
          </p:nvPr>
        </p:nvSpPr>
        <p:spPr/>
        <p:txBody>
          <a:bodyPr/>
          <a:lstStyle/>
          <a:p>
            <a:endParaRPr lang="en-US" dirty="0"/>
          </a:p>
        </p:txBody>
      </p:sp>
      <p:sp>
        <p:nvSpPr>
          <p:cNvPr id="3" name="Rectangle 6">
            <a:extLst>
              <a:ext uri="{FF2B5EF4-FFF2-40B4-BE49-F238E27FC236}">
                <a16:creationId xmlns:a16="http://schemas.microsoft.com/office/drawing/2014/main" id="{AAC3674D-0328-2AB5-D6AF-F6BEEBE06A9C}"/>
              </a:ext>
            </a:extLst>
          </p:cNvPr>
          <p:cNvSpPr txBox="1">
            <a:spLocks noChangeArrowheads="1"/>
          </p:cNvSpPr>
          <p:nvPr/>
        </p:nvSpPr>
        <p:spPr>
          <a:xfrm>
            <a:off x="2130487" y="593965"/>
            <a:ext cx="7368076" cy="74964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latin typeface="+mj-lt"/>
              </a:rPr>
              <a:t>Summary : Future Scope, Limitations</a:t>
            </a:r>
            <a:br>
              <a:rPr lang="en-US" sz="1800" b="0" dirty="0">
                <a:solidFill>
                  <a:schemeClr val="bg1"/>
                </a:solidFill>
                <a:latin typeface="+mj-lt"/>
              </a:rPr>
            </a:br>
            <a:endParaRPr lang="en-US" dirty="0">
              <a:solidFill>
                <a:schemeClr val="bg1"/>
              </a:solidFill>
              <a:latin typeface="+mj-lt"/>
            </a:endParaRPr>
          </a:p>
        </p:txBody>
      </p:sp>
      <p:sp>
        <p:nvSpPr>
          <p:cNvPr id="13" name="TextBox 12">
            <a:extLst>
              <a:ext uri="{FF2B5EF4-FFF2-40B4-BE49-F238E27FC236}">
                <a16:creationId xmlns:a16="http://schemas.microsoft.com/office/drawing/2014/main" id="{4816512A-B7CC-41B2-B3D5-6207D0B4D8A3}"/>
              </a:ext>
            </a:extLst>
          </p:cNvPr>
          <p:cNvSpPr txBox="1"/>
          <p:nvPr/>
        </p:nvSpPr>
        <p:spPr>
          <a:xfrm>
            <a:off x="998375" y="1530420"/>
            <a:ext cx="8836090" cy="3693319"/>
          </a:xfrm>
          <a:prstGeom prst="rect">
            <a:avLst/>
          </a:prstGeom>
          <a:noFill/>
        </p:spPr>
        <p:txBody>
          <a:bodyPr wrap="square">
            <a:spAutoFit/>
          </a:bodyPr>
          <a:lstStyle/>
          <a:p>
            <a:r>
              <a:rPr lang="en-US" b="1" kern="100" dirty="0">
                <a:latin typeface="Calibri" panose="020F0502020204030204" pitchFamily="34" charset="0"/>
                <a:ea typeface="Calibri" panose="020F0502020204030204" pitchFamily="34" charset="0"/>
                <a:cs typeface="Times New Roman" panose="02020603050405020304" pitchFamily="18" charset="0"/>
              </a:rPr>
              <a:t>Conclusion :</a:t>
            </a:r>
          </a:p>
          <a:p>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Among the applied techniques on datasets, we can conclude that K means Clustering analysis technique is good fit for our dataset.</a:t>
            </a:r>
          </a:p>
          <a:p>
            <a:pPr marL="285750" indent="-28575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Based on the different parameter we can use similar types of data to build recommendation system in OTT platforms to recommend movies.</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Limitations:</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The numerical data was very less in the dataset so performing relevant operations</a:t>
            </a:r>
          </a:p>
          <a:p>
            <a:r>
              <a:rPr lang="en-US" kern="100" dirty="0">
                <a:latin typeface="Calibri" panose="020F0502020204030204" pitchFamily="34" charset="0"/>
                <a:ea typeface="Calibri" panose="020F0502020204030204" pitchFamily="34" charset="0"/>
                <a:cs typeface="Times New Roman" panose="02020603050405020304" pitchFamily="18" charset="0"/>
              </a:rPr>
              <a:t>where numerical data is required had to perform in the limited data.</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72360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5EA6F0-3C66-3488-0473-1692CB593662}"/>
              </a:ext>
            </a:extLst>
          </p:cNvPr>
          <p:cNvSpPr txBox="1">
            <a:spLocks/>
          </p:cNvSpPr>
          <p:nvPr/>
        </p:nvSpPr>
        <p:spPr>
          <a:xfrm>
            <a:off x="4565779" y="2920481"/>
            <a:ext cx="3607837" cy="811763"/>
          </a:xfrm>
          <a:prstGeom prst="rect">
            <a:avLst/>
          </a:prstGeom>
        </p:spPr>
        <p:txBody>
          <a:bodyPr/>
          <a:lstStyle>
            <a:lvl1pPr algn="l" defTabSz="91440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Thank You !!!</a:t>
            </a:r>
          </a:p>
        </p:txBody>
      </p:sp>
    </p:spTree>
    <p:extLst>
      <p:ext uri="{BB962C8B-B14F-4D97-AF65-F5344CB8AC3E}">
        <p14:creationId xmlns:p14="http://schemas.microsoft.com/office/powerpoint/2010/main" val="176619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Dataset Description</a:t>
            </a:r>
          </a:p>
        </p:txBody>
      </p:sp>
      <p:sp>
        <p:nvSpPr>
          <p:cNvPr id="499719" name="Rectangle 7"/>
          <p:cNvSpPr>
            <a:spLocks noGrp="1" noChangeArrowheads="1"/>
          </p:cNvSpPr>
          <p:nvPr>
            <p:ph idx="1"/>
          </p:nvPr>
        </p:nvSpPr>
        <p:spPr/>
        <p:txBody>
          <a:bodyPr>
            <a:normAutofit/>
          </a:bodyPr>
          <a:lstStyle/>
          <a:p>
            <a:pPr>
              <a:buFont typeface="Wingdings" panose="05000000000000000000" pitchFamily="2" charset="2"/>
              <a:buChar char="v"/>
            </a:pPr>
            <a:r>
              <a:rPr lang="en-US" dirty="0"/>
              <a:t> Dataset 1 </a:t>
            </a:r>
          </a:p>
          <a:p>
            <a:pPr marL="0" indent="0">
              <a:buNone/>
            </a:pPr>
            <a:endParaRPr lang="en-US" dirty="0"/>
          </a:p>
          <a:p>
            <a:pPr marL="457200" indent="-457200">
              <a:buFont typeface="+mj-lt"/>
              <a:buAutoNum type="arabicPeriod"/>
            </a:pPr>
            <a:r>
              <a:rPr lang="en-US" sz="1600" dirty="0"/>
              <a:t>Movie Id</a:t>
            </a:r>
          </a:p>
          <a:p>
            <a:pPr marL="457200" indent="-457200">
              <a:buFont typeface="+mj-lt"/>
              <a:buAutoNum type="arabicPeriod"/>
            </a:pPr>
            <a:r>
              <a:rPr lang="en-US" sz="1600" dirty="0"/>
              <a:t>Original Language</a:t>
            </a:r>
          </a:p>
          <a:p>
            <a:pPr marL="457200" indent="-457200">
              <a:buFont typeface="+mj-lt"/>
              <a:buAutoNum type="arabicPeriod"/>
            </a:pPr>
            <a:r>
              <a:rPr lang="en-US" sz="1600" dirty="0"/>
              <a:t>Title</a:t>
            </a:r>
          </a:p>
          <a:p>
            <a:pPr marL="457200" indent="-457200">
              <a:buFont typeface="+mj-lt"/>
              <a:buAutoNum type="arabicPeriod"/>
            </a:pPr>
            <a:r>
              <a:rPr lang="en-US" sz="1600" dirty="0"/>
              <a:t>Popularity</a:t>
            </a:r>
          </a:p>
          <a:p>
            <a:pPr marL="457200" indent="-457200">
              <a:buFont typeface="+mj-lt"/>
              <a:buAutoNum type="arabicPeriod"/>
            </a:pPr>
            <a:r>
              <a:rPr lang="en-US" sz="1600" dirty="0"/>
              <a:t>Release Date</a:t>
            </a:r>
          </a:p>
          <a:p>
            <a:pPr marL="457200" indent="-457200">
              <a:buFont typeface="+mj-lt"/>
              <a:buAutoNum type="arabicPeriod"/>
            </a:pPr>
            <a:r>
              <a:rPr lang="en-US" sz="1600" dirty="0"/>
              <a:t>Voting Average</a:t>
            </a:r>
          </a:p>
          <a:p>
            <a:pPr marL="457200" indent="-457200">
              <a:buFont typeface="+mj-lt"/>
              <a:buAutoNum type="arabicPeriod"/>
            </a:pPr>
            <a:r>
              <a:rPr lang="en-US" sz="1600" dirty="0"/>
              <a:t>Genre</a:t>
            </a:r>
          </a:p>
          <a:p>
            <a:pPr marL="457200" indent="-457200">
              <a:buFont typeface="+mj-lt"/>
              <a:buAutoNum type="arabicPeriod"/>
            </a:pPr>
            <a:r>
              <a:rPr lang="en-US" sz="1600" dirty="0"/>
              <a:t>Revenue</a:t>
            </a:r>
          </a:p>
          <a:p>
            <a:pPr marL="457200" indent="-457200">
              <a:buFont typeface="+mj-lt"/>
              <a:buAutoNum type="arabicPeriod"/>
            </a:pPr>
            <a:endParaRPr lang="en-US" dirty="0"/>
          </a:p>
          <a:p>
            <a:endParaRPr lang="en-US" dirty="0"/>
          </a:p>
        </p:txBody>
      </p:sp>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3</a:t>
            </a:fld>
            <a:endParaRPr lang="en-US" dirty="0"/>
          </a:p>
        </p:txBody>
      </p:sp>
      <p:sp>
        <p:nvSpPr>
          <p:cNvPr id="3" name="Rectangle 7">
            <a:extLst>
              <a:ext uri="{FF2B5EF4-FFF2-40B4-BE49-F238E27FC236}">
                <a16:creationId xmlns:a16="http://schemas.microsoft.com/office/drawing/2014/main" id="{A09A5CC2-3CAA-191D-539C-914D8631312C}"/>
              </a:ext>
            </a:extLst>
          </p:cNvPr>
          <p:cNvSpPr txBox="1">
            <a:spLocks noChangeArrowheads="1"/>
          </p:cNvSpPr>
          <p:nvPr/>
        </p:nvSpPr>
        <p:spPr>
          <a:xfrm>
            <a:off x="7143344" y="1559668"/>
            <a:ext cx="4079132" cy="4448783"/>
          </a:xfrm>
          <a:prstGeom prst="rect">
            <a:avLst/>
          </a:prstGeom>
        </p:spPr>
        <p:txBody>
          <a:bodyPr vert="horz" lIns="91440" tIns="45720" rIns="91440" bIns="45720" rtlCol="0" anchor="t" anchorCtr="0">
            <a:normAutofit/>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Wingdings" panose="05000000000000000000" pitchFamily="2" charset="2"/>
              <a:buChar char="v"/>
            </a:pPr>
            <a:r>
              <a:rPr lang="en-US" dirty="0"/>
              <a:t> Dataset 2 </a:t>
            </a:r>
          </a:p>
          <a:p>
            <a:pPr marL="0" indent="0">
              <a:buFont typeface="Arial" pitchFamily="34" charset="0"/>
              <a:buNone/>
            </a:pPr>
            <a:endParaRPr lang="en-US" dirty="0"/>
          </a:p>
          <a:p>
            <a:pPr marL="457200" indent="-457200">
              <a:buFont typeface="+mj-lt"/>
              <a:buAutoNum type="arabicPeriod"/>
            </a:pPr>
            <a:r>
              <a:rPr lang="en-US" sz="1600" dirty="0"/>
              <a:t>Movie Id</a:t>
            </a:r>
          </a:p>
          <a:p>
            <a:pPr marL="457200" indent="-457200">
              <a:buFont typeface="+mj-lt"/>
              <a:buAutoNum type="arabicPeriod"/>
            </a:pPr>
            <a:r>
              <a:rPr lang="en-US" sz="1600" dirty="0"/>
              <a:t>Title</a:t>
            </a:r>
          </a:p>
          <a:p>
            <a:pPr marL="457200" indent="-457200">
              <a:buFont typeface="+mj-lt"/>
              <a:buAutoNum type="arabicPeriod"/>
            </a:pPr>
            <a:r>
              <a:rPr lang="en-US" sz="1600" dirty="0"/>
              <a:t>User Id</a:t>
            </a:r>
          </a:p>
          <a:p>
            <a:pPr marL="457200" indent="-457200">
              <a:buFont typeface="+mj-lt"/>
              <a:buAutoNum type="arabicPeriod"/>
            </a:pPr>
            <a:r>
              <a:rPr lang="en-US" sz="1600" dirty="0"/>
              <a:t>Movie rating by User</a:t>
            </a:r>
          </a:p>
          <a:p>
            <a:pPr marL="457200" indent="-457200">
              <a:buFont typeface="+mj-lt"/>
              <a:buAutoNum type="arabicPeriod"/>
            </a:pPr>
            <a:r>
              <a:rPr lang="en-US" sz="1600" dirty="0"/>
              <a:t>Gender</a:t>
            </a:r>
          </a:p>
          <a:p>
            <a:pPr marL="457200" indent="-457200">
              <a:buFont typeface="+mj-lt"/>
              <a:buAutoNum type="arabicPeriod"/>
            </a:pPr>
            <a:r>
              <a:rPr lang="en-US" sz="1600" dirty="0"/>
              <a:t>Genre</a:t>
            </a:r>
          </a:p>
          <a:p>
            <a:pPr marL="457200" indent="-457200">
              <a:buFont typeface="+mj-lt"/>
              <a:buAutoNum type="arabicPeriod"/>
            </a:pPr>
            <a:r>
              <a:rPr lang="en-US" sz="1600" dirty="0"/>
              <a:t>Age</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56482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Dataset Description</a:t>
            </a:r>
          </a:p>
        </p:txBody>
      </p:sp>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4</a:t>
            </a:fld>
            <a:endParaRPr lang="en-US" dirty="0"/>
          </a:p>
        </p:txBody>
      </p:sp>
      <p:sp>
        <p:nvSpPr>
          <p:cNvPr id="3" name="Rectangle 7">
            <a:extLst>
              <a:ext uri="{FF2B5EF4-FFF2-40B4-BE49-F238E27FC236}">
                <a16:creationId xmlns:a16="http://schemas.microsoft.com/office/drawing/2014/main" id="{A09A5CC2-3CAA-191D-539C-914D8631312C}"/>
              </a:ext>
            </a:extLst>
          </p:cNvPr>
          <p:cNvSpPr txBox="1">
            <a:spLocks noChangeArrowheads="1"/>
          </p:cNvSpPr>
          <p:nvPr/>
        </p:nvSpPr>
        <p:spPr>
          <a:xfrm>
            <a:off x="826851" y="1468878"/>
            <a:ext cx="10395625" cy="4539574"/>
          </a:xfrm>
          <a:prstGeom prst="rect">
            <a:avLst/>
          </a:prstGeom>
        </p:spPr>
        <p:txBody>
          <a:bodyPr vert="horz" lIns="91440" tIns="45720" rIns="91440" bIns="45720" rtlCol="0" anchor="t" anchorCtr="0">
            <a:normAutofit/>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dirty="0"/>
              <a:t> Data merging for Dataset2:</a:t>
            </a:r>
          </a:p>
          <a:p>
            <a:r>
              <a:rPr lang="en-US" dirty="0"/>
              <a:t>Merged 3 csv files using python code over the common columns of the dataset</a:t>
            </a:r>
          </a:p>
          <a:p>
            <a:r>
              <a:rPr lang="en-US" dirty="0"/>
              <a:t>This merged dataset has 1 million of rows</a:t>
            </a:r>
          </a:p>
          <a:p>
            <a:endParaRPr lang="en-US" dirty="0"/>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23652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a:xfrm>
            <a:off x="1216090" y="286052"/>
            <a:ext cx="8497078" cy="1178853"/>
          </a:xfrm>
        </p:spPr>
        <p:txBody>
          <a:bodyPr/>
          <a:lstStyle/>
          <a:p>
            <a:pPr algn="l"/>
            <a:r>
              <a:rPr lang="en-US" sz="2400" dirty="0">
                <a:latin typeface="+mj-lt"/>
              </a:rPr>
              <a:t>Dataset Description :  </a:t>
            </a:r>
            <a:r>
              <a:rPr lang="en-US" sz="2400" b="0" i="0" u="none" strike="noStrike" baseline="0" dirty="0">
                <a:solidFill>
                  <a:srgbClr val="000000"/>
                </a:solidFill>
                <a:latin typeface="+mj-lt"/>
              </a:rPr>
              <a:t>quality/integrity/ethics </a:t>
            </a:r>
            <a:br>
              <a:rPr lang="en-US" sz="1800" b="0" i="0" u="none" strike="noStrike" baseline="0" dirty="0">
                <a:solidFill>
                  <a:srgbClr val="000000"/>
                </a:solidFill>
                <a:latin typeface="+mj-lt"/>
              </a:rPr>
            </a:br>
            <a:endParaRPr lang="en-US" dirty="0">
              <a:latin typeface="+mj-lt"/>
            </a:endParaRPr>
          </a:p>
        </p:txBody>
      </p:sp>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5</a:t>
            </a:fld>
            <a:endParaRPr lang="en-US" dirty="0"/>
          </a:p>
        </p:txBody>
      </p:sp>
      <p:sp>
        <p:nvSpPr>
          <p:cNvPr id="3" name="Rectangle 7">
            <a:extLst>
              <a:ext uri="{FF2B5EF4-FFF2-40B4-BE49-F238E27FC236}">
                <a16:creationId xmlns:a16="http://schemas.microsoft.com/office/drawing/2014/main" id="{A09A5CC2-3CAA-191D-539C-914D8631312C}"/>
              </a:ext>
            </a:extLst>
          </p:cNvPr>
          <p:cNvSpPr txBox="1">
            <a:spLocks noChangeArrowheads="1"/>
          </p:cNvSpPr>
          <p:nvPr/>
        </p:nvSpPr>
        <p:spPr>
          <a:xfrm>
            <a:off x="826851" y="1468878"/>
            <a:ext cx="10395625" cy="4539574"/>
          </a:xfrm>
          <a:prstGeom prst="rect">
            <a:avLst/>
          </a:prstGeom>
        </p:spPr>
        <p:txBody>
          <a:bodyPr vert="horz" lIns="91440" tIns="45720" rIns="91440" bIns="45720" rtlCol="0" anchor="t" anchorCtr="0">
            <a:normAutofit/>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larger dataset has one to many relationship between the columns like :</a:t>
            </a:r>
            <a:br>
              <a:rPr lang="en-US"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single movie with its genre and id (1-&gt;many) rating, age, gender  i.e.one movie was rated by multiple users of any gender and different ratings</a:t>
            </a:r>
          </a:p>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Incomplete Genre Data: The 'genres' column has only 6020 non-null values out of a total of 1000209 rows. This means that genre information is missing for a large portion of the movies in the dataset. This could limit the usefulness of the dataset for certain types of analysis or recommendations.</a:t>
            </a:r>
          </a:p>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Biased User Demographics: The dataset only includes information on gender and age of the users, and it is not clear how representative the sample is of the general population. The dataset is not be inclusive of all types of users, which could lead to biased recommendations or conclusions based on the data.</a:t>
            </a:r>
          </a:p>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Limited Rating Scale: The rating column only ranges from 1 to 5, which could limit the granularity of the analysis and recommendations that can be made from the data.</a:t>
            </a:r>
          </a:p>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Potential for Fraudulent Ratings: There is no information on how the ratings were obtained from the users, which could leave the dataset open to potential fraudulent ratings or other data quality issues.</a:t>
            </a:r>
          </a:p>
          <a:p>
            <a:pPr>
              <a:buFont typeface="Wingdings" panose="05000000000000000000" pitchFamily="2" charset="2"/>
              <a:buChar char="v"/>
            </a:pPr>
            <a:endParaRPr lang="en-US" sz="1600" dirty="0"/>
          </a:p>
          <a:p>
            <a:endParaRPr lang="en-US" sz="1600" dirty="0"/>
          </a:p>
        </p:txBody>
      </p:sp>
    </p:spTree>
    <p:extLst>
      <p:ext uri="{BB962C8B-B14F-4D97-AF65-F5344CB8AC3E}">
        <p14:creationId xmlns:p14="http://schemas.microsoft.com/office/powerpoint/2010/main" val="29650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6</a:t>
            </a:fld>
            <a:endParaRPr lang="en-US" dirty="0"/>
          </a:p>
        </p:txBody>
      </p:sp>
      <p:sp>
        <p:nvSpPr>
          <p:cNvPr id="3" name="Rectangle 7">
            <a:extLst>
              <a:ext uri="{FF2B5EF4-FFF2-40B4-BE49-F238E27FC236}">
                <a16:creationId xmlns:a16="http://schemas.microsoft.com/office/drawing/2014/main" id="{A09A5CC2-3CAA-191D-539C-914D8631312C}"/>
              </a:ext>
            </a:extLst>
          </p:cNvPr>
          <p:cNvSpPr txBox="1">
            <a:spLocks noChangeArrowheads="1"/>
          </p:cNvSpPr>
          <p:nvPr/>
        </p:nvSpPr>
        <p:spPr>
          <a:xfrm>
            <a:off x="826851" y="1468878"/>
            <a:ext cx="10395625" cy="4539574"/>
          </a:xfrm>
          <a:prstGeom prst="rect">
            <a:avLst/>
          </a:prstGeom>
        </p:spPr>
        <p:txBody>
          <a:bodyPr vert="horz" lIns="91440" tIns="45720" rIns="91440" bIns="45720" rtlCol="0" anchor="t" anchorCtr="0">
            <a:normAutofit/>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Privacy Concerns: The dataset contains personal information such as gender and age, which could raise privacy concerns if the data is not handled appropriately.</a:t>
            </a:r>
          </a:p>
          <a:p>
            <a:pPr marL="342900" marR="0" lvl="0" indent="-342900">
              <a:lnSpc>
                <a:spcPct val="107000"/>
              </a:lnSpc>
              <a:spcBef>
                <a:spcPts val="0"/>
              </a:spcBef>
              <a:spcAft>
                <a:spcPts val="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Lack of Contextual Information: The dataset does not provide any contextual information about the movies, such as release date or production budget, which could limit the analysis and insights that can be drawn from the data.</a:t>
            </a:r>
          </a:p>
          <a:p>
            <a:pPr marL="342900" marR="0" lvl="0" indent="-342900">
              <a:lnSpc>
                <a:spcPct val="107000"/>
              </a:lnSpc>
              <a:spcBef>
                <a:spcPts val="0"/>
              </a:spcBef>
              <a:spcAft>
                <a:spcPts val="800"/>
              </a:spcAft>
              <a:buFont typeface="Wingdings" panose="05000000000000000000" pitchFamily="2"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While in the smaller data there are missing values: There are missing values in almost all columns, with the number of non-null values ranging from 5336 to 10014. This can be problematic for data analysis since missing data can bias results and decrease the representativeness of the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Inconsistent</a:t>
            </a:r>
            <a:r>
              <a:rPr lang="en-US" sz="1600" dirty="0">
                <a:effectLst/>
                <a:latin typeface="Calibri" panose="020F0502020204030204" pitchFamily="34" charset="0"/>
                <a:ea typeface="Calibri" panose="020F0502020204030204" pitchFamily="34" charset="0"/>
                <a:cs typeface="Times New Roman" panose="02020603050405020304" pitchFamily="18" charset="0"/>
              </a:rPr>
              <a:t> data types: Some columns contain data of inconsistent data types. For example,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release_date</a:t>
            </a:r>
            <a:r>
              <a:rPr lang="en-US" sz="1600" dirty="0">
                <a:effectLst/>
                <a:latin typeface="Calibri" panose="020F0502020204030204" pitchFamily="34" charset="0"/>
                <a:ea typeface="Calibri" panose="020F0502020204030204" pitchFamily="34" charset="0"/>
                <a:cs typeface="Times New Roman" panose="02020603050405020304" pitchFamily="18" charset="0"/>
              </a:rPr>
              <a:t>" column is also of type "object" while it will be more appropriate to represent it as a datetime object.</a:t>
            </a:r>
            <a:endParaRPr lang="en-US" sz="1600" dirty="0"/>
          </a:p>
          <a:p>
            <a:pPr>
              <a:buFont typeface="Wingdings" panose="05000000000000000000" pitchFamily="2" charset="2"/>
              <a:buChar char="v"/>
            </a:pPr>
            <a:endParaRPr lang="en-US" sz="1600" dirty="0"/>
          </a:p>
          <a:p>
            <a:endParaRPr lang="en-US" sz="1600" dirty="0"/>
          </a:p>
        </p:txBody>
      </p:sp>
      <p:sp>
        <p:nvSpPr>
          <p:cNvPr id="8" name="Rectangle 6">
            <a:extLst>
              <a:ext uri="{FF2B5EF4-FFF2-40B4-BE49-F238E27FC236}">
                <a16:creationId xmlns:a16="http://schemas.microsoft.com/office/drawing/2014/main" id="{9D4E1269-0250-A193-4B34-92DC8F14370C}"/>
              </a:ext>
            </a:extLst>
          </p:cNvPr>
          <p:cNvSpPr txBox="1">
            <a:spLocks noGrp="1" noChangeArrowheads="1"/>
          </p:cNvSpPr>
          <p:nvPr>
            <p:ph type="title"/>
          </p:nvPr>
        </p:nvSpPr>
        <p:spPr>
          <a:xfrm>
            <a:off x="1094792" y="770716"/>
            <a:ext cx="10913706" cy="78749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mj-lt"/>
              </a:rPr>
              <a:t>Dataset Description :  </a:t>
            </a:r>
            <a:r>
              <a:rPr lang="en-US" sz="2400" b="0" dirty="0">
                <a:solidFill>
                  <a:srgbClr val="000000"/>
                </a:solidFill>
                <a:latin typeface="+mj-lt"/>
              </a:rPr>
              <a:t>Quality/Integrity/Ethics </a:t>
            </a:r>
            <a:br>
              <a:rPr lang="en-US" sz="1800" b="0" dirty="0">
                <a:solidFill>
                  <a:srgbClr val="000000"/>
                </a:solidFill>
                <a:latin typeface="+mj-lt"/>
              </a:rPr>
            </a:br>
            <a:endParaRPr lang="en-US" dirty="0">
              <a:latin typeface="+mj-lt"/>
            </a:endParaRPr>
          </a:p>
        </p:txBody>
      </p:sp>
    </p:spTree>
    <p:extLst>
      <p:ext uri="{BB962C8B-B14F-4D97-AF65-F5344CB8AC3E}">
        <p14:creationId xmlns:p14="http://schemas.microsoft.com/office/powerpoint/2010/main" val="235324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7</a:t>
            </a:fld>
            <a:endParaRPr lang="en-US"/>
          </a:p>
        </p:txBody>
      </p:sp>
      <p:sp>
        <p:nvSpPr>
          <p:cNvPr id="2" name="Footer Placeholder 1"/>
          <p:cNvSpPr>
            <a:spLocks noGrp="1"/>
          </p:cNvSpPr>
          <p:nvPr>
            <p:ph type="ftr" sz="quarter" idx="3"/>
          </p:nvPr>
        </p:nvSpPr>
        <p:spPr/>
        <p:txBody>
          <a:bodyPr/>
          <a:lstStyle/>
          <a:p>
            <a:endParaRPr lang="en-US" dirty="0"/>
          </a:p>
        </p:txBody>
      </p:sp>
      <p:sp>
        <p:nvSpPr>
          <p:cNvPr id="3" name="Rectangle 6">
            <a:extLst>
              <a:ext uri="{FF2B5EF4-FFF2-40B4-BE49-F238E27FC236}">
                <a16:creationId xmlns:a16="http://schemas.microsoft.com/office/drawing/2014/main" id="{AAC3674D-0328-2AB5-D6AF-F6BEEBE06A9C}"/>
              </a:ext>
            </a:extLst>
          </p:cNvPr>
          <p:cNvSpPr txBox="1">
            <a:spLocks noChangeArrowheads="1"/>
          </p:cNvSpPr>
          <p:nvPr/>
        </p:nvSpPr>
        <p:spPr>
          <a:xfrm>
            <a:off x="572277" y="136763"/>
            <a:ext cx="8618376" cy="12721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latin typeface="+mj-lt"/>
              </a:rPr>
              <a:t>Data Wrangling Operations Outcomes</a:t>
            </a:r>
            <a:br>
              <a:rPr lang="en-US" sz="1800" b="0" dirty="0">
                <a:solidFill>
                  <a:schemeClr val="bg1"/>
                </a:solidFill>
                <a:latin typeface="+mj-lt"/>
              </a:rPr>
            </a:br>
            <a:endParaRPr lang="en-US" dirty="0">
              <a:solidFill>
                <a:schemeClr val="bg1"/>
              </a:solidFill>
              <a:latin typeface="+mj-lt"/>
            </a:endParaRPr>
          </a:p>
        </p:txBody>
      </p:sp>
      <p:pic>
        <p:nvPicPr>
          <p:cNvPr id="5" name="Picture 4" descr="Text&#10;&#10;Description automatically generated">
            <a:extLst>
              <a:ext uri="{FF2B5EF4-FFF2-40B4-BE49-F238E27FC236}">
                <a16:creationId xmlns:a16="http://schemas.microsoft.com/office/drawing/2014/main" id="{FED57361-9790-079A-940D-DA488320A4E9}"/>
              </a:ext>
            </a:extLst>
          </p:cNvPr>
          <p:cNvPicPr>
            <a:picLocks noChangeAspect="1"/>
          </p:cNvPicPr>
          <p:nvPr/>
        </p:nvPicPr>
        <p:blipFill>
          <a:blip r:embed="rId3"/>
          <a:stretch>
            <a:fillRect/>
          </a:stretch>
        </p:blipFill>
        <p:spPr>
          <a:xfrm>
            <a:off x="877524" y="1516153"/>
            <a:ext cx="7659986" cy="4431202"/>
          </a:xfrm>
          <a:prstGeom prst="rect">
            <a:avLst/>
          </a:prstGeom>
        </p:spPr>
      </p:pic>
    </p:spTree>
    <p:extLst>
      <p:ext uri="{BB962C8B-B14F-4D97-AF65-F5344CB8AC3E}">
        <p14:creationId xmlns:p14="http://schemas.microsoft.com/office/powerpoint/2010/main" val="395145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8</a:t>
            </a:fld>
            <a:endParaRPr lang="en-US"/>
          </a:p>
        </p:txBody>
      </p:sp>
      <p:sp>
        <p:nvSpPr>
          <p:cNvPr id="2" name="Footer Placeholder 1"/>
          <p:cNvSpPr>
            <a:spLocks noGrp="1"/>
          </p:cNvSpPr>
          <p:nvPr>
            <p:ph type="ftr" sz="quarter" idx="3"/>
          </p:nvPr>
        </p:nvSpPr>
        <p:spPr/>
        <p:txBody>
          <a:bodyPr/>
          <a:lstStyle/>
          <a:p>
            <a:endParaRPr lang="en-US" dirty="0"/>
          </a:p>
        </p:txBody>
      </p:sp>
      <p:sp>
        <p:nvSpPr>
          <p:cNvPr id="3" name="Rectangle 6">
            <a:extLst>
              <a:ext uri="{FF2B5EF4-FFF2-40B4-BE49-F238E27FC236}">
                <a16:creationId xmlns:a16="http://schemas.microsoft.com/office/drawing/2014/main" id="{AAC3674D-0328-2AB5-D6AF-F6BEEBE06A9C}"/>
              </a:ext>
            </a:extLst>
          </p:cNvPr>
          <p:cNvSpPr txBox="1">
            <a:spLocks noChangeArrowheads="1"/>
          </p:cNvSpPr>
          <p:nvPr/>
        </p:nvSpPr>
        <p:spPr>
          <a:xfrm>
            <a:off x="572277" y="136763"/>
            <a:ext cx="8618376" cy="12721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latin typeface="+mj-lt"/>
              </a:rPr>
              <a:t>Data Wrangling Operations Outcomes</a:t>
            </a:r>
            <a:br>
              <a:rPr lang="en-US" sz="1800" b="0" dirty="0">
                <a:solidFill>
                  <a:schemeClr val="bg1"/>
                </a:solidFill>
                <a:latin typeface="+mj-lt"/>
              </a:rPr>
            </a:br>
            <a:endParaRPr lang="en-US" dirty="0">
              <a:solidFill>
                <a:schemeClr val="bg1"/>
              </a:solidFill>
              <a:latin typeface="+mj-lt"/>
            </a:endParaRPr>
          </a:p>
        </p:txBody>
      </p:sp>
      <p:pic>
        <p:nvPicPr>
          <p:cNvPr id="7" name="Picture 6" descr="Text&#10;&#10;Description automatically generated">
            <a:extLst>
              <a:ext uri="{FF2B5EF4-FFF2-40B4-BE49-F238E27FC236}">
                <a16:creationId xmlns:a16="http://schemas.microsoft.com/office/drawing/2014/main" id="{12F62299-A56D-1D42-85D0-CB1D14240576}"/>
              </a:ext>
            </a:extLst>
          </p:cNvPr>
          <p:cNvPicPr>
            <a:picLocks noChangeAspect="1"/>
          </p:cNvPicPr>
          <p:nvPr/>
        </p:nvPicPr>
        <p:blipFill>
          <a:blip r:embed="rId3"/>
          <a:stretch>
            <a:fillRect/>
          </a:stretch>
        </p:blipFill>
        <p:spPr>
          <a:xfrm>
            <a:off x="840202" y="1386931"/>
            <a:ext cx="6387465" cy="4867910"/>
          </a:xfrm>
          <a:prstGeom prst="rect">
            <a:avLst/>
          </a:prstGeom>
        </p:spPr>
      </p:pic>
    </p:spTree>
    <p:extLst>
      <p:ext uri="{BB962C8B-B14F-4D97-AF65-F5344CB8AC3E}">
        <p14:creationId xmlns:p14="http://schemas.microsoft.com/office/powerpoint/2010/main" val="132238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9</a:t>
            </a:fld>
            <a:endParaRPr lang="en-US"/>
          </a:p>
        </p:txBody>
      </p:sp>
      <p:sp>
        <p:nvSpPr>
          <p:cNvPr id="2" name="Footer Placeholder 1"/>
          <p:cNvSpPr>
            <a:spLocks noGrp="1"/>
          </p:cNvSpPr>
          <p:nvPr>
            <p:ph type="ftr" sz="quarter" idx="3"/>
          </p:nvPr>
        </p:nvSpPr>
        <p:spPr/>
        <p:txBody>
          <a:bodyPr/>
          <a:lstStyle/>
          <a:p>
            <a:endParaRPr lang="en-US" dirty="0"/>
          </a:p>
        </p:txBody>
      </p:sp>
      <p:sp>
        <p:nvSpPr>
          <p:cNvPr id="3" name="Rectangle 6">
            <a:extLst>
              <a:ext uri="{FF2B5EF4-FFF2-40B4-BE49-F238E27FC236}">
                <a16:creationId xmlns:a16="http://schemas.microsoft.com/office/drawing/2014/main" id="{AAC3674D-0328-2AB5-D6AF-F6BEEBE06A9C}"/>
              </a:ext>
            </a:extLst>
          </p:cNvPr>
          <p:cNvSpPr txBox="1">
            <a:spLocks noChangeArrowheads="1"/>
          </p:cNvSpPr>
          <p:nvPr/>
        </p:nvSpPr>
        <p:spPr>
          <a:xfrm>
            <a:off x="572277" y="136763"/>
            <a:ext cx="8618376" cy="12721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latin typeface="+mj-lt"/>
              </a:rPr>
              <a:t>Data Wrangling Operations Outcomes</a:t>
            </a:r>
            <a:br>
              <a:rPr lang="en-US" sz="1800" b="0" dirty="0">
                <a:solidFill>
                  <a:schemeClr val="bg1"/>
                </a:solidFill>
                <a:latin typeface="+mj-lt"/>
              </a:rPr>
            </a:br>
            <a:endParaRPr lang="en-US" dirty="0">
              <a:solidFill>
                <a:schemeClr val="bg1"/>
              </a:solidFill>
              <a:latin typeface="+mj-lt"/>
            </a:endParaRPr>
          </a:p>
        </p:txBody>
      </p:sp>
      <p:pic>
        <p:nvPicPr>
          <p:cNvPr id="5" name="Picture 4" descr="Text&#10;&#10;Description automatically generated">
            <a:extLst>
              <a:ext uri="{FF2B5EF4-FFF2-40B4-BE49-F238E27FC236}">
                <a16:creationId xmlns:a16="http://schemas.microsoft.com/office/drawing/2014/main" id="{5BE2BEA3-D425-6F7F-B417-1D7CE80EDF31}"/>
              </a:ext>
            </a:extLst>
          </p:cNvPr>
          <p:cNvPicPr>
            <a:picLocks noChangeAspect="1"/>
          </p:cNvPicPr>
          <p:nvPr/>
        </p:nvPicPr>
        <p:blipFill>
          <a:blip r:embed="rId3"/>
          <a:stretch>
            <a:fillRect/>
          </a:stretch>
        </p:blipFill>
        <p:spPr>
          <a:xfrm>
            <a:off x="1194765" y="1421829"/>
            <a:ext cx="8481058" cy="4512439"/>
          </a:xfrm>
          <a:prstGeom prst="rect">
            <a:avLst/>
          </a:prstGeom>
        </p:spPr>
      </p:pic>
    </p:spTree>
    <p:extLst>
      <p:ext uri="{BB962C8B-B14F-4D97-AF65-F5344CB8AC3E}">
        <p14:creationId xmlns:p14="http://schemas.microsoft.com/office/powerpoint/2010/main" val="847986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1d76e6ed25a0b9acc172e1212e12c5ea2ec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ppt/theme/theme2.xml><?xml version="1.0" encoding="utf-8"?>
<a:theme xmlns:a="http://schemas.openxmlformats.org/drawingml/2006/main"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lumMod val="40000"/>
            <a:lumOff val="60000"/>
          </a:schemeClr>
        </a:solidFill>
        <a:ln w="12700" cap="sq" algn="ctr">
          <a:solidFill>
            <a:schemeClr val="tx1"/>
          </a:solidFill>
          <a:miter lim="800000"/>
          <a:headEnd/>
          <a:tailEnd/>
        </a:ln>
        <a:effectLst/>
      </a:spPr>
      <a:bodyPr wrap="none" rtlCol="0" anchor="ctr"/>
      <a:lstStyle>
        <a:defPPr algn="ctr">
          <a:defRPr sz="1600" dirty="0" smtClean="0">
            <a:solidFill>
              <a:schemeClr val="bg1"/>
            </a:solidFill>
            <a:latin typeface="+mn-lt"/>
          </a:defRPr>
        </a:defPPr>
      </a:lstStyle>
    </a:spDef>
    <a:lnDef>
      <a:spPr bwMode="auto">
        <a:solidFill>
          <a:schemeClr val="accent2"/>
        </a:solidFill>
        <a:ln w="19050" cap="sq" cmpd="sng" algn="ctr">
          <a:solidFill>
            <a:schemeClr val="tx1"/>
          </a:solidFill>
          <a:prstDash val="solid"/>
          <a:round/>
          <a:headEnd type="triangle" w="med" len="med"/>
          <a:tailEnd type="triangle" w="med" len="med"/>
        </a:ln>
        <a:effectLst/>
      </a:spPr>
      <a:bodyPr/>
      <a:lstStyle/>
    </a:lnDef>
    <a:txDef>
      <a:spPr>
        <a:noFill/>
      </a:spPr>
      <a:bodyPr wrap="none" rtlCol="0">
        <a:noAutofit/>
      </a:bodyPr>
      <a:lstStyle>
        <a:defPPr algn="ctr">
          <a:defRPr sz="16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WPI_2012Multi</Template>
  <TotalTime>222</TotalTime>
  <Words>1262</Words>
  <Application>Microsoft Office PowerPoint</Application>
  <PresentationFormat>Widescreen</PresentationFormat>
  <Paragraphs>172</Paragraphs>
  <Slides>24</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Times New Roman</vt:lpstr>
      <vt:lpstr>Verdana</vt:lpstr>
      <vt:lpstr>Wingdings</vt:lpstr>
      <vt:lpstr>WPI-White</vt:lpstr>
      <vt:lpstr>WPI_Gray</vt:lpstr>
      <vt:lpstr>PowerPoint Presentation</vt:lpstr>
      <vt:lpstr>PowerPoint Presentation</vt:lpstr>
      <vt:lpstr>Dataset Description</vt:lpstr>
      <vt:lpstr>Dataset Description</vt:lpstr>
      <vt:lpstr>Dataset Description :  quality/integrity/ethics  </vt:lpstr>
      <vt:lpstr>Dataset Description :  Quality/Integrity/Ethics  </vt:lpstr>
      <vt:lpstr>PowerPoint Presentation</vt:lpstr>
      <vt:lpstr>PowerPoint Presentation</vt:lpstr>
      <vt:lpstr>PowerPoint Presentation</vt:lpstr>
      <vt:lpstr>PowerPoint Presentation</vt:lpstr>
      <vt:lpstr>Data Mining Operations Outcomes </vt:lpstr>
      <vt:lpstr>Data Mining Operations Outcomes </vt:lpstr>
      <vt:lpstr>Data Mining Operations Outcomes </vt:lpstr>
      <vt:lpstr>Data Mining Operations Outcomes </vt:lpstr>
      <vt:lpstr>Data Mining Operations Outcomes </vt:lpstr>
      <vt:lpstr>Data Mining Operations Outcomes </vt:lpstr>
      <vt:lpstr>Data Visualization Outcomes </vt:lpstr>
      <vt:lpstr>Data Visualization Outcomes </vt:lpstr>
      <vt:lpstr>Data Visualization Outcomes </vt:lpstr>
      <vt:lpstr>Data Visualization Outcomes </vt:lpstr>
      <vt:lpstr>Data Visualization Outcomes </vt:lpstr>
      <vt:lpstr>Data Visualization Outcomes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Bold 40pt</dc:title>
  <dc:creator>Melissa</dc:creator>
  <cp:lastModifiedBy>Budukh, Adhiraj</cp:lastModifiedBy>
  <cp:revision>81</cp:revision>
  <dcterms:created xsi:type="dcterms:W3CDTF">2015-05-27T13:16:15Z</dcterms:created>
  <dcterms:modified xsi:type="dcterms:W3CDTF">2023-05-01T23:52:38Z</dcterms:modified>
</cp:coreProperties>
</file>