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6" r:id="rId4"/>
    <p:sldMasterId id="2147483678" r:id="rId5"/>
    <p:sldMasterId id="2147483690" r:id="rId6"/>
    <p:sldMasterId id="2147483702" r:id="rId7"/>
    <p:sldMasterId id="2147483714" r:id="rId8"/>
  </p:sldMasterIdLst>
  <p:notesMasterIdLst>
    <p:notesMasterId r:id="rId61"/>
  </p:notesMasterIdLst>
  <p:sldIdLst>
    <p:sldId id="413" r:id="rId9"/>
    <p:sldId id="259" r:id="rId10"/>
    <p:sldId id="262" r:id="rId11"/>
    <p:sldId id="271" r:id="rId12"/>
    <p:sldId id="274" r:id="rId13"/>
    <p:sldId id="277" r:id="rId14"/>
    <p:sldId id="280" r:id="rId15"/>
    <p:sldId id="283" r:id="rId16"/>
    <p:sldId id="286" r:id="rId17"/>
    <p:sldId id="289" r:id="rId18"/>
    <p:sldId id="292" r:id="rId19"/>
    <p:sldId id="295" r:id="rId20"/>
    <p:sldId id="298" r:id="rId21"/>
    <p:sldId id="301" r:id="rId22"/>
    <p:sldId id="304" r:id="rId23"/>
    <p:sldId id="307" r:id="rId24"/>
    <p:sldId id="310" r:id="rId25"/>
    <p:sldId id="313" r:id="rId26"/>
    <p:sldId id="316" r:id="rId27"/>
    <p:sldId id="319" r:id="rId28"/>
    <p:sldId id="322" r:id="rId29"/>
    <p:sldId id="325" r:id="rId30"/>
    <p:sldId id="328" r:id="rId31"/>
    <p:sldId id="331" r:id="rId32"/>
    <p:sldId id="334" r:id="rId33"/>
    <p:sldId id="337" r:id="rId34"/>
    <p:sldId id="340" r:id="rId35"/>
    <p:sldId id="343" r:id="rId36"/>
    <p:sldId id="346" r:id="rId37"/>
    <p:sldId id="349" r:id="rId38"/>
    <p:sldId id="268" r:id="rId39"/>
    <p:sldId id="352" r:id="rId40"/>
    <p:sldId id="355" r:id="rId41"/>
    <p:sldId id="358" r:id="rId42"/>
    <p:sldId id="361" r:id="rId43"/>
    <p:sldId id="364" r:id="rId44"/>
    <p:sldId id="367" r:id="rId45"/>
    <p:sldId id="370" r:id="rId46"/>
    <p:sldId id="373" r:id="rId47"/>
    <p:sldId id="376" r:id="rId48"/>
    <p:sldId id="377" r:id="rId49"/>
    <p:sldId id="401" r:id="rId50"/>
    <p:sldId id="378" r:id="rId51"/>
    <p:sldId id="391" r:id="rId52"/>
    <p:sldId id="379" r:id="rId53"/>
    <p:sldId id="381" r:id="rId54"/>
    <p:sldId id="382" r:id="rId55"/>
    <p:sldId id="383" r:id="rId56"/>
    <p:sldId id="384" r:id="rId57"/>
    <p:sldId id="385" r:id="rId58"/>
    <p:sldId id="386" r:id="rId59"/>
    <p:sldId id="392" r:id="rId60"/>
  </p:sldIdLst>
  <p:sldSz cx="12192000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84934" autoAdjust="0"/>
  </p:normalViewPr>
  <p:slideViewPr>
    <p:cSldViewPr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5" Type="http://schemas.openxmlformats.org/officeDocument/2006/relationships/tags" Target="tags/tag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633D-412E-47EB-AEBD-AF5D3E9AA3F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DE2F-3238-4ED9-B311-F41AA6A71E0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ECB31195-03B7-4EFD-9886-3C540CE283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4EB10A1C-9541-438A-A3A8-0DE9BB31A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C315F7BA-2083-4A13-ADAE-00AC0AE62C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481148"/>
            <a:ext cx="761491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/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/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defPPr/>
            <a:lvl1pPr>
              <a:defRPr sz="900" b="0" i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/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/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defPPr/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/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/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defPPr/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/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/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defPPr/>
            <a:lvl1pPr>
              <a:defRPr sz="900" b="0" i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/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/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defPPr/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defPPr/>
            <a:lvl1pPr>
              <a:defRPr sz="900" b="0" i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/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/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defPPr/>
            <a:lvl1pPr>
              <a:defRPr sz="900" b="0" i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/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/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AF23D366-3AC8-429C-8203-5B259D03BA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A5B95C8D-33EC-4DE0-9F15-49AB8E1935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78006C3F-8229-4444-A772-ED13941B4B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fld id="{D180C4F7-924C-4998-8BD8-1813C29CF6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defPPr/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/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defPPr/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defPPr/>
            <a:lvl1pPr algn="l">
              <a:defRPr/>
            </a:lvl1pPr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fld id="{B37F7840-467A-48FA-A575-4B01B052862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defPPr/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1765C18-FD3A-4019-A3B2-5C156BBC92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2A3535A-4186-41F7-979E-0C921C71243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defPPr/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/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defPPr/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defPPr/>
            <a:lvl1pPr algn="l">
              <a:defRPr/>
            </a:lvl1pPr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fld id="{6F985B3F-2661-465D-97C7-654C884FCF1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defPPr/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B4C5EF7-B79A-4B05-A08B-3429C14497F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FF9E6D2D-3AD3-400B-917F-531CB0097481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C61B1131-5728-401D-8326-808BC44ACD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5A357081-9AF9-45ED-89FF-B3711A45D0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2707" y="461899"/>
            <a:ext cx="34185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2647" y="1296924"/>
            <a:ext cx="4605655" cy="393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/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92085" y="6603448"/>
            <a:ext cx="80962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7878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defPPr/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defPPr/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DA6F83-DE9E-4BBC-A37E-9DA642925C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237A7A-30B2-4178-B554-E10BD68D16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B2F2501-3D86-49BC-8E69-B81C5B7A82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A846063-BF55-4662-A6C2-D733B2BDE0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E85E099-1E4E-4CB3-A3B6-13AE54B7F8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EA14F37-CAD1-4AC7-AC9C-736614697F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</a:defRPr>
            </a:p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Click to edit Master text styles</a:t>
            </a:r>
            <a:endParaRPr kumimoji="0" lang="en-US" sz="2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Second level</a:t>
            </a:r>
            <a:endParaRPr kumimoji="0" lang="en-US" sz="18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1143000" marR="0" lvl="2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Third level</a:t>
            </a:r>
            <a:endParaRPr kumimoji="0" lang="en-US" sz="16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1600200" marR="0" lvl="3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Fourth level</a:t>
            </a:r>
            <a:endParaRPr kumimoji="0" lang="en-US" sz="14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057400" marR="0" lvl="4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1000" b="0" i="0" normalizeH="0" noProof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11765C18-FD3A-4019-A3B2-5C156BBC9235}" type="datetimeFigureOut">
              <a:rPr kumimoji="0" lang="en-US" sz="1000" b="0" i="0" normalizeH="0" noProof="0" smtClean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rPr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l" defTabSz="457200">
              <a:buNone/>
              <a:defRPr kumimoji="0" sz="1000" b="0" i="0" normalizeH="0" noProof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2800" b="0" i="0" normalizeH="0" noProof="0">
                <a:solidFill>
                  <a:srgbClr val="B71E42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A2A3535A-4186-41F7-979E-0C921C712437}" type="slidenum">
              <a:rPr kumimoji="0" lang="en-US" sz="2800" b="0" i="0" normalizeH="0" noProof="0" smtClean="0">
                <a:solidFill>
                  <a:srgbClr val="B71E42"/>
                </a:solidFill>
                <a:uLnTx/>
                <a:uFillTx/>
                <a:latin typeface="+mn-lt"/>
                <a:ea typeface="+mn-ea"/>
                <a:cs typeface="+mn-cs"/>
              </a:rPr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</a:defRPr>
            </a:p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Click to edit Master text styles</a:t>
            </a:r>
            <a:endParaRPr kumimoji="0" lang="en-US" sz="2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Second level</a:t>
            </a:r>
            <a:endParaRPr kumimoji="0" lang="en-US" sz="18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1143000" marR="0" lvl="2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Third level</a:t>
            </a:r>
            <a:endParaRPr kumimoji="0" lang="en-US" sz="16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1600200" marR="0" lvl="3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Fourth level</a:t>
            </a:r>
            <a:endParaRPr kumimoji="0" lang="en-US" sz="14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057400" marR="0" lvl="4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1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1000" b="0" i="0" normalizeH="0" noProof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2B4C5EF7-B79A-4B05-A08B-3429C14497F3}" type="datetimeFigureOut">
              <a:rPr kumimoji="0" lang="en-US" sz="1000" b="0" i="0" normalizeH="0" noProof="0" smtClean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rPr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l" defTabSz="457200">
              <a:buNone/>
              <a:defRPr kumimoji="0" sz="1000" b="0" i="0" normalizeH="0" noProof="0">
                <a:solidFill>
                  <a:srgbClr val="898989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algn="r" defTabSz="457200">
              <a:buNone/>
              <a:defRPr kumimoji="0" sz="2800" b="0" i="0" normalizeH="0" noProof="0">
                <a:solidFill>
                  <a:srgbClr val="B71E42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fld id="{FF9E6D2D-3AD3-400B-917F-531CB0097481}" type="slidenum">
              <a:rPr kumimoji="0" lang="en-US" sz="2800" b="0" i="0" normalizeH="0" noProof="0" smtClean="0">
                <a:solidFill>
                  <a:srgbClr val="B71E42"/>
                </a:solidFill>
                <a:uLnTx/>
                <a:uFillTx/>
                <a:latin typeface="+mn-lt"/>
                <a:ea typeface="+mn-ea"/>
                <a:cs typeface="+mn-cs"/>
              </a:rPr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Tx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Tx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43199" y="195199"/>
            <a:ext cx="64281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CUDA</a:t>
            </a:r>
            <a:r>
              <a:rPr spc="-20"/>
              <a:t> </a:t>
            </a:r>
            <a:r>
              <a:rPr lang="en-IN" spc="-20"/>
              <a:t>Part 2:-</a:t>
            </a:r>
            <a:br>
              <a:rPr lang="en-IN" spc="-20"/>
            </a:br>
            <a:r>
              <a:rPr lang="en-IN" spc="-20"/>
              <a:t>Features, Memory, Graphics</a:t>
            </a:r>
            <a:endParaRPr lang="en-IN" spc="-2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3"/>
          </p:nvPr>
        </p:nvSpPr>
        <p:spPr>
          <a:xfrm>
            <a:off x="3124200" y="6445885"/>
            <a:ext cx="2895600" cy="1860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3" name="object 3"/>
          <p:cNvSpPr txBox="1"/>
          <p:nvPr/>
        </p:nvSpPr>
        <p:spPr>
          <a:xfrm>
            <a:off x="457200" y="3428698"/>
            <a:ext cx="7272655" cy="26352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>
            <a:defPPr>
              <a:defRPr lang="en-US"/>
            </a:defPPr>
          </a:lstStyle>
          <a:p>
            <a:pPr marL="12700" indent="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None/>
              <a:tabLst>
                <a:tab pos="354965" algn="l"/>
                <a:tab pos="355600" algn="l"/>
              </a:tabLst>
            </a:pPr>
            <a:r>
              <a:rPr lang="en-IN" sz="3600">
                <a:latin typeface="Calibri" panose="020F0502020204030204"/>
                <a:cs typeface="Calibri" panose="020F0502020204030204"/>
              </a:rPr>
              <a:t>Fr</a:t>
            </a:r>
            <a:r>
              <a:rPr lang="en-IN" sz="3600">
                <a:latin typeface="Calibri" panose="020F0502020204030204"/>
                <a:cs typeface="Calibri" panose="020F0502020204030204"/>
              </a:rPr>
              <a:t>om:</a:t>
            </a:r>
            <a:endParaRPr lang="en-IN" sz="3600">
              <a:latin typeface="Calibri" panose="020F0502020204030204"/>
              <a:cs typeface="Calibri" panose="020F0502020204030204"/>
            </a:endParaRPr>
          </a:p>
          <a:p>
            <a:pPr marL="12700" indent="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None/>
              <a:tabLst>
                <a:tab pos="354965" algn="l"/>
                <a:tab pos="355600" algn="l"/>
              </a:tabLst>
            </a:pPr>
            <a:r>
              <a:rPr lang="en-IN" sz="3600">
                <a:latin typeface="Calibri" panose="020F0502020204030204"/>
                <a:cs typeface="Calibri" panose="020F0502020204030204"/>
              </a:rPr>
              <a:t>Balla Raviteza</a:t>
            </a:r>
            <a:endParaRPr lang="en-IN" sz="3600">
              <a:latin typeface="Calibri" panose="020F0502020204030204"/>
              <a:cs typeface="Calibri" panose="020F0502020204030204"/>
            </a:endParaRPr>
          </a:p>
          <a:p>
            <a:pPr marL="12700" indent="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None/>
              <a:tabLst>
                <a:tab pos="354965" algn="l"/>
                <a:tab pos="355600" algn="l"/>
              </a:tabLst>
            </a:pPr>
            <a:r>
              <a:rPr lang="en-IN" sz="3600">
                <a:latin typeface="Calibri" panose="020F0502020204030204"/>
                <a:cs typeface="Calibri" panose="020F0502020204030204"/>
              </a:rPr>
              <a:t>Pritam Patel</a:t>
            </a:r>
            <a:endParaRPr lang="en-IN" sz="3600">
              <a:latin typeface="Calibri" panose="020F0502020204030204"/>
              <a:cs typeface="Calibri" panose="020F0502020204030204"/>
            </a:endParaRPr>
          </a:p>
          <a:p>
            <a:pPr marL="12700" indent="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None/>
              <a:tabLst>
                <a:tab pos="354965" algn="l"/>
                <a:tab pos="355600" algn="l"/>
              </a:tabLst>
            </a:pPr>
            <a:r>
              <a:rPr lang="en-IN" sz="3600">
                <a:latin typeface="Calibri" panose="020F0502020204030204"/>
                <a:cs typeface="Calibri" panose="020F0502020204030204"/>
              </a:rPr>
              <a:t>Dev Kumar</a:t>
            </a:r>
            <a:endParaRPr lang="en-IN" sz="3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2" y="403393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IEEE Standard 754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8125" y="379379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89"/>
                <a:gridCol w="2394857"/>
                <a:gridCol w="4220753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58125" y="3544388"/>
            <a:ext cx="1529806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6149" y="3544388"/>
            <a:ext cx="223084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22124" y="3544388"/>
            <a:ext cx="3910150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5348" y="2516441"/>
            <a:ext cx="97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Sign</a:t>
            </a:r>
            <a:endParaRPr lang="en-US" sz="3200" b="1"/>
          </a:p>
        </p:txBody>
      </p:sp>
      <p:sp>
        <p:nvSpPr>
          <p:cNvPr id="15" name="TextBox 14"/>
          <p:cNvSpPr txBox="1"/>
          <p:nvPr/>
        </p:nvSpPr>
        <p:spPr>
          <a:xfrm>
            <a:off x="3839027" y="2516440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exponent</a:t>
            </a:r>
            <a:endParaRPr lang="en-US" sz="3200" b="1"/>
          </a:p>
        </p:txBody>
      </p:sp>
      <p:sp>
        <p:nvSpPr>
          <p:cNvPr id="16" name="TextBox 15"/>
          <p:cNvSpPr txBox="1"/>
          <p:nvPr/>
        </p:nvSpPr>
        <p:spPr>
          <a:xfrm>
            <a:off x="7144655" y="2516439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Fraction</a:t>
            </a:r>
            <a:endParaRPr 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6799" y="1921449"/>
          <a:ext cx="7024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10"/>
                <a:gridCol w="1776548"/>
                <a:gridCol w="4528457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336799" y="1672045"/>
            <a:ext cx="824412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61211" y="1672045"/>
            <a:ext cx="1690914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29051" y="1672045"/>
            <a:ext cx="4284618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9187" y="848418"/>
            <a:ext cx="97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1</a:t>
            </a:r>
            <a:endParaRPr lang="en-US" sz="3200" b="1"/>
          </a:p>
        </p:txBody>
      </p:sp>
      <p:sp>
        <p:nvSpPr>
          <p:cNvPr id="9" name="TextBox 8"/>
          <p:cNvSpPr txBox="1"/>
          <p:nvPr/>
        </p:nvSpPr>
        <p:spPr>
          <a:xfrm>
            <a:off x="3795484" y="837867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8</a:t>
            </a:r>
            <a:endParaRPr 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6604721" y="837866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23</a:t>
            </a:r>
            <a:endParaRPr lang="en-US" sz="3200" b="1"/>
          </a:p>
        </p:txBody>
      </p:sp>
      <p:sp>
        <p:nvSpPr>
          <p:cNvPr id="11" name="TextBox 10"/>
          <p:cNvSpPr txBox="1"/>
          <p:nvPr/>
        </p:nvSpPr>
        <p:spPr>
          <a:xfrm>
            <a:off x="339635" y="1707514"/>
            <a:ext cx="168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4000" b="1">
                <a:solidFill>
                  <a:srgbClr val="FF0000"/>
                </a:solidFill>
              </a:rPr>
              <a:t>float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494" y="3950701"/>
            <a:ext cx="168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4000" b="1">
                <a:solidFill>
                  <a:srgbClr val="FF0000"/>
                </a:solidFill>
              </a:rPr>
              <a:t>double</a:t>
            </a:r>
            <a:endParaRPr lang="en-US" sz="4000" b="1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30994" y="4119224"/>
          <a:ext cx="9480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85"/>
                <a:gridCol w="2281646"/>
                <a:gridCol w="6505301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330995" y="3748385"/>
            <a:ext cx="824412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55407" y="3748385"/>
            <a:ext cx="21336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02219" y="3748385"/>
            <a:ext cx="6261463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3383" y="2924758"/>
            <a:ext cx="97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1</a:t>
            </a:r>
            <a:endParaRPr lang="en-US" sz="3200" b="1"/>
          </a:p>
        </p:txBody>
      </p:sp>
      <p:sp>
        <p:nvSpPr>
          <p:cNvPr id="23" name="TextBox 22"/>
          <p:cNvSpPr txBox="1"/>
          <p:nvPr/>
        </p:nvSpPr>
        <p:spPr>
          <a:xfrm>
            <a:off x="3789680" y="2914207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11</a:t>
            </a:r>
            <a:endParaRPr lang="en-US" sz="3200" b="1"/>
          </a:p>
        </p:txBody>
      </p:sp>
      <p:sp>
        <p:nvSpPr>
          <p:cNvPr id="24" name="TextBox 23"/>
          <p:cNvSpPr txBox="1"/>
          <p:nvPr/>
        </p:nvSpPr>
        <p:spPr>
          <a:xfrm>
            <a:off x="8061957" y="3085159"/>
            <a:ext cx="186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 b="1"/>
              <a:t>52</a:t>
            </a:r>
            <a:endParaRPr 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98" y="1207318"/>
            <a:ext cx="9603376" cy="4351338"/>
          </a:xfrm>
        </p:spPr>
        <p:txBody>
          <a:bodyPr>
            <a:normAutofit/>
          </a:bodyPr>
          <a:lstStyle>
            <a:defPPr/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200" dirty="0"/>
              <a:t>Floating-point values that cannot be stored correctly are rounded to representable values using a configurable rounding mode. </a:t>
            </a:r>
            <a:endParaRPr lang="en-GB" sz="3200" dirty="0"/>
          </a:p>
          <a:p>
            <a:pPr>
              <a:buFont typeface="Wingdings" panose="05000000000000000000" pitchFamily="2" charset="2"/>
              <a:buChar char="q"/>
            </a:pPr>
            <a:endParaRPr lang="en-GB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/>
              <a:t>There are four rounding modes. round-to-zero, round-up, round-down and  round to-nearest. Round to nearest being default one.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75" y="121509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Rounding modes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496" y="1628861"/>
            <a:ext cx="3751217" cy="4351338"/>
          </a:xfrm>
        </p:spPr>
        <p:txBody>
          <a:bodyPr>
            <a:normAutofit/>
          </a:bodyPr>
          <a:lstStyle>
            <a:defPPr/>
          </a:lstStyle>
          <a:p>
            <a:pPr marL="0" indent="0">
              <a:buNone/>
            </a:pPr>
            <a:r>
              <a:rPr lang="en-US" sz="3200" err="1"/>
              <a:t>Round_to_zero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err="1"/>
              <a:t>Round_up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err="1"/>
              <a:t>Round_down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err="1"/>
              <a:t>Round_to_nearest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6261463" y="888935"/>
            <a:ext cx="3875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Round to the direction of zero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7667" y="2041552"/>
            <a:ext cx="3875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Round to the direction of positive infinity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6444" y="5234023"/>
            <a:ext cx="387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Round to the direction of nearest representable float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667" y="3654379"/>
            <a:ext cx="3875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Round to the direction of negative infinity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3555538">
            <a:off x="5455287" y="1467346"/>
            <a:ext cx="487680" cy="4427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4256194">
            <a:off x="5389284" y="2645006"/>
            <a:ext cx="487680" cy="5273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4942788">
            <a:off x="5558484" y="3892849"/>
            <a:ext cx="487680" cy="5273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913530">
            <a:off x="5647303" y="5483729"/>
            <a:ext cx="487680" cy="5273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9941" y="17190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56"/>
                <a:gridCol w="1045029"/>
                <a:gridCol w="653143"/>
                <a:gridCol w="539931"/>
                <a:gridCol w="243841"/>
                <a:gridCol w="226422"/>
                <a:gridCol w="583474"/>
                <a:gridCol w="618309"/>
                <a:gridCol w="1088571"/>
                <a:gridCol w="1547224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9941" y="1713257"/>
          <a:ext cx="1588918" cy="379866"/>
        </p:xfrm>
        <a:graphic>
          <a:graphicData uri="http://schemas.openxmlformats.org/drawingml/2006/table">
            <a:tbl>
              <a:tblPr/>
              <a:tblGrid>
                <a:gridCol w="1588918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48859" y="1713256"/>
          <a:ext cx="1043709" cy="379867"/>
        </p:xfrm>
        <a:graphic>
          <a:graphicData uri="http://schemas.openxmlformats.org/drawingml/2006/table">
            <a:tbl>
              <a:tblPr/>
              <a:tblGrid>
                <a:gridCol w="1043709"/>
              </a:tblGrid>
              <a:tr h="379867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2568" y="1713258"/>
          <a:ext cx="632428" cy="379866"/>
        </p:xfrm>
        <a:graphic>
          <a:graphicData uri="http://schemas.openxmlformats.org/drawingml/2006/table">
            <a:tbl>
              <a:tblPr/>
              <a:tblGrid>
                <a:gridCol w="632428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71178" y="1711556"/>
          <a:ext cx="494408" cy="378325"/>
        </p:xfrm>
        <a:graphic>
          <a:graphicData uri="http://schemas.openxmlformats.org/drawingml/2006/table">
            <a:tbl>
              <a:tblPr/>
              <a:tblGrid>
                <a:gridCol w="494408"/>
              </a:tblGrid>
              <a:tr h="378325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87178" y="1719041"/>
          <a:ext cx="494408" cy="374085"/>
        </p:xfrm>
        <a:graphic>
          <a:graphicData uri="http://schemas.openxmlformats.org/drawingml/2006/table">
            <a:tbl>
              <a:tblPr/>
              <a:tblGrid>
                <a:gridCol w="494408"/>
              </a:tblGrid>
              <a:tr h="374085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27768" y="1717418"/>
          <a:ext cx="632428" cy="374085"/>
        </p:xfrm>
        <a:graphic>
          <a:graphicData uri="http://schemas.openxmlformats.org/drawingml/2006/table">
            <a:tbl>
              <a:tblPr/>
              <a:tblGrid>
                <a:gridCol w="632428"/>
              </a:tblGrid>
              <a:tr h="374085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60196" y="1719040"/>
          <a:ext cx="1043709" cy="374085"/>
        </p:xfrm>
        <a:graphic>
          <a:graphicData uri="http://schemas.openxmlformats.org/drawingml/2006/table">
            <a:tbl>
              <a:tblPr/>
              <a:tblGrid>
                <a:gridCol w="1043709"/>
              </a:tblGrid>
              <a:tr h="374085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451869" y="1719039"/>
          <a:ext cx="1536072" cy="374085"/>
        </p:xfrm>
        <a:graphic>
          <a:graphicData uri="http://schemas.openxmlformats.org/drawingml/2006/table">
            <a:tbl>
              <a:tblPr/>
              <a:tblGrid>
                <a:gridCol w="1536072"/>
              </a:tblGrid>
              <a:tr h="374085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65586" y="1714801"/>
          <a:ext cx="240145" cy="375079"/>
        </p:xfrm>
        <a:graphic>
          <a:graphicData uri="http://schemas.openxmlformats.org/drawingml/2006/table">
            <a:tbl>
              <a:tblPr/>
              <a:tblGrid>
                <a:gridCol w="240145"/>
              </a:tblGrid>
              <a:tr h="375079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99069" y="1719039"/>
          <a:ext cx="240145" cy="370842"/>
        </p:xfrm>
        <a:graphic>
          <a:graphicData uri="http://schemas.openxmlformats.org/drawingml/2006/table">
            <a:tbl>
              <a:tblPr/>
              <a:tblGrid>
                <a:gridCol w="240145"/>
              </a:tblGrid>
              <a:tr h="370842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59941" y="4264054"/>
          <a:ext cx="7998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95"/>
                <a:gridCol w="799895"/>
                <a:gridCol w="799895"/>
                <a:gridCol w="799895"/>
                <a:gridCol w="799895"/>
                <a:gridCol w="799895"/>
                <a:gridCol w="799895"/>
                <a:gridCol w="799895"/>
                <a:gridCol w="799895"/>
                <a:gridCol w="799895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61857" y="4255028"/>
          <a:ext cx="801910" cy="379866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663767" y="4264054"/>
          <a:ext cx="801910" cy="370840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465677" y="4255028"/>
          <a:ext cx="801910" cy="379866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67587" y="4264054"/>
          <a:ext cx="801910" cy="370840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076808" y="4264054"/>
          <a:ext cx="801910" cy="379866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878718" y="4273080"/>
          <a:ext cx="801910" cy="370840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680628" y="4264054"/>
          <a:ext cx="801910" cy="379866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482538" y="4273080"/>
          <a:ext cx="801910" cy="370840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278515" y="4273080"/>
          <a:ext cx="801910" cy="379866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9866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080425" y="4282106"/>
          <a:ext cx="801910" cy="370840"/>
        </p:xfrm>
        <a:graphic>
          <a:graphicData uri="http://schemas.openxmlformats.org/drawingml/2006/table">
            <a:tbl>
              <a:tblPr/>
              <a:tblGrid>
                <a:gridCol w="801910"/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>
                    <a:lnL w="76200" cmpd="sng">
                      <a:solidFill>
                        <a:srgbClr val="002060"/>
                      </a:solidFill>
                      <a:prstDash val="solid"/>
                    </a:lnL>
                    <a:lnR w="76200" cmpd="sng">
                      <a:solidFill>
                        <a:srgbClr val="002060"/>
                      </a:solidFill>
                      <a:prstDash val="solid"/>
                    </a:lnR>
                    <a:lnT w="76200" cmpd="sng">
                      <a:solidFill>
                        <a:srgbClr val="002060"/>
                      </a:solidFill>
                      <a:prstDash val="solid"/>
                    </a:lnT>
                    <a:lnB w="762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1859941" y="2722352"/>
            <a:ext cx="8128000" cy="1847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64216" y="5470171"/>
            <a:ext cx="8128000" cy="1847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568" y="2768559"/>
            <a:ext cx="861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4400"/>
              <a:t>0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42310" y="2861562"/>
            <a:ext cx="4323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/>
              <a:t>FLOAT_MAX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8278515" y="2858945"/>
            <a:ext cx="296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/>
              <a:t>FLOAT_MIN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708568" y="5741735"/>
            <a:ext cx="861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4400"/>
              <a:t>0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42310" y="5834738"/>
            <a:ext cx="4323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/>
              <a:t>INT_MAX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8272109" y="5834067"/>
            <a:ext cx="251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3200"/>
              <a:t>INT_MIN</a:t>
            </a:r>
            <a:endParaRPr 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398772" y="165799"/>
            <a:ext cx="9047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4400"/>
              <a:t>Granularity of floating point values</a:t>
            </a:r>
            <a:endParaRPr lang="en-US"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60074" y="1511588"/>
          <a:ext cx="7400636" cy="341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672"/>
                <a:gridCol w="4130964"/>
              </a:tblGrid>
              <a:tr h="852848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3600" b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3600" b="1">
                          <a:solidFill>
                            <a:srgbClr val="FF0000"/>
                          </a:solidFill>
                        </a:rPr>
                        <a:t>NEXTAFTER(X) -X</a:t>
                      </a:r>
                      <a:endParaRPr lang="en-US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52848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400" b="1"/>
                        <a:t>3.14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/>
                        <a:t>2.384186e-07</a:t>
                      </a:r>
                      <a:endParaRPr lang="en-US" sz="2400" b="1"/>
                    </a:p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52848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400" b="1"/>
                        <a:t>314,159.28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/>
                        <a:t>0.03125</a:t>
                      </a:r>
                      <a:endParaRPr lang="en-US" sz="2400" b="1"/>
                    </a:p>
                    <a:p>
                      <a:pPr algn="ctr"/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52848"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400" b="1"/>
                        <a:t>314,159,275,180,032.00 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ctr"/>
                      <a:r>
                        <a:rPr lang="en-US" sz="2400" b="1"/>
                        <a:t>3.355443e+07</a:t>
                      </a:r>
                      <a:endParaRPr lang="en-US" sz="2400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678293"/>
          </a:xfrm>
        </p:spPr>
        <p:txBody>
          <a:bodyPr/>
          <a:lstStyle>
            <a:defPPr/>
          </a:lstStyle>
          <a:p>
            <a:r>
              <a:rPr lang="en-US" dirty="0"/>
              <a:t>Standard vs intrinsic functions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171" y="658675"/>
            <a:ext cx="9359537" cy="4351338"/>
          </a:xfrm>
        </p:spPr>
        <p:txBody>
          <a:bodyPr>
            <a:noAutofit/>
          </a:bodyPr>
          <a:lstStyle>
            <a:defPPr/>
          </a:lstStyle>
          <a:p>
            <a:r>
              <a:rPr lang="en-US" sz="3200" b="1"/>
              <a:t>Standard functions</a:t>
            </a:r>
            <a:endParaRPr lang="en-US" sz="3200" b="1"/>
          </a:p>
          <a:p>
            <a:pPr lvl="1"/>
            <a:r>
              <a:rPr lang="en-US" sz="2800"/>
              <a:t>Standard functions are used to support operations that are accessible from, and standardized across, the host and device</a:t>
            </a:r>
            <a:endParaRPr lang="en-US" sz="2800"/>
          </a:p>
          <a:p>
            <a:endParaRPr lang="en-US" sz="3200"/>
          </a:p>
          <a:p>
            <a:r>
              <a:rPr lang="en-US" sz="3200" b="1"/>
              <a:t>Intrinsic function</a:t>
            </a:r>
            <a:endParaRPr lang="en-US" sz="3200" b="1"/>
          </a:p>
          <a:p>
            <a:pPr lvl="1"/>
            <a:r>
              <a:rPr lang="en-US" sz="2800"/>
              <a:t>CUDA intrinsic functions can only be accessed from device code</a:t>
            </a:r>
            <a:endParaRPr lang="en-US" sz="3200" b="1"/>
          </a:p>
          <a:p>
            <a:pPr lvl="1"/>
            <a:r>
              <a:rPr lang="en-US" sz="2800"/>
              <a:t>In programming, a function being intrinsic, or built-in, implies that the compiler has special knowledge about its behavior, which enables more aggressive optimization and specialized instruction generation</a:t>
            </a:r>
            <a:endParaRPr lang="en-US" sz="2800"/>
          </a:p>
          <a:p>
            <a:pPr lvl="1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411" y="1250859"/>
            <a:ext cx="10515600" cy="4351338"/>
          </a:xfrm>
        </p:spPr>
        <p:txBody>
          <a:bodyPr/>
          <a:lstStyle>
            <a:defPPr/>
          </a:lstStyle>
          <a:p>
            <a:r>
              <a:rPr lang="en-US"/>
              <a:t>In CUDA, many intrinsic functions are related to a standard function, meaning that a standard function exists that implements the same operation.</a:t>
            </a:r>
            <a:endParaRPr lang="en-US"/>
          </a:p>
          <a:p>
            <a:endParaRPr lang="en-US"/>
          </a:p>
          <a:p>
            <a:r>
              <a:rPr lang="en-US"/>
              <a:t>Intrinsic functions decompose into fewer instructions than their equivalent standard functions. As a result, intrinsic functions are faster than their equivalent standard functions but less numerically precise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1041854"/>
            <a:ext cx="10515600" cy="4351338"/>
          </a:xfrm>
        </p:spPr>
        <p:txBody>
          <a:bodyPr/>
          <a:lstStyle>
            <a:defPPr/>
          </a:lstStyle>
          <a:p>
            <a:r>
              <a:rPr lang="en-US"/>
              <a:t>So when Using CUDA for scientific simulations, financial algorithms, and other applications that demand a high level of accuracy and fidelity, generally requires two steps</a:t>
            </a:r>
            <a:endParaRPr lang="en-US"/>
          </a:p>
          <a:p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 sz="2800"/>
              <a:t>Porting legacy applications from a CPU-only framework to CUDA </a:t>
            </a:r>
            <a:endParaRPr lang="en-US" sz="2800"/>
          </a:p>
          <a:p>
            <a:pPr marL="914400" lvl="1" indent="-457200">
              <a:buFont typeface="+mj-lt"/>
              <a:buAutoNum type="arabicPeriod"/>
            </a:pPr>
            <a:endParaRPr lang="en-US" sz="2800"/>
          </a:p>
          <a:p>
            <a:pPr marL="914400" lvl="1" indent="-457200">
              <a:buFont typeface="+mj-lt"/>
              <a:buAutoNum type="arabicPeriod"/>
            </a:pPr>
            <a:r>
              <a:rPr lang="en-US" sz="2800"/>
              <a:t>verifying the numerical accuracy of the port by comparing results from the legacy implementation and the CUDA version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01273"/>
            <a:ext cx="3611879" cy="696595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1333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5" dirty="0"/>
              <a:t>CUDA?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3" name="object 3"/>
          <p:cNvSpPr txBox="1"/>
          <p:nvPr/>
        </p:nvSpPr>
        <p:spPr>
          <a:xfrm>
            <a:off x="535940" y="1535937"/>
            <a:ext cx="7547609" cy="40811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</a:lstStyle>
          <a:p>
            <a:pPr marL="355600" indent="-342900">
              <a:lnSpc>
                <a:spcPts val="3205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Calibri" panose="020F0502020204030204"/>
                <a:cs typeface="Calibri" panose="020F0502020204030204"/>
              </a:rPr>
              <a:t>CUDA</a:t>
            </a:r>
            <a:r>
              <a:rPr sz="27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latin typeface="Calibri" panose="020F0502020204030204"/>
                <a:cs typeface="Calibri" panose="020F0502020204030204"/>
              </a:rPr>
              <a:t>Architecture</a:t>
            </a: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800"/>
              </a:lnSpc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5" dirty="0">
                <a:latin typeface="Calibri" panose="020F0502020204030204"/>
                <a:cs typeface="Calibri" panose="020F0502020204030204"/>
              </a:rPr>
              <a:t>Expose</a:t>
            </a:r>
            <a:r>
              <a:rPr sz="235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GPU</a:t>
            </a:r>
            <a:r>
              <a:rPr sz="235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parallelism</a:t>
            </a:r>
            <a:r>
              <a:rPr sz="23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for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 general-purpose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computing</a:t>
            </a:r>
            <a:endParaRPr sz="235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830"/>
              </a:lnSpc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10" dirty="0">
                <a:latin typeface="Calibri" panose="020F0502020204030204"/>
                <a:cs typeface="Calibri" panose="020F0502020204030204"/>
              </a:rPr>
              <a:t>Retain</a:t>
            </a:r>
            <a:r>
              <a:rPr sz="23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performance</a:t>
            </a:r>
            <a:endParaRPr sz="235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–"/>
            </a:pP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205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Calibri" panose="020F0502020204030204"/>
                <a:cs typeface="Calibri" panose="020F0502020204030204"/>
              </a:rPr>
              <a:t>CUDA</a:t>
            </a:r>
            <a:r>
              <a:rPr sz="2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latin typeface="Calibri" panose="020F0502020204030204"/>
                <a:cs typeface="Calibri" panose="020F0502020204030204"/>
              </a:rPr>
              <a:t>C/C++</a:t>
            </a: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795"/>
              </a:lnSpc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10" dirty="0">
                <a:latin typeface="Calibri" panose="020F0502020204030204"/>
                <a:cs typeface="Calibri" panose="020F0502020204030204"/>
              </a:rPr>
              <a:t>Based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235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industry-standard</a:t>
            </a:r>
            <a:r>
              <a:rPr sz="23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C/C++</a:t>
            </a:r>
            <a:endParaRPr sz="2350" dirty="0">
              <a:latin typeface="Calibri" panose="020F0502020204030204"/>
              <a:cs typeface="Calibri" panose="020F0502020204030204"/>
            </a:endParaRPr>
          </a:p>
          <a:p>
            <a:pPr marL="756285" marR="824865" lvl="1" indent="-287020">
              <a:lnSpc>
                <a:spcPct val="81000"/>
              </a:lnSpc>
              <a:spcBef>
                <a:spcPts val="515"/>
              </a:spcBef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5" dirty="0">
                <a:latin typeface="Calibri" panose="020F0502020204030204"/>
                <a:cs typeface="Calibri" panose="020F0502020204030204"/>
              </a:rPr>
              <a:t>Small set of extensions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to enable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heterogeneous </a:t>
            </a:r>
            <a:r>
              <a:rPr sz="2350" spc="-52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programming</a:t>
            </a:r>
            <a:endParaRPr sz="235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795"/>
              </a:lnSpc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5" dirty="0">
                <a:latin typeface="Calibri" panose="020F0502020204030204"/>
                <a:cs typeface="Calibri" panose="020F0502020204030204"/>
              </a:rPr>
              <a:t>Straightforward</a:t>
            </a:r>
            <a:r>
              <a:rPr sz="23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APIs</a:t>
            </a:r>
            <a:r>
              <a:rPr sz="23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to manage</a:t>
            </a:r>
            <a:r>
              <a:rPr sz="23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devices,</a:t>
            </a:r>
            <a:r>
              <a:rPr sz="23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350" spc="10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350" spc="5" dirty="0">
                <a:latin typeface="Calibri" panose="020F0502020204030204"/>
                <a:cs typeface="Calibri" panose="020F0502020204030204"/>
              </a:rPr>
              <a:t> etc.</a:t>
            </a:r>
            <a:endParaRPr sz="2350" dirty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–"/>
            </a:pP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Calibri" panose="020F0502020204030204"/>
                <a:cs typeface="Calibri" panose="020F0502020204030204"/>
              </a:rPr>
              <a:t>This</a:t>
            </a:r>
            <a:r>
              <a:rPr sz="27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latin typeface="Calibri" panose="020F0502020204030204"/>
                <a:cs typeface="Calibri" panose="020F0502020204030204"/>
              </a:rPr>
              <a:t>session</a:t>
            </a:r>
            <a:r>
              <a:rPr sz="27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10" dirty="0">
                <a:latin typeface="Calibri" panose="020F0502020204030204"/>
                <a:cs typeface="Calibri" panose="020F0502020204030204"/>
              </a:rPr>
              <a:t>introduces</a:t>
            </a:r>
            <a:r>
              <a:rPr sz="2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10" dirty="0">
                <a:latin typeface="Calibri" panose="020F0502020204030204"/>
                <a:cs typeface="Calibri" panose="020F0502020204030204"/>
              </a:rPr>
              <a:t>CUDA</a:t>
            </a:r>
            <a:r>
              <a:rPr sz="2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spc="5" dirty="0">
                <a:latin typeface="Calibri" panose="020F0502020204030204"/>
                <a:cs typeface="Calibri" panose="020F0502020204030204"/>
              </a:rPr>
              <a:t>C/C++</a:t>
            </a:r>
            <a:endParaRPr sz="27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2" y="539296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Manipulating instruction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97" y="2332491"/>
            <a:ext cx="9847217" cy="4351338"/>
          </a:xfrm>
        </p:spPr>
        <p:txBody>
          <a:bodyPr/>
          <a:lstStyle>
            <a:defPPr/>
          </a:lstStyle>
          <a:p>
            <a:pPr marL="0" indent="0">
              <a:buNone/>
            </a:pPr>
            <a:r>
              <a:rPr lang="en-GB"/>
              <a:t>Compiler flags provide a more automated and global way of manipulating instruction generation</a:t>
            </a:r>
            <a:endParaRPr lang="en-GB"/>
          </a:p>
          <a:p>
            <a:pPr marL="0" indent="0">
              <a:buNone/>
            </a:pPr>
            <a:r>
              <a:rPr lang="en-GB"/>
              <a:t>	ex : enabling MAD operations with --fmad flag to nvcc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nvcc --fmad=true</a:t>
            </a:r>
            <a:endParaRPr lang="en-GB"/>
          </a:p>
          <a:p>
            <a:pPr marL="0" indent="0">
              <a:buNone/>
            </a:pPr>
            <a:r>
              <a:rPr lang="en-GB"/>
              <a:t>	nvcc --fmad=false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44539" y="4342060"/>
            <a:ext cx="5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Enable MAD instruction generation 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790" y="5448280"/>
            <a:ext cx="4248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>
                <a:solidFill>
                  <a:srgbClr val="FF0000"/>
                </a:solidFill>
              </a:rPr>
              <a:t>Disable MAD instruction generation 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628839">
            <a:off x="5211850" y="4333988"/>
            <a:ext cx="346994" cy="3483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7657588">
            <a:off x="4967982" y="5050222"/>
            <a:ext cx="346994" cy="3483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 panose="020F0502020204030204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8" y="1127801"/>
            <a:ext cx="9144000" cy="2387600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66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4000" b="1" i="0" u="none" strike="noStrike" cap="all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   </a:t>
            </a:r>
            <a:r>
              <a:rPr kumimoji="0" lang="en-US" sz="4000" b="1" i="0" u="none" strike="noStrike" cap="all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Atomic operations</a:t>
            </a:r>
            <a:endParaRPr kumimoji="0" lang="en-US" sz="4000" b="1" i="0" u="none" strike="noStrike" cap="all" spc="0" normalizeH="0" baseline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Wingdings" panose="0500000000000000000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           Atomic instructions</a:t>
            </a:r>
            <a:endParaRPr kumimoji="0" lang="en-US" sz="3200" b="1" i="0" u="none" strike="noStrike" cap="all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j-lt"/>
              <a:ea typeface="+mj-ea"/>
              <a:cs typeface="+mj-cs"/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06" y="1935201"/>
            <a:ext cx="9792788" cy="4351338"/>
          </a:xfrm>
        </p:spPr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An atomic instruction performs a mathematical operation, but does so in a single uninterruptable operation with no interference from other threads.</a:t>
            </a:r>
            <a:endParaRPr kumimoji="0" lang="en-GB" sz="2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GB"/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When a thread successfully completes an atomic operation on a variable, it can be certain that the variable’s state change has completed no matter how many other threads are accessing that variable</a:t>
            </a:r>
            <a:r>
              <a:rPr kumimoji="0" lang="en-GB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    Atomic instructions contd…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127"/>
          </a:xfrm>
        </p:spPr>
        <p:txBody>
          <a:bodyPr>
            <a:noAutofit/>
          </a:bodyPr>
          <a:lstStyle>
            <a:defPPr/>
          </a:lstStyle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Like standard and intrinsic functions, each atomic function implements a basic mathematical operation such as addition, multiplication, or subtraction</a:t>
            </a:r>
            <a:endParaRPr kumimoji="0" lang="en-US" sz="28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 sz="2800"/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Unlike any other instruction type described so far, atomic instructions have a defined behavior when operating on a memory location shared by two competing threads.</a:t>
            </a:r>
            <a:endParaRPr kumimoji="0" lang="en-US" sz="28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67853" y="157079"/>
            <a:ext cx="7424738" cy="5846763"/>
          </a:xfr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708" y="1416321"/>
            <a:ext cx="10003972" cy="4351338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 sz="3200" dirty="0">
              <a:blipFill>
                <a:blip r:embed="rId1"/>
                <a:tile tx="0" ty="0" sx="100000" sy="100000" flip="none" algn="tl"/>
              </a:blipFill>
            </a:endParaRPr>
          </a:p>
          <a:p>
            <a:pPr marR="0" lvl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Atomic functions do not suffer from additional precision concerns as intrinsic functions do, but their use can severely degrade performance</a:t>
            </a:r>
            <a:endParaRPr kumimoji="0" lang="en-US" sz="3200" b="0" i="0" u="none" strike="noStrike" cap="none" spc="0" normalizeH="0" baseline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7" y="409513"/>
            <a:ext cx="10515600" cy="1325563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54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CAS(Compare And Swap)</a:t>
            </a:r>
            <a:endParaRPr kumimoji="0" lang="en-US" sz="5400" b="1" i="0" u="none" strike="noStrike" cap="all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j-lt"/>
              <a:ea typeface="+mj-ea"/>
              <a:cs typeface="+mj-cs"/>
              <a:sym typeface="Wingdings" panose="0500000000000000000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47346" y="2187388"/>
            <a:ext cx="6814351" cy="4351338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4000" b="1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int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400" b="1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atomicCAS</a:t>
            </a:r>
            <a:r>
              <a:rPr kumimoji="0" lang="en-GB" sz="4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( </a:t>
            </a:r>
            <a:endParaRPr kumimoji="0" lang="en-GB" sz="4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4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			int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*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B05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address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,</a:t>
            </a:r>
            <a:endParaRPr kumimoji="0" lang="en-GB" sz="4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			</a:t>
            </a:r>
            <a:r>
              <a:rPr kumimoji="0" lang="en-GB" sz="4000" b="1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int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B05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compare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,</a:t>
            </a:r>
            <a:endParaRPr kumimoji="0" lang="en-GB" sz="4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			</a:t>
            </a:r>
            <a:r>
              <a:rPr kumimoji="0" lang="en-GB" sz="4000" b="1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int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</a:t>
            </a:r>
            <a:r>
              <a:rPr kumimoji="0" lang="en-GB" sz="40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B05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val </a:t>
            </a:r>
            <a:r>
              <a:rPr kumimoji="0" lang="en-GB" sz="4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);</a:t>
            </a:r>
            <a:endParaRPr 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8531441" y="1812549"/>
            <a:ext cx="2716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3200" b="1" i="0" normalizeH="0" noProof="0"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</a:rPr>
              <a:t>Memory location</a:t>
            </a:r>
            <a:endParaRPr kumimoji="0" lang="en-US" sz="3200" b="1" i="0" normalizeH="0" noProof="0">
              <a:solidFill>
                <a:srgbClr val="FF000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697" y="3600362"/>
            <a:ext cx="2716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3200" b="1" i="0" normalizeH="0" noProof="0"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endParaRPr kumimoji="0" lang="en-US" sz="3200" b="1" i="0" normalizeH="0" noProof="0">
              <a:solidFill>
                <a:srgbClr val="FF000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5927" y="5423487"/>
            <a:ext cx="271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3200" b="1" i="0" normalizeH="0" noProof="0"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</a:rPr>
              <a:t>New value</a:t>
            </a:r>
            <a:endParaRPr kumimoji="0" lang="en-US" sz="3200" b="1" i="0" normalizeH="0" noProof="0">
              <a:solidFill>
                <a:srgbClr val="FF0000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83876" y="2480983"/>
            <a:ext cx="985421" cy="4087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713217" y="3960199"/>
            <a:ext cx="1348480" cy="1787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64737" y="4831690"/>
            <a:ext cx="1841190" cy="654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601" y="733944"/>
            <a:ext cx="11159232" cy="5215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pPr marL="514350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800" b="1" i="0" normalizeH="0" noProof="0"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target location and compare the value stored there to the expected value. </a:t>
            </a:r>
            <a:endParaRPr kumimoji="0" lang="en-US" sz="2800" b="1" i="0" normalizeH="0" noProof="0"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2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800" b="0" i="0" normalizeH="0" noProof="0"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stored value equals the expected value, the target memory location is filled with the desired value. </a:t>
            </a:r>
            <a:endParaRPr kumimoji="0" lang="en-US" sz="2800" b="0" i="0" normalizeH="0" noProof="0"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2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800" b="0" i="0" normalizeH="0" noProof="0"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stored value does not equal the expected value, then no change is made to the target location.</a:t>
            </a:r>
            <a:endParaRPr kumimoji="0" lang="en-US" sz="2800" b="0" i="0" normalizeH="0" noProof="0"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2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l" defTabSz="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2800" b="1" i="0" normalizeH="0" noProof="0"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either case, a CAS operation always returns the value that it found stored at the target location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47297"/>
            <a:ext cx="8494295" cy="495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984531"/>
            <a:ext cx="8494295" cy="13475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GB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    The Cost of Atomic Operations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849" y="1843549"/>
            <a:ext cx="10061951" cy="4351338"/>
          </a:xfrm>
        </p:spPr>
        <p:txBody>
          <a:bodyPr>
            <a:noAutofit/>
          </a:bodyPr>
          <a:lstStyle>
            <a:defPPr/>
          </a:lstStyle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an atomic instruction is going all the way to global or shared memory to read the current value stored there with no caching allowed</a:t>
            </a:r>
            <a:endParaRPr kumimoji="0" lang="en-GB" sz="2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GB"/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Conflicting atomic accesses to a shared location might require one or more retries by conflicting threads</a:t>
            </a:r>
            <a:endParaRPr kumimoji="0" lang="en-GB" sz="20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GB"/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GB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When threads in the same warp must execute different instructions, warp execution is serialized. If multiple threads in a warp issue an atomic operation on the same location in memory, something similar will happen as they conflict with each other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461899"/>
            <a:ext cx="6428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Introduction</a:t>
            </a:r>
            <a:r>
              <a:rPr spc="-10"/>
              <a:t> </a:t>
            </a:r>
            <a:r>
              <a:t>to</a:t>
            </a:r>
            <a:r>
              <a:rPr spc="-20"/>
              <a:t> </a:t>
            </a:r>
            <a:r>
              <a:t>CUDA</a:t>
            </a:r>
            <a:r>
              <a:rPr spc="-20"/>
              <a:t> </a:t>
            </a:r>
            <a:r>
              <a:t>C/C++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  <p:sp>
        <p:nvSpPr>
          <p:cNvPr id="3" name="object 3"/>
          <p:cNvSpPr txBox="1"/>
          <p:nvPr/>
        </p:nvSpPr>
        <p:spPr>
          <a:xfrm>
            <a:off x="535940" y="1516713"/>
            <a:ext cx="7272655" cy="26187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>
            <a:defPPr>
              <a:defRPr lang="en-US"/>
            </a:defPPr>
          </a:lstStyle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Calibri" panose="020F0502020204030204"/>
                <a:cs typeface="Calibri" panose="020F0502020204030204"/>
              </a:rPr>
              <a:t>What will</a:t>
            </a:r>
            <a:r>
              <a:rPr sz="3200" spc="-5">
                <a:latin typeface="Calibri" panose="020F0502020204030204"/>
                <a:cs typeface="Calibri" panose="020F0502020204030204"/>
              </a:rPr>
              <a:t> </a:t>
            </a:r>
            <a:r>
              <a:rPr sz="3200">
                <a:latin typeface="Calibri" panose="020F0502020204030204"/>
                <a:cs typeface="Calibri" panose="020F0502020204030204"/>
              </a:rPr>
              <a:t>you learn</a:t>
            </a:r>
            <a:r>
              <a:rPr sz="3200" spc="-5">
                <a:latin typeface="Calibri" panose="020F0502020204030204"/>
                <a:cs typeface="Calibri" panose="020F0502020204030204"/>
              </a:rPr>
              <a:t> </a:t>
            </a:r>
            <a:r>
              <a:rPr sz="3200">
                <a:latin typeface="Calibri" panose="020F0502020204030204"/>
                <a:cs typeface="Calibri" panose="020F0502020204030204"/>
              </a:rPr>
              <a:t>in this</a:t>
            </a:r>
            <a:r>
              <a:rPr sz="3200" spc="15">
                <a:latin typeface="Calibri" panose="020F0502020204030204"/>
                <a:cs typeface="Calibri" panose="020F0502020204030204"/>
              </a:rPr>
              <a:t> </a:t>
            </a:r>
            <a:r>
              <a:rPr sz="3200" spc="-5">
                <a:latin typeface="Calibri" panose="020F0502020204030204"/>
                <a:cs typeface="Calibri" panose="020F0502020204030204"/>
              </a:rPr>
              <a:t>session?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800" spc="-10">
                <a:latin typeface="Calibri" panose="020F0502020204030204"/>
                <a:cs typeface="Calibri" panose="020F0502020204030204"/>
              </a:rPr>
              <a:t>Start from</a:t>
            </a:r>
            <a:r>
              <a:rPr sz="2800" spc="1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“Hello</a:t>
            </a:r>
            <a:r>
              <a:rPr sz="2800" spc="5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World!”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800" spc="-5">
                <a:latin typeface="Calibri" panose="020F0502020204030204"/>
                <a:cs typeface="Calibri" panose="020F0502020204030204"/>
              </a:rPr>
              <a:t>Write</a:t>
            </a:r>
            <a:r>
              <a:rPr sz="2800" spc="5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and</a:t>
            </a:r>
            <a:r>
              <a:rPr sz="2800" spc="5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launch</a:t>
            </a:r>
            <a:r>
              <a:rPr sz="2800" spc="2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CUDA</a:t>
            </a:r>
            <a:r>
              <a:rPr sz="2800" spc="2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C/C++</a:t>
            </a:r>
            <a:r>
              <a:rPr sz="2800" spc="10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kernels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800" spc="-5">
                <a:latin typeface="Calibri" panose="020F0502020204030204"/>
                <a:cs typeface="Calibri" panose="020F0502020204030204"/>
              </a:rPr>
              <a:t>Manage</a:t>
            </a:r>
            <a:r>
              <a:rPr sz="2800" spc="-15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GPU</a:t>
            </a:r>
            <a:r>
              <a:rPr sz="280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memory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800" spc="-5">
                <a:latin typeface="Calibri" panose="020F0502020204030204"/>
                <a:cs typeface="Calibri" panose="020F0502020204030204"/>
              </a:rPr>
              <a:t>Manage</a:t>
            </a:r>
            <a:r>
              <a:rPr sz="2800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communication</a:t>
            </a:r>
            <a:r>
              <a:rPr sz="2800" spc="30">
                <a:latin typeface="Calibri" panose="020F0502020204030204"/>
                <a:cs typeface="Calibri" panose="020F0502020204030204"/>
              </a:rPr>
              <a:t> </a:t>
            </a:r>
            <a:r>
              <a:rPr sz="2800" spc="-5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>
                <a:latin typeface="Calibri" panose="020F0502020204030204"/>
                <a:cs typeface="Calibri" panose="020F0502020204030204"/>
              </a:rPr>
              <a:t>synchronization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4816" y="1099065"/>
            <a:ext cx="6191795" cy="2387600"/>
          </a:xfrm>
          <a:pattFill prst="pct20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66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66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blipFill>
                  <a:blip r:embed="rId1"/>
                  <a:tile tx="0" ty="0" sx="100000" sy="100000" flip="none" algn="tl"/>
                </a:blip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Ink Free" panose="03080402000500000000" pitchFamily="66" charset="0"/>
              </a:rPr>
              <a:t>Memory management</a:t>
            </a:r>
            <a:endParaRPr kumimoji="0" lang="en-US" sz="6600" b="1" i="0" u="none" strike="noStrike" cap="all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blipFill>
                <a:blip r:embed="rId1"/>
                <a:tile tx="0" ty="0" sx="100000" sy="100000" flip="none" algn="tl"/>
              </a:blip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  <a:uLnTx/>
              <a:uFillTx/>
              <a:latin typeface="Ink Free" panose="03080402000500000000" pitchFamily="66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61899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Memory</a:t>
            </a:r>
            <a:r>
              <a:rPr spc="-70"/>
              <a:t> </a:t>
            </a:r>
            <a: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538590"/>
            <a:ext cx="8474710" cy="42271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>
            <a:defPPr>
              <a:defRPr lang="en-US"/>
            </a:defPPr>
          </a:lstStyle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700" spc="5">
                <a:latin typeface="Calibri" panose="020F0502020204030204"/>
                <a:cs typeface="Calibri" panose="020F0502020204030204"/>
              </a:rPr>
              <a:t>Host</a:t>
            </a:r>
            <a:r>
              <a:rPr sz="2700">
                <a:latin typeface="Calibri" panose="020F0502020204030204"/>
                <a:cs typeface="Calibri" panose="020F0502020204030204"/>
              </a:rPr>
              <a:t> </a:t>
            </a:r>
            <a:r>
              <a:rPr sz="2700" spc="10">
                <a:latin typeface="Calibri" panose="020F0502020204030204"/>
                <a:cs typeface="Calibri" panose="020F0502020204030204"/>
              </a:rPr>
              <a:t>and</a:t>
            </a:r>
            <a:r>
              <a:rPr sz="2700" spc="-20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device</a:t>
            </a:r>
            <a:r>
              <a:rPr sz="2700" spc="-35">
                <a:latin typeface="Calibri" panose="020F0502020204030204"/>
                <a:cs typeface="Calibri" panose="020F0502020204030204"/>
              </a:rPr>
              <a:t> </a:t>
            </a:r>
            <a:r>
              <a:rPr sz="2700" spc="10">
                <a:latin typeface="Calibri" panose="020F0502020204030204"/>
                <a:cs typeface="Calibri" panose="020F0502020204030204"/>
              </a:rPr>
              <a:t>memory</a:t>
            </a:r>
            <a:r>
              <a:rPr sz="2700" spc="-10">
                <a:latin typeface="Calibri" panose="020F0502020204030204"/>
                <a:cs typeface="Calibri" panose="020F0502020204030204"/>
              </a:rPr>
              <a:t> </a:t>
            </a:r>
            <a:r>
              <a:rPr sz="2700" spc="10">
                <a:latin typeface="Calibri" panose="020F0502020204030204"/>
                <a:cs typeface="Calibri" panose="020F0502020204030204"/>
              </a:rPr>
              <a:t>are</a:t>
            </a:r>
            <a:r>
              <a:rPr sz="2700" spc="-20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separate</a:t>
            </a:r>
            <a:r>
              <a:rPr sz="2700" spc="-40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entities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i="1" spc="5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Device</a:t>
            </a:r>
            <a:r>
              <a:rPr sz="2350" i="1" spc="20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>
                <a:latin typeface="Calibri" panose="020F0502020204030204"/>
                <a:cs typeface="Calibri" panose="020F0502020204030204"/>
              </a:rPr>
              <a:t>pointers</a:t>
            </a:r>
            <a:r>
              <a:rPr sz="2350" spc="15">
                <a:latin typeface="Calibri" panose="020F0502020204030204"/>
                <a:cs typeface="Calibri" panose="020F0502020204030204"/>
              </a:rPr>
              <a:t> </a:t>
            </a:r>
            <a:r>
              <a:rPr sz="2350" spc="5">
                <a:latin typeface="Calibri" panose="020F0502020204030204"/>
                <a:cs typeface="Calibri" panose="020F0502020204030204"/>
              </a:rPr>
              <a:t>point</a:t>
            </a:r>
            <a:r>
              <a:rPr sz="2350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to</a:t>
            </a:r>
            <a:r>
              <a:rPr sz="2350" spc="5">
                <a:latin typeface="Calibri" panose="020F0502020204030204"/>
                <a:cs typeface="Calibri" panose="020F0502020204030204"/>
              </a:rPr>
              <a:t> </a:t>
            </a:r>
            <a:r>
              <a:rPr sz="2350" spc="15">
                <a:latin typeface="Calibri" panose="020F0502020204030204"/>
                <a:cs typeface="Calibri" panose="020F0502020204030204"/>
              </a:rPr>
              <a:t>GPU</a:t>
            </a:r>
            <a:r>
              <a:rPr sz="2350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memory</a:t>
            </a:r>
            <a:endParaRPr sz="2350">
              <a:latin typeface="Calibri" panose="020F0502020204030204"/>
              <a:cs typeface="Calibri" panose="020F0502020204030204"/>
            </a:endParaRPr>
          </a:p>
          <a:p>
            <a:pPr marL="1102360" marR="3335655">
              <a:lnSpc>
                <a:spcPct val="106000"/>
              </a:lnSpc>
              <a:spcBef>
                <a:spcPts val="25"/>
              </a:spcBef>
            </a:pPr>
            <a:r>
              <a:rPr sz="2050" spc="-15">
                <a:latin typeface="Calibri" panose="020F0502020204030204"/>
                <a:cs typeface="Calibri" panose="020F0502020204030204"/>
              </a:rPr>
              <a:t>May</a:t>
            </a:r>
            <a:r>
              <a:rPr sz="2050" spc="5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be</a:t>
            </a:r>
            <a:r>
              <a:rPr sz="2050" spc="40">
                <a:latin typeface="Calibri" panose="020F0502020204030204"/>
                <a:cs typeface="Calibri" panose="020F0502020204030204"/>
              </a:rPr>
              <a:t> </a:t>
            </a:r>
            <a:r>
              <a:rPr sz="2050" spc="-15">
                <a:latin typeface="Calibri" panose="020F0502020204030204"/>
                <a:cs typeface="Calibri" panose="020F0502020204030204"/>
              </a:rPr>
              <a:t>passed</a:t>
            </a:r>
            <a:r>
              <a:rPr sz="2050" spc="6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to/from</a:t>
            </a:r>
            <a:r>
              <a:rPr sz="2050" spc="2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host</a:t>
            </a:r>
            <a:r>
              <a:rPr sz="2050" spc="55">
                <a:latin typeface="Calibri" panose="020F0502020204030204"/>
                <a:cs typeface="Calibri" panose="020F0502020204030204"/>
              </a:rPr>
              <a:t> </a:t>
            </a:r>
            <a:r>
              <a:rPr sz="2050" spc="-5">
                <a:latin typeface="Calibri" panose="020F0502020204030204"/>
                <a:cs typeface="Calibri" panose="020F0502020204030204"/>
              </a:rPr>
              <a:t>code </a:t>
            </a:r>
            <a:r>
              <a:rPr sz="2050">
                <a:latin typeface="Calibri" panose="020F0502020204030204"/>
                <a:cs typeface="Calibri" panose="020F0502020204030204"/>
              </a:rPr>
              <a:t> </a:t>
            </a:r>
            <a:r>
              <a:rPr sz="2050" spc="-15">
                <a:latin typeface="Calibri" panose="020F0502020204030204"/>
                <a:cs typeface="Calibri" panose="020F0502020204030204"/>
              </a:rPr>
              <a:t>May</a:t>
            </a:r>
            <a:r>
              <a:rPr sz="2050" spc="5">
                <a:latin typeface="Calibri" panose="020F0502020204030204"/>
                <a:cs typeface="Calibri" panose="020F0502020204030204"/>
              </a:rPr>
              <a:t> </a:t>
            </a:r>
            <a:r>
              <a:rPr sz="2050" i="1" spc="-10">
                <a:latin typeface="Calibri" panose="020F0502020204030204"/>
                <a:cs typeface="Calibri" panose="020F0502020204030204"/>
              </a:rPr>
              <a:t>not</a:t>
            </a:r>
            <a:r>
              <a:rPr sz="2050" i="1" spc="10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be</a:t>
            </a:r>
            <a:r>
              <a:rPr sz="2050" spc="-15">
                <a:latin typeface="Calibri" panose="020F0502020204030204"/>
                <a:cs typeface="Calibri" panose="020F0502020204030204"/>
              </a:rPr>
              <a:t> </a:t>
            </a:r>
            <a:r>
              <a:rPr sz="2050" spc="-5">
                <a:latin typeface="Calibri" panose="020F0502020204030204"/>
                <a:cs typeface="Calibri" panose="020F0502020204030204"/>
              </a:rPr>
              <a:t>dereferenced</a:t>
            </a:r>
            <a:r>
              <a:rPr sz="2050" spc="-10">
                <a:latin typeface="Calibri" panose="020F0502020204030204"/>
                <a:cs typeface="Calibri" panose="020F0502020204030204"/>
              </a:rPr>
              <a:t> in</a:t>
            </a:r>
            <a:r>
              <a:rPr sz="2050" spc="-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host</a:t>
            </a:r>
            <a:r>
              <a:rPr sz="2050" spc="-1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code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marL="1102360" marR="3117215" lvl="1" indent="-632460">
              <a:lnSpc>
                <a:spcPct val="106000"/>
              </a:lnSpc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i="1" spc="5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Host</a:t>
            </a:r>
            <a:r>
              <a:rPr sz="2350" i="1" spc="15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50" spc="5">
                <a:latin typeface="Calibri" panose="020F0502020204030204"/>
                <a:cs typeface="Calibri" panose="020F0502020204030204"/>
              </a:rPr>
              <a:t>pointers point</a:t>
            </a:r>
            <a:r>
              <a:rPr sz="2350" spc="20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to</a:t>
            </a:r>
            <a:r>
              <a:rPr sz="2350" spc="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CPU</a:t>
            </a:r>
            <a:r>
              <a:rPr sz="2350" spc="-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memory </a:t>
            </a:r>
            <a:r>
              <a:rPr sz="2350" spc="15">
                <a:latin typeface="Calibri" panose="020F0502020204030204"/>
                <a:cs typeface="Calibri" panose="020F0502020204030204"/>
              </a:rPr>
              <a:t> </a:t>
            </a:r>
            <a:r>
              <a:rPr sz="2050" spc="-15">
                <a:latin typeface="Calibri" panose="020F0502020204030204"/>
                <a:cs typeface="Calibri" panose="020F0502020204030204"/>
              </a:rPr>
              <a:t>May</a:t>
            </a:r>
            <a:r>
              <a:rPr sz="2050" spc="60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be</a:t>
            </a:r>
            <a:r>
              <a:rPr sz="2050" spc="40">
                <a:latin typeface="Calibri" panose="020F0502020204030204"/>
                <a:cs typeface="Calibri" panose="020F0502020204030204"/>
              </a:rPr>
              <a:t> </a:t>
            </a:r>
            <a:r>
              <a:rPr sz="2050" spc="-15">
                <a:latin typeface="Calibri" panose="020F0502020204030204"/>
                <a:cs typeface="Calibri" panose="020F0502020204030204"/>
              </a:rPr>
              <a:t>passed</a:t>
            </a:r>
            <a:r>
              <a:rPr sz="2050" spc="70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to/from</a:t>
            </a:r>
            <a:r>
              <a:rPr sz="2050" spc="2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device</a:t>
            </a:r>
            <a:r>
              <a:rPr sz="2050" spc="50">
                <a:latin typeface="Calibri" panose="020F0502020204030204"/>
                <a:cs typeface="Calibri" panose="020F0502020204030204"/>
              </a:rPr>
              <a:t> </a:t>
            </a:r>
            <a:r>
              <a:rPr sz="2050" spc="-5">
                <a:latin typeface="Calibri" panose="020F0502020204030204"/>
                <a:cs typeface="Calibri" panose="020F0502020204030204"/>
              </a:rPr>
              <a:t>code </a:t>
            </a:r>
            <a:r>
              <a:rPr sz="2050">
                <a:latin typeface="Calibri" panose="020F0502020204030204"/>
                <a:cs typeface="Calibri" panose="020F0502020204030204"/>
              </a:rPr>
              <a:t> </a:t>
            </a:r>
            <a:r>
              <a:rPr sz="2050" spc="-15">
                <a:latin typeface="Calibri" panose="020F0502020204030204"/>
                <a:cs typeface="Calibri" panose="020F0502020204030204"/>
              </a:rPr>
              <a:t>May</a:t>
            </a:r>
            <a:r>
              <a:rPr sz="2050" spc="10">
                <a:latin typeface="Calibri" panose="020F0502020204030204"/>
                <a:cs typeface="Calibri" panose="020F0502020204030204"/>
              </a:rPr>
              <a:t> </a:t>
            </a:r>
            <a:r>
              <a:rPr sz="2050" i="1" spc="-10">
                <a:latin typeface="Calibri" panose="020F0502020204030204"/>
                <a:cs typeface="Calibri" panose="020F0502020204030204"/>
              </a:rPr>
              <a:t>not</a:t>
            </a:r>
            <a:r>
              <a:rPr sz="2050" i="1" spc="10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be </a:t>
            </a:r>
            <a:r>
              <a:rPr sz="2050" spc="-5">
                <a:latin typeface="Calibri" panose="020F0502020204030204"/>
                <a:cs typeface="Calibri" panose="020F0502020204030204"/>
              </a:rPr>
              <a:t>dereferenced</a:t>
            </a:r>
            <a:r>
              <a:rPr sz="2050" spc="-10">
                <a:latin typeface="Calibri" panose="020F0502020204030204"/>
                <a:cs typeface="Calibri" panose="020F0502020204030204"/>
              </a:rPr>
              <a:t> in</a:t>
            </a:r>
            <a:r>
              <a:rPr sz="2050" spc="-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device</a:t>
            </a:r>
            <a:r>
              <a:rPr sz="2050" spc="-15">
                <a:latin typeface="Calibri" panose="020F0502020204030204"/>
                <a:cs typeface="Calibri" panose="020F0502020204030204"/>
              </a:rPr>
              <a:t> </a:t>
            </a:r>
            <a:r>
              <a:rPr sz="2050" spc="-10">
                <a:latin typeface="Calibri" panose="020F0502020204030204"/>
                <a:cs typeface="Calibri" panose="020F0502020204030204"/>
              </a:rPr>
              <a:t>code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sz="2700" spc="5">
                <a:latin typeface="Calibri" panose="020F0502020204030204"/>
                <a:cs typeface="Calibri" panose="020F0502020204030204"/>
              </a:rPr>
              <a:t>Simple</a:t>
            </a:r>
            <a:r>
              <a:rPr sz="2700" spc="-15">
                <a:latin typeface="Calibri" panose="020F0502020204030204"/>
                <a:cs typeface="Calibri" panose="020F0502020204030204"/>
              </a:rPr>
              <a:t> </a:t>
            </a:r>
            <a:r>
              <a:rPr sz="2700" spc="10">
                <a:latin typeface="Calibri" panose="020F0502020204030204"/>
                <a:cs typeface="Calibri" panose="020F0502020204030204"/>
              </a:rPr>
              <a:t>CUDA</a:t>
            </a:r>
            <a:r>
              <a:rPr sz="2700" spc="-10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API for</a:t>
            </a:r>
            <a:r>
              <a:rPr sz="2700" spc="-10"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latin typeface="Calibri" panose="020F0502020204030204"/>
                <a:cs typeface="Calibri" panose="020F0502020204030204"/>
              </a:rPr>
              <a:t>handling</a:t>
            </a:r>
            <a:r>
              <a:rPr sz="2700" spc="-25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device</a:t>
            </a:r>
            <a:r>
              <a:rPr sz="2700" spc="-30">
                <a:latin typeface="Calibri" panose="020F0502020204030204"/>
                <a:cs typeface="Calibri" panose="020F0502020204030204"/>
              </a:rPr>
              <a:t> </a:t>
            </a:r>
            <a:r>
              <a:rPr sz="2700" spc="5">
                <a:latin typeface="Calibri" panose="020F0502020204030204"/>
                <a:cs typeface="Calibri" panose="020F0502020204030204"/>
              </a:rPr>
              <a:t>memory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10">
                <a:latin typeface="Courier New" panose="02070309020205020404"/>
                <a:cs typeface="Courier New" panose="02070309020205020404"/>
              </a:rPr>
              <a:t>cudaMalloc()</a:t>
            </a:r>
            <a:r>
              <a:rPr sz="2350" spc="10">
                <a:latin typeface="Calibri" panose="020F0502020204030204"/>
                <a:cs typeface="Calibri" panose="020F0502020204030204"/>
              </a:rPr>
              <a:t>,</a:t>
            </a:r>
            <a:r>
              <a:rPr sz="2350" spc="-2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ourier New" panose="02070309020205020404"/>
                <a:cs typeface="Courier New" panose="02070309020205020404"/>
              </a:rPr>
              <a:t>cudaFree()</a:t>
            </a:r>
            <a:r>
              <a:rPr sz="2350" spc="10">
                <a:latin typeface="Calibri" panose="020F0502020204030204"/>
                <a:cs typeface="Calibri" panose="020F0502020204030204"/>
              </a:rPr>
              <a:t>,</a:t>
            </a:r>
            <a:r>
              <a:rPr sz="2350" spc="-20">
                <a:latin typeface="Calibri" panose="020F0502020204030204"/>
                <a:cs typeface="Calibri" panose="020F0502020204030204"/>
              </a:rPr>
              <a:t> </a:t>
            </a:r>
            <a:r>
              <a:rPr sz="2350" spc="15">
                <a:latin typeface="Courier New" panose="02070309020205020404"/>
                <a:cs typeface="Courier New" panose="02070309020205020404"/>
              </a:rPr>
              <a:t>cudaMemcpy()</a:t>
            </a:r>
            <a:endParaRPr sz="2350">
              <a:latin typeface="Courier New" panose="02070309020205020404"/>
              <a:cs typeface="Courier New" panose="02070309020205020404"/>
            </a:endParaRPr>
          </a:p>
          <a:p>
            <a:pPr marL="756285" lvl="1" indent="-287020">
              <a:lnSpc>
                <a:spcPct val="100000"/>
              </a:lnSpc>
              <a:spcBef>
                <a:spcPts val="180"/>
              </a:spcBef>
              <a:buSzPct val="102000"/>
              <a:buFont typeface="Arial" panose="020B0604020202020204" pitchFamily="34" charset="0"/>
              <a:buChar char="–"/>
              <a:tabLst>
                <a:tab pos="756920" algn="l"/>
              </a:tabLst>
            </a:pPr>
            <a:r>
              <a:rPr sz="2350" spc="5">
                <a:latin typeface="Calibri" panose="020F0502020204030204"/>
                <a:cs typeface="Calibri" panose="020F0502020204030204"/>
              </a:rPr>
              <a:t>Similar</a:t>
            </a:r>
            <a:r>
              <a:rPr sz="2350" spc="30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to</a:t>
            </a:r>
            <a:r>
              <a:rPr sz="2350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the</a:t>
            </a:r>
            <a:r>
              <a:rPr sz="2350" spc="2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alibri" panose="020F0502020204030204"/>
                <a:cs typeface="Calibri" panose="020F0502020204030204"/>
              </a:rPr>
              <a:t>C</a:t>
            </a:r>
            <a:r>
              <a:rPr sz="2350" spc="15">
                <a:latin typeface="Calibri" panose="020F0502020204030204"/>
                <a:cs typeface="Calibri" panose="020F0502020204030204"/>
              </a:rPr>
              <a:t> </a:t>
            </a:r>
            <a:r>
              <a:rPr sz="2350" spc="5">
                <a:latin typeface="Calibri" panose="020F0502020204030204"/>
                <a:cs typeface="Calibri" panose="020F0502020204030204"/>
              </a:rPr>
              <a:t>equivalents</a:t>
            </a:r>
            <a:r>
              <a:rPr sz="2350" spc="4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ourier New" panose="02070309020205020404"/>
                <a:cs typeface="Courier New" panose="02070309020205020404"/>
              </a:rPr>
              <a:t>malloc()</a:t>
            </a:r>
            <a:r>
              <a:rPr sz="2350" spc="10">
                <a:latin typeface="Calibri" panose="020F0502020204030204"/>
                <a:cs typeface="Calibri" panose="020F0502020204030204"/>
              </a:rPr>
              <a:t>,</a:t>
            </a:r>
            <a:r>
              <a:rPr sz="2350" spc="-5">
                <a:latin typeface="Calibri" panose="020F0502020204030204"/>
                <a:cs typeface="Calibri" panose="020F0502020204030204"/>
              </a:rPr>
              <a:t> </a:t>
            </a:r>
            <a:r>
              <a:rPr sz="2350" spc="10">
                <a:latin typeface="Courier New" panose="02070309020205020404"/>
                <a:cs typeface="Courier New" panose="02070309020205020404"/>
              </a:rPr>
              <a:t>free()</a:t>
            </a:r>
            <a:r>
              <a:rPr sz="2350" spc="10">
                <a:latin typeface="Calibri" panose="020F0502020204030204"/>
                <a:cs typeface="Calibri" panose="020F0502020204030204"/>
              </a:rPr>
              <a:t>,</a:t>
            </a:r>
            <a:r>
              <a:rPr sz="2350" spc="-10">
                <a:latin typeface="Calibri" panose="020F0502020204030204"/>
                <a:cs typeface="Calibri" panose="020F0502020204030204"/>
              </a:rPr>
              <a:t> </a:t>
            </a:r>
            <a:r>
              <a:rPr sz="2350" spc="15">
                <a:latin typeface="Courier New" panose="02070309020205020404"/>
                <a:cs typeface="Courier New" panose="02070309020205020404"/>
              </a:rPr>
              <a:t>memcpy()</a:t>
            </a:r>
            <a:endParaRPr sz="235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76544" y="3174492"/>
            <a:ext cx="1216152" cy="911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179" y="2144267"/>
            <a:ext cx="1232916" cy="8351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/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</a:t>
            </a:r>
            <a:r>
              <a:rPr spc="-40"/>
              <a:t> </a:t>
            </a:r>
            <a:r>
              <a:t>NVIDIA</a:t>
            </a:r>
            <a:r>
              <a:rPr spc="-35"/>
              <a:t> </a:t>
            </a:r>
            <a:r>
              <a:rPr spc="-5"/>
              <a:t>2013</a:t>
            </a:r>
            <a:endParaRPr spc="-5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86" y="661439"/>
            <a:ext cx="10515600" cy="4854143"/>
          </a:xfrm>
        </p:spPr>
        <p:txBody>
          <a:bodyPr>
            <a:normAutofit fontScale="92500" lnSpcReduction="10000"/>
          </a:bodyPr>
          <a:lstStyle>
            <a:defPPr/>
          </a:lstStyle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Host</a:t>
            </a:r>
            <a:endParaRPr kumimoji="0" lang="en-US" sz="32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Malloc</a:t>
            </a:r>
            <a:endParaRPr lang="en-US" sz="3200"/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free</a:t>
            </a:r>
            <a:endParaRPr kumimoji="0" lang="en-US" sz="32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 sz="3200"/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Device</a:t>
            </a:r>
            <a:endParaRPr kumimoji="0" lang="en-US" sz="32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cudaMalloc</a:t>
            </a:r>
            <a:endParaRPr lang="en-US" sz="3200"/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cudaFree</a:t>
            </a:r>
            <a:endParaRPr lang="en-US" sz="3200"/>
          </a:p>
          <a:p>
            <a:pPr marL="685800" marR="0" lvl="1" indent="-228600" algn="l" defTabSz="914400" fontAlgn="auto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Tx/>
              <a:buChar char="•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cudaMemCpy</a:t>
            </a:r>
            <a:endParaRPr lang="en-US" sz="32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6045" y="1846127"/>
            <a:ext cx="1976846" cy="862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4400" b="1" i="0" u="none" strike="noStrike" cap="none" spc="0" normalizeH="0" baseline="0" noProof="0">
                <a:solidFill>
                  <a:schemeClr val="tx1"/>
                </a:solidFill>
                <a:uLnTx/>
                <a:uFillTx/>
                <a:latin typeface="Ink Free" panose="03080402000500000000" pitchFamily="66" charset="0"/>
              </a:rPr>
              <a:t>CPU</a:t>
            </a:r>
            <a:endParaRPr lang="en-US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6046" y="4228012"/>
            <a:ext cx="1976846" cy="8621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4400" b="1" i="0" u="none" strike="noStrike" cap="none" spc="0" normalizeH="0" baseline="0" noProof="0">
                <a:solidFill>
                  <a:schemeClr val="tx1"/>
                </a:solidFill>
                <a:uLnTx/>
                <a:uFillTx/>
                <a:latin typeface="Ink Free" panose="03080402000500000000" pitchFamily="66" charset="0"/>
              </a:rPr>
              <a:t>GPU</a:t>
            </a:r>
            <a:endParaRPr kumimoji="0" lang="en-US" sz="4400" b="1" i="0" u="none" strike="noStrike" cap="none" spc="0" normalizeH="0" baseline="0" noProof="0">
              <a:solidFill>
                <a:schemeClr val="tx1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0330" y="1855305"/>
            <a:ext cx="2146663" cy="1010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2800" b="1" i="0" u="none" strike="noStrike" cap="none" spc="0" normalizeH="0" baseline="0" noProof="0">
                <a:solidFill>
                  <a:schemeClr val="tx1"/>
                </a:solidFill>
                <a:uLnTx/>
                <a:uFillTx/>
                <a:latin typeface="Ink Free" panose="03080402000500000000" pitchFamily="66" charset="0"/>
              </a:rPr>
              <a:t>Main memory</a:t>
            </a:r>
            <a:endParaRPr lang="en-US" sz="11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513" y="4153988"/>
            <a:ext cx="2146663" cy="10101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2800" b="1" i="0" u="none" strike="noStrike" cap="none" spc="0" normalizeH="0" baseline="0" noProof="0">
                <a:solidFill>
                  <a:schemeClr val="tx1"/>
                </a:solidFill>
                <a:uLnTx/>
                <a:uFillTx/>
                <a:latin typeface="Ink Free" panose="03080402000500000000" pitchFamily="66" charset="0"/>
              </a:rPr>
              <a:t>GPU memory</a:t>
            </a:r>
            <a:endParaRPr lang="en-US" sz="11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5608319" y="2107386"/>
            <a:ext cx="1506583" cy="339630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5608318" y="4502332"/>
            <a:ext cx="1506584" cy="348342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3327762" y="3323409"/>
            <a:ext cx="1500051" cy="30915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8124" y="2989059"/>
            <a:ext cx="313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4000" b="1" i="0" normalizeH="0" noProof="0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15.75 GB/s</a:t>
            </a:r>
            <a:endParaRPr kumimoji="0" lang="en-US" sz="4000" b="1" i="0" normalizeH="0" noProof="0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2891" y="5482226"/>
            <a:ext cx="294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4000" b="1" i="0" normalizeH="0" noProof="0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484 GB/s</a:t>
            </a:r>
            <a:endParaRPr kumimoji="0" lang="en-US" sz="4000" b="1" i="0" normalizeH="0" noProof="0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      </a:t>
            </a:r>
            <a:b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</a:br>
            <a:r>
              <a:rPr kumimoji="0" lang="en-US" sz="3200" b="1" i="1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       </a:t>
            </a:r>
            <a:r>
              <a:rPr kumimoji="0" lang="en-US" sz="3200" b="1" i="0" u="sng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Pinned memory</a:t>
            </a:r>
            <a:endParaRPr kumimoji="0" lang="en-US" sz="3200" b="1" i="0" u="sng" strike="noStrike" cap="all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97" y="1999795"/>
            <a:ext cx="9777548" cy="4351338"/>
          </a:xfrm>
        </p:spPr>
        <p:txBody>
          <a:bodyPr/>
          <a:lstStyle>
            <a:defPPr/>
          </a:lstStyle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Allocated host memory is by default peggable.</a:t>
            </a:r>
            <a:endParaRPr kumimoji="0" lang="en-US" sz="32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 sz="3200"/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The GPU cannot safely access data in pageable host memory </a:t>
            </a:r>
            <a:endParaRPr kumimoji="0" lang="en-US" sz="32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228600" marR="0" lvl="0" indent="-22860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Char char="•"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9001"/>
            <a:ext cx="10515600" cy="1325563"/>
          </a:xfrm>
        </p:spPr>
        <p:txBody>
          <a:bodyPr>
            <a:normAutofit fontScale="90000"/>
          </a:bodyPr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48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</a:t>
            </a:r>
            <a:br>
              <a:rPr kumimoji="0" lang="en-US" sz="48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</a:br>
            <a:r>
              <a:rPr kumimoji="0" lang="en-US" sz="48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    Pinned memory</a:t>
            </a:r>
            <a:endParaRPr kumimoji="0" lang="en-US" sz="4800" b="1" i="0" u="none" strike="noStrike" cap="all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 useBgFill="1">
        <p:nvSpPr>
          <p:cNvPr id="4" name="Rectangle 3"/>
          <p:cNvSpPr/>
          <p:nvPr/>
        </p:nvSpPr>
        <p:spPr>
          <a:xfrm>
            <a:off x="3437711" y="1956842"/>
            <a:ext cx="5081450" cy="12963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 b="1"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0684" y="3982762"/>
            <a:ext cx="6409508" cy="2081349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1712" y="4888649"/>
            <a:ext cx="2116183" cy="103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2400" b="1" i="0" u="none" strike="noStrike" cap="none" spc="0" normalizeH="0" baseline="0" noProof="0" err="1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Pageble memory</a:t>
            </a:r>
            <a:endParaRPr kumimoji="0" lang="en-US" sz="2400" b="1" i="0" u="none" strike="noStrike" cap="none" spc="0" normalizeH="0" baseline="0" noProof="0" err="1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5412" y="4888649"/>
            <a:ext cx="2116183" cy="103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2800" b="1" i="0" u="none" strike="noStrike" cap="none" spc="0" normalizeH="0" baseline="0" noProof="0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Pinned memory</a:t>
            </a:r>
            <a:endParaRPr kumimoji="0" lang="en-US" sz="2800" b="1" i="0" u="none" strike="noStrike" cap="none" spc="0" normalizeH="0" baseline="0" noProof="0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94961" y="5111932"/>
            <a:ext cx="583475" cy="5834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5517" y="2372616"/>
            <a:ext cx="1471749" cy="779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r>
              <a:rPr kumimoji="0" lang="en-US" sz="2800" b="1" i="0" u="none" strike="noStrike" cap="none" spc="0" normalizeH="0" baseline="0" noProof="0">
                <a:solidFill>
                  <a:schemeClr val="tx1"/>
                </a:solidFill>
                <a:uLnTx/>
                <a:uFillTx/>
                <a:latin typeface="Ink Free" panose="03080402000500000000" pitchFamily="66" charset="0"/>
              </a:rPr>
              <a:t>DRAM</a:t>
            </a:r>
            <a:endParaRPr kumimoji="0" lang="en-US" sz="2800" b="1" i="0" u="none" strike="noStrike" cap="none" spc="0" normalizeH="0" baseline="0" noProof="0">
              <a:solidFill>
                <a:schemeClr val="tx1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7020284" y="3243943"/>
            <a:ext cx="322217" cy="15762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5pPr>
            <a:lvl6pPr marL="22860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6pPr>
            <a:lvl7pPr marL="27432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7pPr>
            <a:lvl8pPr marL="32004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8pPr>
            <a:lvl9pPr marL="365760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lvl9pPr>
          </a:lstStyle>
          <a:p>
            <a:pPr marL="0" marR="0" indent="0" algn="ctr" defTabSz="4572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1800" b="0" i="0" u="none" strike="noStrike" cap="none" spc="0" normalizeH="0" baseline="0" noProof="0">
                <a:solidFill>
                  <a:srgbClr val="FFFFFF"/>
                </a:solidFill>
                <a:uLnTx/>
                <a:uFillTx/>
                <a:latin typeface="Gill Sans MT" panose="020B0502020104020203"/>
                <a:ea typeface="Arial" panose="020B0604020202020204" pitchFamily="34" charset="0"/>
                <a:cs typeface="Arial" panose="020B0604020202020204" pitchFamily="34" charset="0"/>
                <a:sym typeface="Wingdings" panose="05000000000000000000"/>
              </a:defRPr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0192" y="2161150"/>
            <a:ext cx="209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4000" b="0" i="0" normalizeH="0" noProof="0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Device</a:t>
            </a:r>
            <a:endParaRPr kumimoji="0" lang="en-US" sz="4000" b="0" i="0" normalizeH="0" noProof="0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1220" y="4987520"/>
            <a:ext cx="209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algn="l" defTabSz="457200">
              <a:buNone/>
              <a:defRPr kumimoji="0" sz="1800" b="0" i="0" normalizeH="0" noProof="0"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</a:defRPr>
            </a:pPr>
            <a:r>
              <a:rPr kumimoji="0" lang="en-US" sz="4000" b="0" i="0" normalizeH="0" noProof="0">
                <a:solidFill>
                  <a:srgbClr val="FF0000"/>
                </a:solidFill>
                <a:uLnTx/>
                <a:uFillTx/>
                <a:latin typeface="Ink Free" panose="03080402000500000000" pitchFamily="66" charset="0"/>
              </a:rPr>
              <a:t>Host</a:t>
            </a:r>
            <a:endParaRPr kumimoji="0" lang="en-US" sz="4000" b="0" i="0" normalizeH="0" noProof="0">
              <a:solidFill>
                <a:srgbClr val="FF0000"/>
              </a:solidFill>
              <a:uLnTx/>
              <a:uFillTx/>
              <a:latin typeface="Ink Free" panose="03080402000500000000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   </a:t>
            </a:r>
            <a:b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</a:br>
            <a:r>
              <a:rPr kumimoji="0" lang="en-US" sz="3200" b="1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Ink Free" panose="03080402000500000000" pitchFamily="66" charset="0"/>
              </a:rPr>
              <a:t>                      Pinned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50" y="2132194"/>
            <a:ext cx="11710850" cy="4351338"/>
          </a:xfrm>
        </p:spPr>
        <p:txBody>
          <a:bodyPr>
            <a:normAutofit/>
          </a:bodyPr>
          <a:lstStyle>
            <a:defPPr/>
          </a:lstStyle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6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5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cudaError_t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cudaMallocHost ( 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5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void **</a:t>
            </a:r>
            <a:r>
              <a:rPr kumimoji="0" lang="en-US" sz="36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devPtr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,  </a:t>
            </a:r>
            <a:r>
              <a:rPr kumimoji="0" lang="en-US" sz="36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5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size_t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  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6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count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); </a:t>
            </a:r>
            <a:endParaRPr kumimoji="0" lang="en-US" sz="36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endParaRPr lang="en-US" sz="3600"/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Tx/>
              <a:buNone/>
              <a:defRPr kumimoji="0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pPr>
            <a:r>
              <a:rPr kumimoji="0" lang="en-US" sz="36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cudaFreeHost( 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5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void * </a:t>
            </a:r>
            <a:r>
              <a:rPr kumimoji="0" lang="en-US" sz="3600" b="0" i="0" u="none" strike="noStrike" cap="none" spc="0" normalizeH="0" baseline="0" noProof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ptr </a:t>
            </a:r>
            <a:r>
              <a:rPr kumimoji="0" lang="en-US" sz="36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); </a:t>
            </a:r>
            <a:endParaRPr kumimoji="0" lang="en-US" sz="3600" b="0" i="0" u="none" strike="noStrike" cap="none" spc="0" normalizeH="0" baseline="0" noProof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  <a:sym typeface="Wingdings" panose="05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" y="239518"/>
            <a:ext cx="5544065" cy="5868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6" y="239518"/>
            <a:ext cx="5426772" cy="58682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7707"/>
          </a:xfrm>
        </p:spPr>
        <p:txBody>
          <a:bodyPr/>
          <a:lstStyle>
            <a:defPPr/>
          </a:lstStyle>
          <a:p>
            <a:pPr marL="0" marR="0" lvl="0" indent="0" algn="l" defTabSz="914400" fontAlgn="auto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pPr>
            <a:r>
              <a:rPr kumimoji="0" lang="en-US" sz="3200" b="0" i="0" u="none" strike="noStrike" cap="all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rPr>
              <a:t> 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977080"/>
            <a:ext cx="12027243" cy="26031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" y="749800"/>
            <a:ext cx="5611008" cy="5144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59" y="749800"/>
            <a:ext cx="5984268" cy="51442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801394" cy="2387600"/>
          </a:xfrm>
        </p:spPr>
        <p:txBody>
          <a:bodyPr>
            <a:normAutofit fontScale="90000"/>
          </a:bodyPr>
          <a:lstStyle>
            <a:defPPr/>
          </a:lstStyle>
          <a:p>
            <a:r>
              <a:rPr lang="en-US" dirty="0"/>
              <a:t>  Tuning Instruction-Level Primitives</a:t>
            </a: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989"/>
            <a:ext cx="12192000" cy="24301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229600" cy="1143000"/>
          </a:xfrm>
          <a:pattFill prst="dashHorz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Cuda</a:t>
            </a:r>
            <a:r>
              <a:rPr lang="en-US" dirty="0"/>
              <a:t> vector addition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4525963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Nsight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Eclipse is Eclipse IDE for C/C++ bundled with the libraries of CUDA. The results are checked on a system which has GPU of compute capability of 1.2.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will get the same result on GPU of any compute capability for the following code.</a:t>
            </a:r>
            <a:endParaRPr lang="en-IN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10" y="334645"/>
            <a:ext cx="10308590" cy="6050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450162"/>
            <a:ext cx="10910203" cy="50964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three cases are considered for addition of two arrays: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n blocks and one thread per block.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1 block and n threads in that block.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m blocks and n threads per block.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blocks and one thread per block (In this example n=6)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210800" cy="1143000"/>
          </a:xfrm>
          <a:pattFill prst="dashHorz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Cuda</a:t>
            </a:r>
            <a:r>
              <a:rPr lang="en-US" dirty="0"/>
              <a:t> vector addition contd..</a:t>
            </a:r>
            <a:endParaRPr lang="en-IN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70062"/>
            <a:ext cx="8229600" cy="1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7" y="37288"/>
            <a:ext cx="6172200" cy="6783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11" y="37289"/>
            <a:ext cx="6211167" cy="67834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2209800" y="16764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first array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1 2 3 4 5 6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second array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2 3 4 5 6 7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of two arrays: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    5    7    9    11    13   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8610600" cy="83099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One block and n threads in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that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block (In this example n=6)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8153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" y="25940"/>
            <a:ext cx="6173061" cy="5917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74" y="37289"/>
            <a:ext cx="5668166" cy="5917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9677400" cy="55927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first array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1 2 3 4 5 6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second array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2 3 4 5 6 7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of two arrays: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    5    7    9    11    13   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365917"/>
            <a:ext cx="11125200" cy="6583363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m blocks and n threads per block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(In this example m=2 and n=3)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7162799" cy="2133599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082" y="1146356"/>
            <a:ext cx="9962604" cy="4351338"/>
          </a:xfrm>
        </p:spPr>
        <p:txBody>
          <a:bodyPr>
            <a:normAutofit fontScale="92500"/>
          </a:bodyPr>
          <a:lstStyle>
            <a:defPPr/>
          </a:lstStyle>
          <a:p>
            <a:pPr marL="0" indent="0">
              <a:buNone/>
            </a:pPr>
            <a:r>
              <a:rPr lang="en-US" sz="3200" dirty="0"/>
              <a:t>Not all the instruction as created equally.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sz="3200" dirty="0"/>
              <a:t>It does not matter how fast your application runs if you do not converge on the correct answer or obtain the expected results.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Understanding the strengths and weaknesses of different low-level primitives in terms of performance, numerical accuracy, and thread-safety is important when optimizing your application for throughput and correctness.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6325483" cy="594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83" y="236706"/>
            <a:ext cx="5210902" cy="59354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838200"/>
            <a:ext cx="10515600" cy="4525963"/>
          </a:xfrm>
          <a:blipFill>
            <a:blip r:embed="rId1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first array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1 2 3 4 5 6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Enter six elements of second array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2 3 4 5 6 7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of two arrays: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    5    7    9    11    13   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5"/>
            <p:cNvSpPr/>
            <p:nvPr/>
          </p:nvSpPr>
          <p:spPr>
            <a:xfrm>
              <a:off x="0" y="4158995"/>
              <a:ext cx="3843527" cy="2699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6"/>
            <p:cNvSpPr/>
            <p:nvPr/>
          </p:nvSpPr>
          <p:spPr>
            <a:xfrm>
              <a:off x="7786115" y="0"/>
              <a:ext cx="4405883" cy="2481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TextBox 6"/>
          <p:cNvSpPr txBox="1"/>
          <p:nvPr/>
        </p:nvSpPr>
        <p:spPr>
          <a:xfrm>
            <a:off x="3124200" y="2967335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0" u="none" spc="-10" dirty="0">
                <a:latin typeface="Georgia" panose="02040502050405020303"/>
                <a:cs typeface="Georgia" panose="02040502050405020303"/>
              </a:rPr>
              <a:t>“Thank you sir</a:t>
            </a:r>
            <a:r>
              <a:rPr lang="en-IN" sz="5400" b="0" u="none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IN" sz="5400" b="0" u="none" spc="-10" dirty="0">
                <a:latin typeface="Georgia" panose="02040502050405020303"/>
                <a:cs typeface="Georgia" panose="02040502050405020303"/>
              </a:rPr>
              <a:t>!”</a:t>
            </a:r>
            <a:endParaRPr lang="en-IN" sz="5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CUDA arithmetic instructions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942" y="2052046"/>
            <a:ext cx="8199120" cy="4351338"/>
          </a:xfrm>
        </p:spPr>
        <p:txBody>
          <a:bodyPr>
            <a:normAutofit/>
          </a:bodyPr>
          <a:lstStyle>
            <a:defPPr/>
          </a:lstStyle>
          <a:p>
            <a:r>
              <a:rPr lang="en-US" sz="3200" b="1"/>
              <a:t>Single and double precision floating point operations</a:t>
            </a:r>
            <a:endParaRPr lang="en-US" sz="3200" b="1"/>
          </a:p>
          <a:p>
            <a:r>
              <a:rPr lang="en-US" sz="3200" b="1"/>
              <a:t>CUDA intrinsic function</a:t>
            </a:r>
            <a:endParaRPr lang="en-US" sz="3200" b="1"/>
          </a:p>
          <a:p>
            <a:r>
              <a:rPr lang="en-US" sz="3200" b="1"/>
              <a:t>Atomic functions</a:t>
            </a:r>
            <a:endParaRPr 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347708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MAD (Multiply-Add operations)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19" y="3271246"/>
            <a:ext cx="10300063" cy="4351338"/>
          </a:xfrm>
        </p:spPr>
        <p:txBody>
          <a:bodyPr/>
          <a:lstStyle>
            <a:defPPr/>
          </a:lstStyle>
          <a:p>
            <a:r>
              <a:rPr lang="en-US"/>
              <a:t>Arithmetic pattern of a multiply followed by add is creatively called a multiply-add, or MAD, and is very common in a wide range of applications. </a:t>
            </a:r>
            <a:endParaRPr lang="en-US"/>
          </a:p>
          <a:p>
            <a:r>
              <a:rPr lang="en-US"/>
              <a:t>Any application that manipulates vectors and matrices likely contains many MAD operations as part of executing dot products, matrix multiplications, and other functions in linear algebra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2926" y="1880858"/>
            <a:ext cx="7203126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GB" sz="4000">
                <a:solidFill>
                  <a:srgbClr val="0070C0"/>
                </a:solidFill>
              </a:rPr>
              <a:t>double  </a:t>
            </a:r>
            <a:r>
              <a:rPr lang="en-GB" sz="4000">
                <a:solidFill>
                  <a:srgbClr val="FF0000"/>
                </a:solidFill>
              </a:rPr>
              <a:t> value = in1  </a:t>
            </a:r>
            <a:r>
              <a:rPr lang="en-GB" sz="4000">
                <a:solidFill>
                  <a:srgbClr val="0070C0"/>
                </a:solidFill>
              </a:rPr>
              <a:t>*  </a:t>
            </a:r>
            <a:r>
              <a:rPr lang="en-GB" sz="4000">
                <a:solidFill>
                  <a:srgbClr val="FF0000"/>
                </a:solidFill>
              </a:rPr>
              <a:t> in2  </a:t>
            </a:r>
            <a:r>
              <a:rPr lang="en-GB" sz="4000">
                <a:solidFill>
                  <a:srgbClr val="0070C0"/>
                </a:solidFill>
              </a:rPr>
              <a:t>+</a:t>
            </a:r>
            <a:r>
              <a:rPr lang="en-GB" sz="4000">
                <a:solidFill>
                  <a:srgbClr val="FF0000"/>
                </a:solidFill>
              </a:rPr>
              <a:t>  in3;</a:t>
            </a:r>
            <a:endParaRPr lang="en-GB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MAD (Multiply-Add operations)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989" y="2409098"/>
            <a:ext cx="9962605" cy="4351338"/>
          </a:xfrm>
        </p:spPr>
        <p:txBody>
          <a:bodyPr/>
          <a:lstStyle>
            <a:defPPr/>
          </a:lstStyle>
          <a:p>
            <a:pPr marL="0" indent="0">
              <a:buNone/>
            </a:pPr>
            <a:r>
              <a:rPr lang="en-US" sz="3200"/>
              <a:t>CUDA support a MAD instruction that fuses a multiply and an add operation.</a:t>
            </a:r>
            <a:endParaRPr lang="en-US" sz="3200"/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/>
              <a:t>But MAD instructions have less numerical accuracy.</a:t>
            </a:r>
            <a:r>
              <a:rPr lang="en-US" sz="3200">
                <a:solidFill>
                  <a:srgbClr val="FF0000"/>
                </a:solidFill>
              </a:rPr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371600"/>
            <a:ext cx="6496594" cy="2387600"/>
          </a:xfrm>
        </p:spPr>
        <p:txBody>
          <a:bodyPr/>
          <a:lstStyle>
            <a:defPPr/>
          </a:lstStyle>
          <a:p>
            <a:r>
              <a:rPr lang="en-US" dirty="0"/>
              <a:t>Floating point operations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5.0.3"/>
  <p:tag name="AS_OS" val="Microsoft Windows NT 10.0.17763.0"/>
  <p:tag name="AS_RELEASE_DATE" val="2021.03.14"/>
  <p:tag name="AS_TITLE" val="Aspose.Slides for .NET Standard 2.0"/>
  <p:tag name="AS_VERSION" val="2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7844</Words>
  <Application>WPS Presentation</Application>
  <PresentationFormat>Widescreen</PresentationFormat>
  <Paragraphs>312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52</vt:i4>
      </vt:variant>
    </vt:vector>
  </HeadingPairs>
  <TitlesOfParts>
    <vt:vector size="73" baseType="lpstr">
      <vt:lpstr>Arial</vt:lpstr>
      <vt:lpstr>SimSun</vt:lpstr>
      <vt:lpstr>Wingdings</vt:lpstr>
      <vt:lpstr>Calibri</vt:lpstr>
      <vt:lpstr>Gill Sans MT</vt:lpstr>
      <vt:lpstr>Wingdings</vt:lpstr>
      <vt:lpstr>Microsoft YaHei</vt:lpstr>
      <vt:lpstr>Arial Unicode MS</vt:lpstr>
      <vt:lpstr>Calibri</vt:lpstr>
      <vt:lpstr>Times New Roman</vt:lpstr>
      <vt:lpstr>Ink Free</vt:lpstr>
      <vt:lpstr>Courier New</vt:lpstr>
      <vt:lpstr>Georgia</vt:lpstr>
      <vt:lpstr>Calibri Light</vt:lpstr>
      <vt:lpstr>Office Theme</vt:lpstr>
      <vt:lpstr>Office Theme</vt:lpstr>
      <vt:lpstr>Office Theme</vt:lpstr>
      <vt:lpstr>Office Theme</vt:lpstr>
      <vt:lpstr>Office Theme</vt:lpstr>
      <vt:lpstr>Gallery</vt:lpstr>
      <vt:lpstr>Gallery</vt:lpstr>
      <vt:lpstr>Introduction to CUDA C/C++</vt:lpstr>
      <vt:lpstr>What is CUDA?</vt:lpstr>
      <vt:lpstr>Introduction to CUDA C/C++</vt:lpstr>
      <vt:lpstr>  Tuning Instruction-Level Primitives  </vt:lpstr>
      <vt:lpstr>PowerPoint 演示文稿</vt:lpstr>
      <vt:lpstr>CUDA arithmetic instructions</vt:lpstr>
      <vt:lpstr>MAD (Multiply-Add operations)</vt:lpstr>
      <vt:lpstr>MAD (Multiply-Add operations)</vt:lpstr>
      <vt:lpstr>Floating point operations</vt:lpstr>
      <vt:lpstr>IEEE Standard 754 </vt:lpstr>
      <vt:lpstr>PowerPoint 演示文稿</vt:lpstr>
      <vt:lpstr>PowerPoint 演示文稿</vt:lpstr>
      <vt:lpstr>Rounding modes</vt:lpstr>
      <vt:lpstr>PowerPoint 演示文稿</vt:lpstr>
      <vt:lpstr>PowerPoint 演示文稿</vt:lpstr>
      <vt:lpstr>Standard vs intrinsic functions</vt:lpstr>
      <vt:lpstr>PowerPoint 演示文稿</vt:lpstr>
      <vt:lpstr>PowerPoint 演示文稿</vt:lpstr>
      <vt:lpstr>PowerPoint 演示文稿</vt:lpstr>
      <vt:lpstr>Manipulating instruction generation</vt:lpstr>
      <vt:lpstr>   Atomic operations</vt:lpstr>
      <vt:lpstr>           Atomic instructions</vt:lpstr>
      <vt:lpstr>    Atomic instructions contd…</vt:lpstr>
      <vt:lpstr>PowerPoint 演示文稿</vt:lpstr>
      <vt:lpstr>PowerPoint 演示文稿</vt:lpstr>
      <vt:lpstr>CAS(Compare And Swap)</vt:lpstr>
      <vt:lpstr>PowerPoint 演示文稿</vt:lpstr>
      <vt:lpstr>PowerPoint 演示文稿</vt:lpstr>
      <vt:lpstr>    The Cost of Atomic Operations</vt:lpstr>
      <vt:lpstr>Memory management</vt:lpstr>
      <vt:lpstr>Memory Management</vt:lpstr>
      <vt:lpstr>PowerPoint 演示文稿</vt:lpstr>
      <vt:lpstr>PowerPoint 演示文稿</vt:lpstr>
      <vt:lpstr>                                      Pinned memory</vt:lpstr>
      <vt:lpstr>                             Pinned memory</vt:lpstr>
      <vt:lpstr>                                      Pinned memory</vt:lpstr>
      <vt:lpstr>PowerPoint 演示文稿</vt:lpstr>
      <vt:lpstr> </vt:lpstr>
      <vt:lpstr>PowerPoint 演示文稿</vt:lpstr>
      <vt:lpstr>PowerPoint 演示文稿</vt:lpstr>
      <vt:lpstr>    Cuda vector addition</vt:lpstr>
      <vt:lpstr>PowerPoint 演示文稿</vt:lpstr>
      <vt:lpstr>    Cuda vector addition contd..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CUDA?</dc:title>
  <dc:creator/>
  <cp:lastModifiedBy>Dev Kumar</cp:lastModifiedBy>
  <cp:revision>16</cp:revision>
  <cp:lastPrinted>2021-04-20T10:55:00Z</cp:lastPrinted>
  <dcterms:created xsi:type="dcterms:W3CDTF">2021-04-20T10:55:00Z</dcterms:created>
  <dcterms:modified xsi:type="dcterms:W3CDTF">2021-04-23T01:58:27Z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