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5" r:id="rId1"/>
    <p:sldMasterId id="2147483928" r:id="rId2"/>
  </p:sldMasterIdLst>
  <p:notesMasterIdLst>
    <p:notesMasterId r:id="rId12"/>
  </p:notesMasterIdLst>
  <p:sldIdLst>
    <p:sldId id="256" r:id="rId3"/>
    <p:sldId id="259" r:id="rId4"/>
    <p:sldId id="260" r:id="rId5"/>
    <p:sldId id="261" r:id="rId6"/>
    <p:sldId id="262" r:id="rId7"/>
    <p:sldId id="264" r:id="rId8"/>
    <p:sldId id="265" r:id="rId9"/>
    <p:sldId id="266"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1f6e6e5b7be_2_7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3" name="Google Shape;763;g1f6e6e5b7be_2_7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f6e6e5b7be_2_7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3" name="Google Shape;793;g1f6e6e5b7be_2_7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f6e6e5b7be_2_7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1" name="Google Shape;801;g1f6e6e5b7be_2_7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f6e6e5b7be_2_74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9" name="Google Shape;809;g1f6e6e5b7be_2_7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1f6e6e5b7be_2_75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7" name="Google Shape;817;g1f6e6e5b7be_2_7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f6e6e5b7be_2_76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3" name="Google Shape;833;g1f6e6e5b7be_2_7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f6e6e5b7be_2_77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2" name="Google Shape;842;g1f6e6e5b7be_2_7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1f6e6e5b7be_2_7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1" name="Google Shape;851;g1f6e6e5b7be_2_7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f6e6e5b7be_2_79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0" name="Google Shape;860;g1f6e6e5b7be_2_7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72877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75345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43387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78375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95104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006426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91677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139763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704695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654606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96833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56"/>
        <p:cNvGrpSpPr/>
        <p:nvPr/>
      </p:nvGrpSpPr>
      <p:grpSpPr>
        <a:xfrm>
          <a:off x="0" y="0"/>
          <a:ext cx="0" cy="0"/>
          <a:chOff x="0" y="0"/>
          <a:chExt cx="0" cy="0"/>
        </a:xfrm>
      </p:grpSpPr>
      <p:sp>
        <p:nvSpPr>
          <p:cNvPr id="58" name="Google Shape;58;p14"/>
          <p:cNvSpPr txBox="1">
            <a:spLocks noGrp="1"/>
          </p:cNvSpPr>
          <p:nvPr>
            <p:ph type="ctrTitle"/>
          </p:nvPr>
        </p:nvSpPr>
        <p:spPr>
          <a:xfrm>
            <a:off x="1359569" y="238716"/>
            <a:ext cx="6605337" cy="1790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1359568" y="2289567"/>
            <a:ext cx="6858000" cy="104849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0" name="Google Shape;60;p14"/>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4"/>
          <p:cNvSpPr txBox="1">
            <a:spLocks noGrp="1"/>
          </p:cNvSpPr>
          <p:nvPr>
            <p:ph type="body" idx="2"/>
          </p:nvPr>
        </p:nvSpPr>
        <p:spPr>
          <a:xfrm>
            <a:off x="7062036" y="4047473"/>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1397163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84"/>
        <p:cNvGrpSpPr/>
        <p:nvPr/>
      </p:nvGrpSpPr>
      <p:grpSpPr>
        <a:xfrm>
          <a:off x="0" y="0"/>
          <a:ext cx="0" cy="0"/>
          <a:chOff x="0" y="0"/>
          <a:chExt cx="0" cy="0"/>
        </a:xfrm>
      </p:grpSpPr>
      <p:sp>
        <p:nvSpPr>
          <p:cNvPr id="86" name="Google Shape;86;p16"/>
          <p:cNvSpPr txBox="1">
            <a:spLocks noGrp="1"/>
          </p:cNvSpPr>
          <p:nvPr>
            <p:ph type="title"/>
          </p:nvPr>
        </p:nvSpPr>
        <p:spPr>
          <a:xfrm>
            <a:off x="696600" y="1737526"/>
            <a:ext cx="7886700" cy="112514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6"/>
          <p:cNvSpPr txBox="1">
            <a:spLocks noGrp="1"/>
          </p:cNvSpPr>
          <p:nvPr>
            <p:ph type="body" idx="1"/>
          </p:nvPr>
        </p:nvSpPr>
        <p:spPr>
          <a:xfrm>
            <a:off x="696600" y="3062270"/>
            <a:ext cx="7886700" cy="57774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Font typeface="Arial"/>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8" name="Google Shape;88;p16"/>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6"/>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659130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97"/>
        <p:cNvGrpSpPr/>
        <p:nvPr/>
      </p:nvGrpSpPr>
      <p:grpSpPr>
        <a:xfrm>
          <a:off x="0" y="0"/>
          <a:ext cx="0" cy="0"/>
          <a:chOff x="0" y="0"/>
          <a:chExt cx="0" cy="0"/>
        </a:xfrm>
      </p:grpSpPr>
      <p:sp>
        <p:nvSpPr>
          <p:cNvPr id="99" name="Google Shape;99;p17"/>
          <p:cNvSpPr txBox="1">
            <a:spLocks noGrp="1"/>
          </p:cNvSpPr>
          <p:nvPr>
            <p:ph type="title"/>
          </p:nvPr>
        </p:nvSpPr>
        <p:spPr>
          <a:xfrm>
            <a:off x="1145639" y="1275245"/>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17"/>
          <p:cNvSpPr txBox="1">
            <a:spLocks noGrp="1"/>
          </p:cNvSpPr>
          <p:nvPr>
            <p:ph type="body" idx="1"/>
          </p:nvPr>
        </p:nvSpPr>
        <p:spPr>
          <a:xfrm>
            <a:off x="5185609" y="1604158"/>
            <a:ext cx="3271456" cy="234220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defRPr>
            </a:lvl1pPr>
            <a:lvl2pPr marL="914400" lvl="1" indent="-228600" algn="l">
              <a:lnSpc>
                <a:spcPct val="90000"/>
              </a:lnSpc>
              <a:spcBef>
                <a:spcPts val="400"/>
              </a:spcBef>
              <a:spcAft>
                <a:spcPts val="0"/>
              </a:spcAft>
              <a:buClr>
                <a:schemeClr val="lt1"/>
              </a:buClr>
              <a:buSzPts val="1400"/>
              <a:buNone/>
              <a:defRPr sz="1400" i="1">
                <a:solidFill>
                  <a:schemeClr val="lt1"/>
                </a:solidFill>
              </a:defRPr>
            </a:lvl2pPr>
            <a:lvl3pPr marL="1371600" lvl="2" indent="-228600" algn="l">
              <a:lnSpc>
                <a:spcPct val="90000"/>
              </a:lnSpc>
              <a:spcBef>
                <a:spcPts val="400"/>
              </a:spcBef>
              <a:spcAft>
                <a:spcPts val="0"/>
              </a:spcAft>
              <a:buClr>
                <a:schemeClr val="lt1"/>
              </a:buClr>
              <a:buSzPts val="1200"/>
              <a:buNone/>
              <a:defRPr sz="1200" i="1">
                <a:solidFill>
                  <a:schemeClr val="lt1"/>
                </a:solidFill>
              </a:defRPr>
            </a:lvl3pPr>
            <a:lvl4pPr marL="1828800" lvl="3" indent="-228600" algn="l">
              <a:lnSpc>
                <a:spcPct val="90000"/>
              </a:lnSpc>
              <a:spcBef>
                <a:spcPts val="400"/>
              </a:spcBef>
              <a:spcAft>
                <a:spcPts val="0"/>
              </a:spcAft>
              <a:buClr>
                <a:schemeClr val="lt1"/>
              </a:buClr>
              <a:buSzPts val="1100"/>
              <a:buNone/>
              <a:defRPr sz="1100" i="1">
                <a:solidFill>
                  <a:schemeClr val="lt1"/>
                </a:solidFill>
              </a:defRPr>
            </a:lvl4pPr>
            <a:lvl5pPr marL="2286000" lvl="4" indent="-228600" algn="l">
              <a:lnSpc>
                <a:spcPct val="90000"/>
              </a:lnSpc>
              <a:spcBef>
                <a:spcPts val="400"/>
              </a:spcBef>
              <a:spcAft>
                <a:spcPts val="0"/>
              </a:spcAft>
              <a:buClr>
                <a:schemeClr val="lt1"/>
              </a:buClr>
              <a:buSzPts val="1100"/>
              <a:buNone/>
              <a:defRPr sz="1100" i="1">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17"/>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7"/>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1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17"/>
          <p:cNvSpPr txBox="1">
            <a:spLocks noGrp="1"/>
          </p:cNvSpPr>
          <p:nvPr>
            <p:ph type="subTitle" idx="2"/>
          </p:nvPr>
        </p:nvSpPr>
        <p:spPr>
          <a:xfrm>
            <a:off x="1145639" y="2459849"/>
            <a:ext cx="3107666"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lt2"/>
              </a:buClr>
              <a:buSzPts val="1900"/>
              <a:buNone/>
              <a:defRPr sz="1900" b="1" i="0">
                <a:solidFill>
                  <a:schemeClr val="lt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08" name="Google Shape;108;p17"/>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229273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_Thank You Slide">
  <p:cSld name="2_Thank You Slide">
    <p:spTree>
      <p:nvGrpSpPr>
        <p:cNvPr id="1" name="Shape 111"/>
        <p:cNvGrpSpPr/>
        <p:nvPr/>
      </p:nvGrpSpPr>
      <p:grpSpPr>
        <a:xfrm>
          <a:off x="0" y="0"/>
          <a:ext cx="0" cy="0"/>
          <a:chOff x="0" y="0"/>
          <a:chExt cx="0" cy="0"/>
        </a:xfrm>
      </p:grpSpPr>
      <p:sp>
        <p:nvSpPr>
          <p:cNvPr id="113" name="Google Shape;113;p18"/>
          <p:cNvSpPr txBox="1">
            <a:spLocks noGrp="1"/>
          </p:cNvSpPr>
          <p:nvPr>
            <p:ph type="ctrTitle"/>
          </p:nvPr>
        </p:nvSpPr>
        <p:spPr>
          <a:xfrm>
            <a:off x="1359569" y="3525249"/>
            <a:ext cx="6605337" cy="686905"/>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4" name="Google Shape;114;p18"/>
          <p:cNvSpPr txBox="1">
            <a:spLocks noGrp="1"/>
          </p:cNvSpPr>
          <p:nvPr>
            <p:ph type="subTitle" idx="1"/>
          </p:nvPr>
        </p:nvSpPr>
        <p:spPr>
          <a:xfrm>
            <a:off x="1359568" y="4472306"/>
            <a:ext cx="6858000" cy="45138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15" name="Google Shape;115;p18"/>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18"/>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18"/>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18"/>
          <p:cNvSpPr txBox="1">
            <a:spLocks noGrp="1"/>
          </p:cNvSpPr>
          <p:nvPr>
            <p:ph type="body" idx="2"/>
          </p:nvPr>
        </p:nvSpPr>
        <p:spPr>
          <a:xfrm>
            <a:off x="7062036" y="755170"/>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lt2"/>
              </a:buClr>
              <a:buSzPts val="2300"/>
              <a:buNone/>
              <a:defRPr sz="2300" b="1" i="0">
                <a:solidFill>
                  <a:schemeClr val="lt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63449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3/10/2023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2283231"/>
      </p:ext>
    </p:extLst>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60"/>
          <p:cNvSpPr txBox="1">
            <a:spLocks noGrp="1"/>
          </p:cNvSpPr>
          <p:nvPr>
            <p:ph type="ctrTitle"/>
          </p:nvPr>
        </p:nvSpPr>
        <p:spPr>
          <a:xfrm>
            <a:off x="1269300" y="-5"/>
            <a:ext cx="6605400" cy="752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lt1"/>
              </a:buClr>
              <a:buSzPts val="4100"/>
              <a:buFont typeface="Avenir"/>
              <a:buNone/>
            </a:pPr>
            <a:r>
              <a:rPr lang="en" dirty="0"/>
              <a:t>Project Name : Portfolio</a:t>
            </a:r>
            <a:endParaRPr dirty="0"/>
          </a:p>
        </p:txBody>
      </p:sp>
      <p:sp>
        <p:nvSpPr>
          <p:cNvPr id="766" name="Google Shape;766;p60"/>
          <p:cNvSpPr txBox="1">
            <a:spLocks noGrp="1"/>
          </p:cNvSpPr>
          <p:nvPr>
            <p:ph type="subTitle" idx="1"/>
          </p:nvPr>
        </p:nvSpPr>
        <p:spPr>
          <a:xfrm>
            <a:off x="1359575" y="2859696"/>
            <a:ext cx="6858000" cy="4926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2"/>
              </a:buClr>
              <a:buSzPts val="2300"/>
              <a:buNone/>
            </a:pPr>
            <a:r>
              <a:rPr lang="en" dirty="0"/>
              <a:t>Name :Dev Tilwani</a:t>
            </a:r>
            <a:endParaRPr dirty="0"/>
          </a:p>
        </p:txBody>
      </p:sp>
      <p:sp>
        <p:nvSpPr>
          <p:cNvPr id="767" name="Google Shape;767;p60"/>
          <p:cNvSpPr txBox="1">
            <a:spLocks noGrp="1"/>
          </p:cNvSpPr>
          <p:nvPr>
            <p:ph type="body" idx="2"/>
          </p:nvPr>
        </p:nvSpPr>
        <p:spPr>
          <a:xfrm>
            <a:off x="7238681" y="4099427"/>
            <a:ext cx="1095375" cy="360760"/>
          </a:xfrm>
          <a:prstGeom prst="rect">
            <a:avLst/>
          </a:prstGeom>
          <a:noFill/>
          <a:ln>
            <a:noFill/>
          </a:ln>
        </p:spPr>
        <p:txBody>
          <a:bodyPr spcFirstLastPara="1" wrap="square" lIns="68575" tIns="34275" rIns="68575" bIns="34275" anchor="t" anchorCtr="0">
            <a:normAutofit/>
          </a:bodyPr>
          <a:lstStyle/>
          <a:p>
            <a:pPr marL="0" lvl="0" indent="0" algn="r" rtl="0">
              <a:lnSpc>
                <a:spcPct val="90000"/>
              </a:lnSpc>
              <a:spcBef>
                <a:spcPts val="0"/>
              </a:spcBef>
              <a:spcAft>
                <a:spcPts val="0"/>
              </a:spcAft>
              <a:buClr>
                <a:schemeClr val="dk2"/>
              </a:buClr>
              <a:buSzPts val="1300"/>
              <a:buNone/>
            </a:pPr>
            <a:r>
              <a:rPr lang="en" sz="1300"/>
              <a:t>1</a:t>
            </a:r>
            <a:endParaRPr sz="1300"/>
          </a:p>
        </p:txBody>
      </p:sp>
      <p:sp>
        <p:nvSpPr>
          <p:cNvPr id="768" name="Google Shape;768;p60"/>
          <p:cNvSpPr txBox="1"/>
          <p:nvPr/>
        </p:nvSpPr>
        <p:spPr>
          <a:xfrm>
            <a:off x="1541975" y="806875"/>
            <a:ext cx="7815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lt1"/>
                </a:solidFill>
              </a:rPr>
              <a:t>Silver Oak College Of Computer Application</a:t>
            </a:r>
            <a:endParaRPr sz="2600" b="1">
              <a:solidFill>
                <a:schemeClr val="lt1"/>
              </a:solidFill>
            </a:endParaRPr>
          </a:p>
        </p:txBody>
      </p:sp>
      <p:sp>
        <p:nvSpPr>
          <p:cNvPr id="769" name="Google Shape;769;p60"/>
          <p:cNvSpPr txBox="1"/>
          <p:nvPr/>
        </p:nvSpPr>
        <p:spPr>
          <a:xfrm>
            <a:off x="1660800" y="1388125"/>
            <a:ext cx="5490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lt1"/>
                </a:solidFill>
              </a:rPr>
              <a:t>SEMESTER : 2nd</a:t>
            </a:r>
            <a:endParaRPr sz="2000" b="1">
              <a:solidFill>
                <a:schemeClr val="lt1"/>
              </a:solidFill>
            </a:endParaRPr>
          </a:p>
        </p:txBody>
      </p:sp>
      <p:sp>
        <p:nvSpPr>
          <p:cNvPr id="770" name="Google Shape;770;p60"/>
          <p:cNvSpPr txBox="1"/>
          <p:nvPr/>
        </p:nvSpPr>
        <p:spPr>
          <a:xfrm>
            <a:off x="2093225" y="1834175"/>
            <a:ext cx="45114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dirty="0">
                <a:solidFill>
                  <a:schemeClr val="lt1"/>
                </a:solidFill>
              </a:rPr>
              <a:t>Div : M1A3 &amp; B</a:t>
            </a:r>
            <a:endParaRPr sz="1900" b="1" dirty="0">
              <a:solidFill>
                <a:schemeClr val="lt1"/>
              </a:solidFill>
            </a:endParaRPr>
          </a:p>
        </p:txBody>
      </p:sp>
      <p:sp>
        <p:nvSpPr>
          <p:cNvPr id="771" name="Google Shape;771;p60"/>
          <p:cNvSpPr txBox="1"/>
          <p:nvPr/>
        </p:nvSpPr>
        <p:spPr>
          <a:xfrm>
            <a:off x="2588675" y="2218525"/>
            <a:ext cx="4399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dirty="0">
                <a:solidFill>
                  <a:schemeClr val="lt1"/>
                </a:solidFill>
              </a:rPr>
              <a:t>Subject Name : INTERNSHIP OJT</a:t>
            </a:r>
            <a:endParaRPr sz="1900" b="1" dirty="0">
              <a:solidFill>
                <a:schemeClr val="lt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3"/>
          <p:cNvSpPr txBox="1">
            <a:spLocks noGrp="1"/>
          </p:cNvSpPr>
          <p:nvPr>
            <p:ph type="title"/>
          </p:nvPr>
        </p:nvSpPr>
        <p:spPr>
          <a:xfrm>
            <a:off x="628650" y="173588"/>
            <a:ext cx="7886700" cy="57774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dirty="0"/>
              <a:t>Description About Project</a:t>
            </a:r>
            <a:endParaRPr dirty="0"/>
          </a:p>
        </p:txBody>
      </p:sp>
      <p:sp>
        <p:nvSpPr>
          <p:cNvPr id="796" name="Google Shape;796;p63"/>
          <p:cNvSpPr txBox="1">
            <a:spLocks noGrp="1"/>
          </p:cNvSpPr>
          <p:nvPr>
            <p:ph type="body" idx="1"/>
          </p:nvPr>
        </p:nvSpPr>
        <p:spPr>
          <a:xfrm>
            <a:off x="808013" y="751334"/>
            <a:ext cx="7886700" cy="3200400"/>
          </a:xfrm>
          <a:prstGeom prst="rect">
            <a:avLst/>
          </a:prstGeom>
          <a:noFill/>
          <a:ln>
            <a:noFill/>
          </a:ln>
        </p:spPr>
        <p:txBody>
          <a:bodyPr spcFirstLastPara="1" wrap="square" lIns="68575" tIns="34275" rIns="68575" bIns="34275" anchor="t" anchorCtr="0">
            <a:normAutofit lnSpcReduction="10000"/>
          </a:bodyPr>
          <a:lstStyle/>
          <a:p>
            <a:pPr marL="0" lvl="0" indent="0" algn="just" rtl="0">
              <a:lnSpc>
                <a:spcPct val="90000"/>
              </a:lnSpc>
              <a:spcBef>
                <a:spcPts val="800"/>
              </a:spcBef>
              <a:spcAft>
                <a:spcPts val="0"/>
              </a:spcAft>
              <a:buClr>
                <a:schemeClr val="dk2"/>
              </a:buClr>
              <a:buSzPct val="100000"/>
              <a:buNone/>
            </a:pPr>
            <a:r>
              <a:rPr lang="en-US" dirty="0"/>
              <a:t>A portfolio website is a type of website that showcases a person's or a company's work and achievements in a visually appealing and interactive way. It serves as an online platform where individuals and businesses can showcase their projects, skills, and experience to potential clients or employers.</a:t>
            </a:r>
          </a:p>
          <a:p>
            <a:pPr marL="0" lvl="0" indent="0" algn="just" rtl="0">
              <a:lnSpc>
                <a:spcPct val="90000"/>
              </a:lnSpc>
              <a:spcBef>
                <a:spcPts val="800"/>
              </a:spcBef>
              <a:spcAft>
                <a:spcPts val="0"/>
              </a:spcAft>
              <a:buClr>
                <a:schemeClr val="dk2"/>
              </a:buClr>
              <a:buSzPct val="100000"/>
              <a:buNone/>
            </a:pPr>
            <a:endParaRPr dirty="0"/>
          </a:p>
          <a:p>
            <a:pPr marL="0" lvl="0" indent="0" algn="just" rtl="0">
              <a:lnSpc>
                <a:spcPct val="90000"/>
              </a:lnSpc>
              <a:spcBef>
                <a:spcPts val="800"/>
              </a:spcBef>
              <a:spcAft>
                <a:spcPts val="0"/>
              </a:spcAft>
              <a:buClr>
                <a:schemeClr val="dk2"/>
              </a:buClr>
              <a:buSzPct val="100000"/>
              <a:buNone/>
            </a:pPr>
            <a:r>
              <a:rPr lang="en-US" dirty="0"/>
              <a:t>Portfolio websites typically include examples of past work, such as design projects, photography, writing samples, or coding projects. They may also feature testimonials from clients or colleagues, an "about" section that highlights the individual's or company's background and skills, and a contact page or form</a:t>
            </a:r>
            <a:r>
              <a:rPr lang="en" dirty="0"/>
              <a:t>.</a:t>
            </a:r>
          </a:p>
          <a:p>
            <a:pPr marL="0" lvl="0" indent="0" algn="just" rtl="0">
              <a:lnSpc>
                <a:spcPct val="90000"/>
              </a:lnSpc>
              <a:spcBef>
                <a:spcPts val="800"/>
              </a:spcBef>
              <a:spcAft>
                <a:spcPts val="0"/>
              </a:spcAft>
              <a:buClr>
                <a:schemeClr val="dk2"/>
              </a:buClr>
              <a:buSzPct val="100000"/>
              <a:buNone/>
            </a:pPr>
            <a:endParaRPr dirty="0"/>
          </a:p>
          <a:p>
            <a:pPr marL="0" lvl="0" indent="0" algn="just" rtl="0">
              <a:lnSpc>
                <a:spcPct val="90000"/>
              </a:lnSpc>
              <a:spcBef>
                <a:spcPts val="800"/>
              </a:spcBef>
              <a:spcAft>
                <a:spcPts val="0"/>
              </a:spcAft>
              <a:buClr>
                <a:schemeClr val="dk2"/>
              </a:buClr>
              <a:buSzPct val="100000"/>
              <a:buNone/>
            </a:pPr>
            <a:endParaRPr dirty="0"/>
          </a:p>
        </p:txBody>
      </p:sp>
      <p:sp>
        <p:nvSpPr>
          <p:cNvPr id="797" name="Google Shape;797;p63"/>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endParaRPr sz="1300" dirty="0"/>
          </a:p>
        </p:txBody>
      </p:sp>
      <p:sp>
        <p:nvSpPr>
          <p:cNvPr id="798" name="Google Shape;798;p63"/>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2</a:t>
            </a:fld>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64"/>
          <p:cNvSpPr txBox="1">
            <a:spLocks noGrp="1"/>
          </p:cNvSpPr>
          <p:nvPr>
            <p:ph type="title"/>
          </p:nvPr>
        </p:nvSpPr>
        <p:spPr>
          <a:xfrm>
            <a:off x="570901" y="87210"/>
            <a:ext cx="7886700" cy="57774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Objective</a:t>
            </a:r>
            <a:endParaRPr/>
          </a:p>
        </p:txBody>
      </p:sp>
      <p:sp>
        <p:nvSpPr>
          <p:cNvPr id="804" name="Google Shape;804;p64"/>
          <p:cNvSpPr txBox="1">
            <a:spLocks noGrp="1"/>
          </p:cNvSpPr>
          <p:nvPr>
            <p:ph type="body" idx="1"/>
          </p:nvPr>
        </p:nvSpPr>
        <p:spPr>
          <a:xfrm>
            <a:off x="686399" y="773240"/>
            <a:ext cx="8447400" cy="3867414"/>
          </a:xfrm>
          <a:prstGeom prst="rect">
            <a:avLst/>
          </a:prstGeom>
          <a:noFill/>
          <a:ln>
            <a:noFill/>
          </a:ln>
        </p:spPr>
        <p:txBody>
          <a:bodyPr spcFirstLastPara="1" wrap="square" lIns="68575" tIns="34275" rIns="68575" bIns="34275" anchor="t" anchorCtr="0">
            <a:noAutofit/>
          </a:bodyPr>
          <a:lstStyle/>
          <a:p>
            <a:pPr marL="0" lvl="0" indent="0" algn="just" rtl="0">
              <a:lnSpc>
                <a:spcPct val="200000"/>
              </a:lnSpc>
              <a:spcBef>
                <a:spcPts val="0"/>
              </a:spcBef>
              <a:spcAft>
                <a:spcPts val="0"/>
              </a:spcAft>
              <a:buClr>
                <a:schemeClr val="dk2"/>
              </a:buClr>
              <a:buSzPts val="1400"/>
              <a:buNone/>
            </a:pPr>
            <a:r>
              <a:rPr lang="en-US" sz="1400" dirty="0"/>
              <a:t>The main goal of a portfolio website is to showcase the individual's or company's unique skills and expertise in order to attract new clients or opportunities. A well-designed portfolio website can help to build a professional brand and establish credibility in a given field. It can also serve as a valuable tool for networking and expanding one's professional network.</a:t>
            </a:r>
          </a:p>
        </p:txBody>
      </p:sp>
      <p:sp>
        <p:nvSpPr>
          <p:cNvPr id="805" name="Google Shape;805;p64"/>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endParaRPr sz="1300" dirty="0"/>
          </a:p>
        </p:txBody>
      </p:sp>
      <p:sp>
        <p:nvSpPr>
          <p:cNvPr id="806" name="Google Shape;806;p64"/>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3</a:t>
            </a:fld>
            <a:endParaRPr sz="13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65"/>
          <p:cNvSpPr txBox="1">
            <a:spLocks noGrp="1"/>
          </p:cNvSpPr>
          <p:nvPr>
            <p:ph type="title"/>
          </p:nvPr>
        </p:nvSpPr>
        <p:spPr>
          <a:xfrm>
            <a:off x="628650" y="112159"/>
            <a:ext cx="7886700" cy="493539"/>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Purpose</a:t>
            </a:r>
            <a:endParaRPr/>
          </a:p>
        </p:txBody>
      </p:sp>
      <p:sp>
        <p:nvSpPr>
          <p:cNvPr id="812" name="Google Shape;812;p65"/>
          <p:cNvSpPr txBox="1">
            <a:spLocks noGrp="1"/>
          </p:cNvSpPr>
          <p:nvPr>
            <p:ph type="body" idx="1"/>
          </p:nvPr>
        </p:nvSpPr>
        <p:spPr>
          <a:xfrm>
            <a:off x="628649" y="862362"/>
            <a:ext cx="8066063" cy="3293326"/>
          </a:xfrm>
          <a:prstGeom prst="rect">
            <a:avLst/>
          </a:prstGeom>
          <a:noFill/>
          <a:ln>
            <a:noFill/>
          </a:ln>
        </p:spPr>
        <p:txBody>
          <a:bodyPr spcFirstLastPara="1" wrap="square" lIns="68575" tIns="34275" rIns="68575" bIns="34275" anchor="t" anchorCtr="0">
            <a:normAutofit fontScale="55000" lnSpcReduction="20000"/>
          </a:bodyPr>
          <a:lstStyle/>
          <a:p>
            <a:pPr marL="0" lvl="0" indent="0" algn="l" rtl="0">
              <a:lnSpc>
                <a:spcPct val="170000"/>
              </a:lnSpc>
              <a:spcBef>
                <a:spcPts val="0"/>
              </a:spcBef>
              <a:spcAft>
                <a:spcPts val="0"/>
              </a:spcAft>
              <a:buClr>
                <a:schemeClr val="dk2"/>
              </a:buClr>
              <a:buSzPct val="100000"/>
              <a:buFont typeface="Arial"/>
              <a:buNone/>
            </a:pPr>
            <a:r>
              <a:rPr lang="en-US" dirty="0"/>
              <a:t>The purpose of a portfolio is to showcase an individual's or a company's skills, abilities, accomplishments, and experiences in a particular field. Portfolios can serve a variety of purposes, depending on the context in which they are used.</a:t>
            </a:r>
          </a:p>
          <a:p>
            <a:pPr marL="0" lvl="0" indent="0" algn="l" rtl="0">
              <a:lnSpc>
                <a:spcPct val="90000"/>
              </a:lnSpc>
              <a:spcBef>
                <a:spcPts val="800"/>
              </a:spcBef>
              <a:spcAft>
                <a:spcPts val="0"/>
              </a:spcAft>
              <a:buClr>
                <a:schemeClr val="dk2"/>
              </a:buClr>
              <a:buSzPct val="100000"/>
              <a:buFont typeface="Arial"/>
              <a:buNone/>
            </a:pPr>
            <a:r>
              <a:rPr lang="en-US" dirty="0"/>
              <a:t>For individuals, a portfolio can be used to:</a:t>
            </a:r>
          </a:p>
          <a:p>
            <a:pPr marL="0" lvl="0" indent="0" algn="l" rtl="0">
              <a:lnSpc>
                <a:spcPct val="90000"/>
              </a:lnSpc>
              <a:spcBef>
                <a:spcPts val="800"/>
              </a:spcBef>
              <a:spcAft>
                <a:spcPts val="0"/>
              </a:spcAft>
              <a:buClr>
                <a:schemeClr val="dk2"/>
              </a:buClr>
              <a:buSzPct val="100000"/>
              <a:buFont typeface="Arial"/>
              <a:buNone/>
            </a:pPr>
            <a:endParaRPr lang="en-US" dirty="0"/>
          </a:p>
          <a:p>
            <a:pPr marL="0" lvl="0" indent="0" algn="l" rtl="0">
              <a:lnSpc>
                <a:spcPct val="90000"/>
              </a:lnSpc>
              <a:spcBef>
                <a:spcPts val="800"/>
              </a:spcBef>
              <a:spcAft>
                <a:spcPts val="0"/>
              </a:spcAft>
              <a:buClr>
                <a:schemeClr val="dk2"/>
              </a:buClr>
              <a:buSzPct val="100000"/>
              <a:buFont typeface="Arial"/>
              <a:buNone/>
            </a:pPr>
            <a:r>
              <a:rPr lang="en-US" dirty="0"/>
              <a:t>Demonstrate skills and abilities to potential employers or clients.</a:t>
            </a:r>
          </a:p>
          <a:p>
            <a:pPr marL="0" lvl="0" indent="0" algn="l" rtl="0">
              <a:lnSpc>
                <a:spcPct val="90000"/>
              </a:lnSpc>
              <a:spcBef>
                <a:spcPts val="800"/>
              </a:spcBef>
              <a:spcAft>
                <a:spcPts val="0"/>
              </a:spcAft>
              <a:buClr>
                <a:schemeClr val="dk2"/>
              </a:buClr>
              <a:buSzPct val="100000"/>
              <a:buFont typeface="Arial"/>
              <a:buNone/>
            </a:pPr>
            <a:r>
              <a:rPr lang="en-US" dirty="0"/>
              <a:t>Showcase accomplishments and evidence of growth over time.</a:t>
            </a:r>
          </a:p>
          <a:p>
            <a:pPr marL="0" lvl="0" indent="0" algn="l" rtl="0">
              <a:lnSpc>
                <a:spcPct val="90000"/>
              </a:lnSpc>
              <a:spcBef>
                <a:spcPts val="800"/>
              </a:spcBef>
              <a:spcAft>
                <a:spcPts val="0"/>
              </a:spcAft>
              <a:buClr>
                <a:schemeClr val="dk2"/>
              </a:buClr>
              <a:buSzPct val="100000"/>
              <a:buFont typeface="Arial"/>
              <a:buNone/>
            </a:pPr>
            <a:r>
              <a:rPr lang="en-US" dirty="0"/>
              <a:t>Reflect on personal learning and development.</a:t>
            </a:r>
          </a:p>
          <a:p>
            <a:pPr marL="0" lvl="0" indent="0" algn="l" rtl="0">
              <a:lnSpc>
                <a:spcPct val="90000"/>
              </a:lnSpc>
              <a:spcBef>
                <a:spcPts val="800"/>
              </a:spcBef>
              <a:spcAft>
                <a:spcPts val="0"/>
              </a:spcAft>
              <a:buClr>
                <a:schemeClr val="dk2"/>
              </a:buClr>
              <a:buSzPct val="100000"/>
              <a:buFont typeface="Arial"/>
              <a:buNone/>
            </a:pPr>
            <a:r>
              <a:rPr lang="en-US" dirty="0"/>
              <a:t>Provide a platform for self-expression and creativity.</a:t>
            </a:r>
          </a:p>
          <a:p>
            <a:pPr marL="0" lvl="0" indent="0" algn="l" rtl="0">
              <a:lnSpc>
                <a:spcPct val="90000"/>
              </a:lnSpc>
              <a:spcBef>
                <a:spcPts val="800"/>
              </a:spcBef>
              <a:spcAft>
                <a:spcPts val="0"/>
              </a:spcAft>
              <a:buClr>
                <a:schemeClr val="dk2"/>
              </a:buClr>
              <a:buSzPct val="100000"/>
              <a:buFont typeface="Arial"/>
              <a:buNone/>
            </a:pPr>
            <a:r>
              <a:rPr lang="en-US" dirty="0"/>
              <a:t>For businesses or organizations, a portfolio can be used to:</a:t>
            </a:r>
          </a:p>
          <a:p>
            <a:pPr marL="0" lvl="0" indent="0" algn="l" rtl="0">
              <a:lnSpc>
                <a:spcPct val="90000"/>
              </a:lnSpc>
              <a:spcBef>
                <a:spcPts val="800"/>
              </a:spcBef>
              <a:spcAft>
                <a:spcPts val="0"/>
              </a:spcAft>
              <a:buClr>
                <a:schemeClr val="dk2"/>
              </a:buClr>
              <a:buSzPct val="100000"/>
              <a:buFont typeface="Arial"/>
              <a:buNone/>
            </a:pPr>
            <a:endParaRPr lang="en-US" dirty="0"/>
          </a:p>
          <a:p>
            <a:pPr marL="0" lvl="0" indent="0" algn="l" rtl="0">
              <a:lnSpc>
                <a:spcPct val="90000"/>
              </a:lnSpc>
              <a:spcBef>
                <a:spcPts val="800"/>
              </a:spcBef>
              <a:spcAft>
                <a:spcPts val="0"/>
              </a:spcAft>
              <a:buClr>
                <a:schemeClr val="dk2"/>
              </a:buClr>
              <a:buSzPct val="100000"/>
              <a:buFont typeface="Arial"/>
              <a:buNone/>
            </a:pPr>
            <a:r>
              <a:rPr lang="en-US" dirty="0"/>
              <a:t>Showcase the company's work and expertise to potential clients.</a:t>
            </a:r>
          </a:p>
          <a:p>
            <a:pPr marL="0" lvl="0" indent="0" algn="l" rtl="0">
              <a:lnSpc>
                <a:spcPct val="90000"/>
              </a:lnSpc>
              <a:spcBef>
                <a:spcPts val="800"/>
              </a:spcBef>
              <a:spcAft>
                <a:spcPts val="0"/>
              </a:spcAft>
              <a:buClr>
                <a:schemeClr val="dk2"/>
              </a:buClr>
              <a:buSzPct val="100000"/>
              <a:buFont typeface="Arial"/>
              <a:buNone/>
            </a:pPr>
            <a:r>
              <a:rPr lang="en-US" dirty="0"/>
              <a:t>Provide evidence of success and accomplishments to stakeholders.</a:t>
            </a:r>
          </a:p>
          <a:p>
            <a:pPr marL="0" lvl="0" indent="0" algn="l" rtl="0">
              <a:lnSpc>
                <a:spcPct val="90000"/>
              </a:lnSpc>
              <a:spcBef>
                <a:spcPts val="800"/>
              </a:spcBef>
              <a:spcAft>
                <a:spcPts val="0"/>
              </a:spcAft>
              <a:buClr>
                <a:schemeClr val="dk2"/>
              </a:buClr>
              <a:buSzPct val="100000"/>
              <a:buFont typeface="Arial"/>
              <a:buNone/>
            </a:pPr>
            <a:r>
              <a:rPr lang="en-US" dirty="0"/>
              <a:t>Build a professional brand and establish credibility in a given field.</a:t>
            </a:r>
          </a:p>
          <a:p>
            <a:pPr marL="0" lvl="0" indent="0" algn="just" rtl="0">
              <a:lnSpc>
                <a:spcPct val="90000"/>
              </a:lnSpc>
              <a:spcBef>
                <a:spcPts val="800"/>
              </a:spcBef>
              <a:spcAft>
                <a:spcPts val="0"/>
              </a:spcAft>
              <a:buClr>
                <a:schemeClr val="dk2"/>
              </a:buClr>
              <a:buSzPct val="100000"/>
              <a:buFont typeface="Arial"/>
              <a:buNone/>
            </a:pPr>
            <a:r>
              <a:rPr lang="en-US" dirty="0"/>
              <a:t>Highlight the company's unique skills and abilities.</a:t>
            </a:r>
          </a:p>
        </p:txBody>
      </p:sp>
      <p:sp>
        <p:nvSpPr>
          <p:cNvPr id="813" name="Google Shape;813;p65"/>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endParaRPr sz="1300" dirty="0"/>
          </a:p>
        </p:txBody>
      </p:sp>
      <p:sp>
        <p:nvSpPr>
          <p:cNvPr id="814" name="Google Shape;814;p65"/>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4</a:t>
            </a:fld>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66"/>
          <p:cNvSpPr txBox="1">
            <a:spLocks noGrp="1"/>
          </p:cNvSpPr>
          <p:nvPr>
            <p:ph type="title"/>
          </p:nvPr>
        </p:nvSpPr>
        <p:spPr>
          <a:xfrm>
            <a:off x="628650" y="-63425"/>
            <a:ext cx="7886700" cy="57774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Benefits</a:t>
            </a:r>
            <a:endParaRPr/>
          </a:p>
        </p:txBody>
      </p:sp>
      <p:sp>
        <p:nvSpPr>
          <p:cNvPr id="820" name="Google Shape;820;p66"/>
          <p:cNvSpPr txBox="1">
            <a:spLocks noGrp="1"/>
          </p:cNvSpPr>
          <p:nvPr>
            <p:ph type="body" idx="1"/>
          </p:nvPr>
        </p:nvSpPr>
        <p:spPr>
          <a:xfrm>
            <a:off x="628650" y="514321"/>
            <a:ext cx="7886700" cy="3403053"/>
          </a:xfrm>
          <a:prstGeom prst="rect">
            <a:avLst/>
          </a:prstGeom>
          <a:noFill/>
          <a:ln>
            <a:noFill/>
          </a:ln>
        </p:spPr>
        <p:txBody>
          <a:bodyPr spcFirstLastPara="1" wrap="square" lIns="68575" tIns="34275" rIns="68575" bIns="34275" anchor="t" anchorCtr="0">
            <a:normAutofit fontScale="85000" lnSpcReduction="20000"/>
          </a:bodyPr>
          <a:lstStyle/>
          <a:p>
            <a:pPr marL="0" lvl="0" indent="0" algn="l" rtl="0">
              <a:lnSpc>
                <a:spcPct val="90000"/>
              </a:lnSpc>
              <a:spcBef>
                <a:spcPts val="0"/>
              </a:spcBef>
              <a:spcAft>
                <a:spcPts val="0"/>
              </a:spcAft>
              <a:buClr>
                <a:schemeClr val="dk2"/>
              </a:buClr>
              <a:buSzPct val="100000"/>
              <a:buFont typeface="Arial"/>
              <a:buNone/>
            </a:pPr>
            <a:r>
              <a:rPr lang="en" dirty="0"/>
              <a:t>This is a small, reusable piece of code that can be easily inserted into larger programmes or projects. Here are some benefits:</a:t>
            </a:r>
            <a:endParaRPr dirty="0"/>
          </a:p>
          <a:p>
            <a:pPr marL="0" lvl="0" indent="0" algn="l" rtl="0">
              <a:lnSpc>
                <a:spcPct val="90000"/>
              </a:lnSpc>
              <a:spcBef>
                <a:spcPts val="800"/>
              </a:spcBef>
              <a:spcAft>
                <a:spcPts val="0"/>
              </a:spcAft>
              <a:buClr>
                <a:schemeClr val="dk2"/>
              </a:buClr>
              <a:buSzPct val="100000"/>
              <a:buFont typeface="Arial"/>
              <a:buNone/>
            </a:pPr>
            <a:endParaRPr dirty="0"/>
          </a:p>
          <a:p>
            <a:pPr lvl="0" indent="-457200" algn="l" rtl="0">
              <a:lnSpc>
                <a:spcPct val="90000"/>
              </a:lnSpc>
              <a:spcBef>
                <a:spcPts val="800"/>
              </a:spcBef>
              <a:spcAft>
                <a:spcPts val="0"/>
              </a:spcAft>
              <a:buClr>
                <a:schemeClr val="dk2"/>
              </a:buClr>
              <a:buSzPct val="100000"/>
              <a:buFont typeface="Arial"/>
              <a:buAutoNum type="arabicPeriod"/>
            </a:pPr>
            <a:r>
              <a:rPr lang="en-US" dirty="0"/>
              <a:t>Demonstrating skills and expertise: A portfolio provides a platform for showcasing one's skills and expertise in a given field. This can be helpful for individuals seeking employment or freelance work, as well as for businesses looking to attract new clients.</a:t>
            </a:r>
          </a:p>
          <a:p>
            <a:pPr lvl="0" indent="-457200" algn="l" rtl="0">
              <a:lnSpc>
                <a:spcPct val="90000"/>
              </a:lnSpc>
              <a:spcBef>
                <a:spcPts val="800"/>
              </a:spcBef>
              <a:spcAft>
                <a:spcPts val="0"/>
              </a:spcAft>
              <a:buClr>
                <a:schemeClr val="dk2"/>
              </a:buClr>
              <a:buSzPct val="100000"/>
              <a:buFont typeface="Arial"/>
              <a:buAutoNum type="arabicPeriod"/>
            </a:pPr>
            <a:r>
              <a:rPr lang="en-US" dirty="0"/>
              <a:t>Building credibility: By highlighting past successes and accomplishments, a portfolio can help to establish credibility and build trust with potential employers or clients. This is especially important in competitive industries where standing out can be a challenge.</a:t>
            </a:r>
          </a:p>
          <a:p>
            <a:pPr lvl="0" indent="-457200" algn="l" rtl="0">
              <a:lnSpc>
                <a:spcPct val="90000"/>
              </a:lnSpc>
              <a:spcBef>
                <a:spcPts val="800"/>
              </a:spcBef>
              <a:spcAft>
                <a:spcPts val="0"/>
              </a:spcAft>
              <a:buClr>
                <a:schemeClr val="dk2"/>
              </a:buClr>
              <a:buSzPct val="100000"/>
              <a:buFont typeface="Arial"/>
              <a:buAutoNum type="arabicPeriod"/>
            </a:pPr>
            <a:endParaRPr dirty="0"/>
          </a:p>
          <a:p>
            <a:pPr marL="0" lvl="0" indent="0" algn="l" rtl="0">
              <a:lnSpc>
                <a:spcPct val="90000"/>
              </a:lnSpc>
              <a:spcBef>
                <a:spcPts val="800"/>
              </a:spcBef>
              <a:spcAft>
                <a:spcPts val="0"/>
              </a:spcAft>
              <a:buClr>
                <a:schemeClr val="dk2"/>
              </a:buClr>
              <a:buSzPct val="100000"/>
              <a:buFont typeface="Arial"/>
              <a:buNone/>
            </a:pPr>
            <a:r>
              <a:rPr lang="en-US" dirty="0"/>
              <a:t>3. Showcasing a unique brand: A portfolio can help individuals and businesses to establish a unique brand and stand out in a crowded market. By showcasing a distinctive style or approach, a portfolio can help to differentiate one's work from that of competitors.</a:t>
            </a:r>
            <a:endParaRPr dirty="0"/>
          </a:p>
        </p:txBody>
      </p:sp>
      <p:sp>
        <p:nvSpPr>
          <p:cNvPr id="821" name="Google Shape;821;p66"/>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endParaRPr sz="1300" dirty="0"/>
          </a:p>
        </p:txBody>
      </p:sp>
      <p:sp>
        <p:nvSpPr>
          <p:cNvPr id="822" name="Google Shape;822;p66"/>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5</a:t>
            </a:fld>
            <a:endParaRPr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68"/>
          <p:cNvSpPr txBox="1">
            <a:spLocks noGrp="1"/>
          </p:cNvSpPr>
          <p:nvPr>
            <p:ph type="title"/>
          </p:nvPr>
        </p:nvSpPr>
        <p:spPr>
          <a:xfrm>
            <a:off x="1085619" y="1465718"/>
            <a:ext cx="3107666" cy="707904"/>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2"/>
              </a:buClr>
              <a:buSzPts val="3000"/>
              <a:buFont typeface="Avenir"/>
              <a:buNone/>
            </a:pPr>
            <a:r>
              <a:rPr lang="en"/>
              <a:t>HTML</a:t>
            </a:r>
            <a:endParaRPr/>
          </a:p>
        </p:txBody>
      </p:sp>
      <p:sp>
        <p:nvSpPr>
          <p:cNvPr id="836" name="Google Shape;836;p68"/>
          <p:cNvSpPr txBox="1">
            <a:spLocks noGrp="1"/>
          </p:cNvSpPr>
          <p:nvPr>
            <p:ph type="body" idx="1"/>
          </p:nvPr>
        </p:nvSpPr>
        <p:spPr>
          <a:xfrm>
            <a:off x="5185609" y="1465718"/>
            <a:ext cx="3271456" cy="1653761"/>
          </a:xfrm>
          <a:prstGeom prst="rect">
            <a:avLst/>
          </a:prstGeom>
          <a:noFill/>
          <a:ln>
            <a:noFill/>
          </a:ln>
        </p:spPr>
        <p:txBody>
          <a:bodyPr spcFirstLastPara="1" wrap="square" lIns="68575" tIns="34275" rIns="68575" bIns="34275" anchor="t" anchorCtr="0">
            <a:normAutofit/>
          </a:bodyPr>
          <a:lstStyle/>
          <a:p>
            <a:pPr marL="0" lvl="0" indent="0" algn="just" rtl="0">
              <a:lnSpc>
                <a:spcPct val="100000"/>
              </a:lnSpc>
              <a:spcBef>
                <a:spcPts val="0"/>
              </a:spcBef>
              <a:spcAft>
                <a:spcPts val="0"/>
              </a:spcAft>
              <a:buClr>
                <a:srgbClr val="FFFFFF"/>
              </a:buClr>
              <a:buSzPts val="1200"/>
              <a:buNone/>
            </a:pPr>
            <a:r>
              <a:rPr lang="en" b="1" i="0">
                <a:solidFill>
                  <a:srgbClr val="FFFFFF"/>
                </a:solidFill>
                <a:latin typeface="Avenir"/>
                <a:ea typeface="Avenir"/>
                <a:cs typeface="Avenir"/>
                <a:sym typeface="Avenir"/>
              </a:rPr>
              <a:t>HTML (Hyper Text Markup Language) is the most basic building block of the Web. It defines the meaning and structure of web content. Other technologies besides HTML are generally used to describe a web page’s appearance/presentation (CSS) or functionality/behavior (JavaScript).</a:t>
            </a:r>
            <a:endParaRPr/>
          </a:p>
        </p:txBody>
      </p:sp>
      <p:sp>
        <p:nvSpPr>
          <p:cNvPr id="837" name="Google Shape;837;p68"/>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endParaRPr sz="1300" dirty="0"/>
          </a:p>
        </p:txBody>
      </p:sp>
      <p:pic>
        <p:nvPicPr>
          <p:cNvPr id="838" name="Google Shape;838;p68"/>
          <p:cNvPicPr preferRelativeResize="0"/>
          <p:nvPr/>
        </p:nvPicPr>
        <p:blipFill rotWithShape="1">
          <a:blip r:embed="rId3">
            <a:alphaModFix/>
          </a:blip>
          <a:srcRect/>
          <a:stretch/>
        </p:blipFill>
        <p:spPr>
          <a:xfrm>
            <a:off x="686936" y="2292599"/>
            <a:ext cx="1845581" cy="2229078"/>
          </a:xfrm>
          <a:prstGeom prst="rect">
            <a:avLst/>
          </a:prstGeom>
          <a:noFill/>
          <a:ln>
            <a:noFill/>
          </a:ln>
        </p:spPr>
      </p:pic>
      <p:sp>
        <p:nvSpPr>
          <p:cNvPr id="839" name="Google Shape;839;p68"/>
          <p:cNvSpPr txBox="1"/>
          <p:nvPr/>
        </p:nvSpPr>
        <p:spPr>
          <a:xfrm>
            <a:off x="8094518" y="4640653"/>
            <a:ext cx="588327" cy="26927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300" dirty="0">
                <a:solidFill>
                  <a:schemeClr val="dk2"/>
                </a:solidFill>
                <a:latin typeface="Arial"/>
                <a:ea typeface="Arial"/>
                <a:cs typeface="Arial"/>
                <a:sym typeface="Arial"/>
              </a:rPr>
              <a:t>9</a:t>
            </a:r>
            <a:endParaRPr sz="1300" dirty="0">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69"/>
          <p:cNvSpPr txBox="1">
            <a:spLocks noGrp="1"/>
          </p:cNvSpPr>
          <p:nvPr>
            <p:ph type="title"/>
          </p:nvPr>
        </p:nvSpPr>
        <p:spPr>
          <a:xfrm>
            <a:off x="1145639" y="1444336"/>
            <a:ext cx="3107666" cy="727364"/>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2"/>
              </a:buClr>
              <a:buSzPts val="3000"/>
              <a:buFont typeface="Avenir"/>
              <a:buNone/>
            </a:pPr>
            <a:r>
              <a:rPr lang="en"/>
              <a:t>CSS</a:t>
            </a:r>
            <a:endParaRPr/>
          </a:p>
        </p:txBody>
      </p:sp>
      <p:sp>
        <p:nvSpPr>
          <p:cNvPr id="845" name="Google Shape;845;p69"/>
          <p:cNvSpPr txBox="1">
            <a:spLocks noGrp="1"/>
          </p:cNvSpPr>
          <p:nvPr>
            <p:ph type="body" idx="1"/>
          </p:nvPr>
        </p:nvSpPr>
        <p:spPr>
          <a:xfrm>
            <a:off x="5185609" y="1732066"/>
            <a:ext cx="3271456" cy="1679368"/>
          </a:xfrm>
          <a:prstGeom prst="rect">
            <a:avLst/>
          </a:prstGeom>
          <a:noFill/>
          <a:ln>
            <a:noFill/>
          </a:ln>
        </p:spPr>
        <p:txBody>
          <a:bodyPr spcFirstLastPara="1" wrap="square" lIns="68575" tIns="34275" rIns="68575" bIns="34275" anchor="t" anchorCtr="0">
            <a:normAutofit/>
          </a:bodyPr>
          <a:lstStyle/>
          <a:p>
            <a:pPr marL="0" lvl="0" indent="0" algn="just" rtl="0">
              <a:lnSpc>
                <a:spcPct val="100000"/>
              </a:lnSpc>
              <a:spcBef>
                <a:spcPts val="0"/>
              </a:spcBef>
              <a:spcAft>
                <a:spcPts val="0"/>
              </a:spcAft>
              <a:buClr>
                <a:srgbClr val="FFFFFF"/>
              </a:buClr>
              <a:buSzPts val="1200"/>
              <a:buNone/>
            </a:pPr>
            <a:r>
              <a:rPr lang="en" b="1" i="0">
                <a:solidFill>
                  <a:srgbClr val="FFFFFF"/>
                </a:solidFill>
                <a:latin typeface="Avenir"/>
                <a:ea typeface="Avenir"/>
                <a:cs typeface="Avenir"/>
                <a:sym typeface="Avenir"/>
              </a:rPr>
              <a:t>Cascading Style Sheets (CSS) is a stylesheet language used to describe the presentation of a document written in HTML or XML (including XML dialects such as SVG, MathML or XHTML). CSS describes how elements should be rendered on screen, on paper, in speech, or on other media.</a:t>
            </a:r>
            <a:endParaRPr/>
          </a:p>
        </p:txBody>
      </p:sp>
      <p:sp>
        <p:nvSpPr>
          <p:cNvPr id="846" name="Google Shape;846;p69"/>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endParaRPr sz="1300" dirty="0"/>
          </a:p>
        </p:txBody>
      </p:sp>
      <p:pic>
        <p:nvPicPr>
          <p:cNvPr id="847" name="Google Shape;847;p69"/>
          <p:cNvPicPr preferRelativeResize="0"/>
          <p:nvPr/>
        </p:nvPicPr>
        <p:blipFill rotWithShape="1">
          <a:blip r:embed="rId3">
            <a:alphaModFix/>
          </a:blip>
          <a:srcRect/>
          <a:stretch/>
        </p:blipFill>
        <p:spPr>
          <a:xfrm>
            <a:off x="686936" y="2427680"/>
            <a:ext cx="1768578" cy="2177761"/>
          </a:xfrm>
          <a:prstGeom prst="rect">
            <a:avLst/>
          </a:prstGeom>
          <a:noFill/>
          <a:ln>
            <a:noFill/>
          </a:ln>
        </p:spPr>
      </p:pic>
      <p:sp>
        <p:nvSpPr>
          <p:cNvPr id="848" name="Google Shape;848;p69"/>
          <p:cNvSpPr txBox="1"/>
          <p:nvPr/>
        </p:nvSpPr>
        <p:spPr>
          <a:xfrm>
            <a:off x="8029555" y="4640653"/>
            <a:ext cx="644237" cy="26927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300" dirty="0">
                <a:solidFill>
                  <a:schemeClr val="dk2"/>
                </a:solidFill>
                <a:latin typeface="Arial"/>
                <a:ea typeface="Arial"/>
                <a:cs typeface="Arial"/>
                <a:sym typeface="Arial"/>
              </a:rPr>
              <a:t>10</a:t>
            </a:r>
            <a:endParaRPr sz="1300" dirty="0">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70"/>
          <p:cNvSpPr txBox="1">
            <a:spLocks noGrp="1"/>
          </p:cNvSpPr>
          <p:nvPr>
            <p:ph type="title"/>
          </p:nvPr>
        </p:nvSpPr>
        <p:spPr>
          <a:xfrm>
            <a:off x="1145639" y="1454727"/>
            <a:ext cx="3107666" cy="64232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2"/>
              </a:buClr>
              <a:buSzPts val="3000"/>
              <a:buFont typeface="Avenir"/>
              <a:buNone/>
            </a:pPr>
            <a:r>
              <a:rPr lang="en"/>
              <a:t>JavaScript</a:t>
            </a:r>
            <a:endParaRPr/>
          </a:p>
        </p:txBody>
      </p:sp>
      <p:sp>
        <p:nvSpPr>
          <p:cNvPr id="854" name="Google Shape;854;p70"/>
          <p:cNvSpPr txBox="1">
            <a:spLocks noGrp="1"/>
          </p:cNvSpPr>
          <p:nvPr>
            <p:ph type="body" idx="1"/>
          </p:nvPr>
        </p:nvSpPr>
        <p:spPr>
          <a:xfrm>
            <a:off x="5185609" y="1400649"/>
            <a:ext cx="3271456" cy="2342201"/>
          </a:xfrm>
          <a:prstGeom prst="rect">
            <a:avLst/>
          </a:prstGeom>
          <a:noFill/>
          <a:ln>
            <a:noFill/>
          </a:ln>
        </p:spPr>
        <p:txBody>
          <a:bodyPr spcFirstLastPara="1" wrap="square" lIns="68575" tIns="34275" rIns="68575" bIns="34275" anchor="t" anchorCtr="0">
            <a:normAutofit/>
          </a:bodyPr>
          <a:lstStyle/>
          <a:p>
            <a:pPr marL="0" lvl="0" indent="0" algn="just" rtl="0">
              <a:lnSpc>
                <a:spcPct val="100000"/>
              </a:lnSpc>
              <a:spcBef>
                <a:spcPts val="0"/>
              </a:spcBef>
              <a:spcAft>
                <a:spcPts val="0"/>
              </a:spcAft>
              <a:buClr>
                <a:schemeClr val="lt1"/>
              </a:buClr>
              <a:buSzPts val="1200"/>
              <a:buNone/>
            </a:pPr>
            <a:r>
              <a:rPr lang="en" b="1">
                <a:latin typeface="Avenir"/>
                <a:ea typeface="Avenir"/>
                <a:cs typeface="Avenir"/>
                <a:sym typeface="Avenir"/>
              </a:rPr>
              <a:t>JavaScript (JS) is a lightweight, interpreted, or just-in-time compiled programming language with first-class functions. While it is most well-known as the scripting language for Web pages, many non-browser environments also use it, such as Node.js, Adobe Acrobat. JavaScript is a prototype-based, multiparadigm, single-threaded, dynamic language, supporting object-oriented, imperative, and declarative (e.g. functional programming) styles.</a:t>
            </a:r>
            <a:endParaRPr/>
          </a:p>
        </p:txBody>
      </p:sp>
      <p:sp>
        <p:nvSpPr>
          <p:cNvPr id="855" name="Google Shape;855;p70"/>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endParaRPr sz="1300" dirty="0"/>
          </a:p>
        </p:txBody>
      </p:sp>
      <p:pic>
        <p:nvPicPr>
          <p:cNvPr id="856" name="Google Shape;856;p70"/>
          <p:cNvPicPr preferRelativeResize="0"/>
          <p:nvPr/>
        </p:nvPicPr>
        <p:blipFill rotWithShape="1">
          <a:blip r:embed="rId3">
            <a:alphaModFix/>
          </a:blip>
          <a:srcRect/>
          <a:stretch/>
        </p:blipFill>
        <p:spPr>
          <a:xfrm>
            <a:off x="998456" y="2233978"/>
            <a:ext cx="1905204" cy="2543597"/>
          </a:xfrm>
          <a:prstGeom prst="rect">
            <a:avLst/>
          </a:prstGeom>
          <a:noFill/>
          <a:ln>
            <a:noFill/>
          </a:ln>
        </p:spPr>
      </p:pic>
      <p:sp>
        <p:nvSpPr>
          <p:cNvPr id="857" name="Google Shape;857;p70"/>
          <p:cNvSpPr txBox="1"/>
          <p:nvPr/>
        </p:nvSpPr>
        <p:spPr>
          <a:xfrm>
            <a:off x="8001000" y="4640653"/>
            <a:ext cx="681845" cy="26927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300" dirty="0">
                <a:solidFill>
                  <a:schemeClr val="dk2"/>
                </a:solidFill>
                <a:latin typeface="Arial"/>
                <a:ea typeface="Arial"/>
                <a:cs typeface="Arial"/>
                <a:sym typeface="Arial"/>
              </a:rPr>
              <a:t>11</a:t>
            </a:r>
            <a:endParaRPr sz="1300" dirty="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71"/>
          <p:cNvSpPr txBox="1">
            <a:spLocks noGrp="1"/>
          </p:cNvSpPr>
          <p:nvPr>
            <p:ph type="ctrTitle"/>
          </p:nvPr>
        </p:nvSpPr>
        <p:spPr>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4100"/>
              <a:buFont typeface="Avenir"/>
              <a:buNone/>
            </a:pPr>
            <a:r>
              <a:rPr lang="en"/>
              <a:t>THANK YOU!</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697</Words>
  <Application>Microsoft Office PowerPoint</Application>
  <PresentationFormat>On-screen Show (16:9)</PresentationFormat>
  <Paragraphs>48</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Avenir</vt:lpstr>
      <vt:lpstr>Calibri</vt:lpstr>
      <vt:lpstr>Calibri Light</vt:lpstr>
      <vt:lpstr>Simple Light</vt:lpstr>
      <vt:lpstr>Office Theme</vt:lpstr>
      <vt:lpstr>Project Name : Portfolio</vt:lpstr>
      <vt:lpstr>Description About Project</vt:lpstr>
      <vt:lpstr>Objective</vt:lpstr>
      <vt:lpstr>Purpose</vt:lpstr>
      <vt:lpstr>Benefits</vt:lpstr>
      <vt:lpstr>HTML</vt:lpstr>
      <vt:lpstr>CSS</vt:lpstr>
      <vt:lpstr>JavaScript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CodePro</dc:title>
  <cp:lastModifiedBy>DEV TILWANI</cp:lastModifiedBy>
  <cp:revision>6</cp:revision>
  <dcterms:modified xsi:type="dcterms:W3CDTF">2023-03-09T21:09:58Z</dcterms:modified>
</cp:coreProperties>
</file>